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325" r:id="rId2"/>
    <p:sldId id="278" r:id="rId3"/>
    <p:sldId id="299" r:id="rId4"/>
    <p:sldId id="300" r:id="rId5"/>
    <p:sldId id="301" r:id="rId6"/>
    <p:sldId id="302" r:id="rId7"/>
    <p:sldId id="303" r:id="rId8"/>
    <p:sldId id="304" r:id="rId9"/>
    <p:sldId id="305" r:id="rId10"/>
    <p:sldId id="306" r:id="rId11"/>
    <p:sldId id="307" r:id="rId12"/>
    <p:sldId id="308" r:id="rId13"/>
    <p:sldId id="310" r:id="rId14"/>
    <p:sldId id="311" r:id="rId15"/>
    <p:sldId id="314" r:id="rId16"/>
    <p:sldId id="324"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26" r:id="rId31"/>
    <p:sldId id="276" r:id="rId32"/>
    <p:sldId id="27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08-07-2023</a:t>
            </a:fld>
            <a:endParaRPr lang="en-IN"/>
          </a:p>
        </p:txBody>
      </p:sp>
      <p:sp>
        <p:nvSpPr>
          <p:cNvPr id="4" name="Footer Placeholder 3">
            <a:extLst>
              <a:ext uri="{FF2B5EF4-FFF2-40B4-BE49-F238E27FC236}">
                <a16:creationId xmlns=""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69B8D-BF65-4ADD-F76F-77EA72FFCB8F}"/>
              </a:ext>
            </a:extLst>
          </p:cNvPr>
          <p:cNvSpPr>
            <a:spLocks noGrp="1"/>
          </p:cNvSpPr>
          <p:nvPr>
            <p:ph type="ctrTitle"/>
          </p:nvPr>
        </p:nvSpPr>
        <p:spPr>
          <a:xfrm>
            <a:off x="1422452" y="342900"/>
            <a:ext cx="10627728" cy="1623059"/>
          </a:xfrm>
        </p:spPr>
        <p:txBody>
          <a:bodyPr>
            <a:normAutofit fontScale="90000"/>
          </a:bodyPr>
          <a:lstStyle/>
          <a:p>
            <a:pPr marR="0" lvl="0" indent="0" algn="ctr">
              <a:spcBef>
                <a:spcPts val="0"/>
              </a:spcBef>
              <a:spcAft>
                <a:spcPts val="0"/>
              </a:spcAft>
            </a:pPr>
            <a:r>
              <a:rPr lang="en-US" sz="3100" b="1" dirty="0">
                <a:ln/>
                <a:solidFill>
                  <a:srgbClr val="C00000"/>
                </a:solidFill>
                <a:latin typeface="Times New Roman" panose="02020603050405020304" pitchFamily="18" charset="0"/>
                <a:cs typeface="Times New Roman" panose="02020603050405020304" pitchFamily="18" charset="0"/>
              </a:rPr>
              <a:t>DEPARTMENT OF CSE</a:t>
            </a:r>
            <a:r>
              <a:rPr lang="en-US" sz="2800" b="1" u="sng" dirty="0">
                <a:ln/>
                <a:solidFill>
                  <a:srgbClr val="C00000"/>
                </a:solidFill>
                <a:cs typeface="Poppins" panose="00000500000000000000" pitchFamily="2" charset="0"/>
              </a:rPr>
              <a:t/>
            </a:r>
            <a:br>
              <a:rPr lang="en-US" sz="2800" b="1" u="sng" dirty="0">
                <a:ln/>
                <a:solidFill>
                  <a:srgbClr val="C00000"/>
                </a:solidFill>
                <a:cs typeface="Poppins" panose="00000500000000000000" pitchFamily="2" charset="0"/>
              </a:rPr>
            </a:br>
            <a:r>
              <a:rPr lang="en-US" sz="3000" b="1" dirty="0">
                <a:ln/>
                <a:latin typeface="Times New Roman" panose="02020603050405020304" pitchFamily="18" charset="0"/>
                <a:cs typeface="Times New Roman" panose="02020603050405020304" pitchFamily="18" charset="0"/>
                <a:sym typeface="BioRhyme ExtraBold"/>
              </a:rPr>
              <a:t/>
            </a:r>
            <a:br>
              <a:rPr lang="en-US" sz="3000" b="1" dirty="0">
                <a:ln/>
                <a:latin typeface="Times New Roman" panose="02020603050405020304" pitchFamily="18" charset="0"/>
                <a:cs typeface="Times New Roman" panose="02020603050405020304" pitchFamily="18" charset="0"/>
                <a:sym typeface="BioRhyme ExtraBold"/>
              </a:rPr>
            </a:br>
            <a:r>
              <a:rPr lang="en-US" sz="3000" b="1" cap="all" dirty="0" smtClean="0">
                <a:ln/>
                <a:latin typeface="Times New Roman" panose="02020603050405020304" pitchFamily="18" charset="0"/>
                <a:cs typeface="Times New Roman" panose="02020603050405020304" pitchFamily="18" charset="0"/>
                <a:sym typeface="BioRhyme ExtraBold"/>
              </a:rPr>
              <a:t>COURSE </a:t>
            </a:r>
            <a:r>
              <a:rPr lang="en-US" sz="3000" b="1" cap="all" dirty="0">
                <a:ln/>
                <a:latin typeface="Times New Roman" panose="02020603050405020304" pitchFamily="18" charset="0"/>
                <a:cs typeface="Times New Roman" panose="02020603050405020304" pitchFamily="18" charset="0"/>
                <a:sym typeface="BioRhyme ExtraBold"/>
              </a:rPr>
              <a:t>NAME – ADAPTIVE Software </a:t>
            </a:r>
            <a:r>
              <a:rPr lang="en-US" sz="3000" b="1" cap="all" dirty="0" smtClean="0">
                <a:ln/>
                <a:latin typeface="Times New Roman" panose="02020603050405020304" pitchFamily="18" charset="0"/>
                <a:cs typeface="Times New Roman" panose="02020603050405020304" pitchFamily="18" charset="0"/>
                <a:sym typeface="BioRhyme ExtraBold"/>
              </a:rPr>
              <a:t>Engineering COURSE </a:t>
            </a:r>
            <a:r>
              <a:rPr lang="en-US" sz="3000" b="1" cap="all" dirty="0">
                <a:ln/>
                <a:latin typeface="Times New Roman" panose="02020603050405020304" pitchFamily="18" charset="0"/>
                <a:cs typeface="Times New Roman" panose="02020603050405020304" pitchFamily="18" charset="0"/>
                <a:sym typeface="BioRhyme ExtraBold"/>
              </a:rPr>
              <a:t>CODE </a:t>
            </a:r>
            <a:r>
              <a:rPr lang="en-US" sz="3000" b="1" cap="all">
                <a:ln/>
                <a:latin typeface="Times New Roman" panose="02020603050405020304" pitchFamily="18" charset="0"/>
                <a:cs typeface="Times New Roman" panose="02020603050405020304" pitchFamily="18" charset="0"/>
                <a:sym typeface="BioRhyme ExtraBold"/>
              </a:rPr>
              <a:t>– </a:t>
            </a:r>
            <a:r>
              <a:rPr lang="en-US" sz="3200" b="1">
                <a:ln/>
                <a:latin typeface="Times New Roman" panose="02020603050405020304" pitchFamily="18" charset="0"/>
                <a:cs typeface="Times New Roman" panose="02020603050405020304" pitchFamily="18" charset="0"/>
                <a:sym typeface="BioRhyme ExtraBold"/>
              </a:rPr>
              <a:t>22CI2001</a:t>
            </a:r>
            <a:endParaRPr lang="en-US" sz="3200" b="1" dirty="0">
              <a:ln/>
              <a:latin typeface="Times New Roman" panose="02020603050405020304" pitchFamily="18" charset="0"/>
              <a:cs typeface="Times New Roman" panose="02020603050405020304" pitchFamily="18" charset="0"/>
              <a:sym typeface="BioRhyme ExtraBold"/>
            </a:endParaRPr>
          </a:p>
        </p:txBody>
      </p:sp>
      <p:sp>
        <p:nvSpPr>
          <p:cNvPr id="3" name="Subtitle 2">
            <a:extLst>
              <a:ext uri="{FF2B5EF4-FFF2-40B4-BE49-F238E27FC236}">
                <a16:creationId xmlns:a16="http://schemas.microsoft.com/office/drawing/2014/main" xmlns="" id="{5F640656-3048-2A08-BF39-81705306F79A}"/>
              </a:ext>
            </a:extLst>
          </p:cNvPr>
          <p:cNvSpPr>
            <a:spLocks noGrp="1"/>
          </p:cNvSpPr>
          <p:nvPr>
            <p:ph type="subTitle" idx="1"/>
          </p:nvPr>
        </p:nvSpPr>
        <p:spPr>
          <a:xfrm>
            <a:off x="2417780" y="3508344"/>
            <a:ext cx="8637072" cy="2480976"/>
          </a:xfrm>
        </p:spPr>
        <p:txBody>
          <a:bodyPr>
            <a:normAutofit fontScale="32500" lnSpcReduction="20000"/>
          </a:bodyPr>
          <a:lstStyle/>
          <a:p>
            <a:pPr marR="0" lvl="0" indent="0" algn="ctr">
              <a:spcBef>
                <a:spcPts val="0"/>
              </a:spcBef>
              <a:spcAft>
                <a:spcPts val="0"/>
              </a:spcAft>
              <a:buNone/>
            </a:pPr>
            <a:r>
              <a:rPr lang="en-US" sz="86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Topic</a:t>
            </a:r>
            <a:r>
              <a:rPr lang="en-US" sz="8600" b="1" dirty="0">
                <a:latin typeface="Times New Roman" panose="02020603050405020304" pitchFamily="18" charset="0"/>
                <a:ea typeface="BioRhyme ExtraBold"/>
                <a:cs typeface="Times New Roman" panose="02020603050405020304" pitchFamily="18" charset="0"/>
                <a:sym typeface="BioRhyme ExtraBold"/>
              </a:rPr>
              <a:t>: </a:t>
            </a:r>
          </a:p>
          <a:p>
            <a:pPr algn="ctr"/>
            <a:r>
              <a:rPr lang="en-US" sz="9600" b="1" dirty="0">
                <a:ln/>
                <a:latin typeface="Times New Roman" panose="02020603050405020304" pitchFamily="18" charset="0"/>
                <a:cs typeface="Times New Roman" panose="02020603050405020304" pitchFamily="18" charset="0"/>
              </a:rPr>
              <a:t>Reviews &amp; Walkthrough</a:t>
            </a:r>
          </a:p>
          <a:p>
            <a:pPr lvl="0" algn="ctr">
              <a:spcBef>
                <a:spcPts val="0"/>
              </a:spcBef>
            </a:pPr>
            <a:r>
              <a:rPr lang="en-US" sz="9600" b="1" dirty="0">
                <a:ln/>
                <a:latin typeface="Times New Roman" panose="02020603050405020304" pitchFamily="18" charset="0"/>
                <a:cs typeface="Times New Roman" panose="02020603050405020304" pitchFamily="18" charset="0"/>
              </a:rPr>
              <a:t>&amp;</a:t>
            </a:r>
          </a:p>
          <a:p>
            <a:pPr lvl="0" algn="ctr">
              <a:spcBef>
                <a:spcPts val="0"/>
              </a:spcBef>
            </a:pPr>
            <a:r>
              <a:rPr lang="en-US" sz="9600" b="1" dirty="0">
                <a:ln/>
                <a:latin typeface="Times New Roman" panose="02020603050405020304" pitchFamily="18" charset="0"/>
                <a:cs typeface="Times New Roman" panose="02020603050405020304" pitchFamily="18" charset="0"/>
              </a:rPr>
              <a:t>SRS VS USER STORIES</a:t>
            </a:r>
            <a:endParaRPr lang="en-US" sz="9600" b="1"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5800194" y="2460152"/>
            <a:ext cx="1872244" cy="553998"/>
          </a:xfrm>
          <a:prstGeom prst="rect">
            <a:avLst/>
          </a:prstGeom>
        </p:spPr>
        <p:txBody>
          <a:bodyPr wrap="none">
            <a:spAutoFit/>
          </a:bodyPr>
          <a:lstStyle/>
          <a:p>
            <a:pPr algn="ctr"/>
            <a:r>
              <a:rPr lang="en-IN" sz="3000" b="1" kern="1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Session-11</a:t>
            </a:r>
            <a:endParaRPr lang="en-IN" sz="3000" b="1"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080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1"/>
          <p:cNvSpPr>
            <a:spLocks/>
          </p:cNvSpPr>
          <p:nvPr/>
        </p:nvSpPr>
        <p:spPr bwMode="auto">
          <a:xfrm>
            <a:off x="508000" y="381001"/>
            <a:ext cx="1727200" cy="333425"/>
          </a:xfrm>
          <a:custGeom>
            <a:avLst/>
            <a:gdLst>
              <a:gd name="T0" fmla="*/ 647700 w 21600"/>
              <a:gd name="T1" fmla="*/ 180182 h 21600"/>
              <a:gd name="T2" fmla="*/ 647700 w 21600"/>
              <a:gd name="T3" fmla="*/ 180182 h 21600"/>
              <a:gd name="T4" fmla="*/ 647700 w 21600"/>
              <a:gd name="T5" fmla="*/ 180182 h 21600"/>
              <a:gd name="T6" fmla="*/ 647700 w 21600"/>
              <a:gd name="T7" fmla="*/ 1801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solidFill>
              <a:srgbClr val="000000"/>
            </a:solidFill>
            <a:round/>
            <a:headEnd/>
            <a:tailEnd/>
          </a:ln>
          <a:effectLst/>
        </p:spPr>
        <p:txBody>
          <a:bodyPr lIns="50800" tIns="50800" rIns="50800" bIns="50800">
            <a:spAutoFit/>
          </a:bodyPr>
          <a:lstStyle/>
          <a:p>
            <a:pPr algn="ctr" defTabSz="914400"/>
            <a:fld id="{EC3D8375-643A-4B84-85B6-7A45779F7265}" type="slidenum">
              <a:rPr lang="en-US" altLang="en-US" sz="1500" b="1">
                <a:solidFill>
                  <a:srgbClr val="0000FF"/>
                </a:solidFill>
                <a:latin typeface="Arial" pitchFamily="34" charset="0"/>
                <a:cs typeface="Arial" pitchFamily="34" charset="0"/>
                <a:sym typeface="Arial" pitchFamily="34" charset="0"/>
              </a:rPr>
              <a:pPr algn="ctr" defTabSz="914400"/>
              <a:t>10</a:t>
            </a:fld>
            <a:endParaRPr lang="en-US" altLang="en-US"/>
          </a:p>
        </p:txBody>
      </p:sp>
      <p:sp>
        <p:nvSpPr>
          <p:cNvPr id="10243" name="Rectangle 2"/>
          <p:cNvSpPr>
            <a:spLocks noGrp="1"/>
          </p:cNvSpPr>
          <p:nvPr>
            <p:ph type="title"/>
          </p:nvPr>
        </p:nvSpPr>
        <p:spPr bwMode="auto">
          <a:xfrm>
            <a:off x="914400" y="188913"/>
            <a:ext cx="10363200" cy="647700"/>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3800" smtClean="0">
                <a:latin typeface="Times New Roman" pitchFamily="18" charset="0"/>
                <a:cs typeface="Times New Roman" pitchFamily="18" charset="0"/>
                <a:sym typeface="Times New Roman" pitchFamily="18" charset="0"/>
              </a:rPr>
              <a:t>Comparing the Two…</a:t>
            </a:r>
            <a:endParaRPr lang="en-US" altLang="en-US" smtClean="0"/>
          </a:p>
        </p:txBody>
      </p:sp>
      <p:sp>
        <p:nvSpPr>
          <p:cNvPr id="10244" name="Rectangle 3"/>
          <p:cNvSpPr>
            <a:spLocks noGrp="1"/>
          </p:cNvSpPr>
          <p:nvPr>
            <p:ph type="body" idx="1"/>
          </p:nvPr>
        </p:nvSpPr>
        <p:spPr bwMode="auto">
          <a:xfrm>
            <a:off x="527051" y="1125538"/>
            <a:ext cx="11233149" cy="4970462"/>
          </a:xfrm>
          <a:noFill/>
          <a:ln w="12700">
            <a:miter lim="0"/>
            <a:headEnd/>
            <a:tailEnd/>
          </a:ln>
        </p:spPr>
        <p:txBody>
          <a:bodyPr vert="horz" wrap="square" lIns="50800" tIns="50800" rIns="50800" bIns="50800" numCol="1" anchor="t" anchorCtr="0" compatLnSpc="1">
            <a:prstTxWarp prst="textNoShape">
              <a:avLst/>
            </a:prstTxWarp>
            <a:normAutofit lnSpcReduction="10000"/>
          </a:bodyPr>
          <a:lstStyle/>
          <a:p>
            <a:pPr marL="271463" indent="-271463"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Organizations typically modify methods to local considerations.</a:t>
            </a:r>
          </a:p>
          <a:p>
            <a:pPr marL="271463" indent="-271463"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Local protocols, team structure, etc. can be modified.</a:t>
            </a:r>
          </a:p>
          <a:p>
            <a:pPr marL="271463" indent="-271463" algn="l" eaLnBrk="1">
              <a:spcBef>
                <a:spcPts val="700"/>
              </a:spcBef>
              <a:buFontTx/>
              <a:buChar char="•"/>
            </a:pPr>
            <a:endParaRPr lang="en-US" altLang="en-US" sz="2200" b="0" smtClean="0">
              <a:solidFill>
                <a:srgbClr val="000000"/>
              </a:solidFill>
              <a:latin typeface="Times New Roman" pitchFamily="18" charset="0"/>
              <a:cs typeface="Times New Roman" pitchFamily="18" charset="0"/>
              <a:sym typeface="Times New Roman" pitchFamily="18" charset="0"/>
            </a:endParaRPr>
          </a:p>
          <a:p>
            <a:pPr marL="271463" indent="-271463" algn="l" eaLnBrk="1">
              <a:spcBef>
                <a:spcPts val="700"/>
              </a:spcBef>
              <a:buFontTx/>
              <a:buChar char="•"/>
            </a:pPr>
            <a:endParaRPr lang="en-US" altLang="en-US" sz="2200" b="0" smtClean="0">
              <a:solidFill>
                <a:srgbClr val="000000"/>
              </a:solidFill>
              <a:latin typeface="Times New Roman" pitchFamily="18" charset="0"/>
              <a:cs typeface="Times New Roman" pitchFamily="18" charset="0"/>
              <a:sym typeface="Times New Roman" pitchFamily="18" charset="0"/>
            </a:endParaRPr>
          </a:p>
          <a:p>
            <a:pPr marL="271463" indent="-271463"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So, differences between the two can be easily blurred.</a:t>
            </a:r>
          </a:p>
          <a:p>
            <a:pPr marL="271463" indent="-271463"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Some view one as the other;  vice versa</a:t>
            </a:r>
          </a:p>
          <a:p>
            <a:pPr marL="271463" indent="-271463"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Some argue that one is better than the other, and vice versa.</a:t>
            </a:r>
          </a:p>
          <a:p>
            <a:pPr marL="271463" indent="-271463" algn="l" eaLnBrk="1">
              <a:spcBef>
                <a:spcPts val="700"/>
              </a:spcBef>
              <a:buFontTx/>
              <a:buChar char="•"/>
            </a:pPr>
            <a:endParaRPr lang="en-US" altLang="en-US" sz="2200" b="0" smtClean="0">
              <a:solidFill>
                <a:srgbClr val="000000"/>
              </a:solidFill>
              <a:latin typeface="Times New Roman" pitchFamily="18" charset="0"/>
              <a:cs typeface="Times New Roman" pitchFamily="18" charset="0"/>
              <a:sym typeface="Times New Roman" pitchFamily="18" charset="0"/>
            </a:endParaRPr>
          </a:p>
          <a:p>
            <a:pPr marL="271463" indent="-271463" algn="l" eaLnBrk="1">
              <a:spcBef>
                <a:spcPts val="700"/>
              </a:spcBef>
              <a:buFontTx/>
              <a:buChar char="•"/>
            </a:pPr>
            <a:endParaRPr lang="en-US" altLang="en-US" sz="2200" b="0" smtClean="0">
              <a:solidFill>
                <a:srgbClr val="000000"/>
              </a:solidFill>
              <a:latin typeface="Times New Roman" pitchFamily="18" charset="0"/>
              <a:cs typeface="Times New Roman" pitchFamily="18" charset="0"/>
              <a:sym typeface="Times New Roman" pitchFamily="18" charset="0"/>
            </a:endParaRPr>
          </a:p>
          <a:p>
            <a:pPr marL="271463" indent="-271463"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Research has indicated that walkthroughs discover </a:t>
            </a:r>
            <a:r>
              <a:rPr lang="en-US" altLang="en-US" sz="2200" smtClean="0">
                <a:solidFill>
                  <a:srgbClr val="000000"/>
                </a:solidFill>
                <a:latin typeface="Times New Roman" pitchFamily="18" charset="0"/>
                <a:cs typeface="Times New Roman" pitchFamily="18" charset="0"/>
                <a:sym typeface="Times New Roman" pitchFamily="18" charset="0"/>
              </a:rPr>
              <a:t>far fewer </a:t>
            </a:r>
            <a:r>
              <a:rPr lang="en-US" altLang="en-US" sz="2200" b="0" smtClean="0">
                <a:solidFill>
                  <a:srgbClr val="000000"/>
                </a:solidFill>
                <a:latin typeface="Times New Roman" pitchFamily="18" charset="0"/>
                <a:cs typeface="Times New Roman" pitchFamily="18" charset="0"/>
                <a:sym typeface="Times New Roman" pitchFamily="18" charset="0"/>
              </a:rPr>
              <a:t>defects found but at the </a:t>
            </a:r>
            <a:r>
              <a:rPr lang="en-US" altLang="en-US" sz="2200" smtClean="0">
                <a:solidFill>
                  <a:srgbClr val="000000"/>
                </a:solidFill>
                <a:latin typeface="Times New Roman" pitchFamily="18" charset="0"/>
                <a:cs typeface="Times New Roman" pitchFamily="18" charset="0"/>
                <a:sym typeface="Times New Roman" pitchFamily="18" charset="0"/>
              </a:rPr>
              <a:t>same cost</a:t>
            </a:r>
            <a:r>
              <a:rPr lang="en-US" altLang="en-US" sz="2200" b="0" smtClean="0">
                <a:solidFill>
                  <a:srgbClr val="000000"/>
                </a:solidFill>
                <a:latin typeface="Times New Roman" pitchFamily="18" charset="0"/>
                <a:cs typeface="Times New Roman" pitchFamily="18" charset="0"/>
                <a:sym typeface="Times New Roman" pitchFamily="18" charset="0"/>
              </a:rPr>
              <a:t>.</a:t>
            </a:r>
          </a:p>
          <a:p>
            <a:pPr marL="271463" indent="-271463"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Likely this is due to some of the lost formalisms??</a:t>
            </a:r>
            <a:endParaRPr lang="en-US" altLang="en-US" smtClean="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p:cNvSpPr>
            <a:spLocks/>
          </p:cNvSpPr>
          <p:nvPr/>
        </p:nvSpPr>
        <p:spPr bwMode="auto">
          <a:xfrm>
            <a:off x="2609851" y="188913"/>
            <a:ext cx="9055100" cy="138499"/>
          </a:xfrm>
          <a:custGeom>
            <a:avLst/>
            <a:gdLst>
              <a:gd name="T0" fmla="*/ 3395663 w 21600"/>
              <a:gd name="T1" fmla="*/ 215900 h 21600"/>
              <a:gd name="T2" fmla="*/ 3395663 w 21600"/>
              <a:gd name="T3" fmla="*/ 215900 h 21600"/>
              <a:gd name="T4" fmla="*/ 3395663 w 21600"/>
              <a:gd name="T5" fmla="*/ 215900 h 21600"/>
              <a:gd name="T6" fmla="*/ 3395663 w 21600"/>
              <a:gd name="T7" fmla="*/ 2159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0" tIns="0" rIns="0" bIns="0" anchor="ctr">
            <a:spAutoFit/>
          </a:bodyPr>
          <a:lstStyle/>
          <a:p>
            <a:pPr algn="ctr" defTabSz="914400"/>
            <a:r>
              <a:rPr lang="en-US" altLang="en-US" sz="900" b="1">
                <a:solidFill>
                  <a:srgbClr val="33CC33"/>
                </a:solidFill>
              </a:rPr>
              <a:t>Inspection vs. Walkthrough</a:t>
            </a:r>
            <a:endParaRPr lang="en-US" altLang="en-US" sz="1900" b="1">
              <a:solidFill>
                <a:srgbClr val="33CC33"/>
              </a:solidFill>
            </a:endParaRPr>
          </a:p>
        </p:txBody>
      </p:sp>
      <p:pic>
        <p:nvPicPr>
          <p:cNvPr id="11268" name="Picture 3" descr="8.png"/>
          <p:cNvPicPr>
            <a:picLocks noChangeAspect="1"/>
          </p:cNvPicPr>
          <p:nvPr/>
        </p:nvPicPr>
        <p:blipFill>
          <a:blip r:embed="rId2"/>
          <a:srcRect/>
          <a:stretch>
            <a:fillRect/>
          </a:stretch>
        </p:blipFill>
        <p:spPr bwMode="auto">
          <a:xfrm>
            <a:off x="2351618" y="765175"/>
            <a:ext cx="7296149" cy="5903913"/>
          </a:xfrm>
          <a:prstGeom prst="rect">
            <a:avLst/>
          </a:prstGeom>
          <a:noFill/>
          <a:ln w="12700">
            <a:noFill/>
            <a:miter lim="0"/>
            <a:headEnd/>
            <a:tailEnd/>
          </a:ln>
          <a:effectLst/>
        </p:spPr>
      </p:pic>
      <p:sp>
        <p:nvSpPr>
          <p:cNvPr id="11269" name="Line 4"/>
          <p:cNvSpPr>
            <a:spLocks noChangeShapeType="1"/>
          </p:cNvSpPr>
          <p:nvPr/>
        </p:nvSpPr>
        <p:spPr bwMode="auto">
          <a:xfrm flipH="1">
            <a:off x="8784168" y="2490789"/>
            <a:ext cx="2112433" cy="1082675"/>
          </a:xfrm>
          <a:prstGeom prst="line">
            <a:avLst/>
          </a:prstGeom>
          <a:noFill/>
          <a:ln w="28575">
            <a:solidFill>
              <a:srgbClr val="000000"/>
            </a:solidFill>
            <a:round/>
            <a:headEnd/>
            <a:tailEnd type="triangle" w="med" len="med"/>
          </a:ln>
          <a:effectLst/>
        </p:spPr>
        <p:txBody>
          <a:bodyPr/>
          <a:lstStyle/>
          <a:p>
            <a:endParaRPr lang="en-US"/>
          </a:p>
        </p:txBody>
      </p:sp>
      <p:sp>
        <p:nvSpPr>
          <p:cNvPr id="11270" name="AutoShape 5"/>
          <p:cNvSpPr>
            <a:spLocks/>
          </p:cNvSpPr>
          <p:nvPr/>
        </p:nvSpPr>
        <p:spPr bwMode="auto">
          <a:xfrm>
            <a:off x="9935634" y="1844675"/>
            <a:ext cx="1581151" cy="647700"/>
          </a:xfrm>
          <a:custGeom>
            <a:avLst/>
            <a:gdLst>
              <a:gd name="T0" fmla="*/ 592932 w 21600"/>
              <a:gd name="T1" fmla="*/ 323850 h 21600"/>
              <a:gd name="T2" fmla="*/ 592932 w 21600"/>
              <a:gd name="T3" fmla="*/ 323850 h 21600"/>
              <a:gd name="T4" fmla="*/ 592932 w 21600"/>
              <a:gd name="T5" fmla="*/ 323850 h 21600"/>
              <a:gd name="T6" fmla="*/ 592932 w 21600"/>
              <a:gd name="T7" fmla="*/ 3238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lstStyle/>
          <a:p>
            <a:pPr defTabSz="914400"/>
            <a:r>
              <a:rPr lang="en-US" altLang="en-US" sz="1800">
                <a:latin typeface="Times New Roman" pitchFamily="18" charset="0"/>
                <a:cs typeface="Times New Roman" pitchFamily="18" charset="0"/>
                <a:sym typeface="Times New Roman" pitchFamily="18" charset="0"/>
              </a:rPr>
              <a:t>Much less </a:t>
            </a:r>
          </a:p>
          <a:p>
            <a:pPr defTabSz="914400"/>
            <a:r>
              <a:rPr lang="en-US" altLang="en-US" sz="1800">
                <a:latin typeface="Times New Roman" pitchFamily="18" charset="0"/>
                <a:cs typeface="Times New Roman" pitchFamily="18" charset="0"/>
                <a:sym typeface="Times New Roman" pitchFamily="18" charset="0"/>
              </a:rPr>
              <a:t> formal…</a:t>
            </a:r>
            <a:endParaRPr lang="en-US" altLang="en-US"/>
          </a:p>
        </p:txBody>
      </p:sp>
      <p:sp>
        <p:nvSpPr>
          <p:cNvPr id="11271" name="AutoShape 6"/>
          <p:cNvSpPr>
            <a:spLocks/>
          </p:cNvSpPr>
          <p:nvPr/>
        </p:nvSpPr>
        <p:spPr bwMode="auto">
          <a:xfrm>
            <a:off x="46567" y="1268413"/>
            <a:ext cx="2410884" cy="647700"/>
          </a:xfrm>
          <a:custGeom>
            <a:avLst/>
            <a:gdLst>
              <a:gd name="T0" fmla="*/ 904082 w 21600"/>
              <a:gd name="T1" fmla="*/ 323850 h 21600"/>
              <a:gd name="T2" fmla="*/ 904082 w 21600"/>
              <a:gd name="T3" fmla="*/ 323850 h 21600"/>
              <a:gd name="T4" fmla="*/ 904082 w 21600"/>
              <a:gd name="T5" fmla="*/ 323850 h 21600"/>
              <a:gd name="T6" fmla="*/ 904082 w 21600"/>
              <a:gd name="T7" fmla="*/ 3238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lstStyle/>
          <a:p>
            <a:pPr defTabSz="914400"/>
            <a:r>
              <a:rPr lang="en-US" altLang="en-US" sz="1800">
                <a:latin typeface="Times New Roman" pitchFamily="18" charset="0"/>
                <a:cs typeface="Times New Roman" pitchFamily="18" charset="0"/>
                <a:sym typeface="Times New Roman" pitchFamily="18" charset="0"/>
              </a:rPr>
              <a:t>Note:  author is</a:t>
            </a:r>
          </a:p>
          <a:p>
            <a:pPr defTabSz="914400"/>
            <a:r>
              <a:rPr lang="en-US" altLang="en-US" sz="1800">
                <a:latin typeface="Times New Roman" pitchFamily="18" charset="0"/>
                <a:cs typeface="Times New Roman" pitchFamily="18" charset="0"/>
                <a:sym typeface="Times New Roman" pitchFamily="18" charset="0"/>
              </a:rPr>
              <a:t> </a:t>
            </a:r>
            <a:r>
              <a:rPr lang="en-US" altLang="en-US" sz="1800" b="1" u="sng">
                <a:latin typeface="Times New Roman" pitchFamily="18" charset="0"/>
                <a:cs typeface="Times New Roman" pitchFamily="18" charset="0"/>
                <a:sym typeface="Times New Roman" pitchFamily="18" charset="0"/>
              </a:rPr>
              <a:t>not</a:t>
            </a:r>
            <a:r>
              <a:rPr lang="en-US" altLang="en-US" sz="1800">
                <a:latin typeface="Times New Roman" pitchFamily="18" charset="0"/>
                <a:cs typeface="Times New Roman" pitchFamily="18" charset="0"/>
                <a:sym typeface="Times New Roman" pitchFamily="18" charset="0"/>
              </a:rPr>
              <a:t> the presenter</a:t>
            </a:r>
            <a:endParaRPr lang="en-US" altLang="en-US"/>
          </a:p>
        </p:txBody>
      </p:sp>
      <p:sp>
        <p:nvSpPr>
          <p:cNvPr id="11272" name="Line 7"/>
          <p:cNvSpPr>
            <a:spLocks noChangeShapeType="1"/>
          </p:cNvSpPr>
          <p:nvPr/>
        </p:nvSpPr>
        <p:spPr bwMode="auto">
          <a:xfrm flipV="1">
            <a:off x="1234017" y="1844676"/>
            <a:ext cx="1598083" cy="144463"/>
          </a:xfrm>
          <a:prstGeom prst="line">
            <a:avLst/>
          </a:prstGeom>
          <a:noFill/>
          <a:ln w="28575">
            <a:solidFill>
              <a:srgbClr val="000000"/>
            </a:solidFill>
            <a:round/>
            <a:headEnd/>
            <a:tailEnd type="triangle" w="med" len="med"/>
          </a:ln>
          <a:effectLst/>
        </p:spPr>
        <p:txBody>
          <a:bodyPr/>
          <a:lstStyle/>
          <a:p>
            <a:endParaRPr lang="en-US"/>
          </a:p>
        </p:txBody>
      </p:sp>
      <p:sp>
        <p:nvSpPr>
          <p:cNvPr id="11273" name="Line 8"/>
          <p:cNvSpPr>
            <a:spLocks noChangeShapeType="1"/>
          </p:cNvSpPr>
          <p:nvPr/>
        </p:nvSpPr>
        <p:spPr bwMode="auto">
          <a:xfrm flipH="1" flipV="1">
            <a:off x="7632701" y="2633663"/>
            <a:ext cx="3263900" cy="1300162"/>
          </a:xfrm>
          <a:prstGeom prst="line">
            <a:avLst/>
          </a:prstGeom>
          <a:noFill/>
          <a:ln w="28575">
            <a:solidFill>
              <a:srgbClr val="000000"/>
            </a:solidFill>
            <a:round/>
            <a:headEnd/>
            <a:tailEnd type="triangle" w="med" len="med"/>
          </a:ln>
          <a:effectLst/>
        </p:spPr>
        <p:txBody>
          <a:bodyPr/>
          <a:lstStyle/>
          <a:p>
            <a:endParaRPr lang="en-US"/>
          </a:p>
        </p:txBody>
      </p:sp>
      <p:sp>
        <p:nvSpPr>
          <p:cNvPr id="11274" name="AutoShape 9"/>
          <p:cNvSpPr>
            <a:spLocks/>
          </p:cNvSpPr>
          <p:nvPr/>
        </p:nvSpPr>
        <p:spPr bwMode="auto">
          <a:xfrm>
            <a:off x="10138833" y="4005263"/>
            <a:ext cx="1854200" cy="647700"/>
          </a:xfrm>
          <a:custGeom>
            <a:avLst/>
            <a:gdLst>
              <a:gd name="T0" fmla="*/ 695325 w 21600"/>
              <a:gd name="T1" fmla="*/ 323850 h 21600"/>
              <a:gd name="T2" fmla="*/ 695325 w 21600"/>
              <a:gd name="T3" fmla="*/ 323850 h 21600"/>
              <a:gd name="T4" fmla="*/ 695325 w 21600"/>
              <a:gd name="T5" fmla="*/ 323850 h 21600"/>
              <a:gd name="T6" fmla="*/ 695325 w 21600"/>
              <a:gd name="T7" fmla="*/ 3238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lstStyle/>
          <a:p>
            <a:pPr defTabSz="914400"/>
            <a:r>
              <a:rPr lang="en-US" altLang="en-US" sz="1800">
                <a:latin typeface="Times New Roman" pitchFamily="18" charset="0"/>
                <a:cs typeface="Times New Roman" pitchFamily="18" charset="0"/>
                <a:sym typeface="Times New Roman" pitchFamily="18" charset="0"/>
              </a:rPr>
              <a:t>Author </a:t>
            </a:r>
            <a:r>
              <a:rPr lang="en-US" altLang="en-US" sz="1800" b="1" u="sng">
                <a:latin typeface="Times New Roman" pitchFamily="18" charset="0"/>
                <a:cs typeface="Times New Roman" pitchFamily="18" charset="0"/>
                <a:sym typeface="Times New Roman" pitchFamily="18" charset="0"/>
              </a:rPr>
              <a:t>is</a:t>
            </a:r>
            <a:r>
              <a:rPr lang="en-US" altLang="en-US" sz="1800">
                <a:latin typeface="Times New Roman" pitchFamily="18" charset="0"/>
                <a:cs typeface="Times New Roman" pitchFamily="18" charset="0"/>
                <a:sym typeface="Times New Roman" pitchFamily="18" charset="0"/>
              </a:rPr>
              <a:t> the</a:t>
            </a:r>
          </a:p>
          <a:p>
            <a:pPr defTabSz="914400"/>
            <a:r>
              <a:rPr lang="en-US" altLang="en-US" sz="1800">
                <a:latin typeface="Times New Roman" pitchFamily="18" charset="0"/>
                <a:cs typeface="Times New Roman" pitchFamily="18" charset="0"/>
                <a:sym typeface="Times New Roman" pitchFamily="18" charset="0"/>
              </a:rPr>
              <a:t> presenter</a:t>
            </a:r>
            <a:endParaRPr lang="en-US" alt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bwMode="auto">
          <a:xfrm>
            <a:off x="914400" y="-100013"/>
            <a:ext cx="10363200" cy="865188"/>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4400" smtClean="0">
                <a:latin typeface="Times New Roman" pitchFamily="18" charset="0"/>
                <a:cs typeface="Times New Roman" pitchFamily="18" charset="0"/>
                <a:sym typeface="Times New Roman" pitchFamily="18" charset="0"/>
              </a:rPr>
              <a:t>Focus on Peer Reviews:</a:t>
            </a:r>
            <a:endParaRPr lang="en-US" altLang="en-US" smtClean="0"/>
          </a:p>
        </p:txBody>
      </p:sp>
      <p:sp>
        <p:nvSpPr>
          <p:cNvPr id="12292" name="Rectangle 3"/>
          <p:cNvSpPr>
            <a:spLocks noGrp="1"/>
          </p:cNvSpPr>
          <p:nvPr>
            <p:ph type="body" idx="1"/>
          </p:nvPr>
        </p:nvSpPr>
        <p:spPr bwMode="auto">
          <a:xfrm>
            <a:off x="914400" y="765175"/>
            <a:ext cx="10363200" cy="5043488"/>
          </a:xfrm>
          <a:noFill/>
          <a:ln w="12700">
            <a:miter lim="0"/>
            <a:headEnd/>
            <a:tailEnd/>
          </a:ln>
        </p:spPr>
        <p:txBody>
          <a:bodyPr vert="horz" wrap="square" lIns="50800" tIns="50800" rIns="50800" bIns="50800" numCol="1" anchor="t" anchorCtr="0" compatLnSpc="1">
            <a:prstTxWarp prst="textNoShape">
              <a:avLst/>
            </a:prstTxWarp>
            <a:normAutofit fontScale="92500" lnSpcReduction="10000"/>
          </a:bodyPr>
          <a:lstStyle/>
          <a:p>
            <a:pPr marL="242888" indent="-242888"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So for these two peer review methods, we will look at:</a:t>
            </a:r>
          </a:p>
          <a:p>
            <a:pPr marL="692150" lvl="1" indent="-234950" algn="l" eaLnBrk="1">
              <a:spcBef>
                <a:spcPts val="600"/>
              </a:spcBef>
              <a:buFontTx/>
              <a:buChar char="–"/>
            </a:pPr>
            <a:endParaRPr lang="en-US" altLang="en-US" sz="1900" b="0" smtClean="0">
              <a:solidFill>
                <a:srgbClr val="000000"/>
              </a:solidFill>
              <a:latin typeface="Times New Roman" pitchFamily="18" charset="0"/>
              <a:cs typeface="Times New Roman" pitchFamily="18" charset="0"/>
              <a:sym typeface="Times New Roman" pitchFamily="18" charset="0"/>
            </a:endParaRPr>
          </a:p>
          <a:p>
            <a:pPr marL="692150" lvl="1" indent="-234950" algn="l" eaLnBrk="1">
              <a:spcBef>
                <a:spcPts val="400"/>
              </a:spcBef>
              <a:buFontTx/>
              <a:buChar char="–"/>
            </a:pPr>
            <a:r>
              <a:rPr lang="en-US" altLang="en-US" sz="1900" b="0" smtClean="0">
                <a:solidFill>
                  <a:srgbClr val="000000"/>
                </a:solidFill>
                <a:latin typeface="Times New Roman" pitchFamily="18" charset="0"/>
                <a:cs typeface="Times New Roman" pitchFamily="18" charset="0"/>
                <a:sym typeface="Times New Roman" pitchFamily="18" charset="0"/>
              </a:rPr>
              <a:t>Participants of peer reviews</a:t>
            </a:r>
          </a:p>
          <a:p>
            <a:pPr marL="692150" lvl="1" indent="-234950" algn="l" eaLnBrk="1">
              <a:spcBef>
                <a:spcPts val="600"/>
              </a:spcBef>
              <a:buFontTx/>
              <a:buChar char="–"/>
            </a:pPr>
            <a:endParaRPr lang="en-US" altLang="en-US" sz="1900" b="0" smtClean="0">
              <a:solidFill>
                <a:srgbClr val="000000"/>
              </a:solidFill>
              <a:latin typeface="Times New Roman" pitchFamily="18" charset="0"/>
              <a:cs typeface="Times New Roman" pitchFamily="18" charset="0"/>
              <a:sym typeface="Times New Roman" pitchFamily="18" charset="0"/>
            </a:endParaRPr>
          </a:p>
          <a:p>
            <a:pPr marL="692150" lvl="1" indent="-234950" algn="l" eaLnBrk="1">
              <a:spcBef>
                <a:spcPts val="400"/>
              </a:spcBef>
              <a:buFontTx/>
              <a:buChar char="–"/>
            </a:pPr>
            <a:r>
              <a:rPr lang="en-US" altLang="en-US" sz="1900" b="0" smtClean="0">
                <a:solidFill>
                  <a:srgbClr val="000000"/>
                </a:solidFill>
                <a:latin typeface="Times New Roman" pitchFamily="18" charset="0"/>
                <a:cs typeface="Times New Roman" pitchFamily="18" charset="0"/>
                <a:sym typeface="Times New Roman" pitchFamily="18" charset="0"/>
              </a:rPr>
              <a:t>Preparation for peer reviews (some major differences)</a:t>
            </a:r>
          </a:p>
          <a:p>
            <a:pPr marL="692150" lvl="1" indent="-234950" algn="l" eaLnBrk="1">
              <a:spcBef>
                <a:spcPts val="600"/>
              </a:spcBef>
              <a:buFontTx/>
              <a:buChar char="–"/>
            </a:pPr>
            <a:endParaRPr lang="en-US" altLang="en-US" sz="1900" b="0" smtClean="0">
              <a:solidFill>
                <a:srgbClr val="000000"/>
              </a:solidFill>
              <a:latin typeface="Times New Roman" pitchFamily="18" charset="0"/>
              <a:cs typeface="Times New Roman" pitchFamily="18" charset="0"/>
              <a:sym typeface="Times New Roman" pitchFamily="18" charset="0"/>
            </a:endParaRPr>
          </a:p>
          <a:p>
            <a:pPr marL="692150" lvl="1" indent="-234950" algn="l" eaLnBrk="1">
              <a:spcBef>
                <a:spcPts val="400"/>
              </a:spcBef>
              <a:buFontTx/>
              <a:buChar char="–"/>
            </a:pPr>
            <a:r>
              <a:rPr lang="en-US" altLang="en-US" sz="1900" b="0" smtClean="0">
                <a:solidFill>
                  <a:srgbClr val="000000"/>
                </a:solidFill>
                <a:latin typeface="Times New Roman" pitchFamily="18" charset="0"/>
                <a:cs typeface="Times New Roman" pitchFamily="18" charset="0"/>
                <a:sym typeface="Times New Roman" pitchFamily="18" charset="0"/>
              </a:rPr>
              <a:t>The peer review session (presenters and emphases are different)</a:t>
            </a:r>
          </a:p>
          <a:p>
            <a:pPr marL="692150" lvl="1" indent="-234950" algn="l" eaLnBrk="1">
              <a:spcBef>
                <a:spcPts val="600"/>
              </a:spcBef>
              <a:buFontTx/>
              <a:buChar char="–"/>
            </a:pPr>
            <a:endParaRPr lang="en-US" altLang="en-US" sz="1900" b="0" smtClean="0">
              <a:solidFill>
                <a:srgbClr val="000000"/>
              </a:solidFill>
              <a:latin typeface="Times New Roman" pitchFamily="18" charset="0"/>
              <a:cs typeface="Times New Roman" pitchFamily="18" charset="0"/>
              <a:sym typeface="Times New Roman" pitchFamily="18" charset="0"/>
            </a:endParaRPr>
          </a:p>
          <a:p>
            <a:pPr marL="692150" lvl="1" indent="-234950" algn="l" eaLnBrk="1">
              <a:spcBef>
                <a:spcPts val="400"/>
              </a:spcBef>
              <a:buFontTx/>
              <a:buChar char="–"/>
            </a:pPr>
            <a:r>
              <a:rPr lang="en-US" altLang="en-US" sz="1900" b="0" smtClean="0">
                <a:solidFill>
                  <a:srgbClr val="000000"/>
                </a:solidFill>
                <a:latin typeface="Times New Roman" pitchFamily="18" charset="0"/>
                <a:cs typeface="Times New Roman" pitchFamily="18" charset="0"/>
                <a:sym typeface="Times New Roman" pitchFamily="18" charset="0"/>
              </a:rPr>
              <a:t>Post peer-review activities (differ considerably)</a:t>
            </a:r>
          </a:p>
          <a:p>
            <a:pPr marL="692150" lvl="1" indent="-234950" algn="l" eaLnBrk="1">
              <a:spcBef>
                <a:spcPts val="600"/>
              </a:spcBef>
              <a:buFontTx/>
              <a:buChar char="–"/>
            </a:pPr>
            <a:endParaRPr lang="en-US" altLang="en-US" sz="1900" b="0" smtClean="0">
              <a:solidFill>
                <a:srgbClr val="000000"/>
              </a:solidFill>
              <a:latin typeface="Times New Roman" pitchFamily="18" charset="0"/>
              <a:cs typeface="Times New Roman" pitchFamily="18" charset="0"/>
              <a:sym typeface="Times New Roman" pitchFamily="18" charset="0"/>
            </a:endParaRPr>
          </a:p>
          <a:p>
            <a:pPr marL="692150" lvl="1" indent="-234950" algn="l" eaLnBrk="1">
              <a:spcBef>
                <a:spcPts val="400"/>
              </a:spcBef>
              <a:buFontTx/>
              <a:buChar char="–"/>
            </a:pPr>
            <a:r>
              <a:rPr lang="en-US" altLang="en-US" sz="1900" b="0" smtClean="0">
                <a:solidFill>
                  <a:srgbClr val="000000"/>
                </a:solidFill>
                <a:latin typeface="Times New Roman" pitchFamily="18" charset="0"/>
                <a:cs typeface="Times New Roman" pitchFamily="18" charset="0"/>
                <a:sym typeface="Times New Roman" pitchFamily="18" charset="0"/>
              </a:rPr>
              <a:t>Peer review efficiency (arguable) </a:t>
            </a:r>
          </a:p>
          <a:p>
            <a:pPr marL="692150" lvl="1" indent="-234950" algn="l" eaLnBrk="1">
              <a:spcBef>
                <a:spcPts val="600"/>
              </a:spcBef>
              <a:buFontTx/>
              <a:buChar char="–"/>
            </a:pPr>
            <a:endParaRPr lang="en-US" altLang="en-US" sz="1900" b="0" smtClean="0">
              <a:solidFill>
                <a:srgbClr val="000000"/>
              </a:solidFill>
              <a:latin typeface="Times New Roman" pitchFamily="18" charset="0"/>
              <a:cs typeface="Times New Roman" pitchFamily="18" charset="0"/>
              <a:sym typeface="Times New Roman" pitchFamily="18" charset="0"/>
            </a:endParaRPr>
          </a:p>
          <a:p>
            <a:pPr marL="242888" indent="-242888"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The principles that we talk about can apply to both </a:t>
            </a:r>
            <a:r>
              <a:rPr lang="en-US" altLang="en-US" sz="2200" smtClean="0">
                <a:solidFill>
                  <a:srgbClr val="000000"/>
                </a:solidFill>
                <a:latin typeface="Times New Roman" pitchFamily="18" charset="0"/>
                <a:cs typeface="Times New Roman" pitchFamily="18" charset="0"/>
                <a:sym typeface="Times New Roman" pitchFamily="18" charset="0"/>
              </a:rPr>
              <a:t>design</a:t>
            </a:r>
            <a:r>
              <a:rPr lang="en-US" altLang="en-US" sz="2200" b="0" smtClean="0">
                <a:solidFill>
                  <a:srgbClr val="000000"/>
                </a:solidFill>
                <a:latin typeface="Times New Roman" pitchFamily="18" charset="0"/>
                <a:cs typeface="Times New Roman" pitchFamily="18" charset="0"/>
                <a:sym typeface="Times New Roman" pitchFamily="18" charset="0"/>
              </a:rPr>
              <a:t> peer reviews and </a:t>
            </a:r>
            <a:r>
              <a:rPr lang="en-US" altLang="en-US" sz="2200" smtClean="0">
                <a:solidFill>
                  <a:srgbClr val="000000"/>
                </a:solidFill>
                <a:latin typeface="Times New Roman" pitchFamily="18" charset="0"/>
                <a:cs typeface="Times New Roman" pitchFamily="18" charset="0"/>
                <a:sym typeface="Times New Roman" pitchFamily="18" charset="0"/>
              </a:rPr>
              <a:t>code</a:t>
            </a:r>
            <a:r>
              <a:rPr lang="en-US" altLang="en-US" sz="2200" b="0" smtClean="0">
                <a:solidFill>
                  <a:srgbClr val="000000"/>
                </a:solidFill>
                <a:latin typeface="Times New Roman" pitchFamily="18" charset="0"/>
                <a:cs typeface="Times New Roman" pitchFamily="18" charset="0"/>
                <a:sym typeface="Times New Roman" pitchFamily="18" charset="0"/>
              </a:rPr>
              <a:t> peer reviews.</a:t>
            </a:r>
            <a:endParaRPr lang="en-US" altLang="en-US" smtClean="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1"/>
          <p:cNvSpPr>
            <a:spLocks/>
          </p:cNvSpPr>
          <p:nvPr/>
        </p:nvSpPr>
        <p:spPr bwMode="auto">
          <a:xfrm>
            <a:off x="508000" y="381001"/>
            <a:ext cx="1727200" cy="333425"/>
          </a:xfrm>
          <a:custGeom>
            <a:avLst/>
            <a:gdLst>
              <a:gd name="T0" fmla="*/ 647700 w 21600"/>
              <a:gd name="T1" fmla="*/ 180182 h 21600"/>
              <a:gd name="T2" fmla="*/ 647700 w 21600"/>
              <a:gd name="T3" fmla="*/ 180182 h 21600"/>
              <a:gd name="T4" fmla="*/ 647700 w 21600"/>
              <a:gd name="T5" fmla="*/ 180182 h 21600"/>
              <a:gd name="T6" fmla="*/ 647700 w 21600"/>
              <a:gd name="T7" fmla="*/ 1801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solidFill>
              <a:srgbClr val="000000"/>
            </a:solidFill>
            <a:round/>
            <a:headEnd/>
            <a:tailEnd/>
          </a:ln>
          <a:effectLst/>
        </p:spPr>
        <p:txBody>
          <a:bodyPr lIns="50800" tIns="50800" rIns="50800" bIns="50800">
            <a:spAutoFit/>
          </a:bodyPr>
          <a:lstStyle/>
          <a:p>
            <a:pPr algn="ctr" defTabSz="914400"/>
            <a:fld id="{A07BE947-4F68-42F6-BB50-ADC094428A11}" type="slidenum">
              <a:rPr lang="en-US" altLang="en-US" sz="1500" b="1">
                <a:solidFill>
                  <a:srgbClr val="0000FF"/>
                </a:solidFill>
                <a:latin typeface="Arial" pitchFamily="34" charset="0"/>
                <a:cs typeface="Arial" pitchFamily="34" charset="0"/>
                <a:sym typeface="Arial" pitchFamily="34" charset="0"/>
              </a:rPr>
              <a:pPr algn="ctr" defTabSz="914400"/>
              <a:t>13</a:t>
            </a:fld>
            <a:endParaRPr lang="en-US" altLang="en-US"/>
          </a:p>
        </p:txBody>
      </p:sp>
      <p:sp>
        <p:nvSpPr>
          <p:cNvPr id="14339" name="Rectangle 2"/>
          <p:cNvSpPr>
            <a:spLocks noGrp="1"/>
          </p:cNvSpPr>
          <p:nvPr>
            <p:ph type="title"/>
          </p:nvPr>
        </p:nvSpPr>
        <p:spPr bwMode="auto">
          <a:xfrm>
            <a:off x="914400" y="115889"/>
            <a:ext cx="10363200" cy="731837"/>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4400" smtClean="0">
                <a:latin typeface="Times New Roman" pitchFamily="18" charset="0"/>
                <a:cs typeface="Times New Roman" pitchFamily="18" charset="0"/>
                <a:sym typeface="Times New Roman" pitchFamily="18" charset="0"/>
              </a:rPr>
              <a:t>Participants of Peer Reviews</a:t>
            </a:r>
            <a:endParaRPr lang="en-US" altLang="en-US" smtClean="0"/>
          </a:p>
        </p:txBody>
      </p:sp>
      <p:sp>
        <p:nvSpPr>
          <p:cNvPr id="14340" name="Rectangle 3"/>
          <p:cNvSpPr>
            <a:spLocks noGrp="1"/>
          </p:cNvSpPr>
          <p:nvPr>
            <p:ph type="body" idx="1"/>
          </p:nvPr>
        </p:nvSpPr>
        <p:spPr bwMode="auto">
          <a:xfrm>
            <a:off x="230718" y="1028701"/>
            <a:ext cx="11618383" cy="5114925"/>
          </a:xfrm>
          <a:noFill/>
          <a:ln w="12700">
            <a:miter lim="0"/>
            <a:headEnd/>
            <a:tailEnd/>
          </a:ln>
        </p:spPr>
        <p:txBody>
          <a:bodyPr vert="horz" wrap="square" lIns="50800" tIns="50800" rIns="50800" bIns="50800" numCol="1" anchor="t" anchorCtr="0" compatLnSpc="1">
            <a:prstTxWarp prst="textNoShape">
              <a:avLst/>
            </a:prstTxWarp>
            <a:normAutofit fontScale="92500"/>
          </a:bodyPr>
          <a:lstStyle/>
          <a:p>
            <a:pPr marL="257175" indent="-257175" algn="l" eaLnBrk="1">
              <a:spcBef>
                <a:spcPts val="500"/>
              </a:spcBef>
              <a:buFontTx/>
              <a:buChar char="•"/>
            </a:pPr>
            <a:r>
              <a:rPr lang="en-US" altLang="en-US" sz="2400" b="0" dirty="0" smtClean="0">
                <a:solidFill>
                  <a:srgbClr val="000000"/>
                </a:solidFill>
                <a:latin typeface="Times New Roman" pitchFamily="18" charset="0"/>
                <a:cs typeface="Times New Roman" pitchFamily="18" charset="0"/>
                <a:sym typeface="Times New Roman" pitchFamily="18" charset="0"/>
              </a:rPr>
              <a:t>These differ by review type:  </a:t>
            </a:r>
            <a:r>
              <a:rPr lang="en-US" altLang="en-US" sz="2400" dirty="0" smtClean="0">
                <a:solidFill>
                  <a:srgbClr val="000000"/>
                </a:solidFill>
                <a:latin typeface="Times New Roman" pitchFamily="18" charset="0"/>
                <a:cs typeface="Times New Roman" pitchFamily="18" charset="0"/>
                <a:sym typeface="Times New Roman" pitchFamily="18" charset="0"/>
              </a:rPr>
              <a:t>inspections</a:t>
            </a:r>
            <a:r>
              <a:rPr lang="en-US" altLang="en-US" sz="2400" b="0" dirty="0" smtClean="0">
                <a:solidFill>
                  <a:srgbClr val="000000"/>
                </a:solidFill>
                <a:latin typeface="Times New Roman" pitchFamily="18" charset="0"/>
                <a:cs typeface="Times New Roman" pitchFamily="18" charset="0"/>
                <a:sym typeface="Times New Roman" pitchFamily="18" charset="0"/>
              </a:rPr>
              <a:t> / walkthroughs</a:t>
            </a:r>
          </a:p>
          <a:p>
            <a:pPr marL="257175" indent="-257175" algn="l" eaLnBrk="1">
              <a:spcBef>
                <a:spcPts val="500"/>
              </a:spcBef>
              <a:buFontTx/>
              <a:buChar char="•"/>
            </a:pPr>
            <a:endParaRPr lang="en-US" altLang="en-US" sz="2400" b="0" dirty="0" smtClean="0">
              <a:solidFill>
                <a:srgbClr val="000000"/>
              </a:solidFill>
              <a:latin typeface="Times New Roman" pitchFamily="18" charset="0"/>
              <a:cs typeface="Times New Roman" pitchFamily="18" charset="0"/>
              <a:sym typeface="Times New Roman" pitchFamily="18" charset="0"/>
            </a:endParaRPr>
          </a:p>
          <a:p>
            <a:pPr marL="257175" indent="-257175" algn="l" eaLnBrk="1">
              <a:spcBef>
                <a:spcPts val="500"/>
              </a:spcBef>
              <a:buFontTx/>
              <a:buChar char="•"/>
            </a:pPr>
            <a:r>
              <a:rPr lang="en-US" altLang="en-US" sz="2400" u="sng" dirty="0" smtClean="0">
                <a:solidFill>
                  <a:srgbClr val="000000"/>
                </a:solidFill>
                <a:latin typeface="Times New Roman" pitchFamily="18" charset="0"/>
                <a:cs typeface="Times New Roman" pitchFamily="18" charset="0"/>
                <a:sym typeface="Times New Roman" pitchFamily="18" charset="0"/>
              </a:rPr>
              <a:t>Inspections</a:t>
            </a:r>
            <a:r>
              <a:rPr lang="en-US" altLang="en-US" sz="2400" b="0" dirty="0" smtClean="0">
                <a:solidFill>
                  <a:srgbClr val="000000"/>
                </a:solidFill>
                <a:latin typeface="Times New Roman" pitchFamily="18" charset="0"/>
                <a:cs typeface="Times New Roman" pitchFamily="18" charset="0"/>
                <a:sym typeface="Times New Roman" pitchFamily="18" charset="0"/>
              </a:rPr>
              <a:t>: (Walk-</a:t>
            </a:r>
            <a:r>
              <a:rPr lang="en-US" altLang="en-US" sz="2400" b="0" dirty="0" err="1" smtClean="0">
                <a:solidFill>
                  <a:srgbClr val="000000"/>
                </a:solidFill>
                <a:latin typeface="Times New Roman" pitchFamily="18" charset="0"/>
                <a:cs typeface="Times New Roman" pitchFamily="18" charset="0"/>
                <a:sym typeface="Times New Roman" pitchFamily="18" charset="0"/>
              </a:rPr>
              <a:t>throughs</a:t>
            </a:r>
            <a:r>
              <a:rPr lang="en-US" altLang="en-US" sz="2400" b="0" dirty="0" smtClean="0">
                <a:solidFill>
                  <a:srgbClr val="000000"/>
                </a:solidFill>
                <a:latin typeface="Times New Roman" pitchFamily="18" charset="0"/>
                <a:cs typeface="Times New Roman" pitchFamily="18" charset="0"/>
                <a:sym typeface="Times New Roman" pitchFamily="18" charset="0"/>
              </a:rPr>
              <a:t> - next slide) </a:t>
            </a:r>
          </a:p>
          <a:p>
            <a:pPr marL="701675" lvl="1" indent="-244475" algn="l" eaLnBrk="1">
              <a:spcBef>
                <a:spcPts val="600"/>
              </a:spcBef>
              <a:buFontTx/>
              <a:buChar char="–"/>
            </a:pPr>
            <a:endParaRPr lang="en-US" altLang="en-US" sz="2000" dirty="0" smtClean="0">
              <a:solidFill>
                <a:srgbClr val="000000"/>
              </a:solidFill>
              <a:latin typeface="Times New Roman" pitchFamily="18" charset="0"/>
              <a:cs typeface="Times New Roman" pitchFamily="18" charset="0"/>
              <a:sym typeface="Times New Roman" pitchFamily="18" charset="0"/>
            </a:endParaRPr>
          </a:p>
          <a:p>
            <a:pPr marL="701675" lvl="1" indent="-244475" algn="l" eaLnBrk="1">
              <a:spcBef>
                <a:spcPts val="400"/>
              </a:spcBef>
              <a:buFontTx/>
              <a:buChar char="–"/>
            </a:pPr>
            <a:r>
              <a:rPr lang="en-US" altLang="en-US" sz="2000" dirty="0" smtClean="0">
                <a:solidFill>
                  <a:srgbClr val="000000"/>
                </a:solidFill>
                <a:latin typeface="Times New Roman" pitchFamily="18" charset="0"/>
                <a:cs typeface="Times New Roman" pitchFamily="18" charset="0"/>
                <a:sym typeface="Times New Roman" pitchFamily="18" charset="0"/>
              </a:rPr>
              <a:t>A</a:t>
            </a:r>
            <a:r>
              <a:rPr lang="en-US" altLang="en-US" sz="2000" b="0" dirty="0" smtClean="0">
                <a:solidFill>
                  <a:srgbClr val="000000"/>
                </a:solidFill>
                <a:latin typeface="Times New Roman" pitchFamily="18" charset="0"/>
                <a:cs typeface="Times New Roman" pitchFamily="18" charset="0"/>
                <a:sym typeface="Times New Roman" pitchFamily="18" charset="0"/>
              </a:rPr>
              <a:t> </a:t>
            </a:r>
            <a:r>
              <a:rPr lang="en-US" altLang="en-US" sz="2000" dirty="0" smtClean="0">
                <a:solidFill>
                  <a:srgbClr val="000000"/>
                </a:solidFill>
                <a:latin typeface="Times New Roman" pitchFamily="18" charset="0"/>
                <a:cs typeface="Times New Roman" pitchFamily="18" charset="0"/>
                <a:sym typeface="Times New Roman" pitchFamily="18" charset="0"/>
              </a:rPr>
              <a:t>designer</a:t>
            </a:r>
            <a:r>
              <a:rPr lang="en-US" altLang="en-US" sz="2000" b="0" dirty="0" smtClean="0">
                <a:solidFill>
                  <a:srgbClr val="000000"/>
                </a:solidFill>
                <a:latin typeface="Times New Roman" pitchFamily="18" charset="0"/>
                <a:cs typeface="Times New Roman" pitchFamily="18" charset="0"/>
                <a:sym typeface="Times New Roman" pitchFamily="18" charset="0"/>
              </a:rPr>
              <a:t> – generally the </a:t>
            </a:r>
            <a:r>
              <a:rPr lang="en-US" altLang="en-US" sz="2000" dirty="0" smtClean="0">
                <a:solidFill>
                  <a:srgbClr val="000000"/>
                </a:solidFill>
                <a:latin typeface="Times New Roman" pitchFamily="18" charset="0"/>
                <a:cs typeface="Times New Roman" pitchFamily="18" charset="0"/>
                <a:sym typeface="Times New Roman" pitchFamily="18" charset="0"/>
              </a:rPr>
              <a:t>systems analyst </a:t>
            </a:r>
            <a:r>
              <a:rPr lang="en-US" altLang="en-US" sz="2000" b="0" dirty="0" smtClean="0">
                <a:solidFill>
                  <a:srgbClr val="000000"/>
                </a:solidFill>
                <a:latin typeface="Times New Roman" pitchFamily="18" charset="0"/>
                <a:cs typeface="Times New Roman" pitchFamily="18" charset="0"/>
                <a:sym typeface="Times New Roman" pitchFamily="18" charset="0"/>
              </a:rPr>
              <a:t>responsible for analysis and design of software system reviewed</a:t>
            </a:r>
          </a:p>
          <a:p>
            <a:pPr marL="701675" lvl="1" indent="-244475" algn="l" eaLnBrk="1">
              <a:spcBef>
                <a:spcPts val="600"/>
              </a:spcBef>
              <a:buFontTx/>
              <a:buChar char="–"/>
            </a:pPr>
            <a:endParaRPr lang="en-US" altLang="en-US" sz="2000" dirty="0" smtClean="0">
              <a:solidFill>
                <a:srgbClr val="000000"/>
              </a:solidFill>
              <a:latin typeface="Times New Roman" pitchFamily="18" charset="0"/>
              <a:cs typeface="Times New Roman" pitchFamily="18" charset="0"/>
              <a:sym typeface="Times New Roman" pitchFamily="18" charset="0"/>
            </a:endParaRPr>
          </a:p>
          <a:p>
            <a:pPr marL="701675" lvl="1" indent="-244475" algn="l" eaLnBrk="1">
              <a:spcBef>
                <a:spcPts val="400"/>
              </a:spcBef>
              <a:buFontTx/>
              <a:buChar char="–"/>
            </a:pPr>
            <a:r>
              <a:rPr lang="en-US" altLang="en-US" sz="2000" dirty="0" smtClean="0">
                <a:solidFill>
                  <a:srgbClr val="000000"/>
                </a:solidFill>
                <a:latin typeface="Times New Roman" pitchFamily="18" charset="0"/>
                <a:cs typeface="Times New Roman" pitchFamily="18" charset="0"/>
                <a:sym typeface="Times New Roman" pitchFamily="18" charset="0"/>
              </a:rPr>
              <a:t>A</a:t>
            </a:r>
            <a:r>
              <a:rPr lang="en-US" altLang="en-US" sz="2000" b="0" dirty="0" smtClean="0">
                <a:solidFill>
                  <a:srgbClr val="000000"/>
                </a:solidFill>
                <a:latin typeface="Times New Roman" pitchFamily="18" charset="0"/>
                <a:cs typeface="Times New Roman" pitchFamily="18" charset="0"/>
                <a:sym typeface="Times New Roman" pitchFamily="18" charset="0"/>
              </a:rPr>
              <a:t> </a:t>
            </a:r>
            <a:r>
              <a:rPr lang="en-US" altLang="en-US" sz="2000" dirty="0" smtClean="0">
                <a:solidFill>
                  <a:srgbClr val="000000"/>
                </a:solidFill>
                <a:latin typeface="Times New Roman" pitchFamily="18" charset="0"/>
                <a:cs typeface="Times New Roman" pitchFamily="18" charset="0"/>
                <a:sym typeface="Times New Roman" pitchFamily="18" charset="0"/>
              </a:rPr>
              <a:t>coder or implementer </a:t>
            </a:r>
            <a:r>
              <a:rPr lang="en-US" altLang="en-US" sz="2000" b="0" dirty="0" smtClean="0">
                <a:solidFill>
                  <a:srgbClr val="000000"/>
                </a:solidFill>
                <a:latin typeface="Times New Roman" pitchFamily="18" charset="0"/>
                <a:cs typeface="Times New Roman" pitchFamily="18" charset="0"/>
                <a:sym typeface="Times New Roman" pitchFamily="18" charset="0"/>
              </a:rPr>
              <a:t>– one who is </a:t>
            </a:r>
            <a:r>
              <a:rPr lang="en-US" altLang="en-US" sz="2000" dirty="0" smtClean="0">
                <a:solidFill>
                  <a:srgbClr val="000000"/>
                </a:solidFill>
                <a:latin typeface="Times New Roman" pitchFamily="18" charset="0"/>
                <a:cs typeface="Times New Roman" pitchFamily="18" charset="0"/>
                <a:sym typeface="Times New Roman" pitchFamily="18" charset="0"/>
              </a:rPr>
              <a:t>thoroughly acquainted </a:t>
            </a:r>
            <a:r>
              <a:rPr lang="en-US" altLang="en-US" sz="2000" b="0" dirty="0" smtClean="0">
                <a:solidFill>
                  <a:srgbClr val="000000"/>
                </a:solidFill>
                <a:latin typeface="Times New Roman" pitchFamily="18" charset="0"/>
                <a:cs typeface="Times New Roman" pitchFamily="18" charset="0"/>
                <a:sym typeface="Times New Roman" pitchFamily="18" charset="0"/>
              </a:rPr>
              <a:t>with coding tasks, preferably the </a:t>
            </a:r>
            <a:r>
              <a:rPr lang="en-US" altLang="en-US" sz="2000" dirty="0" smtClean="0">
                <a:solidFill>
                  <a:srgbClr val="000000"/>
                </a:solidFill>
                <a:latin typeface="Times New Roman" pitchFamily="18" charset="0"/>
                <a:cs typeface="Times New Roman" pitchFamily="18" charset="0"/>
                <a:sym typeface="Times New Roman" pitchFamily="18" charset="0"/>
              </a:rPr>
              <a:t>leader</a:t>
            </a:r>
            <a:r>
              <a:rPr lang="en-US" altLang="en-US" sz="2000" b="0" dirty="0" smtClean="0">
                <a:solidFill>
                  <a:srgbClr val="000000"/>
                </a:solidFill>
                <a:latin typeface="Times New Roman" pitchFamily="18" charset="0"/>
                <a:cs typeface="Times New Roman" pitchFamily="18" charset="0"/>
                <a:sym typeface="Times New Roman" pitchFamily="18" charset="0"/>
              </a:rPr>
              <a:t> of the designated coding team.  </a:t>
            </a:r>
          </a:p>
          <a:p>
            <a:pPr marL="1066800" lvl="2" indent="-152400" algn="l" eaLnBrk="1">
              <a:spcBef>
                <a:spcPts val="300"/>
              </a:spcBef>
              <a:buFontTx/>
              <a:buChar char="•"/>
            </a:pPr>
            <a:r>
              <a:rPr lang="en-US" altLang="en-US" sz="1600" b="0" dirty="0" smtClean="0">
                <a:solidFill>
                  <a:srgbClr val="000000"/>
                </a:solidFill>
                <a:latin typeface="Times New Roman" pitchFamily="18" charset="0"/>
                <a:cs typeface="Times New Roman" pitchFamily="18" charset="0"/>
                <a:sym typeface="Times New Roman" pitchFamily="18" charset="0"/>
              </a:rPr>
              <a:t>Able to detect defects leading to coding errors and other </a:t>
            </a:r>
            <a:r>
              <a:rPr lang="en-US" altLang="en-US" sz="1600" dirty="0" smtClean="0">
                <a:solidFill>
                  <a:srgbClr val="000000"/>
                </a:solidFill>
                <a:latin typeface="Times New Roman" pitchFamily="18" charset="0"/>
                <a:cs typeface="Times New Roman" pitchFamily="18" charset="0"/>
                <a:sym typeface="Times New Roman" pitchFamily="18" charset="0"/>
              </a:rPr>
              <a:t>software implementation</a:t>
            </a:r>
            <a:r>
              <a:rPr lang="en-US" altLang="en-US" sz="1600" b="0" dirty="0" smtClean="0">
                <a:solidFill>
                  <a:srgbClr val="000000"/>
                </a:solidFill>
                <a:latin typeface="Times New Roman" pitchFamily="18" charset="0"/>
                <a:cs typeface="Times New Roman" pitchFamily="18" charset="0"/>
                <a:sym typeface="Times New Roman" pitchFamily="18" charset="0"/>
              </a:rPr>
              <a:t> issues.</a:t>
            </a:r>
          </a:p>
          <a:p>
            <a:pPr marL="701675" lvl="1" indent="-244475" algn="l" eaLnBrk="1">
              <a:spcBef>
                <a:spcPts val="600"/>
              </a:spcBef>
              <a:buFontTx/>
              <a:buChar char="–"/>
            </a:pPr>
            <a:endParaRPr lang="en-US" altLang="en-US" sz="2000" dirty="0" smtClean="0">
              <a:solidFill>
                <a:srgbClr val="000000"/>
              </a:solidFill>
              <a:latin typeface="Times New Roman" pitchFamily="18" charset="0"/>
              <a:cs typeface="Times New Roman" pitchFamily="18" charset="0"/>
              <a:sym typeface="Times New Roman" pitchFamily="18" charset="0"/>
            </a:endParaRPr>
          </a:p>
          <a:p>
            <a:pPr marL="701675" lvl="1" indent="-244475" algn="l" eaLnBrk="1">
              <a:spcBef>
                <a:spcPts val="400"/>
              </a:spcBef>
              <a:buFontTx/>
              <a:buChar char="–"/>
            </a:pPr>
            <a:r>
              <a:rPr lang="en-US" altLang="en-US" sz="2000" dirty="0" smtClean="0">
                <a:solidFill>
                  <a:srgbClr val="000000"/>
                </a:solidFill>
                <a:latin typeface="Times New Roman" pitchFamily="18" charset="0"/>
                <a:cs typeface="Times New Roman" pitchFamily="18" charset="0"/>
                <a:sym typeface="Times New Roman" pitchFamily="18" charset="0"/>
              </a:rPr>
              <a:t>A tester</a:t>
            </a:r>
            <a:r>
              <a:rPr lang="en-US" altLang="en-US" sz="2000" b="0" dirty="0" smtClean="0">
                <a:solidFill>
                  <a:srgbClr val="000000"/>
                </a:solidFill>
                <a:latin typeface="Times New Roman" pitchFamily="18" charset="0"/>
                <a:cs typeface="Times New Roman" pitchFamily="18" charset="0"/>
                <a:sym typeface="Times New Roman" pitchFamily="18" charset="0"/>
              </a:rPr>
              <a:t> – experienced professional</a:t>
            </a:r>
            <a:r>
              <a:rPr lang="en-US" altLang="en-US" sz="2000" dirty="0" smtClean="0">
                <a:solidFill>
                  <a:srgbClr val="000000"/>
                </a:solidFill>
                <a:latin typeface="Times New Roman" pitchFamily="18" charset="0"/>
                <a:cs typeface="Times New Roman" pitchFamily="18" charset="0"/>
                <a:sym typeface="Times New Roman" pitchFamily="18" charset="0"/>
              </a:rPr>
              <a:t>, preferably leader of assigned testing team</a:t>
            </a:r>
            <a:r>
              <a:rPr lang="en-US" altLang="en-US" sz="2000" b="0" dirty="0" smtClean="0">
                <a:solidFill>
                  <a:srgbClr val="000000"/>
                </a:solidFill>
                <a:latin typeface="Times New Roman" pitchFamily="18" charset="0"/>
                <a:cs typeface="Times New Roman" pitchFamily="18" charset="0"/>
                <a:sym typeface="Times New Roman" pitchFamily="18" charset="0"/>
              </a:rPr>
              <a:t> who focuses on identification of design errors usually detected during the testing phase.</a:t>
            </a:r>
            <a:endParaRPr lang="en-US" altLang="en-US" dirty="0" smtClean="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1"/>
          <p:cNvSpPr>
            <a:spLocks/>
          </p:cNvSpPr>
          <p:nvPr/>
        </p:nvSpPr>
        <p:spPr bwMode="auto">
          <a:xfrm>
            <a:off x="508000" y="381001"/>
            <a:ext cx="1727200" cy="333425"/>
          </a:xfrm>
          <a:custGeom>
            <a:avLst/>
            <a:gdLst>
              <a:gd name="T0" fmla="*/ 647700 w 21600"/>
              <a:gd name="T1" fmla="*/ 180182 h 21600"/>
              <a:gd name="T2" fmla="*/ 647700 w 21600"/>
              <a:gd name="T3" fmla="*/ 180182 h 21600"/>
              <a:gd name="T4" fmla="*/ 647700 w 21600"/>
              <a:gd name="T5" fmla="*/ 180182 h 21600"/>
              <a:gd name="T6" fmla="*/ 647700 w 21600"/>
              <a:gd name="T7" fmla="*/ 1801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solidFill>
              <a:srgbClr val="000000"/>
            </a:solidFill>
            <a:round/>
            <a:headEnd/>
            <a:tailEnd/>
          </a:ln>
          <a:effectLst/>
        </p:spPr>
        <p:txBody>
          <a:bodyPr lIns="50800" tIns="50800" rIns="50800" bIns="50800">
            <a:spAutoFit/>
          </a:bodyPr>
          <a:lstStyle/>
          <a:p>
            <a:pPr algn="ctr" defTabSz="914400"/>
            <a:fld id="{D77644CA-FFF0-4B06-A4B7-4AABBE02452A}" type="slidenum">
              <a:rPr lang="en-US" altLang="en-US" sz="1500" b="1">
                <a:solidFill>
                  <a:srgbClr val="0000FF"/>
                </a:solidFill>
                <a:latin typeface="Arial" pitchFamily="34" charset="0"/>
                <a:cs typeface="Arial" pitchFamily="34" charset="0"/>
                <a:sym typeface="Arial" pitchFamily="34" charset="0"/>
              </a:rPr>
              <a:pPr algn="ctr" defTabSz="914400"/>
              <a:t>14</a:t>
            </a:fld>
            <a:endParaRPr lang="en-US" altLang="en-US"/>
          </a:p>
        </p:txBody>
      </p:sp>
      <p:sp>
        <p:nvSpPr>
          <p:cNvPr id="15363" name="Rectangle 2"/>
          <p:cNvSpPr>
            <a:spLocks noGrp="1"/>
          </p:cNvSpPr>
          <p:nvPr>
            <p:ph type="title"/>
          </p:nvPr>
        </p:nvSpPr>
        <p:spPr bwMode="auto">
          <a:xfrm>
            <a:off x="1109133" y="-100013"/>
            <a:ext cx="10363200" cy="731838"/>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4400" smtClean="0">
                <a:latin typeface="Times New Roman" pitchFamily="18" charset="0"/>
                <a:cs typeface="Times New Roman" pitchFamily="18" charset="0"/>
                <a:sym typeface="Times New Roman" pitchFamily="18" charset="0"/>
              </a:rPr>
              <a:t>Participants of Peer Reviews</a:t>
            </a:r>
            <a:endParaRPr lang="en-US" altLang="en-US" smtClean="0"/>
          </a:p>
        </p:txBody>
      </p:sp>
      <p:sp>
        <p:nvSpPr>
          <p:cNvPr id="15364" name="Rectangle 3"/>
          <p:cNvSpPr>
            <a:spLocks noGrp="1"/>
          </p:cNvSpPr>
          <p:nvPr>
            <p:ph type="body" idx="1"/>
          </p:nvPr>
        </p:nvSpPr>
        <p:spPr bwMode="auto">
          <a:xfrm>
            <a:off x="431801" y="765175"/>
            <a:ext cx="11425767" cy="6408738"/>
          </a:xfrm>
          <a:noFill/>
          <a:ln w="12700">
            <a:miter lim="0"/>
            <a:headEnd/>
            <a:tailEnd/>
          </a:ln>
        </p:spPr>
        <p:txBody>
          <a:bodyPr vert="horz" wrap="square" lIns="50800" tIns="50800" rIns="50800" bIns="50800" numCol="1" anchor="t" anchorCtr="0" compatLnSpc="1">
            <a:prstTxWarp prst="textNoShape">
              <a:avLst/>
            </a:prstTxWarp>
          </a:bodyPr>
          <a:lstStyle/>
          <a:p>
            <a:pPr marL="257175" indent="-257175"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Specialized Professionals differ by review type : </a:t>
            </a:r>
            <a:r>
              <a:rPr lang="en-US" altLang="en-US" sz="2400" smtClean="0">
                <a:solidFill>
                  <a:srgbClr val="000000"/>
                </a:solidFill>
                <a:latin typeface="Times New Roman" pitchFamily="18" charset="0"/>
                <a:cs typeface="Times New Roman" pitchFamily="18" charset="0"/>
                <a:sym typeface="Times New Roman" pitchFamily="18" charset="0"/>
              </a:rPr>
              <a:t>walkthroughs</a:t>
            </a:r>
          </a:p>
          <a:p>
            <a:pPr marL="257175" indent="-257175" algn="l" eaLnBrk="1">
              <a:spcBef>
                <a:spcPts val="500"/>
              </a:spcBef>
              <a:buFontTx/>
              <a:buChar char="•"/>
            </a:pPr>
            <a:r>
              <a:rPr lang="en-US" altLang="en-US" sz="2400" u="sng" smtClean="0">
                <a:solidFill>
                  <a:srgbClr val="000000"/>
                </a:solidFill>
                <a:latin typeface="Times New Roman" pitchFamily="18" charset="0"/>
                <a:cs typeface="Times New Roman" pitchFamily="18" charset="0"/>
                <a:sym typeface="Times New Roman" pitchFamily="18" charset="0"/>
              </a:rPr>
              <a:t>Walk Throughs</a:t>
            </a:r>
            <a:r>
              <a:rPr lang="en-US" altLang="en-US" sz="2400" b="0" smtClean="0">
                <a:solidFill>
                  <a:srgbClr val="000000"/>
                </a:solidFill>
                <a:latin typeface="Times New Roman" pitchFamily="18" charset="0"/>
                <a:cs typeface="Times New Roman" pitchFamily="18" charset="0"/>
                <a:sym typeface="Times New Roman" pitchFamily="18" charset="0"/>
              </a:rPr>
              <a:t>:</a:t>
            </a:r>
            <a:endParaRPr lang="en-US" altLang="en-US" sz="2000" b="0" smtClean="0">
              <a:solidFill>
                <a:srgbClr val="000000"/>
              </a:solidFill>
              <a:latin typeface="Times New Roman" pitchFamily="18" charset="0"/>
              <a:cs typeface="Times New Roman" pitchFamily="18" charset="0"/>
              <a:sym typeface="Times New Roman" pitchFamily="18" charset="0"/>
            </a:endParaRPr>
          </a:p>
          <a:p>
            <a:pPr marL="676275" lvl="1" indent="-219075" algn="l" eaLnBrk="1">
              <a:spcBef>
                <a:spcPts val="400"/>
              </a:spcBef>
              <a:buFontTx/>
              <a:buChar char="–"/>
            </a:pPr>
            <a:r>
              <a:rPr lang="en-US" altLang="en-US" sz="2000" smtClean="0">
                <a:solidFill>
                  <a:srgbClr val="000000"/>
                </a:solidFill>
                <a:latin typeface="Times New Roman" pitchFamily="18" charset="0"/>
                <a:cs typeface="Times New Roman" pitchFamily="18" charset="0"/>
                <a:sym typeface="Times New Roman" pitchFamily="18" charset="0"/>
              </a:rPr>
              <a:t>A standards enforcer </a:t>
            </a:r>
            <a:r>
              <a:rPr lang="en-US" altLang="en-US" sz="2000" b="0" smtClean="0">
                <a:solidFill>
                  <a:srgbClr val="000000"/>
                </a:solidFill>
                <a:latin typeface="Times New Roman" pitchFamily="18" charset="0"/>
                <a:cs typeface="Times New Roman" pitchFamily="18" charset="0"/>
                <a:sym typeface="Times New Roman" pitchFamily="18" charset="0"/>
              </a:rPr>
              <a:t>– team member specialized in development standards and procedures;  </a:t>
            </a:r>
          </a:p>
          <a:p>
            <a:pPr marL="1085850" lvl="2" indent="-171450" algn="l" eaLnBrk="1">
              <a:spcBef>
                <a:spcPts val="300"/>
              </a:spcBef>
              <a:buFontTx/>
              <a:buChar char="•"/>
            </a:pPr>
            <a:r>
              <a:rPr lang="en-US" altLang="en-US" sz="1600" b="0" smtClean="0">
                <a:solidFill>
                  <a:srgbClr val="000000"/>
                </a:solidFill>
                <a:latin typeface="Times New Roman" pitchFamily="18" charset="0"/>
                <a:cs typeface="Times New Roman" pitchFamily="18" charset="0"/>
                <a:sym typeface="Times New Roman" pitchFamily="18" charset="0"/>
              </a:rPr>
              <a:t>locate deviations from these standards and procedures.  (coding standards, such as indentation, data naming, program organization, such as class content (coupling, cohesion....)  </a:t>
            </a:r>
          </a:p>
          <a:p>
            <a:pPr marL="1085850" lvl="2" indent="-171450" algn="l" eaLnBrk="1">
              <a:spcBef>
                <a:spcPts val="300"/>
              </a:spcBef>
              <a:buFontTx/>
              <a:buChar char="•"/>
            </a:pPr>
            <a:r>
              <a:rPr lang="en-US" altLang="en-US" sz="1600" b="0" smtClean="0">
                <a:solidFill>
                  <a:srgbClr val="000000"/>
                </a:solidFill>
                <a:latin typeface="Times New Roman" pitchFamily="18" charset="0"/>
                <a:cs typeface="Times New Roman" pitchFamily="18" charset="0"/>
                <a:sym typeface="Times New Roman" pitchFamily="18" charset="0"/>
              </a:rPr>
              <a:t>These problems substantially affect the team’s long-term effectiveness for both </a:t>
            </a:r>
            <a:r>
              <a:rPr lang="en-US" altLang="en-US" sz="1600" smtClean="0">
                <a:solidFill>
                  <a:srgbClr val="000000"/>
                </a:solidFill>
                <a:latin typeface="Times New Roman" pitchFamily="18" charset="0"/>
                <a:cs typeface="Times New Roman" pitchFamily="18" charset="0"/>
                <a:sym typeface="Times New Roman" pitchFamily="18" charset="0"/>
              </a:rPr>
              <a:t>development and follow-on maintenance</a:t>
            </a:r>
            <a:r>
              <a:rPr lang="en-US" altLang="en-US" sz="1600" b="0" smtClean="0">
                <a:solidFill>
                  <a:srgbClr val="000000"/>
                </a:solidFill>
                <a:latin typeface="Times New Roman" pitchFamily="18" charset="0"/>
                <a:cs typeface="Times New Roman" pitchFamily="18" charset="0"/>
                <a:sym typeface="Times New Roman" pitchFamily="18" charset="0"/>
              </a:rPr>
              <a:t>.</a:t>
            </a:r>
          </a:p>
          <a:p>
            <a:pPr marL="1085850" lvl="2" indent="-171450" algn="l" eaLnBrk="1">
              <a:spcBef>
                <a:spcPts val="500"/>
              </a:spcBef>
              <a:buFontTx/>
              <a:buChar char="•"/>
            </a:pPr>
            <a:endParaRPr lang="en-US" altLang="en-US" sz="1600" b="0" smtClean="0">
              <a:solidFill>
                <a:srgbClr val="000000"/>
              </a:solidFill>
              <a:latin typeface="Times New Roman" pitchFamily="18" charset="0"/>
              <a:cs typeface="Times New Roman" pitchFamily="18" charset="0"/>
              <a:sym typeface="Times New Roman" pitchFamily="18" charset="0"/>
            </a:endParaRPr>
          </a:p>
          <a:p>
            <a:pPr marL="676275" lvl="1" indent="-219075" algn="l" eaLnBrk="1">
              <a:spcBef>
                <a:spcPts val="400"/>
              </a:spcBef>
              <a:buFontTx/>
              <a:buChar char="–"/>
            </a:pPr>
            <a:r>
              <a:rPr lang="en-US" altLang="en-US" sz="2000" smtClean="0">
                <a:solidFill>
                  <a:srgbClr val="000000"/>
                </a:solidFill>
                <a:latin typeface="Times New Roman" pitchFamily="18" charset="0"/>
                <a:cs typeface="Times New Roman" pitchFamily="18" charset="0"/>
                <a:sym typeface="Times New Roman" pitchFamily="18" charset="0"/>
              </a:rPr>
              <a:t>A maintenance expert </a:t>
            </a:r>
            <a:r>
              <a:rPr lang="en-US" altLang="en-US" sz="2000" b="0" smtClean="0">
                <a:solidFill>
                  <a:srgbClr val="000000"/>
                </a:solidFill>
                <a:latin typeface="Times New Roman" pitchFamily="18" charset="0"/>
                <a:cs typeface="Times New Roman" pitchFamily="18" charset="0"/>
                <a:sym typeface="Times New Roman" pitchFamily="18" charset="0"/>
              </a:rPr>
              <a:t>– focus on maintainability / testability issues</a:t>
            </a:r>
          </a:p>
          <a:p>
            <a:pPr marL="1085850" lvl="2" indent="-171450" algn="l" eaLnBrk="1">
              <a:spcBef>
                <a:spcPts val="300"/>
              </a:spcBef>
              <a:buFontTx/>
              <a:buChar char="•"/>
            </a:pPr>
            <a:r>
              <a:rPr lang="en-US" altLang="en-US" sz="1600" b="0" smtClean="0">
                <a:solidFill>
                  <a:srgbClr val="000000"/>
                </a:solidFill>
                <a:latin typeface="Times New Roman" pitchFamily="18" charset="0"/>
                <a:cs typeface="Times New Roman" pitchFamily="18" charset="0"/>
                <a:sym typeface="Times New Roman" pitchFamily="18" charset="0"/>
              </a:rPr>
              <a:t>to detect design defects that may hinder bug correction and impact performance of future changes.  Example:  refactoring expert;  </a:t>
            </a:r>
          </a:p>
          <a:p>
            <a:pPr marL="676275" lvl="1" indent="-219075" algn="l" eaLnBrk="1">
              <a:spcBef>
                <a:spcPts val="400"/>
              </a:spcBef>
              <a:buFontTx/>
              <a:buChar char="–"/>
            </a:pPr>
            <a:r>
              <a:rPr lang="en-US" altLang="en-US" sz="2000" smtClean="0">
                <a:solidFill>
                  <a:srgbClr val="000000"/>
                </a:solidFill>
                <a:latin typeface="Times New Roman" pitchFamily="18" charset="0"/>
                <a:cs typeface="Times New Roman" pitchFamily="18" charset="0"/>
                <a:sym typeface="Times New Roman" pitchFamily="18" charset="0"/>
              </a:rPr>
              <a:t>A maintenance expert </a:t>
            </a:r>
            <a:r>
              <a:rPr lang="en-US" altLang="en-US" sz="2000" b="0" smtClean="0">
                <a:solidFill>
                  <a:srgbClr val="000000"/>
                </a:solidFill>
                <a:latin typeface="Times New Roman" pitchFamily="18" charset="0"/>
                <a:cs typeface="Times New Roman" pitchFamily="18" charset="0"/>
                <a:sym typeface="Times New Roman" pitchFamily="18" charset="0"/>
              </a:rPr>
              <a:t>- Focuses also on documentation (completeness / correctness) vital for maintenance activity.</a:t>
            </a:r>
          </a:p>
          <a:p>
            <a:pPr marL="676275" lvl="1" indent="-219075" algn="l" eaLnBrk="1">
              <a:spcBef>
                <a:spcPts val="600"/>
              </a:spcBef>
              <a:buFontTx/>
              <a:buChar char="–"/>
            </a:pPr>
            <a:endParaRPr lang="en-US" altLang="en-US" sz="2000" b="0" smtClean="0">
              <a:solidFill>
                <a:srgbClr val="000000"/>
              </a:solidFill>
              <a:latin typeface="Times New Roman" pitchFamily="18" charset="0"/>
              <a:cs typeface="Times New Roman" pitchFamily="18" charset="0"/>
              <a:sym typeface="Times New Roman" pitchFamily="18" charset="0"/>
            </a:endParaRPr>
          </a:p>
          <a:p>
            <a:pPr marL="676275" lvl="1" indent="-219075" algn="l" eaLnBrk="1">
              <a:spcBef>
                <a:spcPts val="400"/>
              </a:spcBef>
              <a:buFontTx/>
              <a:buChar char="–"/>
            </a:pPr>
            <a:r>
              <a:rPr lang="en-US" altLang="en-US" sz="2000" smtClean="0">
                <a:solidFill>
                  <a:srgbClr val="000000"/>
                </a:solidFill>
                <a:latin typeface="Times New Roman" pitchFamily="18" charset="0"/>
                <a:cs typeface="Times New Roman" pitchFamily="18" charset="0"/>
                <a:sym typeface="Times New Roman" pitchFamily="18" charset="0"/>
              </a:rPr>
              <a:t>A user representation </a:t>
            </a:r>
            <a:r>
              <a:rPr lang="en-US" altLang="en-US" sz="2000" b="0" smtClean="0">
                <a:solidFill>
                  <a:srgbClr val="000000"/>
                </a:solidFill>
                <a:latin typeface="Times New Roman" pitchFamily="18" charset="0"/>
                <a:cs typeface="Times New Roman" pitchFamily="18" charset="0"/>
                <a:sym typeface="Times New Roman" pitchFamily="18" charset="0"/>
              </a:rPr>
              <a:t>– need an internal user (if customer is in the unit) or an external representative - review’s validity due to his/her point of view as user-customer rather than the designer-supplier.</a:t>
            </a:r>
            <a:endParaRPr lang="en-US" altLang="en-US" smtClean="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bwMode="auto">
          <a:xfrm>
            <a:off x="914400" y="44451"/>
            <a:ext cx="10845800" cy="792163"/>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4000" smtClean="0">
                <a:latin typeface="Times New Roman" pitchFamily="18" charset="0"/>
                <a:cs typeface="Times New Roman" pitchFamily="18" charset="0"/>
                <a:sym typeface="Times New Roman" pitchFamily="18" charset="0"/>
              </a:rPr>
              <a:t>Preparation for a Peer Review Session</a:t>
            </a:r>
            <a:endParaRPr lang="en-US" altLang="en-US" smtClean="0"/>
          </a:p>
        </p:txBody>
      </p:sp>
      <p:sp>
        <p:nvSpPr>
          <p:cNvPr id="18436" name="Rectangle 3"/>
          <p:cNvSpPr>
            <a:spLocks noGrp="1"/>
          </p:cNvSpPr>
          <p:nvPr>
            <p:ph type="body" idx="1"/>
          </p:nvPr>
        </p:nvSpPr>
        <p:spPr bwMode="auto">
          <a:xfrm>
            <a:off x="431800" y="827089"/>
            <a:ext cx="11616267" cy="5445125"/>
          </a:xfrm>
          <a:noFill/>
          <a:ln w="12700">
            <a:miter lim="0"/>
            <a:headEnd/>
            <a:tailEnd/>
          </a:ln>
        </p:spPr>
        <p:txBody>
          <a:bodyPr vert="horz" wrap="square" lIns="50800" tIns="50800" rIns="50800" bIns="50800" numCol="1" anchor="t" anchorCtr="0" compatLnSpc="1">
            <a:prstTxWarp prst="textNoShape">
              <a:avLst/>
            </a:prstTxWarp>
          </a:bodyPr>
          <a:lstStyle/>
          <a:p>
            <a:pPr marL="277813" indent="-277813" algn="l" eaLnBrk="1">
              <a:spcBef>
                <a:spcPts val="500"/>
              </a:spcBef>
              <a:buFontTx/>
              <a:buChar char="•"/>
            </a:pPr>
            <a:r>
              <a:rPr lang="en-US" altLang="en-US" sz="2300" smtClean="0">
                <a:solidFill>
                  <a:srgbClr val="000000"/>
                </a:solidFill>
                <a:latin typeface="Times New Roman" pitchFamily="18" charset="0"/>
                <a:cs typeface="Times New Roman" pitchFamily="18" charset="0"/>
                <a:sym typeface="Times New Roman" pitchFamily="18" charset="0"/>
              </a:rPr>
              <a:t>Peer review team’s</a:t>
            </a:r>
            <a:r>
              <a:rPr lang="en-US" altLang="en-US" sz="2300" b="0" smtClean="0">
                <a:solidFill>
                  <a:srgbClr val="000000"/>
                </a:solidFill>
                <a:latin typeface="Times New Roman" pitchFamily="18" charset="0"/>
                <a:cs typeface="Times New Roman" pitchFamily="18" charset="0"/>
                <a:sym typeface="Times New Roman" pitchFamily="18" charset="0"/>
              </a:rPr>
              <a:t> preparations for review session:</a:t>
            </a:r>
          </a:p>
          <a:p>
            <a:pPr marL="277813" indent="-277813" algn="l" eaLnBrk="1">
              <a:spcBef>
                <a:spcPts val="700"/>
              </a:spcBef>
              <a:buFontTx/>
              <a:buChar char="•"/>
            </a:pPr>
            <a:endParaRPr lang="en-US" altLang="en-US" sz="2300" smtClean="0">
              <a:solidFill>
                <a:srgbClr val="000000"/>
              </a:solidFill>
              <a:latin typeface="Times New Roman" pitchFamily="18" charset="0"/>
              <a:cs typeface="Times New Roman" pitchFamily="18" charset="0"/>
              <a:sym typeface="Times New Roman" pitchFamily="18" charset="0"/>
            </a:endParaRPr>
          </a:p>
          <a:p>
            <a:pPr marL="277813" indent="-277813" algn="l" eaLnBrk="1">
              <a:spcBef>
                <a:spcPts val="500"/>
              </a:spcBef>
              <a:buFontTx/>
              <a:buChar char="•"/>
            </a:pPr>
            <a:r>
              <a:rPr lang="en-US" altLang="en-US" sz="2300" smtClean="0">
                <a:solidFill>
                  <a:srgbClr val="000000"/>
                </a:solidFill>
                <a:latin typeface="Times New Roman" pitchFamily="18" charset="0"/>
                <a:cs typeface="Times New Roman" pitchFamily="18" charset="0"/>
                <a:sym typeface="Times New Roman" pitchFamily="18" charset="0"/>
              </a:rPr>
              <a:t>For</a:t>
            </a:r>
            <a:r>
              <a:rPr lang="en-US" altLang="en-US" sz="2300" b="0" smtClean="0">
                <a:solidFill>
                  <a:srgbClr val="000000"/>
                </a:solidFill>
                <a:latin typeface="Times New Roman" pitchFamily="18" charset="0"/>
                <a:cs typeface="Times New Roman" pitchFamily="18" charset="0"/>
                <a:sym typeface="Times New Roman" pitchFamily="18" charset="0"/>
              </a:rPr>
              <a:t> </a:t>
            </a:r>
            <a:r>
              <a:rPr lang="en-US" altLang="en-US" sz="2300" smtClean="0">
                <a:solidFill>
                  <a:srgbClr val="000000"/>
                </a:solidFill>
                <a:latin typeface="Times New Roman" pitchFamily="18" charset="0"/>
                <a:cs typeface="Times New Roman" pitchFamily="18" charset="0"/>
                <a:sym typeface="Times New Roman" pitchFamily="18" charset="0"/>
              </a:rPr>
              <a:t>inspections: </a:t>
            </a:r>
            <a:r>
              <a:rPr lang="en-US" altLang="en-US" sz="2300" b="0" smtClean="0">
                <a:solidFill>
                  <a:srgbClr val="000000"/>
                </a:solidFill>
                <a:latin typeface="Times New Roman" pitchFamily="18" charset="0"/>
                <a:cs typeface="Times New Roman" pitchFamily="18" charset="0"/>
                <a:sym typeface="Times New Roman" pitchFamily="18" charset="0"/>
              </a:rPr>
              <a:t> team members, preparation is quite thorough;  </a:t>
            </a:r>
          </a:p>
          <a:p>
            <a:pPr marL="652463" lvl="1" indent="-195263" algn="l" eaLnBrk="1">
              <a:spcBef>
                <a:spcPts val="400"/>
              </a:spcBef>
              <a:buFontTx/>
              <a:buChar char="–"/>
            </a:pPr>
            <a:r>
              <a:rPr lang="en-US" altLang="en-US" sz="1900" b="0" smtClean="0">
                <a:solidFill>
                  <a:srgbClr val="000000"/>
                </a:solidFill>
                <a:latin typeface="Times New Roman" pitchFamily="18" charset="0"/>
                <a:cs typeface="Times New Roman" pitchFamily="18" charset="0"/>
                <a:sym typeface="Times New Roman" pitchFamily="18" charset="0"/>
              </a:rPr>
              <a:t>For </a:t>
            </a:r>
            <a:r>
              <a:rPr lang="en-US" altLang="en-US" sz="1900" smtClean="0">
                <a:solidFill>
                  <a:srgbClr val="000000"/>
                </a:solidFill>
                <a:latin typeface="Times New Roman" pitchFamily="18" charset="0"/>
                <a:cs typeface="Times New Roman" pitchFamily="18" charset="0"/>
                <a:sym typeface="Times New Roman" pitchFamily="18" charset="0"/>
              </a:rPr>
              <a:t>walkthrough</a:t>
            </a:r>
            <a:r>
              <a:rPr lang="en-US" altLang="en-US" sz="1900" b="0" smtClean="0">
                <a:solidFill>
                  <a:srgbClr val="000000"/>
                </a:solidFill>
                <a:latin typeface="Times New Roman" pitchFamily="18" charset="0"/>
                <a:cs typeface="Times New Roman" pitchFamily="18" charset="0"/>
                <a:sym typeface="Times New Roman" pitchFamily="18" charset="0"/>
              </a:rPr>
              <a:t> brief.</a:t>
            </a:r>
          </a:p>
          <a:p>
            <a:pPr marL="652463" lvl="1" indent="-195263" algn="l" eaLnBrk="1">
              <a:spcBef>
                <a:spcPts val="400"/>
              </a:spcBef>
              <a:buFontTx/>
              <a:buChar char="–"/>
            </a:pPr>
            <a:r>
              <a:rPr lang="en-US" altLang="en-US" sz="1900" smtClean="0">
                <a:solidFill>
                  <a:srgbClr val="000000"/>
                </a:solidFill>
                <a:latin typeface="Times New Roman" pitchFamily="18" charset="0"/>
                <a:cs typeface="Times New Roman" pitchFamily="18" charset="0"/>
                <a:sym typeface="Times New Roman" pitchFamily="18" charset="0"/>
              </a:rPr>
              <a:t>Inspection</a:t>
            </a:r>
            <a:r>
              <a:rPr lang="en-US" altLang="en-US" sz="1900" b="0" smtClean="0">
                <a:solidFill>
                  <a:srgbClr val="000000"/>
                </a:solidFill>
                <a:latin typeface="Times New Roman" pitchFamily="18" charset="0"/>
                <a:cs typeface="Times New Roman" pitchFamily="18" charset="0"/>
                <a:sym typeface="Times New Roman" pitchFamily="18" charset="0"/>
              </a:rPr>
              <a:t>:  participants </a:t>
            </a:r>
            <a:r>
              <a:rPr lang="en-US" altLang="en-US" sz="1900" smtClean="0">
                <a:solidFill>
                  <a:srgbClr val="000000"/>
                </a:solidFill>
                <a:latin typeface="Times New Roman" pitchFamily="18" charset="0"/>
                <a:cs typeface="Times New Roman" pitchFamily="18" charset="0"/>
                <a:sym typeface="Times New Roman" pitchFamily="18" charset="0"/>
              </a:rPr>
              <a:t>must</a:t>
            </a:r>
            <a:r>
              <a:rPr lang="en-US" altLang="en-US" sz="1900" b="0" smtClean="0">
                <a:solidFill>
                  <a:srgbClr val="000000"/>
                </a:solidFill>
                <a:latin typeface="Times New Roman" pitchFamily="18" charset="0"/>
                <a:cs typeface="Times New Roman" pitchFamily="18" charset="0"/>
                <a:sym typeface="Times New Roman" pitchFamily="18" charset="0"/>
              </a:rPr>
              <a:t> </a:t>
            </a:r>
            <a:r>
              <a:rPr lang="en-US" altLang="en-US" sz="1900" smtClean="0">
                <a:solidFill>
                  <a:srgbClr val="000000"/>
                </a:solidFill>
                <a:latin typeface="Times New Roman" pitchFamily="18" charset="0"/>
                <a:cs typeface="Times New Roman" pitchFamily="18" charset="0"/>
                <a:sym typeface="Times New Roman" pitchFamily="18" charset="0"/>
              </a:rPr>
              <a:t>read</a:t>
            </a:r>
            <a:r>
              <a:rPr lang="en-US" altLang="en-US" sz="1900" b="0" smtClean="0">
                <a:solidFill>
                  <a:srgbClr val="000000"/>
                </a:solidFill>
                <a:latin typeface="Times New Roman" pitchFamily="18" charset="0"/>
                <a:cs typeface="Times New Roman" pitchFamily="18" charset="0"/>
                <a:sym typeface="Times New Roman" pitchFamily="18" charset="0"/>
              </a:rPr>
              <a:t> </a:t>
            </a:r>
            <a:r>
              <a:rPr lang="en-US" altLang="en-US" sz="1900" smtClean="0">
                <a:solidFill>
                  <a:srgbClr val="000000"/>
                </a:solidFill>
                <a:latin typeface="Times New Roman" pitchFamily="18" charset="0"/>
                <a:cs typeface="Times New Roman" pitchFamily="18" charset="0"/>
                <a:sym typeface="Times New Roman" pitchFamily="18" charset="0"/>
              </a:rPr>
              <a:t>document</a:t>
            </a:r>
            <a:r>
              <a:rPr lang="en-US" altLang="en-US" sz="1900" b="0" smtClean="0">
                <a:solidFill>
                  <a:srgbClr val="000000"/>
                </a:solidFill>
                <a:latin typeface="Times New Roman" pitchFamily="18" charset="0"/>
                <a:cs typeface="Times New Roman" pitchFamily="18" charset="0"/>
                <a:sym typeface="Times New Roman" pitchFamily="18" charset="0"/>
              </a:rPr>
              <a:t> and </a:t>
            </a:r>
            <a:r>
              <a:rPr lang="en-US" altLang="en-US" sz="1900" smtClean="0">
                <a:solidFill>
                  <a:srgbClr val="000000"/>
                </a:solidFill>
                <a:latin typeface="Times New Roman" pitchFamily="18" charset="0"/>
                <a:cs typeface="Times New Roman" pitchFamily="18" charset="0"/>
                <a:sym typeface="Times New Roman" pitchFamily="18" charset="0"/>
              </a:rPr>
              <a:t>list</a:t>
            </a:r>
            <a:r>
              <a:rPr lang="en-US" altLang="en-US" sz="1900" b="0" smtClean="0">
                <a:solidFill>
                  <a:srgbClr val="000000"/>
                </a:solidFill>
                <a:latin typeface="Times New Roman" pitchFamily="18" charset="0"/>
                <a:cs typeface="Times New Roman" pitchFamily="18" charset="0"/>
                <a:sym typeface="Times New Roman" pitchFamily="18" charset="0"/>
              </a:rPr>
              <a:t> </a:t>
            </a:r>
            <a:r>
              <a:rPr lang="en-US" altLang="en-US" sz="1900" smtClean="0">
                <a:solidFill>
                  <a:srgbClr val="000000"/>
                </a:solidFill>
                <a:latin typeface="Times New Roman" pitchFamily="18" charset="0"/>
                <a:cs typeface="Times New Roman" pitchFamily="18" charset="0"/>
                <a:sym typeface="Times New Roman" pitchFamily="18" charset="0"/>
              </a:rPr>
              <a:t>comments</a:t>
            </a:r>
            <a:r>
              <a:rPr lang="en-US" altLang="en-US" sz="1900" b="0" smtClean="0">
                <a:solidFill>
                  <a:srgbClr val="000000"/>
                </a:solidFill>
                <a:latin typeface="Times New Roman" pitchFamily="18" charset="0"/>
                <a:cs typeface="Times New Roman" pitchFamily="18" charset="0"/>
                <a:sym typeface="Times New Roman" pitchFamily="18" charset="0"/>
              </a:rPr>
              <a:t> </a:t>
            </a:r>
            <a:r>
              <a:rPr lang="en-US" altLang="en-US" sz="2400" u="sng" smtClean="0">
                <a:solidFill>
                  <a:srgbClr val="000000"/>
                </a:solidFill>
                <a:latin typeface="Times New Roman" pitchFamily="18" charset="0"/>
                <a:cs typeface="Times New Roman" pitchFamily="18" charset="0"/>
                <a:sym typeface="Times New Roman" pitchFamily="18" charset="0"/>
              </a:rPr>
              <a:t>before</a:t>
            </a:r>
            <a:r>
              <a:rPr lang="en-US" altLang="en-US" sz="1900" b="0" smtClean="0">
                <a:solidFill>
                  <a:srgbClr val="000000"/>
                </a:solidFill>
                <a:latin typeface="Times New Roman" pitchFamily="18" charset="0"/>
                <a:cs typeface="Times New Roman" pitchFamily="18" charset="0"/>
                <a:sym typeface="Times New Roman" pitchFamily="18" charset="0"/>
              </a:rPr>
              <a:t> inspection begins.</a:t>
            </a:r>
          </a:p>
          <a:p>
            <a:pPr marL="1060450" lvl="2" indent="-146050" algn="l" eaLnBrk="1">
              <a:spcBef>
                <a:spcPts val="300"/>
              </a:spcBef>
              <a:buFontTx/>
              <a:buChar char="•"/>
            </a:pPr>
            <a:r>
              <a:rPr lang="en-US" altLang="en-US" sz="1500" b="0" smtClean="0">
                <a:solidFill>
                  <a:srgbClr val="000000"/>
                </a:solidFill>
                <a:latin typeface="Times New Roman" pitchFamily="18" charset="0"/>
                <a:cs typeface="Times New Roman" pitchFamily="18" charset="0"/>
                <a:sym typeface="Times New Roman" pitchFamily="18" charset="0"/>
              </a:rPr>
              <a:t>In </a:t>
            </a:r>
            <a:r>
              <a:rPr lang="en-US" altLang="en-US" sz="1500" smtClean="0">
                <a:solidFill>
                  <a:srgbClr val="000000"/>
                </a:solidFill>
                <a:latin typeface="Times New Roman" pitchFamily="18" charset="0"/>
                <a:cs typeface="Times New Roman" pitchFamily="18" charset="0"/>
                <a:sym typeface="Times New Roman" pitchFamily="18" charset="0"/>
              </a:rPr>
              <a:t>overview meeting</a:t>
            </a:r>
            <a:r>
              <a:rPr lang="en-US" altLang="en-US" sz="1500" b="0" smtClean="0">
                <a:solidFill>
                  <a:srgbClr val="000000"/>
                </a:solidFill>
                <a:latin typeface="Times New Roman" pitchFamily="18" charset="0"/>
                <a:cs typeface="Times New Roman" pitchFamily="18" charset="0"/>
                <a:sym typeface="Times New Roman" pitchFamily="18" charset="0"/>
              </a:rPr>
              <a:t>, the author provides inspection team members with the necessary background for reviewing chosen document, project in general, logic, processes, outputs, inputs, interfaces.</a:t>
            </a:r>
          </a:p>
          <a:p>
            <a:pPr marL="1060450" lvl="2" indent="-146050" algn="l" eaLnBrk="1">
              <a:spcBef>
                <a:spcPts val="300"/>
              </a:spcBef>
              <a:buFontTx/>
              <a:buChar char="•"/>
            </a:pPr>
            <a:r>
              <a:rPr lang="en-US" altLang="en-US" sz="1500" smtClean="0">
                <a:solidFill>
                  <a:srgbClr val="000000"/>
                </a:solidFill>
                <a:latin typeface="Times New Roman" pitchFamily="18" charset="0"/>
                <a:cs typeface="Times New Roman" pitchFamily="18" charset="0"/>
                <a:sym typeface="Times New Roman" pitchFamily="18" charset="0"/>
              </a:rPr>
              <a:t>Tool</a:t>
            </a:r>
            <a:r>
              <a:rPr lang="en-US" altLang="en-US" sz="1500" b="0" smtClean="0">
                <a:solidFill>
                  <a:srgbClr val="000000"/>
                </a:solidFill>
                <a:latin typeface="Times New Roman" pitchFamily="18" charset="0"/>
                <a:cs typeface="Times New Roman" pitchFamily="18" charset="0"/>
                <a:sym typeface="Times New Roman" pitchFamily="18" charset="0"/>
              </a:rPr>
              <a:t> for inspector’s review:  </a:t>
            </a:r>
            <a:r>
              <a:rPr lang="en-US" altLang="en-US" sz="1500" smtClean="0">
                <a:solidFill>
                  <a:srgbClr val="000000"/>
                </a:solidFill>
                <a:latin typeface="Times New Roman" pitchFamily="18" charset="0"/>
                <a:cs typeface="Times New Roman" pitchFamily="18" charset="0"/>
                <a:sym typeface="Times New Roman" pitchFamily="18" charset="0"/>
              </a:rPr>
              <a:t>checklist</a:t>
            </a:r>
            <a:r>
              <a:rPr lang="en-US" altLang="en-US" sz="1500" b="0" smtClean="0">
                <a:solidFill>
                  <a:srgbClr val="000000"/>
                </a:solidFill>
                <a:latin typeface="Times New Roman" pitchFamily="18" charset="0"/>
                <a:cs typeface="Times New Roman" pitchFamily="18" charset="0"/>
                <a:sym typeface="Times New Roman" pitchFamily="18" charset="0"/>
              </a:rPr>
              <a:t> for specific documents.</a:t>
            </a:r>
          </a:p>
          <a:p>
            <a:pPr marL="277813" indent="-277813" algn="l" eaLnBrk="1">
              <a:spcBef>
                <a:spcPts val="700"/>
              </a:spcBef>
              <a:buFontTx/>
              <a:buChar char="•"/>
            </a:pPr>
            <a:endParaRPr lang="en-US" altLang="en-US" sz="2300" smtClean="0">
              <a:solidFill>
                <a:srgbClr val="000000"/>
              </a:solidFill>
              <a:latin typeface="Times New Roman" pitchFamily="18" charset="0"/>
              <a:cs typeface="Times New Roman" pitchFamily="18" charset="0"/>
              <a:sym typeface="Times New Roman" pitchFamily="18" charset="0"/>
            </a:endParaRPr>
          </a:p>
          <a:p>
            <a:pPr marL="277813" indent="-277813" algn="l" eaLnBrk="1">
              <a:spcBef>
                <a:spcPts val="500"/>
              </a:spcBef>
              <a:buFontTx/>
              <a:buChar char="•"/>
            </a:pPr>
            <a:r>
              <a:rPr lang="en-US" altLang="en-US" sz="2300" smtClean="0">
                <a:solidFill>
                  <a:srgbClr val="000000"/>
                </a:solidFill>
                <a:latin typeface="Times New Roman" pitchFamily="18" charset="0"/>
                <a:cs typeface="Times New Roman" pitchFamily="18" charset="0"/>
                <a:sym typeface="Times New Roman" pitchFamily="18" charset="0"/>
              </a:rPr>
              <a:t>For walkthroughs:  </a:t>
            </a:r>
            <a:r>
              <a:rPr lang="en-US" altLang="en-US" sz="2300" b="0" smtClean="0">
                <a:solidFill>
                  <a:srgbClr val="000000"/>
                </a:solidFill>
                <a:latin typeface="Times New Roman" pitchFamily="18" charset="0"/>
                <a:cs typeface="Times New Roman" pitchFamily="18" charset="0"/>
                <a:sym typeface="Times New Roman" pitchFamily="18" charset="0"/>
              </a:rPr>
              <a:t>team briefly reads materials for general overview of project</a:t>
            </a:r>
          </a:p>
          <a:p>
            <a:pPr marL="652463" lvl="1" indent="-195263" algn="l" eaLnBrk="1">
              <a:spcBef>
                <a:spcPts val="400"/>
              </a:spcBef>
              <a:buFontTx/>
              <a:buChar char="–"/>
            </a:pPr>
            <a:r>
              <a:rPr lang="en-US" altLang="en-US" sz="1900" b="0" smtClean="0">
                <a:solidFill>
                  <a:srgbClr val="000000"/>
                </a:solidFill>
                <a:latin typeface="Times New Roman" pitchFamily="18" charset="0"/>
                <a:cs typeface="Times New Roman" pitchFamily="18" charset="0"/>
                <a:sym typeface="Times New Roman" pitchFamily="18" charset="0"/>
              </a:rPr>
              <a:t>Generally they lack detailed knowledge and its substantive area.  </a:t>
            </a:r>
          </a:p>
          <a:p>
            <a:pPr marL="652463" lvl="1" indent="-195263" algn="l" eaLnBrk="1">
              <a:spcBef>
                <a:spcPts val="400"/>
              </a:spcBef>
              <a:buFontTx/>
              <a:buChar char="–"/>
            </a:pPr>
            <a:r>
              <a:rPr lang="en-US" altLang="en-US" sz="1900" b="0" smtClean="0">
                <a:solidFill>
                  <a:srgbClr val="000000"/>
                </a:solidFill>
                <a:latin typeface="Times New Roman" pitchFamily="18" charset="0"/>
                <a:cs typeface="Times New Roman" pitchFamily="18" charset="0"/>
                <a:sym typeface="Times New Roman" pitchFamily="18" charset="0"/>
              </a:rPr>
              <a:t>In most cases, </a:t>
            </a:r>
            <a:r>
              <a:rPr lang="en-US" altLang="en-US" sz="1900" u="sng" smtClean="0">
                <a:solidFill>
                  <a:srgbClr val="000000"/>
                </a:solidFill>
                <a:latin typeface="Times New Roman" pitchFamily="18" charset="0"/>
                <a:cs typeface="Times New Roman" pitchFamily="18" charset="0"/>
                <a:sym typeface="Times New Roman" pitchFamily="18" charset="0"/>
              </a:rPr>
              <a:t>team participants not required to prepare advance comments.</a:t>
            </a:r>
            <a:endParaRPr lang="en-US" altLang="en-US" smtClean="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1"/>
          <p:cNvSpPr>
            <a:spLocks/>
          </p:cNvSpPr>
          <p:nvPr/>
        </p:nvSpPr>
        <p:spPr bwMode="auto">
          <a:xfrm>
            <a:off x="508000" y="381001"/>
            <a:ext cx="1727200" cy="333425"/>
          </a:xfrm>
          <a:custGeom>
            <a:avLst/>
            <a:gdLst>
              <a:gd name="T0" fmla="*/ 647700 w 21600"/>
              <a:gd name="T1" fmla="*/ 180182 h 21600"/>
              <a:gd name="T2" fmla="*/ 647700 w 21600"/>
              <a:gd name="T3" fmla="*/ 180182 h 21600"/>
              <a:gd name="T4" fmla="*/ 647700 w 21600"/>
              <a:gd name="T5" fmla="*/ 180182 h 21600"/>
              <a:gd name="T6" fmla="*/ 647700 w 21600"/>
              <a:gd name="T7" fmla="*/ 1801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solidFill>
              <a:srgbClr val="000000"/>
            </a:solidFill>
            <a:round/>
            <a:headEnd/>
            <a:tailEnd/>
          </a:ln>
          <a:effectLst/>
        </p:spPr>
        <p:txBody>
          <a:bodyPr lIns="50800" tIns="50800" rIns="50800" bIns="50800">
            <a:spAutoFit/>
          </a:bodyPr>
          <a:lstStyle/>
          <a:p>
            <a:pPr algn="ctr" defTabSz="914400"/>
            <a:fld id="{ECC63975-9CA1-4659-AE3E-6EB5A08B35E0}" type="slidenum">
              <a:rPr lang="en-US" altLang="en-US" sz="1500" b="1">
                <a:solidFill>
                  <a:srgbClr val="0000FF"/>
                </a:solidFill>
                <a:latin typeface="Arial" pitchFamily="34" charset="0"/>
                <a:cs typeface="Arial" pitchFamily="34" charset="0"/>
                <a:sym typeface="Arial" pitchFamily="34" charset="0"/>
              </a:rPr>
              <a:pPr algn="ctr" defTabSz="914400"/>
              <a:t>16</a:t>
            </a:fld>
            <a:endParaRPr lang="en-US" altLang="en-US"/>
          </a:p>
        </p:txBody>
      </p:sp>
      <p:graphicFrame>
        <p:nvGraphicFramePr>
          <p:cNvPr id="29698" name="Group 2"/>
          <p:cNvGraphicFramePr>
            <a:graphicFrameLocks noGrp="1"/>
          </p:cNvGraphicFramePr>
          <p:nvPr/>
        </p:nvGraphicFramePr>
        <p:xfrm>
          <a:off x="508000" y="2282825"/>
          <a:ext cx="11176000" cy="3979292"/>
        </p:xfrm>
        <a:graphic>
          <a:graphicData uri="http://schemas.openxmlformats.org/drawingml/2006/table">
            <a:tbl>
              <a:tblPr/>
              <a:tblGrid>
                <a:gridCol w="2590800"/>
                <a:gridCol w="2489200"/>
                <a:gridCol w="3657600"/>
                <a:gridCol w="2438400"/>
              </a:tblGrid>
              <a:tr h="261938">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3333CC"/>
                          </a:solidFill>
                          <a:effectLst/>
                          <a:latin typeface="Times New Roman" pitchFamily="18" charset="0"/>
                          <a:cs typeface="Times New Roman" pitchFamily="18" charset="0"/>
                          <a:sym typeface="Times New Roman" pitchFamily="18" charset="0"/>
                        </a:rPr>
                        <a:t>Properties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Design review</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Inspection</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Walkthrough</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3333CC"/>
                          </a:solidFill>
                          <a:effectLst/>
                          <a:latin typeface="Times New Roman" pitchFamily="18" charset="0"/>
                          <a:cs typeface="Times New Roman" pitchFamily="18" charset="0"/>
                          <a:sym typeface="Times New Roman" pitchFamily="18" charset="0"/>
                        </a:rPr>
                        <a:t>Overview meeting</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No</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No</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3333CC"/>
                          </a:solidFill>
                          <a:effectLst/>
                          <a:latin typeface="Times New Roman" pitchFamily="18" charset="0"/>
                          <a:cs typeface="Times New Roman" pitchFamily="18" charset="0"/>
                          <a:sym typeface="Times New Roman" pitchFamily="18" charset="0"/>
                        </a:rPr>
                        <a:t>Participant’s preparations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 - thorough</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 - thorough</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 - brief</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3333CC"/>
                          </a:solidFill>
                          <a:effectLst/>
                          <a:latin typeface="Times New Roman" pitchFamily="18" charset="0"/>
                          <a:cs typeface="Times New Roman" pitchFamily="18" charset="0"/>
                          <a:sym typeface="Times New Roman" pitchFamily="18" charset="0"/>
                        </a:rPr>
                        <a:t>Review session</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3333CC"/>
                          </a:solidFill>
                          <a:effectLst/>
                          <a:latin typeface="Times New Roman" pitchFamily="18" charset="0"/>
                          <a:cs typeface="Times New Roman" pitchFamily="18" charset="0"/>
                          <a:sym typeface="Times New Roman" pitchFamily="18" charset="0"/>
                        </a:rPr>
                        <a:t>Follow-up of corrections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No</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3333CC"/>
                          </a:solidFill>
                          <a:effectLst/>
                          <a:latin typeface="Times New Roman" pitchFamily="18" charset="0"/>
                          <a:cs typeface="Times New Roman" pitchFamily="18" charset="0"/>
                          <a:sym typeface="Times New Roman" pitchFamily="18" charset="0"/>
                        </a:rPr>
                        <a:t>Formal training of participants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No</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No</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3333CC"/>
                          </a:solidFill>
                          <a:effectLst/>
                          <a:latin typeface="Times New Roman" pitchFamily="18" charset="0"/>
                          <a:cs typeface="Times New Roman" pitchFamily="18" charset="0"/>
                          <a:sym typeface="Times New Roman" pitchFamily="18" charset="0"/>
                        </a:rPr>
                        <a:t>Participant’s use of checklists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No</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Yes</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ctr"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No</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3333CC"/>
                          </a:solidFill>
                          <a:effectLst/>
                          <a:latin typeface="Times New Roman" pitchFamily="18" charset="0"/>
                          <a:cs typeface="Times New Roman" pitchFamily="18" charset="0"/>
                          <a:sym typeface="Times New Roman" pitchFamily="18" charset="0"/>
                        </a:rPr>
                        <a:t>Error-related data collection</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Not formally required</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Formally required</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Not formally required</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4700">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3333CC"/>
                          </a:solidFill>
                          <a:effectLst/>
                          <a:latin typeface="Times New Roman" pitchFamily="18" charset="0"/>
                          <a:cs typeface="Times New Roman" pitchFamily="18" charset="0"/>
                          <a:sym typeface="Times New Roman" pitchFamily="18" charset="0"/>
                        </a:rPr>
                        <a:t>Review documentation</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Formal design review report</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1</a:t>
                      </a: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 Inspection session </a:t>
                      </a:r>
                      <a:b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b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    findings report</a:t>
                      </a:r>
                    </a:p>
                    <a:p>
                      <a:pPr marL="0" marR="0" lvl="0" indent="0" algn="l" defTabSz="914400" rtl="0" eaLnBrk="1" fontAlgn="base" latinLnBrk="0" hangingPunct="0">
                        <a:lnSpc>
                          <a:spcPct val="70000"/>
                        </a:lnSpc>
                        <a:spcBef>
                          <a:spcPct val="0"/>
                        </a:spcBef>
                        <a:spcAft>
                          <a:spcPct val="0"/>
                        </a:spcAft>
                        <a:buClrTx/>
                        <a:buSzTx/>
                        <a:buFontTx/>
                        <a:buNone/>
                        <a:tabLst/>
                      </a:pPr>
                      <a:r>
                        <a:rPr kumimoji="0" lang="en-US" altLang="en-US" sz="1600" b="1"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2</a:t>
                      </a: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 Inspection session</a:t>
                      </a:r>
                      <a:b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br>
                      <a:r>
                        <a:rPr kumimoji="0" lang="en-US" altLang="en-US" sz="16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rPr>
                        <a:t>    summary report</a:t>
                      </a: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ctr">
                        <a:defRPr sz="1600" b="1">
                          <a:solidFill>
                            <a:srgbClr val="0000FF"/>
                          </a:solidFill>
                          <a:latin typeface="Arial" pitchFamily="34" charset="0"/>
                          <a:cs typeface="Arial" pitchFamily="34" charset="0"/>
                          <a:sym typeface="Arial" pitchFamily="34" charset="0"/>
                        </a:defRPr>
                      </a:lvl1pPr>
                      <a:lvl2pPr marL="457200" algn="ctr">
                        <a:defRPr sz="1600" b="1">
                          <a:solidFill>
                            <a:srgbClr val="0000FF"/>
                          </a:solidFill>
                          <a:latin typeface="Arial" pitchFamily="34" charset="0"/>
                          <a:cs typeface="Arial" pitchFamily="34" charset="0"/>
                          <a:sym typeface="Arial" pitchFamily="34" charset="0"/>
                        </a:defRPr>
                      </a:lvl2pPr>
                      <a:lvl3pPr marL="914400" algn="ctr">
                        <a:defRPr sz="1600" b="1">
                          <a:solidFill>
                            <a:srgbClr val="0000FF"/>
                          </a:solidFill>
                          <a:latin typeface="Arial" pitchFamily="34" charset="0"/>
                          <a:cs typeface="Arial" pitchFamily="34" charset="0"/>
                          <a:sym typeface="Arial" pitchFamily="34" charset="0"/>
                        </a:defRPr>
                      </a:lvl3pPr>
                      <a:lvl4pPr marL="1371600" algn="ctr">
                        <a:defRPr sz="1600" b="1">
                          <a:solidFill>
                            <a:srgbClr val="0000FF"/>
                          </a:solidFill>
                          <a:latin typeface="Arial" pitchFamily="34" charset="0"/>
                          <a:cs typeface="Arial" pitchFamily="34" charset="0"/>
                          <a:sym typeface="Arial" pitchFamily="34" charset="0"/>
                        </a:defRPr>
                      </a:lvl4pPr>
                      <a:lvl5pPr marL="1828800" algn="ctr">
                        <a:defRPr sz="1600" b="1">
                          <a:solidFill>
                            <a:srgbClr val="0000FF"/>
                          </a:solidFill>
                          <a:latin typeface="Arial" pitchFamily="34" charset="0"/>
                          <a:cs typeface="Arial" pitchFamily="34" charset="0"/>
                          <a:sym typeface="Arial" pitchFamily="34" charset="0"/>
                        </a:defRPr>
                      </a:lvl5pPr>
                      <a:lvl6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6pPr>
                      <a:lvl7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7pPr>
                      <a:lvl8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8pPr>
                      <a:lvl9pPr algn="ctr" fontAlgn="base" hangingPunct="0">
                        <a:spcBef>
                          <a:spcPct val="0"/>
                        </a:spcBef>
                        <a:spcAft>
                          <a:spcPct val="0"/>
                        </a:spcAft>
                        <a:defRPr sz="1600" b="1">
                          <a:solidFill>
                            <a:srgbClr val="0000FF"/>
                          </a:solidFill>
                          <a:latin typeface="Arial" pitchFamily="34" charset="0"/>
                          <a:cs typeface="Arial" pitchFamily="34" charset="0"/>
                          <a:sym typeface="Arial" pitchFamily="34" charset="0"/>
                        </a:defRPr>
                      </a:lvl9pPr>
                    </a:lstStyle>
                    <a:p>
                      <a:pPr marL="0" marR="0" lvl="0" indent="0" algn="l" defTabSz="914400" rtl="0" eaLnBrk="1" fontAlgn="base" latinLnBrk="0" hangingPunct="0">
                        <a:lnSpc>
                          <a:spcPct val="70000"/>
                        </a:lnSpc>
                        <a:spcBef>
                          <a:spcPct val="0"/>
                        </a:spcBef>
                        <a:spcAft>
                          <a:spcPct val="0"/>
                        </a:spcAft>
                        <a:buClrTx/>
                        <a:buSzTx/>
                        <a:buFontTx/>
                        <a:buNone/>
                        <a:tabLst/>
                      </a:pPr>
                      <a:endParaRPr kumimoji="0" lang="en-US" altLang="en-US" sz="2400" b="0" i="0" u="none" strike="noStrike" cap="none" normalizeH="0" baseline="0" smtClean="0">
                        <a:ln>
                          <a:noFill/>
                        </a:ln>
                        <a:solidFill>
                          <a:srgbClr val="000000"/>
                        </a:solidFill>
                        <a:effectLst/>
                        <a:latin typeface="Times New Roman" pitchFamily="18" charset="0"/>
                        <a:cs typeface="Times New Roman" pitchFamily="18" charset="0"/>
                        <a:sym typeface="Times New Roman" pitchFamily="18" charset="0"/>
                      </a:endParaRPr>
                    </a:p>
                  </a:txBody>
                  <a:tcPr marL="67733" marR="67733"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727" name="AutoShape 124"/>
          <p:cNvSpPr>
            <a:spLocks/>
          </p:cNvSpPr>
          <p:nvPr/>
        </p:nvSpPr>
        <p:spPr bwMode="auto">
          <a:xfrm>
            <a:off x="2461685" y="361951"/>
            <a:ext cx="7226300" cy="1338828"/>
          </a:xfrm>
          <a:custGeom>
            <a:avLst/>
            <a:gdLst>
              <a:gd name="T0" fmla="*/ 2709863 w 21600"/>
              <a:gd name="T1" fmla="*/ 900113 h 21600"/>
              <a:gd name="T2" fmla="*/ 2709863 w 21600"/>
              <a:gd name="T3" fmla="*/ 900113 h 21600"/>
              <a:gd name="T4" fmla="*/ 2709863 w 21600"/>
              <a:gd name="T5" fmla="*/ 900113 h 21600"/>
              <a:gd name="T6" fmla="*/ 2709863 w 21600"/>
              <a:gd name="T7" fmla="*/ 90011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0" tIns="0" rIns="0" bIns="0" anchor="ctr">
            <a:spAutoFit/>
          </a:bodyPr>
          <a:lstStyle/>
          <a:p>
            <a:pPr algn="ctr" defTabSz="914400"/>
            <a:r>
              <a:rPr lang="en-US" altLang="en-US" sz="2900" b="1">
                <a:solidFill>
                  <a:srgbClr val="FF0000"/>
                </a:solidFill>
              </a:rPr>
              <a:t>Comparison of review</a:t>
            </a:r>
          </a:p>
          <a:p>
            <a:pPr algn="ctr" defTabSz="914400"/>
            <a:r>
              <a:rPr lang="en-US" altLang="en-US" sz="2900" b="1">
                <a:solidFill>
                  <a:srgbClr val="FF0000"/>
                </a:solidFill>
              </a:rPr>
              <a:t>methodologies -</a:t>
            </a:r>
            <a:endParaRPr lang="en-US" altLang="en-US" sz="2900" b="1"/>
          </a:p>
          <a:p>
            <a:pPr algn="ctr" defTabSz="914400"/>
            <a:r>
              <a:rPr lang="en-US" altLang="en-US" sz="2900" b="1">
                <a:solidFill>
                  <a:srgbClr val="FF0000"/>
                </a:solidFill>
              </a:rPr>
              <a:t>Process of review</a:t>
            </a:r>
            <a:endParaRPr lang="en-US" altLang="en-US" sz="2900" b="1"/>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CC2037E-A680-368A-DD30-FE475F47872F}"/>
              </a:ext>
            </a:extLst>
          </p:cNvPr>
          <p:cNvSpPr>
            <a:spLocks noGrp="1"/>
          </p:cNvSpPr>
          <p:nvPr>
            <p:ph type="sldNum" sz="quarter" idx="12"/>
          </p:nvPr>
        </p:nvSpPr>
        <p:spPr/>
        <p:txBody>
          <a:bodyPr/>
          <a:lstStyle/>
          <a:p>
            <a:fld id="{CBABCCC1-BF11-4F37-963E-1BCD5B23FD72}" type="slidenum">
              <a:rPr lang="en-IN" smtClean="0"/>
              <a:pPr/>
              <a:t>17</a:t>
            </a:fld>
            <a:endParaRPr lang="en-IN"/>
          </a:p>
        </p:txBody>
      </p:sp>
      <p:sp>
        <p:nvSpPr>
          <p:cNvPr id="5" name="TextBox 4">
            <a:extLst>
              <a:ext uri="{FF2B5EF4-FFF2-40B4-BE49-F238E27FC236}">
                <a16:creationId xmlns:a16="http://schemas.microsoft.com/office/drawing/2014/main" xmlns="" id="{6A5C7C9A-3990-6928-7AA9-6A2E8780D8F9}"/>
              </a:ext>
            </a:extLst>
          </p:cNvPr>
          <p:cNvSpPr txBox="1"/>
          <p:nvPr/>
        </p:nvSpPr>
        <p:spPr>
          <a:xfrm>
            <a:off x="1331263" y="1052433"/>
            <a:ext cx="6097904" cy="400110"/>
          </a:xfrm>
          <a:prstGeom prst="rect">
            <a:avLst/>
          </a:prstGeom>
          <a:noFill/>
        </p:spPr>
        <p:txBody>
          <a:bodyPr wrap="square">
            <a:spAutoFit/>
          </a:bodyPr>
          <a:lstStyle/>
          <a:p>
            <a:pPr marL="514350" indent="-514350">
              <a:spcBef>
                <a:spcPts val="600"/>
              </a:spcBef>
              <a:spcAft>
                <a:spcPts val="600"/>
              </a:spcAft>
              <a:buFont typeface="Wingdings" panose="05000000000000000000" pitchFamily="2" charset="2"/>
              <a:buChar char="v"/>
            </a:pPr>
            <a:r>
              <a:rPr lang="en-IN" sz="2000" b="1" dirty="0">
                <a:latin typeface="Heebo" pitchFamily="2" charset="-79"/>
                <a:ea typeface="+mn-lt"/>
                <a:cs typeface="Heebo" pitchFamily="2" charset="-79"/>
              </a:rPr>
              <a:t>Software Requirements</a:t>
            </a:r>
          </a:p>
        </p:txBody>
      </p:sp>
      <p:sp>
        <p:nvSpPr>
          <p:cNvPr id="6" name="TextBox 5">
            <a:extLst>
              <a:ext uri="{FF2B5EF4-FFF2-40B4-BE49-F238E27FC236}">
                <a16:creationId xmlns:a16="http://schemas.microsoft.com/office/drawing/2014/main" xmlns="" id="{A4AB82F9-B4B7-ADC0-BCCE-552BEE06605F}"/>
              </a:ext>
            </a:extLst>
          </p:cNvPr>
          <p:cNvSpPr txBox="1"/>
          <p:nvPr/>
        </p:nvSpPr>
        <p:spPr>
          <a:xfrm>
            <a:off x="1331263" y="2541969"/>
            <a:ext cx="9935527" cy="1477328"/>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rgbClr val="000000"/>
                </a:solidFill>
                <a:effectLst/>
                <a:latin typeface="Nunito" pitchFamily="2" charset="0"/>
              </a:rPr>
              <a:t>The software requirements are description of features and functionalities of the target system. Requirements convey the expectations of users from the software product. </a:t>
            </a:r>
          </a:p>
          <a:p>
            <a:pPr marL="285750" indent="-285750" algn="just">
              <a:buFont typeface="Wingdings" panose="05000000000000000000" pitchFamily="2" charset="2"/>
              <a:buChar char="§"/>
            </a:pPr>
            <a:endParaRPr lang="en-US" b="0" i="0" dirty="0">
              <a:solidFill>
                <a:srgbClr val="000000"/>
              </a:solidFill>
              <a:effectLst/>
              <a:latin typeface="Nunito" pitchFamily="2" charset="0"/>
            </a:endParaRPr>
          </a:p>
          <a:p>
            <a:pPr marL="285750" indent="-285750" algn="just">
              <a:buFont typeface="Wingdings" panose="05000000000000000000" pitchFamily="2" charset="2"/>
              <a:buChar char="§"/>
            </a:pPr>
            <a:r>
              <a:rPr lang="en-US" b="0" i="0" dirty="0">
                <a:solidFill>
                  <a:srgbClr val="000000"/>
                </a:solidFill>
                <a:effectLst/>
                <a:latin typeface="Nunito" pitchFamily="2" charset="0"/>
              </a:rPr>
              <a:t>The requirements can be obvious or hidden, known or unknown, expected or unexpected from client’s point of view.</a:t>
            </a:r>
            <a:endParaRPr lang="en-US" dirty="0"/>
          </a:p>
        </p:txBody>
      </p:sp>
    </p:spTree>
    <p:extLst>
      <p:ext uri="{BB962C8B-B14F-4D97-AF65-F5344CB8AC3E}">
        <p14:creationId xmlns:p14="http://schemas.microsoft.com/office/powerpoint/2010/main" val="34550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F3303BC-DA5A-5438-46DC-DDDBDAD4CC3B}"/>
              </a:ext>
            </a:extLst>
          </p:cNvPr>
          <p:cNvSpPr>
            <a:spLocks noGrp="1"/>
          </p:cNvSpPr>
          <p:nvPr>
            <p:ph type="sldNum" sz="quarter" idx="12"/>
          </p:nvPr>
        </p:nvSpPr>
        <p:spPr/>
        <p:txBody>
          <a:bodyPr/>
          <a:lstStyle/>
          <a:p>
            <a:fld id="{CBABCCC1-BF11-4F37-963E-1BCD5B23FD72}" type="slidenum">
              <a:rPr lang="en-IN" smtClean="0"/>
              <a:pPr/>
              <a:t>18</a:t>
            </a:fld>
            <a:endParaRPr lang="en-IN"/>
          </a:p>
        </p:txBody>
      </p:sp>
      <p:sp>
        <p:nvSpPr>
          <p:cNvPr id="5" name="TextBox 4">
            <a:extLst>
              <a:ext uri="{FF2B5EF4-FFF2-40B4-BE49-F238E27FC236}">
                <a16:creationId xmlns:a16="http://schemas.microsoft.com/office/drawing/2014/main" xmlns="" id="{B3839649-F450-A141-FC65-6F894A3C475E}"/>
              </a:ext>
            </a:extLst>
          </p:cNvPr>
          <p:cNvSpPr txBox="1"/>
          <p:nvPr/>
        </p:nvSpPr>
        <p:spPr>
          <a:xfrm>
            <a:off x="1347476" y="1143000"/>
            <a:ext cx="6097904" cy="400110"/>
          </a:xfrm>
          <a:prstGeom prst="rect">
            <a:avLst/>
          </a:prstGeom>
          <a:noFill/>
        </p:spPr>
        <p:txBody>
          <a:bodyPr wrap="square">
            <a:spAutoFit/>
          </a:bodyPr>
          <a:lstStyle/>
          <a:p>
            <a:pPr marL="514350" indent="-514350" algn="l">
              <a:buFont typeface="Wingdings" panose="05000000000000000000" pitchFamily="2" charset="2"/>
              <a:buChar char="v"/>
            </a:pPr>
            <a:r>
              <a:rPr lang="en-US" sz="2000" b="1" i="0" dirty="0">
                <a:solidFill>
                  <a:srgbClr val="000000"/>
                </a:solidFill>
                <a:effectLst/>
                <a:latin typeface="Heebo" pitchFamily="2" charset="-79"/>
                <a:cs typeface="Heebo" pitchFamily="2" charset="-79"/>
              </a:rPr>
              <a:t>Requirement Engineering Process</a:t>
            </a:r>
          </a:p>
        </p:txBody>
      </p:sp>
      <p:sp>
        <p:nvSpPr>
          <p:cNvPr id="6" name="TextBox 5">
            <a:extLst>
              <a:ext uri="{FF2B5EF4-FFF2-40B4-BE49-F238E27FC236}">
                <a16:creationId xmlns:a16="http://schemas.microsoft.com/office/drawing/2014/main" xmlns="" id="{0C7627F1-C4A4-61BE-E753-6CEACF472B2D}"/>
              </a:ext>
            </a:extLst>
          </p:cNvPr>
          <p:cNvSpPr txBox="1"/>
          <p:nvPr/>
        </p:nvSpPr>
        <p:spPr>
          <a:xfrm>
            <a:off x="1347476" y="2197422"/>
            <a:ext cx="9706927" cy="1719702"/>
          </a:xfrm>
          <a:prstGeom prst="rect">
            <a:avLst/>
          </a:prstGeom>
          <a:noFill/>
        </p:spPr>
        <p:txBody>
          <a:bodyPr wrap="square">
            <a:spAutoFit/>
          </a:bodyPr>
          <a:lstStyle/>
          <a:p>
            <a:pPr marL="228600" indent="-228600" algn="l">
              <a:lnSpc>
                <a:spcPct val="150000"/>
              </a:lnSpc>
              <a:buFont typeface="Wingdings" panose="05000000000000000000" pitchFamily="2" charset="2"/>
              <a:buChar char="§"/>
            </a:pPr>
            <a:r>
              <a:rPr lang="en-US" b="0" i="0" dirty="0">
                <a:solidFill>
                  <a:srgbClr val="000000"/>
                </a:solidFill>
                <a:effectLst/>
                <a:latin typeface="Nunito" pitchFamily="2" charset="0"/>
              </a:rPr>
              <a:t>Feasibility Study</a:t>
            </a:r>
          </a:p>
          <a:p>
            <a:pPr marL="228600" indent="-228600" algn="l">
              <a:lnSpc>
                <a:spcPct val="150000"/>
              </a:lnSpc>
              <a:buFont typeface="Wingdings" panose="05000000000000000000" pitchFamily="2" charset="2"/>
              <a:buChar char="§"/>
            </a:pPr>
            <a:r>
              <a:rPr lang="en-US" b="0" i="0" dirty="0">
                <a:solidFill>
                  <a:srgbClr val="000000"/>
                </a:solidFill>
                <a:effectLst/>
                <a:latin typeface="Nunito" pitchFamily="2" charset="0"/>
              </a:rPr>
              <a:t>Requirement Gathering</a:t>
            </a:r>
          </a:p>
          <a:p>
            <a:pPr marL="228600" indent="-228600" algn="l">
              <a:lnSpc>
                <a:spcPct val="150000"/>
              </a:lnSpc>
              <a:buFont typeface="Wingdings" panose="05000000000000000000" pitchFamily="2" charset="2"/>
              <a:buChar char="§"/>
            </a:pPr>
            <a:r>
              <a:rPr lang="en-US" b="1" i="0" dirty="0">
                <a:solidFill>
                  <a:srgbClr val="000000"/>
                </a:solidFill>
                <a:effectLst/>
                <a:latin typeface="Nunito" pitchFamily="2" charset="0"/>
              </a:rPr>
              <a:t>Software Requirement Specification</a:t>
            </a:r>
          </a:p>
          <a:p>
            <a:pPr marL="228600" indent="-228600" algn="l">
              <a:lnSpc>
                <a:spcPct val="150000"/>
              </a:lnSpc>
              <a:buFont typeface="Wingdings" panose="05000000000000000000" pitchFamily="2" charset="2"/>
              <a:buChar char="§"/>
            </a:pPr>
            <a:r>
              <a:rPr lang="en-US" b="0" i="0" dirty="0">
                <a:solidFill>
                  <a:srgbClr val="000000"/>
                </a:solidFill>
                <a:effectLst/>
                <a:latin typeface="Nunito" pitchFamily="2" charset="0"/>
              </a:rPr>
              <a:t>Software Requirement Validation</a:t>
            </a:r>
          </a:p>
        </p:txBody>
      </p:sp>
    </p:spTree>
    <p:extLst>
      <p:ext uri="{BB962C8B-B14F-4D97-AF65-F5344CB8AC3E}">
        <p14:creationId xmlns:p14="http://schemas.microsoft.com/office/powerpoint/2010/main" val="61341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711BF95E-4E0E-499F-27FA-2D2109AF340B}"/>
              </a:ext>
            </a:extLst>
          </p:cNvPr>
          <p:cNvSpPr>
            <a:spLocks noGrp="1"/>
          </p:cNvSpPr>
          <p:nvPr>
            <p:ph type="sldNum" sz="quarter" idx="12"/>
          </p:nvPr>
        </p:nvSpPr>
        <p:spPr/>
        <p:txBody>
          <a:bodyPr/>
          <a:lstStyle/>
          <a:p>
            <a:fld id="{CBABCCC1-BF11-4F37-963E-1BCD5B23FD72}" type="slidenum">
              <a:rPr lang="en-IN" smtClean="0"/>
              <a:pPr/>
              <a:t>19</a:t>
            </a:fld>
            <a:endParaRPr lang="en-IN"/>
          </a:p>
        </p:txBody>
      </p:sp>
      <p:sp>
        <p:nvSpPr>
          <p:cNvPr id="5" name="TextBox 4">
            <a:extLst>
              <a:ext uri="{FF2B5EF4-FFF2-40B4-BE49-F238E27FC236}">
                <a16:creationId xmlns:a16="http://schemas.microsoft.com/office/drawing/2014/main" xmlns="" id="{0168E256-1409-70CB-504A-9F014D7486CC}"/>
              </a:ext>
            </a:extLst>
          </p:cNvPr>
          <p:cNvSpPr txBox="1"/>
          <p:nvPr/>
        </p:nvSpPr>
        <p:spPr>
          <a:xfrm>
            <a:off x="1394525" y="984547"/>
            <a:ext cx="6356609" cy="557845"/>
          </a:xfrm>
          <a:prstGeom prst="rect">
            <a:avLst/>
          </a:prstGeom>
          <a:noFill/>
        </p:spPr>
        <p:txBody>
          <a:bodyPr wrap="square">
            <a:spAutoFit/>
          </a:bodyPr>
          <a:lstStyle/>
          <a:p>
            <a:pPr marL="457200" indent="-457200" algn="l">
              <a:lnSpc>
                <a:spcPct val="150000"/>
              </a:lnSpc>
              <a:buFont typeface="Wingdings" panose="05000000000000000000" pitchFamily="2" charset="2"/>
              <a:buChar char="v"/>
            </a:pPr>
            <a:r>
              <a:rPr lang="en-US" sz="2200" b="1" i="0" dirty="0">
                <a:solidFill>
                  <a:srgbClr val="000000"/>
                </a:solidFill>
                <a:effectLst/>
                <a:latin typeface="Nunito" pitchFamily="2" charset="0"/>
              </a:rPr>
              <a:t>Software Requirement Specification (SRS)</a:t>
            </a:r>
          </a:p>
        </p:txBody>
      </p:sp>
      <p:sp>
        <p:nvSpPr>
          <p:cNvPr id="6" name="TextBox 5">
            <a:extLst>
              <a:ext uri="{FF2B5EF4-FFF2-40B4-BE49-F238E27FC236}">
                <a16:creationId xmlns:a16="http://schemas.microsoft.com/office/drawing/2014/main" xmlns="" id="{BF68551D-FB05-8456-22A3-68120323F679}"/>
              </a:ext>
            </a:extLst>
          </p:cNvPr>
          <p:cNvSpPr txBox="1"/>
          <p:nvPr/>
        </p:nvSpPr>
        <p:spPr>
          <a:xfrm>
            <a:off x="1479586" y="2162439"/>
            <a:ext cx="9546907" cy="1754326"/>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rgbClr val="000000"/>
                </a:solidFill>
                <a:effectLst/>
                <a:latin typeface="Nunito" pitchFamily="2" charset="0"/>
              </a:rPr>
              <a:t>SRS is a document created by system analyst after the requirements are collected from various stakeholders.</a:t>
            </a:r>
          </a:p>
          <a:p>
            <a:pPr marL="285750" indent="-285750" algn="just">
              <a:buFont typeface="Wingdings" panose="05000000000000000000" pitchFamily="2" charset="2"/>
              <a:buChar char="§"/>
            </a:pPr>
            <a:endParaRPr lang="en-US" dirty="0">
              <a:solidFill>
                <a:srgbClr val="000000"/>
              </a:solidFill>
              <a:latin typeface="Nunito" pitchFamily="2" charset="0"/>
            </a:endParaRPr>
          </a:p>
          <a:p>
            <a:pPr marL="285750" indent="-285750" algn="just">
              <a:buFont typeface="Wingdings" panose="05000000000000000000" pitchFamily="2" charset="2"/>
              <a:buChar char="§"/>
            </a:pPr>
            <a:r>
              <a:rPr lang="en-US" b="0" i="0" dirty="0">
                <a:solidFill>
                  <a:srgbClr val="000000"/>
                </a:solidFill>
                <a:effectLst/>
                <a:latin typeface="Nunito" pitchFamily="2" charset="0"/>
              </a:rPr>
              <a:t>The requirements received from client are written in natural language. It is the responsibility of system analyst to document the requirements in technical language so that they can be comprehended and useful by the software development team.</a:t>
            </a:r>
            <a:endParaRPr lang="en-US" dirty="0"/>
          </a:p>
        </p:txBody>
      </p:sp>
    </p:spTree>
    <p:extLst>
      <p:ext uri="{BB962C8B-B14F-4D97-AF65-F5344CB8AC3E}">
        <p14:creationId xmlns:p14="http://schemas.microsoft.com/office/powerpoint/2010/main" val="116826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pPr/>
              <a:t>2</a:t>
            </a:fld>
            <a:endParaRPr lang="en-IN"/>
          </a:p>
        </p:txBody>
      </p:sp>
      <p:sp>
        <p:nvSpPr>
          <p:cNvPr id="12" name="TextBox 11">
            <a:extLst>
              <a:ext uri="{FF2B5EF4-FFF2-40B4-BE49-F238E27FC236}">
                <a16:creationId xmlns="" xmlns:a16="http://schemas.microsoft.com/office/drawing/2014/main" id="{8B68684B-34BA-BB64-17CA-52ED57E147A8}"/>
              </a:ext>
            </a:extLst>
          </p:cNvPr>
          <p:cNvSpPr txBox="1"/>
          <p:nvPr/>
        </p:nvSpPr>
        <p:spPr>
          <a:xfrm>
            <a:off x="0" y="279536"/>
            <a:ext cx="12192000" cy="1415772"/>
          </a:xfrm>
          <a:prstGeom prst="rect">
            <a:avLst/>
          </a:prstGeom>
          <a:noFill/>
        </p:spPr>
        <p:txBody>
          <a:bodyPr wrap="square">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AIM OF THE SESSION</a:t>
            </a:r>
          </a:p>
          <a:p>
            <a:pPr algn="ctr"/>
            <a:endParaRPr lang="en-US" sz="1800" b="1" dirty="0">
              <a:solidFill>
                <a:srgbClr val="C00000"/>
              </a:solidFill>
              <a:latin typeface="Times New Roman" panose="02020603050405020304" pitchFamily="18" charset="0"/>
              <a:cs typeface="Times New Roman" panose="02020603050405020304" pitchFamily="18" charset="0"/>
            </a:endParaRPr>
          </a:p>
          <a:p>
            <a:pPr algn="ctr"/>
            <a:r>
              <a:rPr lang="en-US" sz="2200" b="0" i="0" dirty="0">
                <a:effectLst/>
                <a:latin typeface="Times New Roman" panose="02020603050405020304" pitchFamily="18" charset="0"/>
                <a:cs typeface="Times New Roman" panose="02020603050405020304" pitchFamily="18" charset="0"/>
              </a:rPr>
              <a:t>To familiarize students with the basic concept </a:t>
            </a:r>
            <a:r>
              <a:rPr lang="en-US" sz="2200" dirty="0" smtClean="0">
                <a:latin typeface="Times New Roman" panose="02020603050405020304" pitchFamily="18" charset="0"/>
                <a:cs typeface="Times New Roman" panose="02020603050405020304" pitchFamily="18" charset="0"/>
              </a:rPr>
              <a:t>Extreme Programming</a:t>
            </a:r>
          </a:p>
          <a:p>
            <a:pPr algn="ctr"/>
            <a:r>
              <a:rPr lang="en-US" sz="2200" dirty="0">
                <a:latin typeface="Times New Roman" panose="02020603050405020304" pitchFamily="18" charset="0"/>
                <a:cs typeface="Times New Roman" panose="02020603050405020304" pitchFamily="18" charset="0"/>
              </a:rPr>
              <a:t>To familiarize students with the basic concept of requirements documentations i.e. SRS and User </a:t>
            </a:r>
            <a:r>
              <a:rPr lang="en-US" sz="2200" dirty="0" smtClean="0">
                <a:latin typeface="Times New Roman" panose="02020603050405020304" pitchFamily="18" charset="0"/>
                <a:cs typeface="Times New Roman" panose="02020603050405020304" pitchFamily="18" charset="0"/>
              </a:rPr>
              <a:t>stories</a:t>
            </a:r>
            <a:endParaRPr lang="en-US" sz="2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 xmlns:a16="http://schemas.microsoft.com/office/drawing/2014/main" id="{541394E6-0C99-8F26-C67B-D88D560EB229}"/>
              </a:ext>
            </a:extLst>
          </p:cNvPr>
          <p:cNvSpPr txBox="1"/>
          <p:nvPr/>
        </p:nvSpPr>
        <p:spPr>
          <a:xfrm>
            <a:off x="99517" y="2056044"/>
            <a:ext cx="5996481" cy="2862322"/>
          </a:xfrm>
          <a:prstGeom prst="rect">
            <a:avLst/>
          </a:prstGeom>
          <a:noFill/>
        </p:spPr>
        <p:txBody>
          <a:bodyPr wrap="square">
            <a:spAutoFit/>
          </a:bodyPr>
          <a:lstStyle/>
          <a:p>
            <a:r>
              <a:rPr lang="en-US" sz="1800" b="1" dirty="0">
                <a:solidFill>
                  <a:srgbClr val="C00000"/>
                </a:solidFill>
                <a:latin typeface="Times New Roman" panose="02020603050405020304" pitchFamily="18" charset="0"/>
                <a:cs typeface="Times New Roman" panose="02020603050405020304" pitchFamily="18" charset="0"/>
              </a:rPr>
              <a:t>INSTRUCTIONAL OBJECTIVES</a:t>
            </a:r>
          </a:p>
          <a:p>
            <a:pPr>
              <a:lnSpc>
                <a:spcPct val="200000"/>
              </a:lnSpc>
            </a:pPr>
            <a:r>
              <a:rPr lang="en-US" sz="1800" b="1" dirty="0">
                <a:latin typeface="Times New Roman" panose="02020603050405020304" pitchFamily="18" charset="0"/>
                <a:cs typeface="Times New Roman" panose="02020603050405020304" pitchFamily="18" charset="0"/>
              </a:rPr>
              <a:t>This</a:t>
            </a:r>
            <a:r>
              <a:rPr lang="en-US" sz="1800" b="1" i="0" dirty="0">
                <a:effectLst/>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Session</a:t>
            </a:r>
            <a:r>
              <a:rPr lang="en-US" sz="1800" b="1" i="0" dirty="0">
                <a:effectLst/>
                <a:latin typeface="Times New Roman" panose="02020603050405020304" pitchFamily="18" charset="0"/>
                <a:cs typeface="Times New Roman" panose="02020603050405020304" pitchFamily="18" charset="0"/>
              </a:rPr>
              <a:t> is designed to:</a:t>
            </a:r>
          </a:p>
          <a:p>
            <a:pPr marL="342900" indent="-342900">
              <a:buFontTx/>
              <a:buAutoNum type="arabicPeriod"/>
            </a:pPr>
            <a:r>
              <a:rPr lang="en-US" sz="1800" b="0" i="0" dirty="0" smtClean="0">
                <a:effectLst/>
                <a:latin typeface="Times New Roman" panose="02020603050405020304" pitchFamily="18" charset="0"/>
                <a:cs typeface="Times New Roman" panose="02020603050405020304" pitchFamily="18" charset="0"/>
              </a:rPr>
              <a:t>Introduction to </a:t>
            </a:r>
            <a:r>
              <a:rPr lang="en-US" dirty="0" smtClean="0">
                <a:latin typeface="Times New Roman" panose="02020603050405020304" pitchFamily="18" charset="0"/>
                <a:cs typeface="Times New Roman" panose="02020603050405020304" pitchFamily="18" charset="0"/>
              </a:rPr>
              <a:t>Reviews</a:t>
            </a:r>
            <a:endParaRPr lang="en-US" sz="18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800" i="0" dirty="0">
                <a:effectLst/>
                <a:latin typeface="Times New Roman" panose="02020603050405020304" pitchFamily="18" charset="0"/>
                <a:cs typeface="Times New Roman" panose="02020603050405020304" pitchFamily="18" charset="0"/>
              </a:rPr>
              <a:t>List out </a:t>
            </a:r>
            <a:r>
              <a:rPr lang="en-US" dirty="0" smtClean="0">
                <a:latin typeface="Times New Roman" panose="02020603050405020304" pitchFamily="18" charset="0"/>
                <a:cs typeface="Times New Roman" panose="02020603050405020304" pitchFamily="18" charset="0"/>
              </a:rPr>
              <a:t>Walk </a:t>
            </a:r>
            <a:r>
              <a:rPr lang="en-US" dirty="0" err="1" smtClean="0">
                <a:latin typeface="Times New Roman" panose="02020603050405020304" pitchFamily="18" charset="0"/>
                <a:cs typeface="Times New Roman" panose="02020603050405020304" pitchFamily="18" charset="0"/>
              </a:rPr>
              <a:t>throughs</a:t>
            </a:r>
            <a:endParaRPr lang="en-US" sz="18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800" i="0" dirty="0">
                <a:effectLst/>
                <a:latin typeface="Times New Roman" panose="02020603050405020304" pitchFamily="18" charset="0"/>
                <a:cs typeface="Times New Roman" panose="02020603050405020304" pitchFamily="18" charset="0"/>
              </a:rPr>
              <a:t>Describe </a:t>
            </a:r>
            <a:r>
              <a:rPr lang="en-US" sz="1800" i="0" dirty="0" smtClean="0">
                <a:effectLst/>
                <a:latin typeface="Times New Roman" panose="02020603050405020304" pitchFamily="18" charset="0"/>
                <a:cs typeface="Times New Roman" panose="02020603050405020304" pitchFamily="18" charset="0"/>
              </a:rPr>
              <a:t>peer reviews</a:t>
            </a:r>
          </a:p>
          <a:p>
            <a:pPr marL="342900" indent="-342900">
              <a:buFontTx/>
              <a:buAutoNum type="arabicPeriod"/>
            </a:pPr>
            <a:r>
              <a:rPr lang="en-US" dirty="0">
                <a:latin typeface="Arial" panose="020B0604020202020204" pitchFamily="34" charset="0"/>
              </a:rPr>
              <a:t>Demonstrate   Documenting the </a:t>
            </a:r>
            <a:r>
              <a:rPr lang="en-US" dirty="0">
                <a:latin typeface="Times New Roman" panose="02020603050405020304" pitchFamily="18" charset="0"/>
                <a:ea typeface="+mn-lt"/>
                <a:cs typeface="Times New Roman" panose="02020603050405020304" pitchFamily="18" charset="0"/>
              </a:rPr>
              <a:t>Requirements reporting</a:t>
            </a:r>
            <a:endParaRPr lang="en-IN"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dirty="0">
                <a:latin typeface="Arial" panose="020B0604020202020204" pitchFamily="34" charset="0"/>
              </a:rPr>
              <a:t>Describe  SRS and its advantages and disadvantages</a:t>
            </a:r>
          </a:p>
          <a:p>
            <a:pPr marL="342900" indent="-342900">
              <a:buFontTx/>
              <a:buAutoNum type="arabicPeriod"/>
            </a:pPr>
            <a:r>
              <a:rPr lang="en-US" dirty="0">
                <a:latin typeface="Arial" panose="020B0604020202020204" pitchFamily="34" charset="0"/>
              </a:rPr>
              <a:t>List out the  </a:t>
            </a:r>
            <a:r>
              <a:rPr lang="en-US" dirty="0">
                <a:latin typeface="Times New Roman" panose="02020603050405020304" pitchFamily="18" charset="0"/>
                <a:ea typeface="+mn-lt"/>
                <a:cs typeface="Times New Roman" panose="02020603050405020304" pitchFamily="18" charset="0"/>
              </a:rPr>
              <a:t>Various features of good SRS</a:t>
            </a:r>
          </a:p>
          <a:p>
            <a:pPr marL="342900" indent="-342900">
              <a:buFontTx/>
              <a:buAutoNum type="arabicPeriod"/>
            </a:pPr>
            <a:r>
              <a:rPr lang="en-US" dirty="0">
                <a:latin typeface="Arial"/>
                <a:cs typeface="Arial"/>
              </a:rPr>
              <a:t>Describe the  </a:t>
            </a:r>
            <a:r>
              <a:rPr lang="en-US" dirty="0">
                <a:latin typeface="Times New Roman" panose="02020603050405020304" pitchFamily="18" charset="0"/>
                <a:ea typeface="+mn-lt"/>
                <a:cs typeface="Times New Roman" panose="02020603050405020304" pitchFamily="18" charset="0"/>
              </a:rPr>
              <a:t>comparisons of SRS and User </a:t>
            </a:r>
            <a:r>
              <a:rPr lang="en-US" dirty="0" smtClean="0">
                <a:latin typeface="Times New Roman" panose="02020603050405020304" pitchFamily="18" charset="0"/>
                <a:ea typeface="+mn-lt"/>
                <a:cs typeface="Times New Roman" panose="02020603050405020304" pitchFamily="18" charset="0"/>
              </a:rPr>
              <a:t>stories</a:t>
            </a:r>
            <a:endParaRPr lang="en-US" dirty="0">
              <a:latin typeface="Times New Roman" panose="02020603050405020304" pitchFamily="18" charset="0"/>
              <a:ea typeface="+mn-lt"/>
              <a:cs typeface="Times New Roman" panose="02020603050405020304" pitchFamily="18" charset="0"/>
            </a:endParaRPr>
          </a:p>
        </p:txBody>
      </p:sp>
      <p:sp>
        <p:nvSpPr>
          <p:cNvPr id="20" name="TextBox 19">
            <a:extLst>
              <a:ext uri="{FF2B5EF4-FFF2-40B4-BE49-F238E27FC236}">
                <a16:creationId xmlns="" xmlns:a16="http://schemas.microsoft.com/office/drawing/2014/main" id="{8FC8B10B-453E-92C8-D716-22B450131A34}"/>
              </a:ext>
            </a:extLst>
          </p:cNvPr>
          <p:cNvSpPr txBox="1"/>
          <p:nvPr/>
        </p:nvSpPr>
        <p:spPr>
          <a:xfrm>
            <a:off x="6095999" y="2054688"/>
            <a:ext cx="5814710" cy="2585323"/>
          </a:xfrm>
          <a:prstGeom prst="rect">
            <a:avLst/>
          </a:prstGeom>
          <a:noFill/>
        </p:spPr>
        <p:txBody>
          <a:bodyPr wrap="square">
            <a:spAutoFit/>
          </a:bodyPr>
          <a:lstStyle/>
          <a:p>
            <a:r>
              <a:rPr lang="en-US" sz="1800" b="1" dirty="0">
                <a:solidFill>
                  <a:srgbClr val="C00000"/>
                </a:solidFill>
                <a:latin typeface="Times New Roman" panose="02020603050405020304" pitchFamily="18" charset="0"/>
                <a:cs typeface="Times New Roman" panose="02020603050405020304" pitchFamily="18" charset="0"/>
              </a:rPr>
              <a:t>LEARNING OUTCOMES</a:t>
            </a:r>
          </a:p>
          <a:p>
            <a:pPr>
              <a:lnSpc>
                <a:spcPct val="200000"/>
              </a:lnSpc>
            </a:pPr>
            <a:r>
              <a:rPr lang="en-US" sz="1800" b="1" dirty="0">
                <a:effectLst/>
                <a:latin typeface="Times New Roman" panose="02020603050405020304" pitchFamily="18" charset="0"/>
                <a:cs typeface="Times New Roman" panose="02020603050405020304" pitchFamily="18" charset="0"/>
              </a:rPr>
              <a:t>At the end of this </a:t>
            </a:r>
            <a:r>
              <a:rPr lang="en-US" sz="1800" b="1" dirty="0">
                <a:latin typeface="Times New Roman" panose="02020603050405020304" pitchFamily="18" charset="0"/>
                <a:cs typeface="Times New Roman" panose="02020603050405020304" pitchFamily="18" charset="0"/>
              </a:rPr>
              <a:t>session</a:t>
            </a:r>
            <a:r>
              <a:rPr lang="en-US" sz="1800" b="1" dirty="0">
                <a:effectLst/>
                <a:latin typeface="Times New Roman" panose="02020603050405020304" pitchFamily="18" charset="0"/>
                <a:cs typeface="Times New Roman" panose="02020603050405020304" pitchFamily="18" charset="0"/>
              </a:rPr>
              <a:t>, you should be able to:</a:t>
            </a:r>
          </a:p>
          <a:p>
            <a:pPr marL="342900" indent="-342900">
              <a:buAutoNum type="arabicPeriod"/>
            </a:pPr>
            <a:r>
              <a:rPr lang="en-US" sz="1800" i="0" dirty="0">
                <a:effectLst/>
                <a:latin typeface="Times New Roman" panose="02020603050405020304" pitchFamily="18" charset="0"/>
                <a:cs typeface="Times New Roman" panose="02020603050405020304" pitchFamily="18" charset="0"/>
              </a:rPr>
              <a:t>Define </a:t>
            </a:r>
            <a:r>
              <a:rPr lang="en-US" dirty="0" smtClean="0">
                <a:latin typeface="Times New Roman" panose="02020603050405020304" pitchFamily="18" charset="0"/>
                <a:cs typeface="Times New Roman" panose="02020603050405020304" pitchFamily="18" charset="0"/>
              </a:rPr>
              <a:t>review</a:t>
            </a:r>
            <a:endParaRPr lang="en-US" sz="1800" i="0" dirty="0">
              <a:effectLst/>
              <a:latin typeface="Times New Roman" panose="02020603050405020304" pitchFamily="18" charset="0"/>
              <a:cs typeface="Times New Roman" panose="02020603050405020304" pitchFamily="18" charset="0"/>
            </a:endParaRPr>
          </a:p>
          <a:p>
            <a:pPr marL="342900" indent="-342900">
              <a:buFontTx/>
              <a:buAutoNum type="arabicPeriod"/>
            </a:pPr>
            <a:r>
              <a:rPr lang="en-US" sz="1800" i="0" dirty="0">
                <a:effectLst/>
                <a:latin typeface="Times New Roman" panose="02020603050405020304" pitchFamily="18" charset="0"/>
                <a:cs typeface="Times New Roman" panose="02020603050405020304" pitchFamily="18" charset="0"/>
              </a:rPr>
              <a:t>Describe the </a:t>
            </a:r>
            <a:r>
              <a:rPr lang="en-US" dirty="0" smtClean="0">
                <a:latin typeface="Times New Roman" panose="02020603050405020304" pitchFamily="18" charset="0"/>
                <a:cs typeface="Times New Roman" panose="02020603050405020304" pitchFamily="18" charset="0"/>
              </a:rPr>
              <a:t>walk through</a:t>
            </a:r>
            <a:endParaRPr lang="en-US" sz="18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800" dirty="0">
                <a:latin typeface="Times New Roman" panose="02020603050405020304" pitchFamily="18" charset="0"/>
                <a:cs typeface="Times New Roman" panose="02020603050405020304" pitchFamily="18" charset="0"/>
              </a:rPr>
              <a:t>Summarize </a:t>
            </a:r>
            <a:r>
              <a:rPr lang="en-US" dirty="0" smtClean="0">
                <a:latin typeface="Times New Roman" panose="02020603050405020304" pitchFamily="18" charset="0"/>
                <a:cs typeface="Times New Roman" panose="02020603050405020304" pitchFamily="18" charset="0"/>
              </a:rPr>
              <a:t>Practices </a:t>
            </a:r>
          </a:p>
          <a:p>
            <a:pPr marL="342900" indent="-342900">
              <a:buAutoNum type="arabicPeriod"/>
            </a:pPr>
            <a:r>
              <a:rPr lang="en-US" dirty="0">
                <a:latin typeface="Times New Roman" panose="02020603050405020304" pitchFamily="18" charset="0"/>
                <a:cs typeface="Times New Roman" panose="02020603050405020304" pitchFamily="18" charset="0"/>
              </a:rPr>
              <a:t>Define SRS and User stories</a:t>
            </a:r>
          </a:p>
          <a:p>
            <a:pPr marL="342900" indent="-342900">
              <a:buFontTx/>
              <a:buAutoNum type="arabicPeriod"/>
            </a:pPr>
            <a:r>
              <a:rPr lang="en-US" dirty="0">
                <a:latin typeface="Times New Roman" panose="02020603050405020304" pitchFamily="18" charset="0"/>
                <a:cs typeface="Times New Roman" panose="02020603050405020304" pitchFamily="18" charset="0"/>
              </a:rPr>
              <a:t>Describe </a:t>
            </a:r>
            <a:r>
              <a:rPr lang="en-US" dirty="0">
                <a:latin typeface="Times New Roman" panose="02020603050405020304" pitchFamily="18" charset="0"/>
                <a:ea typeface="+mn-lt"/>
                <a:cs typeface="Times New Roman" panose="02020603050405020304" pitchFamily="18" charset="0"/>
              </a:rPr>
              <a:t>Importance of SRS and User stories</a:t>
            </a:r>
          </a:p>
          <a:p>
            <a:pPr marL="342900" indent="-342900">
              <a:buFontTx/>
              <a:buAutoNum type="arabicPeriod"/>
            </a:pPr>
            <a:r>
              <a:rPr lang="en-US" dirty="0">
                <a:latin typeface="Times New Roman" panose="02020603050405020304" pitchFamily="18" charset="0"/>
                <a:cs typeface="Times New Roman" panose="02020603050405020304" pitchFamily="18" charset="0"/>
              </a:rPr>
              <a:t>Summarize </a:t>
            </a:r>
            <a:r>
              <a:rPr lang="en-US" dirty="0">
                <a:latin typeface="Times New Roman" panose="02020603050405020304" pitchFamily="18" charset="0"/>
                <a:ea typeface="+mn-lt"/>
                <a:cs typeface="Times New Roman" panose="02020603050405020304" pitchFamily="18" charset="0"/>
              </a:rPr>
              <a:t>Comparison of SRS and User </a:t>
            </a:r>
            <a:r>
              <a:rPr lang="en-US" dirty="0" smtClean="0">
                <a:latin typeface="Times New Roman" panose="02020603050405020304" pitchFamily="18" charset="0"/>
                <a:ea typeface="+mn-lt"/>
                <a:cs typeface="Times New Roman" panose="02020603050405020304" pitchFamily="18" charset="0"/>
              </a:rPr>
              <a:t>stories</a:t>
            </a:r>
            <a:endParaRPr lang="en-US"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38072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2E21FF2-E4C2-0AB6-AD44-B8DBD52B1B32}"/>
              </a:ext>
            </a:extLst>
          </p:cNvPr>
          <p:cNvSpPr>
            <a:spLocks noGrp="1"/>
          </p:cNvSpPr>
          <p:nvPr>
            <p:ph type="sldNum" sz="quarter" idx="12"/>
          </p:nvPr>
        </p:nvSpPr>
        <p:spPr/>
        <p:txBody>
          <a:bodyPr/>
          <a:lstStyle/>
          <a:p>
            <a:fld id="{CBABCCC1-BF11-4F37-963E-1BCD5B23FD72}" type="slidenum">
              <a:rPr lang="en-IN" smtClean="0"/>
              <a:pPr/>
              <a:t>20</a:t>
            </a:fld>
            <a:endParaRPr lang="en-IN"/>
          </a:p>
        </p:txBody>
      </p:sp>
      <p:sp>
        <p:nvSpPr>
          <p:cNvPr id="5" name="TextBox 4">
            <a:extLst>
              <a:ext uri="{FF2B5EF4-FFF2-40B4-BE49-F238E27FC236}">
                <a16:creationId xmlns:a16="http://schemas.microsoft.com/office/drawing/2014/main" xmlns="" id="{4AF0AAE0-419D-317B-3D95-296D974CC44C}"/>
              </a:ext>
            </a:extLst>
          </p:cNvPr>
          <p:cNvSpPr txBox="1"/>
          <p:nvPr/>
        </p:nvSpPr>
        <p:spPr>
          <a:xfrm>
            <a:off x="1394315" y="1099482"/>
            <a:ext cx="8198167" cy="400110"/>
          </a:xfrm>
          <a:prstGeom prst="rect">
            <a:avLst/>
          </a:prstGeom>
          <a:noFill/>
        </p:spPr>
        <p:txBody>
          <a:bodyPr wrap="square">
            <a:spAutoFit/>
          </a:bodyPr>
          <a:lstStyle/>
          <a:p>
            <a:pPr marL="285750" indent="-285750">
              <a:buFont typeface="Wingdings" panose="05000000000000000000" pitchFamily="2" charset="2"/>
              <a:buChar char="v"/>
            </a:pPr>
            <a:r>
              <a:rPr lang="en-US" sz="2000" b="1" i="0" dirty="0">
                <a:solidFill>
                  <a:srgbClr val="000000"/>
                </a:solidFill>
                <a:effectLst/>
                <a:latin typeface="Nunito" pitchFamily="2" charset="0"/>
              </a:rPr>
              <a:t>Characteristics of SRS</a:t>
            </a:r>
            <a:endParaRPr lang="en-US" sz="2000" b="1" dirty="0"/>
          </a:p>
        </p:txBody>
      </p:sp>
      <p:sp>
        <p:nvSpPr>
          <p:cNvPr id="6" name="TextBox 5">
            <a:extLst>
              <a:ext uri="{FF2B5EF4-FFF2-40B4-BE49-F238E27FC236}">
                <a16:creationId xmlns:a16="http://schemas.microsoft.com/office/drawing/2014/main" xmlns="" id="{D54C0273-339D-CC24-8271-0C6F5F29D2B2}"/>
              </a:ext>
            </a:extLst>
          </p:cNvPr>
          <p:cNvSpPr txBox="1"/>
          <p:nvPr/>
        </p:nvSpPr>
        <p:spPr>
          <a:xfrm>
            <a:off x="1588038" y="2082674"/>
            <a:ext cx="9489758" cy="3970318"/>
          </a:xfrm>
          <a:prstGeom prst="rect">
            <a:avLst/>
          </a:prstGeom>
          <a:noFill/>
        </p:spPr>
        <p:txBody>
          <a:bodyPr wrap="square">
            <a:spAutoFit/>
          </a:bodyPr>
          <a:lstStyle/>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Complete: The SRS should include all the requirements for the software system, including both functional and non-functional requirements.</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Consistent: The SRS should be consistent in its use of terminology and formatting, and should be free of contradictions.</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Unambiguous: The SRS should be clear and specific, and should avoid using vague or imprecise language.</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Traceable: The SRS should be traceable to other documents and artifacts, such as use cases and user stories, to ensure that all requirements are being met.</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Verifiable: The SRS should be verifiable, which means that the requirements can be tested and validated to ensure that they are being met.</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Modifiable: The SRS should be modifiable, so that it can be updated and changed as the software development process progresses.</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Prioritized: The SRS should prioritize requirements, so that the most important requirements are addressed first.</a:t>
            </a:r>
          </a:p>
        </p:txBody>
      </p:sp>
    </p:spTree>
    <p:extLst>
      <p:ext uri="{BB962C8B-B14F-4D97-AF65-F5344CB8AC3E}">
        <p14:creationId xmlns:p14="http://schemas.microsoft.com/office/powerpoint/2010/main" val="284786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C893F40-C0AF-3A7A-5605-AA796952F99D}"/>
              </a:ext>
            </a:extLst>
          </p:cNvPr>
          <p:cNvSpPr>
            <a:spLocks noGrp="1"/>
          </p:cNvSpPr>
          <p:nvPr>
            <p:ph type="sldNum" sz="quarter" idx="12"/>
          </p:nvPr>
        </p:nvSpPr>
        <p:spPr/>
        <p:txBody>
          <a:bodyPr/>
          <a:lstStyle/>
          <a:p>
            <a:fld id="{CBABCCC1-BF11-4F37-963E-1BCD5B23FD72}" type="slidenum">
              <a:rPr lang="en-IN" smtClean="0"/>
              <a:pPr/>
              <a:t>21</a:t>
            </a:fld>
            <a:endParaRPr lang="en-IN"/>
          </a:p>
        </p:txBody>
      </p:sp>
      <p:sp>
        <p:nvSpPr>
          <p:cNvPr id="5" name="TextBox 4">
            <a:extLst>
              <a:ext uri="{FF2B5EF4-FFF2-40B4-BE49-F238E27FC236}">
                <a16:creationId xmlns:a16="http://schemas.microsoft.com/office/drawing/2014/main" xmlns="" id="{81F13B41-2BFB-D703-DD61-A1434D3E49CF}"/>
              </a:ext>
            </a:extLst>
          </p:cNvPr>
          <p:cNvSpPr txBox="1"/>
          <p:nvPr/>
        </p:nvSpPr>
        <p:spPr>
          <a:xfrm>
            <a:off x="1325060" y="1954960"/>
            <a:ext cx="9870758" cy="4247317"/>
          </a:xfrm>
          <a:prstGeom prst="rect">
            <a:avLst/>
          </a:prstGeom>
          <a:noFill/>
        </p:spPr>
        <p:txBody>
          <a:bodyPr wrap="square">
            <a:spAutoFit/>
          </a:bodyPr>
          <a:lstStyle/>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Testable: The SRS should be written in a way that allows the requirements to be tested and validated.</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High-level and low-level: The SRS should provide both high-level requirements (such as overall system objectives) and low-level requirements (such as detailed functional requirements).</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Relevant: The SRS should be relevant to the software system that is being developed and should not include unnecessary or irrelevant information.</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Human-readable: The SRS should be written in a way that is easy for non-technical stakeholders to understand and review.</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Aligned with business goals: The SRS should be aligned with the overall business goals and objectives of the organization, so that the software system meets the needs of the business.</a:t>
            </a:r>
          </a:p>
          <a:p>
            <a:pPr marL="285750" indent="-285750" algn="just" fontAlgn="base">
              <a:buFont typeface="Wingdings" panose="05000000000000000000" pitchFamily="2" charset="2"/>
              <a:buChar char="§"/>
            </a:pPr>
            <a:r>
              <a:rPr lang="en-US" b="0" i="0" dirty="0">
                <a:solidFill>
                  <a:srgbClr val="273239"/>
                </a:solidFill>
                <a:effectLst/>
                <a:latin typeface="Nunito" pitchFamily="2" charset="0"/>
              </a:rPr>
              <a:t>Agile methodologies: Agile methodologies, such as Scrum and Kanban, provide an iterative approach to requirements capturing and validation, where requirements are captured and validated in small chunks of functionality and feedback is gathered from the customer.</a:t>
            </a:r>
          </a:p>
        </p:txBody>
      </p:sp>
      <p:sp>
        <p:nvSpPr>
          <p:cNvPr id="6" name="TextBox 5">
            <a:extLst>
              <a:ext uri="{FF2B5EF4-FFF2-40B4-BE49-F238E27FC236}">
                <a16:creationId xmlns:a16="http://schemas.microsoft.com/office/drawing/2014/main" xmlns="" id="{1C241EF5-48A1-CCD5-6CDD-29E8E662D2C8}"/>
              </a:ext>
            </a:extLst>
          </p:cNvPr>
          <p:cNvSpPr txBox="1"/>
          <p:nvPr/>
        </p:nvSpPr>
        <p:spPr>
          <a:xfrm>
            <a:off x="1325060" y="1163277"/>
            <a:ext cx="8198167" cy="400110"/>
          </a:xfrm>
          <a:prstGeom prst="rect">
            <a:avLst/>
          </a:prstGeom>
          <a:noFill/>
        </p:spPr>
        <p:txBody>
          <a:bodyPr wrap="square">
            <a:spAutoFit/>
          </a:bodyPr>
          <a:lstStyle/>
          <a:p>
            <a:pPr marL="285750" indent="-285750">
              <a:buFont typeface="Wingdings" panose="05000000000000000000" pitchFamily="2" charset="2"/>
              <a:buChar char="v"/>
            </a:pPr>
            <a:r>
              <a:rPr lang="en-US" sz="2000" b="1" i="0" dirty="0">
                <a:solidFill>
                  <a:srgbClr val="000000"/>
                </a:solidFill>
                <a:effectLst/>
                <a:latin typeface="Nunito" pitchFamily="2" charset="0"/>
              </a:rPr>
              <a:t>Characteristics of SRS</a:t>
            </a:r>
            <a:endParaRPr lang="en-US" sz="2000" b="1" dirty="0"/>
          </a:p>
        </p:txBody>
      </p:sp>
    </p:spTree>
    <p:extLst>
      <p:ext uri="{BB962C8B-B14F-4D97-AF65-F5344CB8AC3E}">
        <p14:creationId xmlns:p14="http://schemas.microsoft.com/office/powerpoint/2010/main" val="3128582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8A1423C-2FFC-3B65-BEA2-D2A56AAB2B54}"/>
              </a:ext>
            </a:extLst>
          </p:cNvPr>
          <p:cNvSpPr>
            <a:spLocks noGrp="1"/>
          </p:cNvSpPr>
          <p:nvPr>
            <p:ph type="sldNum" sz="quarter" idx="12"/>
          </p:nvPr>
        </p:nvSpPr>
        <p:spPr/>
        <p:txBody>
          <a:bodyPr/>
          <a:lstStyle/>
          <a:p>
            <a:fld id="{CBABCCC1-BF11-4F37-963E-1BCD5B23FD72}" type="slidenum">
              <a:rPr lang="en-IN" smtClean="0"/>
              <a:pPr/>
              <a:t>22</a:t>
            </a:fld>
            <a:endParaRPr lang="en-IN"/>
          </a:p>
        </p:txBody>
      </p:sp>
      <p:sp>
        <p:nvSpPr>
          <p:cNvPr id="5" name="TextBox 4">
            <a:extLst>
              <a:ext uri="{FF2B5EF4-FFF2-40B4-BE49-F238E27FC236}">
                <a16:creationId xmlns:a16="http://schemas.microsoft.com/office/drawing/2014/main" xmlns="" id="{3D0E31B6-9180-5F00-973A-8F8879C93BF1}"/>
              </a:ext>
            </a:extLst>
          </p:cNvPr>
          <p:cNvSpPr txBox="1"/>
          <p:nvPr/>
        </p:nvSpPr>
        <p:spPr>
          <a:xfrm>
            <a:off x="1480650" y="1160201"/>
            <a:ext cx="8198167" cy="400110"/>
          </a:xfrm>
          <a:prstGeom prst="rect">
            <a:avLst/>
          </a:prstGeom>
          <a:noFill/>
        </p:spPr>
        <p:txBody>
          <a:bodyPr wrap="square">
            <a:spAutoFit/>
          </a:bodyPr>
          <a:lstStyle/>
          <a:p>
            <a:pPr marL="285750" indent="-285750">
              <a:buFont typeface="Wingdings" panose="05000000000000000000" pitchFamily="2" charset="2"/>
              <a:buChar char="v"/>
            </a:pPr>
            <a:r>
              <a:rPr lang="en-US" sz="2000" b="1" i="0" dirty="0">
                <a:solidFill>
                  <a:srgbClr val="000000"/>
                </a:solidFill>
                <a:effectLst/>
                <a:latin typeface="Nunito" pitchFamily="2" charset="0"/>
              </a:rPr>
              <a:t>Features of SRS</a:t>
            </a:r>
            <a:endParaRPr lang="en-US" sz="2000" b="1" dirty="0"/>
          </a:p>
        </p:txBody>
      </p:sp>
      <p:sp>
        <p:nvSpPr>
          <p:cNvPr id="6" name="TextBox 5">
            <a:extLst>
              <a:ext uri="{FF2B5EF4-FFF2-40B4-BE49-F238E27FC236}">
                <a16:creationId xmlns:a16="http://schemas.microsoft.com/office/drawing/2014/main" xmlns="" id="{F55B3AF0-231C-D692-CD45-926BA9D1DDB9}"/>
              </a:ext>
            </a:extLst>
          </p:cNvPr>
          <p:cNvSpPr txBox="1"/>
          <p:nvPr/>
        </p:nvSpPr>
        <p:spPr>
          <a:xfrm>
            <a:off x="1480650" y="2153651"/>
            <a:ext cx="8883967" cy="255069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b="0" i="0" dirty="0">
                <a:solidFill>
                  <a:srgbClr val="000000"/>
                </a:solidFill>
                <a:effectLst/>
                <a:latin typeface="Nunito" pitchFamily="2" charset="0"/>
              </a:rPr>
              <a:t>User Requirements are expressed in natural language.</a:t>
            </a:r>
          </a:p>
          <a:p>
            <a:pPr marL="342900" indent="-342900" algn="l">
              <a:lnSpc>
                <a:spcPct val="150000"/>
              </a:lnSpc>
              <a:buFont typeface="Wingdings" panose="05000000000000000000" pitchFamily="2" charset="2"/>
              <a:buChar char="§"/>
            </a:pPr>
            <a:r>
              <a:rPr lang="en-US" b="0" i="0" dirty="0">
                <a:solidFill>
                  <a:srgbClr val="000000"/>
                </a:solidFill>
                <a:effectLst/>
                <a:latin typeface="Nunito" pitchFamily="2" charset="0"/>
              </a:rPr>
              <a:t>Technical requirements are expressed in structured language, which is used inside the organization.</a:t>
            </a:r>
          </a:p>
          <a:p>
            <a:pPr marL="342900" indent="-342900" algn="l">
              <a:lnSpc>
                <a:spcPct val="150000"/>
              </a:lnSpc>
              <a:buFont typeface="Wingdings" panose="05000000000000000000" pitchFamily="2" charset="2"/>
              <a:buChar char="§"/>
            </a:pPr>
            <a:r>
              <a:rPr lang="en-US" b="0" i="0" dirty="0">
                <a:solidFill>
                  <a:srgbClr val="000000"/>
                </a:solidFill>
                <a:effectLst/>
                <a:latin typeface="Nunito" pitchFamily="2" charset="0"/>
              </a:rPr>
              <a:t>Design description should be written in Pseudo code.</a:t>
            </a:r>
          </a:p>
          <a:p>
            <a:pPr marL="342900" indent="-342900" algn="l">
              <a:lnSpc>
                <a:spcPct val="150000"/>
              </a:lnSpc>
              <a:buFont typeface="Wingdings" panose="05000000000000000000" pitchFamily="2" charset="2"/>
              <a:buChar char="§"/>
            </a:pPr>
            <a:r>
              <a:rPr lang="en-US" b="0" i="0" dirty="0">
                <a:solidFill>
                  <a:srgbClr val="000000"/>
                </a:solidFill>
                <a:effectLst/>
                <a:latin typeface="Nunito" pitchFamily="2" charset="0"/>
              </a:rPr>
              <a:t>Format of Forms and GUI screen prints.</a:t>
            </a:r>
          </a:p>
          <a:p>
            <a:pPr marL="342900" indent="-342900" algn="l">
              <a:lnSpc>
                <a:spcPct val="150000"/>
              </a:lnSpc>
              <a:buFont typeface="Wingdings" panose="05000000000000000000" pitchFamily="2" charset="2"/>
              <a:buChar char="§"/>
            </a:pPr>
            <a:r>
              <a:rPr lang="en-US" b="0" i="0" dirty="0">
                <a:solidFill>
                  <a:srgbClr val="000000"/>
                </a:solidFill>
                <a:effectLst/>
                <a:latin typeface="Nunito" pitchFamily="2" charset="0"/>
              </a:rPr>
              <a:t>Conditional and mathematical notations for DFDs etc.</a:t>
            </a:r>
          </a:p>
        </p:txBody>
      </p:sp>
    </p:spTree>
    <p:extLst>
      <p:ext uri="{BB962C8B-B14F-4D97-AF65-F5344CB8AC3E}">
        <p14:creationId xmlns:p14="http://schemas.microsoft.com/office/powerpoint/2010/main" val="376950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1799C23-DA53-C66B-1A04-19B66754D064}"/>
              </a:ext>
            </a:extLst>
          </p:cNvPr>
          <p:cNvSpPr>
            <a:spLocks noGrp="1"/>
          </p:cNvSpPr>
          <p:nvPr>
            <p:ph type="sldNum" sz="quarter" idx="12"/>
          </p:nvPr>
        </p:nvSpPr>
        <p:spPr/>
        <p:txBody>
          <a:bodyPr/>
          <a:lstStyle/>
          <a:p>
            <a:fld id="{CBABCCC1-BF11-4F37-963E-1BCD5B23FD72}" type="slidenum">
              <a:rPr lang="en-IN" smtClean="0"/>
              <a:pPr/>
              <a:t>23</a:t>
            </a:fld>
            <a:endParaRPr lang="en-IN"/>
          </a:p>
        </p:txBody>
      </p:sp>
      <p:sp>
        <p:nvSpPr>
          <p:cNvPr id="5" name="TextBox 4">
            <a:extLst>
              <a:ext uri="{FF2B5EF4-FFF2-40B4-BE49-F238E27FC236}">
                <a16:creationId xmlns:a16="http://schemas.microsoft.com/office/drawing/2014/main" xmlns="" id="{9887C522-04F8-A44C-4AFF-1EB88FE4589C}"/>
              </a:ext>
            </a:extLst>
          </p:cNvPr>
          <p:cNvSpPr txBox="1"/>
          <p:nvPr/>
        </p:nvSpPr>
        <p:spPr>
          <a:xfrm>
            <a:off x="1451579" y="2052926"/>
            <a:ext cx="9398317" cy="3785652"/>
          </a:xfrm>
          <a:prstGeom prst="rect">
            <a:avLst/>
          </a:prstGeom>
          <a:noFill/>
        </p:spPr>
        <p:txBody>
          <a:bodyPr wrap="square">
            <a:spAutoFit/>
          </a:bodyPr>
          <a:lstStyle/>
          <a:p>
            <a:pPr marL="342900" indent="-342900" algn="just">
              <a:buFont typeface="Wingdings" panose="05000000000000000000" pitchFamily="2" charset="2"/>
              <a:buChar char="§"/>
            </a:pPr>
            <a:r>
              <a:rPr lang="en-US" sz="2000" b="0" i="0" dirty="0">
                <a:solidFill>
                  <a:srgbClr val="282829"/>
                </a:solidFill>
                <a:effectLst/>
                <a:latin typeface="Nunito" pitchFamily="2" charset="0"/>
              </a:rPr>
              <a:t>If you complete the SRS (software requirements spec) before beginning the implementation, it delays the first time you can see the software running and get feedback on whether the design is a good one or not.</a:t>
            </a:r>
          </a:p>
          <a:p>
            <a:pPr marL="342900" indent="-342900" algn="just">
              <a:buFont typeface="Wingdings" panose="05000000000000000000" pitchFamily="2" charset="2"/>
              <a:buChar char="§"/>
            </a:pPr>
            <a:endParaRPr lang="en-US" sz="2000" dirty="0">
              <a:solidFill>
                <a:srgbClr val="282829"/>
              </a:solidFill>
              <a:latin typeface="Nunito" pitchFamily="2" charset="0"/>
            </a:endParaRPr>
          </a:p>
          <a:p>
            <a:pPr marL="342900" indent="-342900" algn="just">
              <a:buFont typeface="Wingdings" panose="05000000000000000000" pitchFamily="2" charset="2"/>
              <a:buChar char="§"/>
            </a:pPr>
            <a:r>
              <a:rPr lang="en-US" sz="2000" b="0" i="0" dirty="0">
                <a:solidFill>
                  <a:srgbClr val="282829"/>
                </a:solidFill>
                <a:effectLst/>
                <a:latin typeface="Nunito" pitchFamily="2" charset="0"/>
              </a:rPr>
              <a:t>Most customers cannot reveal their actual requirements even under torture. The SRS may be more about what the developers think, and much less about what the customer wants. </a:t>
            </a:r>
          </a:p>
          <a:p>
            <a:pPr marL="342900" indent="-342900" algn="just">
              <a:buFont typeface="Wingdings" panose="05000000000000000000" pitchFamily="2" charset="2"/>
              <a:buChar char="§"/>
            </a:pPr>
            <a:endParaRPr lang="en-US" sz="2000" dirty="0">
              <a:solidFill>
                <a:srgbClr val="282829"/>
              </a:solidFill>
              <a:latin typeface="Nunito" pitchFamily="2" charset="0"/>
            </a:endParaRPr>
          </a:p>
          <a:p>
            <a:pPr marL="342900" indent="-342900" algn="just">
              <a:buFont typeface="Wingdings" panose="05000000000000000000" pitchFamily="2" charset="2"/>
              <a:buChar char="§"/>
            </a:pPr>
            <a:r>
              <a:rPr lang="en-US" sz="2000" b="0" i="0" dirty="0">
                <a:solidFill>
                  <a:srgbClr val="282829"/>
                </a:solidFill>
                <a:effectLst/>
                <a:latin typeface="Nunito" pitchFamily="2" charset="0"/>
              </a:rPr>
              <a:t>It’s easy to miss an important stakeholder like the sales folks and not collect all the requirements.</a:t>
            </a:r>
          </a:p>
          <a:p>
            <a:pPr marL="342900" indent="-342900" algn="just">
              <a:buFont typeface="Wingdings" panose="05000000000000000000" pitchFamily="2" charset="2"/>
              <a:buChar char="§"/>
            </a:pPr>
            <a:endParaRPr lang="en-US" sz="2000" dirty="0">
              <a:solidFill>
                <a:srgbClr val="282829"/>
              </a:solidFill>
              <a:latin typeface="Nunito" pitchFamily="2" charset="0"/>
            </a:endParaRPr>
          </a:p>
          <a:p>
            <a:pPr marL="342900" indent="-342900" algn="just">
              <a:buFont typeface="Wingdings" panose="05000000000000000000" pitchFamily="2" charset="2"/>
              <a:buChar char="§"/>
            </a:pPr>
            <a:r>
              <a:rPr lang="en-US" sz="2000" b="0" i="0" dirty="0">
                <a:solidFill>
                  <a:srgbClr val="282829"/>
                </a:solidFill>
                <a:effectLst/>
                <a:latin typeface="Nunito" pitchFamily="2" charset="0"/>
              </a:rPr>
              <a:t>The hardest thing to see when reviewing an SRS is a missing requirement. </a:t>
            </a:r>
            <a:endParaRPr lang="en-US" sz="2000" dirty="0">
              <a:latin typeface="Nunito" pitchFamily="2" charset="0"/>
            </a:endParaRPr>
          </a:p>
        </p:txBody>
      </p:sp>
      <p:sp>
        <p:nvSpPr>
          <p:cNvPr id="6" name="TextBox 5">
            <a:extLst>
              <a:ext uri="{FF2B5EF4-FFF2-40B4-BE49-F238E27FC236}">
                <a16:creationId xmlns:a16="http://schemas.microsoft.com/office/drawing/2014/main" xmlns="" id="{8C362BBE-BC54-3CF8-D9B7-F9D98C834759}"/>
              </a:ext>
            </a:extLst>
          </p:cNvPr>
          <p:cNvSpPr txBox="1"/>
          <p:nvPr/>
        </p:nvSpPr>
        <p:spPr>
          <a:xfrm>
            <a:off x="1377037" y="1050016"/>
            <a:ext cx="8198167" cy="400110"/>
          </a:xfrm>
          <a:prstGeom prst="rect">
            <a:avLst/>
          </a:prstGeom>
          <a:noFill/>
        </p:spPr>
        <p:txBody>
          <a:bodyPr wrap="square">
            <a:spAutoFit/>
          </a:bodyPr>
          <a:lstStyle/>
          <a:p>
            <a:pPr marL="285750" indent="-285750">
              <a:buFont typeface="Wingdings" panose="05000000000000000000" pitchFamily="2" charset="2"/>
              <a:buChar char="v"/>
            </a:pPr>
            <a:r>
              <a:rPr lang="en-US" sz="2000" b="1" i="0" dirty="0">
                <a:solidFill>
                  <a:srgbClr val="000000"/>
                </a:solidFill>
                <a:effectLst/>
                <a:latin typeface="Nunito" pitchFamily="2" charset="0"/>
              </a:rPr>
              <a:t>Problems with SRS</a:t>
            </a:r>
            <a:endParaRPr lang="en-US" sz="2000" b="1" dirty="0"/>
          </a:p>
        </p:txBody>
      </p:sp>
    </p:spTree>
    <p:extLst>
      <p:ext uri="{BB962C8B-B14F-4D97-AF65-F5344CB8AC3E}">
        <p14:creationId xmlns:p14="http://schemas.microsoft.com/office/powerpoint/2010/main" val="3874128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7BB486A-D305-7CB1-CAF3-68BD1BC053DF}"/>
              </a:ext>
            </a:extLst>
          </p:cNvPr>
          <p:cNvSpPr>
            <a:spLocks noGrp="1"/>
          </p:cNvSpPr>
          <p:nvPr>
            <p:ph type="sldNum" sz="quarter" idx="12"/>
          </p:nvPr>
        </p:nvSpPr>
        <p:spPr/>
        <p:txBody>
          <a:bodyPr/>
          <a:lstStyle/>
          <a:p>
            <a:fld id="{CBABCCC1-BF11-4F37-963E-1BCD5B23FD72}" type="slidenum">
              <a:rPr lang="en-IN" smtClean="0"/>
              <a:pPr/>
              <a:t>24</a:t>
            </a:fld>
            <a:endParaRPr lang="en-IN"/>
          </a:p>
        </p:txBody>
      </p:sp>
      <p:sp>
        <p:nvSpPr>
          <p:cNvPr id="5" name="TextBox 4">
            <a:extLst>
              <a:ext uri="{FF2B5EF4-FFF2-40B4-BE49-F238E27FC236}">
                <a16:creationId xmlns:a16="http://schemas.microsoft.com/office/drawing/2014/main" xmlns="" id="{89DBB98B-7395-5EC0-6901-2D13EEDC6498}"/>
              </a:ext>
            </a:extLst>
          </p:cNvPr>
          <p:cNvSpPr txBox="1"/>
          <p:nvPr/>
        </p:nvSpPr>
        <p:spPr>
          <a:xfrm>
            <a:off x="2919456" y="291909"/>
            <a:ext cx="6097904" cy="461665"/>
          </a:xfrm>
          <a:prstGeom prst="rect">
            <a:avLst/>
          </a:prstGeom>
          <a:noFill/>
        </p:spPr>
        <p:txBody>
          <a:bodyPr wrap="square">
            <a:spAutoFit/>
          </a:bodyPr>
          <a:lstStyle/>
          <a:p>
            <a:pPr algn="ctr"/>
            <a:r>
              <a:rPr lang="en-US" sz="2300" b="1" i="0" dirty="0">
                <a:solidFill>
                  <a:srgbClr val="000000"/>
                </a:solidFill>
                <a:effectLst/>
                <a:latin typeface="Nunito" pitchFamily="2" charset="0"/>
              </a:rPr>
              <a:t>User Stories</a:t>
            </a:r>
          </a:p>
        </p:txBody>
      </p:sp>
      <p:pic>
        <p:nvPicPr>
          <p:cNvPr id="6" name="Picture 5">
            <a:extLst>
              <a:ext uri="{FF2B5EF4-FFF2-40B4-BE49-F238E27FC236}">
                <a16:creationId xmlns:a16="http://schemas.microsoft.com/office/drawing/2014/main" xmlns="" id="{4D790C2A-3F04-CFE2-4A9E-EC01347FD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196" y="1134606"/>
            <a:ext cx="4888588" cy="2596681"/>
          </a:xfrm>
          <a:prstGeom prst="rect">
            <a:avLst/>
          </a:prstGeom>
        </p:spPr>
      </p:pic>
      <p:sp>
        <p:nvSpPr>
          <p:cNvPr id="7" name="TextBox 6">
            <a:extLst>
              <a:ext uri="{FF2B5EF4-FFF2-40B4-BE49-F238E27FC236}">
                <a16:creationId xmlns:a16="http://schemas.microsoft.com/office/drawing/2014/main" xmlns="" id="{5A288E43-99DA-0444-8FA5-9C8D1CFB92AD}"/>
              </a:ext>
            </a:extLst>
          </p:cNvPr>
          <p:cNvSpPr txBox="1"/>
          <p:nvPr/>
        </p:nvSpPr>
        <p:spPr>
          <a:xfrm>
            <a:off x="994930" y="4112319"/>
            <a:ext cx="10243684" cy="1908215"/>
          </a:xfrm>
          <a:prstGeom prst="rect">
            <a:avLst/>
          </a:prstGeom>
          <a:noFill/>
        </p:spPr>
        <p:txBody>
          <a:bodyPr wrap="square">
            <a:spAutoFit/>
          </a:bodyPr>
          <a:lstStyle/>
          <a:p>
            <a:pPr marL="342900" indent="-342900">
              <a:buFont typeface="Wingdings" panose="05000000000000000000" pitchFamily="2" charset="2"/>
              <a:buChar char="§"/>
            </a:pPr>
            <a:r>
              <a:rPr lang="en-US" sz="2000" b="0" i="0" dirty="0">
                <a:effectLst/>
                <a:latin typeface="Gilroy"/>
              </a:rPr>
              <a:t>User stories are short descriptions that focus on a specific user and what they want to achieve. User stories are placed in the SRS as a way of defining the product’s features.</a:t>
            </a:r>
          </a:p>
          <a:p>
            <a:pPr marL="342900" indent="-342900">
              <a:buFont typeface="Wingdings" panose="05000000000000000000" pitchFamily="2" charset="2"/>
              <a:buChar char="§"/>
            </a:pPr>
            <a:endParaRPr lang="en-US" sz="2000" dirty="0">
              <a:latin typeface="Gilroy"/>
            </a:endParaRPr>
          </a:p>
          <a:p>
            <a:pPr marL="342900" indent="-342900">
              <a:buFont typeface="Wingdings" panose="05000000000000000000" pitchFamily="2" charset="2"/>
              <a:buChar char="§"/>
            </a:pPr>
            <a:r>
              <a:rPr lang="en-US" sz="2000" b="1" dirty="0">
                <a:latin typeface="Gilroy"/>
                <a:cs typeface="Times New Roman" panose="02020603050405020304" pitchFamily="18" charset="0"/>
              </a:rPr>
              <a:t>User stories</a:t>
            </a:r>
            <a:r>
              <a:rPr lang="en-US" sz="2000" dirty="0">
                <a:latin typeface="Gilroy"/>
                <a:cs typeface="Times New Roman" panose="02020603050405020304" pitchFamily="18" charset="0"/>
              </a:rPr>
              <a:t> are part of an agile approach that helps shift the focus from writing about requirements to talking about them.</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559823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7BB486A-D305-7CB1-CAF3-68BD1BC053DF}"/>
              </a:ext>
            </a:extLst>
          </p:cNvPr>
          <p:cNvSpPr>
            <a:spLocks noGrp="1"/>
          </p:cNvSpPr>
          <p:nvPr>
            <p:ph type="sldNum" sz="quarter" idx="12"/>
          </p:nvPr>
        </p:nvSpPr>
        <p:spPr/>
        <p:txBody>
          <a:bodyPr/>
          <a:lstStyle/>
          <a:p>
            <a:fld id="{CBABCCC1-BF11-4F37-963E-1BCD5B23FD72}" type="slidenum">
              <a:rPr lang="en-IN" smtClean="0"/>
              <a:pPr/>
              <a:t>25</a:t>
            </a:fld>
            <a:endParaRPr lang="en-IN"/>
          </a:p>
        </p:txBody>
      </p:sp>
      <p:sp>
        <p:nvSpPr>
          <p:cNvPr id="3" name="TextBox 2">
            <a:extLst>
              <a:ext uri="{FF2B5EF4-FFF2-40B4-BE49-F238E27FC236}">
                <a16:creationId xmlns:a16="http://schemas.microsoft.com/office/drawing/2014/main" xmlns="" id="{73D7B341-902C-1035-5BB9-51B91B9B716A}"/>
              </a:ext>
            </a:extLst>
          </p:cNvPr>
          <p:cNvSpPr txBox="1"/>
          <p:nvPr/>
        </p:nvSpPr>
        <p:spPr>
          <a:xfrm>
            <a:off x="1446027" y="1256046"/>
            <a:ext cx="6103088" cy="430887"/>
          </a:xfrm>
          <a:prstGeom prst="rect">
            <a:avLst/>
          </a:prstGeom>
          <a:noFill/>
        </p:spPr>
        <p:txBody>
          <a:bodyPr wrap="square">
            <a:spAutoFit/>
          </a:bodyPr>
          <a:lstStyle/>
          <a:p>
            <a:pPr marL="404813" indent="-404813"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Format of user story</a:t>
            </a:r>
          </a:p>
        </p:txBody>
      </p:sp>
      <p:sp>
        <p:nvSpPr>
          <p:cNvPr id="6" name="TextBox 5">
            <a:extLst>
              <a:ext uri="{FF2B5EF4-FFF2-40B4-BE49-F238E27FC236}">
                <a16:creationId xmlns:a16="http://schemas.microsoft.com/office/drawing/2014/main" xmlns="" id="{FC195972-1C94-6102-21CE-5AA8BD60B0C0}"/>
              </a:ext>
            </a:extLst>
          </p:cNvPr>
          <p:cNvSpPr txBox="1"/>
          <p:nvPr/>
        </p:nvSpPr>
        <p:spPr>
          <a:xfrm>
            <a:off x="1977655" y="1978232"/>
            <a:ext cx="9090838" cy="923330"/>
          </a:xfrm>
          <a:prstGeom prst="rect">
            <a:avLst/>
          </a:prstGeom>
          <a:noFill/>
        </p:spPr>
        <p:txBody>
          <a:bodyPr wrap="square">
            <a:spAutoFit/>
          </a:bodyPr>
          <a:lstStyle/>
          <a:p>
            <a:pPr algn="ctr"/>
            <a:r>
              <a:rPr lang="en-US" sz="1800" dirty="0">
                <a:latin typeface="Gilroy"/>
                <a:cs typeface="Times New Roman" panose="02020603050405020304" pitchFamily="18" charset="0"/>
              </a:rPr>
              <a:t>As a &lt; type of user &gt;, I want &lt; some goal &gt; so that &lt; some reason &gt;</a:t>
            </a:r>
          </a:p>
          <a:p>
            <a:pPr algn="ctr"/>
            <a:endParaRPr lang="en-US" sz="1800" dirty="0">
              <a:latin typeface="Gilroy"/>
              <a:cs typeface="Times New Roman" panose="02020603050405020304" pitchFamily="18" charset="0"/>
            </a:endParaRPr>
          </a:p>
          <a:p>
            <a:pPr algn="ctr"/>
            <a:r>
              <a:rPr lang="en-US" sz="1800" b="0" i="1" dirty="0">
                <a:solidFill>
                  <a:srgbClr val="404040"/>
                </a:solidFill>
                <a:effectLst/>
                <a:latin typeface="Gilroy"/>
              </a:rPr>
              <a:t>As a role&gt; I want some goal&gt; So that some reason</a:t>
            </a:r>
            <a:r>
              <a:rPr lang="en-US" sz="1800" b="0" i="0" dirty="0">
                <a:solidFill>
                  <a:srgbClr val="404040"/>
                </a:solidFill>
                <a:effectLst/>
                <a:latin typeface="Gilroy"/>
              </a:rPr>
              <a:t>.</a:t>
            </a:r>
            <a:endParaRPr lang="en-IN" sz="1800" dirty="0">
              <a:latin typeface="Gilroy"/>
              <a:cs typeface="Times New Roman" panose="02020603050405020304" pitchFamily="18" charset="0"/>
            </a:endParaRPr>
          </a:p>
        </p:txBody>
      </p:sp>
      <p:sp>
        <p:nvSpPr>
          <p:cNvPr id="7" name="TextBox 6">
            <a:extLst>
              <a:ext uri="{FF2B5EF4-FFF2-40B4-BE49-F238E27FC236}">
                <a16:creationId xmlns:a16="http://schemas.microsoft.com/office/drawing/2014/main" xmlns="" id="{6E666D7E-1B50-6974-F9D2-AC70C2549F8A}"/>
              </a:ext>
            </a:extLst>
          </p:cNvPr>
          <p:cNvSpPr txBox="1"/>
          <p:nvPr/>
        </p:nvSpPr>
        <p:spPr>
          <a:xfrm>
            <a:off x="1236565" y="2993129"/>
            <a:ext cx="10529888" cy="3016210"/>
          </a:xfrm>
          <a:prstGeom prst="rect">
            <a:avLst/>
          </a:prstGeom>
          <a:noFill/>
        </p:spPr>
        <p:txBody>
          <a:bodyPr wrap="square">
            <a:spAutoFit/>
          </a:bodyPr>
          <a:lstStyle/>
          <a:p>
            <a:pPr marL="285750" indent="-285750"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As a [</a:t>
            </a:r>
            <a:r>
              <a:rPr lang="en-US" sz="1900" b="1" dirty="0">
                <a:latin typeface="Times New Roman" panose="02020603050405020304" pitchFamily="18" charset="0"/>
                <a:cs typeface="Times New Roman" panose="02020603050405020304" pitchFamily="18" charset="0"/>
              </a:rPr>
              <a:t>customer</a:t>
            </a:r>
            <a:r>
              <a:rPr lang="en-US" sz="1900" dirty="0">
                <a:latin typeface="Times New Roman" panose="02020603050405020304" pitchFamily="18" charset="0"/>
                <a:cs typeface="Times New Roman" panose="02020603050405020304" pitchFamily="18" charset="0"/>
              </a:rPr>
              <a:t>], I want [</a:t>
            </a:r>
            <a:r>
              <a:rPr lang="en-US" sz="1900" b="1" dirty="0">
                <a:latin typeface="Times New Roman" panose="02020603050405020304" pitchFamily="18" charset="0"/>
                <a:cs typeface="Times New Roman" panose="02020603050405020304" pitchFamily="18" charset="0"/>
              </a:rPr>
              <a:t>shopping cart feature</a:t>
            </a:r>
            <a:r>
              <a:rPr lang="en-US" sz="1900" dirty="0">
                <a:latin typeface="Times New Roman" panose="02020603050405020304" pitchFamily="18" charset="0"/>
                <a:cs typeface="Times New Roman" panose="02020603050405020304" pitchFamily="18" charset="0"/>
              </a:rPr>
              <a:t>] so that [</a:t>
            </a:r>
            <a:r>
              <a:rPr lang="en-US" sz="1900" b="1" dirty="0">
                <a:latin typeface="Times New Roman" panose="02020603050405020304" pitchFamily="18" charset="0"/>
                <a:cs typeface="Times New Roman" panose="02020603050405020304" pitchFamily="18" charset="0"/>
              </a:rPr>
              <a:t>I can easily purchase items online</a:t>
            </a:r>
            <a:r>
              <a:rPr lang="en-US" sz="19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endParaRPr lang="en-US" sz="19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As an [</a:t>
            </a:r>
            <a:r>
              <a:rPr lang="en-US" sz="1900" b="1" dirty="0">
                <a:latin typeface="Times New Roman" panose="02020603050405020304" pitchFamily="18" charset="0"/>
                <a:cs typeface="Times New Roman" panose="02020603050405020304" pitchFamily="18" charset="0"/>
              </a:rPr>
              <a:t>manager</a:t>
            </a:r>
            <a:r>
              <a:rPr lang="en-US" sz="1900" dirty="0">
                <a:latin typeface="Times New Roman" panose="02020603050405020304" pitchFamily="18" charset="0"/>
                <a:cs typeface="Times New Roman" panose="02020603050405020304" pitchFamily="18" charset="0"/>
              </a:rPr>
              <a:t>], I want to [</a:t>
            </a:r>
            <a:r>
              <a:rPr lang="en-US" sz="1900" b="1" dirty="0">
                <a:latin typeface="Times New Roman" panose="02020603050405020304" pitchFamily="18" charset="0"/>
                <a:cs typeface="Times New Roman" panose="02020603050405020304" pitchFamily="18" charset="0"/>
              </a:rPr>
              <a:t>generate a report</a:t>
            </a:r>
            <a:r>
              <a:rPr lang="en-US" sz="1900" dirty="0">
                <a:latin typeface="Times New Roman" panose="02020603050405020304" pitchFamily="18" charset="0"/>
                <a:cs typeface="Times New Roman" panose="02020603050405020304" pitchFamily="18" charset="0"/>
              </a:rPr>
              <a:t>] so that [</a:t>
            </a:r>
            <a:r>
              <a:rPr lang="en-US" sz="1900" b="1" dirty="0">
                <a:latin typeface="Times New Roman" panose="02020603050405020304" pitchFamily="18" charset="0"/>
                <a:cs typeface="Times New Roman" panose="02020603050405020304" pitchFamily="18" charset="0"/>
              </a:rPr>
              <a:t>I can understand which departments need more resources</a:t>
            </a:r>
            <a:r>
              <a:rPr lang="en-US" sz="19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endParaRPr lang="en-US" sz="19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As a [</a:t>
            </a:r>
            <a:r>
              <a:rPr lang="en-US" sz="1900" b="1" dirty="0">
                <a:latin typeface="Times New Roman" panose="02020603050405020304" pitchFamily="18" charset="0"/>
                <a:cs typeface="Times New Roman" panose="02020603050405020304" pitchFamily="18" charset="0"/>
              </a:rPr>
              <a:t>customer</a:t>
            </a:r>
            <a:r>
              <a:rPr lang="en-US" sz="1900" dirty="0">
                <a:latin typeface="Times New Roman" panose="02020603050405020304" pitchFamily="18" charset="0"/>
                <a:cs typeface="Times New Roman" panose="02020603050405020304" pitchFamily="18" charset="0"/>
              </a:rPr>
              <a:t>], I want to [</a:t>
            </a:r>
            <a:r>
              <a:rPr lang="en-US" sz="1900" b="1" dirty="0">
                <a:latin typeface="Times New Roman" panose="02020603050405020304" pitchFamily="18" charset="0"/>
                <a:cs typeface="Times New Roman" panose="02020603050405020304" pitchFamily="18" charset="0"/>
              </a:rPr>
              <a:t>receive an SMS when the item is arrived</a:t>
            </a:r>
            <a:r>
              <a:rPr lang="en-US" sz="1900" dirty="0">
                <a:latin typeface="Times New Roman" panose="02020603050405020304" pitchFamily="18" charset="0"/>
                <a:cs typeface="Times New Roman" panose="02020603050405020304" pitchFamily="18" charset="0"/>
              </a:rPr>
              <a:t>] so that [</a:t>
            </a:r>
            <a:r>
              <a:rPr lang="en-US" sz="1900" b="1" dirty="0">
                <a:latin typeface="Times New Roman" panose="02020603050405020304" pitchFamily="18" charset="0"/>
                <a:cs typeface="Times New Roman" panose="02020603050405020304" pitchFamily="18" charset="0"/>
              </a:rPr>
              <a:t>I can go pick it up right away</a:t>
            </a:r>
            <a:r>
              <a:rPr lang="en-US" sz="19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endParaRPr lang="en-US" sz="19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As a [</a:t>
            </a:r>
            <a:r>
              <a:rPr lang="en-US" sz="1900" b="1" dirty="0">
                <a:latin typeface="Times New Roman" panose="02020603050405020304" pitchFamily="18" charset="0"/>
                <a:cs typeface="Times New Roman" panose="02020603050405020304" pitchFamily="18" charset="0"/>
              </a:rPr>
              <a:t>bank</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customer</a:t>
            </a:r>
            <a:r>
              <a:rPr lang="en-US" sz="1900" dirty="0">
                <a:latin typeface="Times New Roman" panose="02020603050405020304" pitchFamily="18" charset="0"/>
                <a:cs typeface="Times New Roman" panose="02020603050405020304" pitchFamily="18" charset="0"/>
              </a:rPr>
              <a:t>], I want to [</a:t>
            </a:r>
            <a:r>
              <a:rPr lang="en-US" sz="1900" b="1" dirty="0">
                <a:latin typeface="Times New Roman" panose="02020603050405020304" pitchFamily="18" charset="0"/>
                <a:cs typeface="Times New Roman" panose="02020603050405020304" pitchFamily="18" charset="0"/>
              </a:rPr>
              <a:t>withdraw the cash with button press</a:t>
            </a:r>
            <a:r>
              <a:rPr lang="en-US" sz="1900" dirty="0">
                <a:latin typeface="Times New Roman" panose="02020603050405020304" pitchFamily="18" charset="0"/>
                <a:cs typeface="Times New Roman" panose="02020603050405020304" pitchFamily="18" charset="0"/>
              </a:rPr>
              <a:t>] so that [</a:t>
            </a:r>
            <a:r>
              <a:rPr lang="en-US" sz="1900" b="1" dirty="0">
                <a:latin typeface="Times New Roman" panose="02020603050405020304" pitchFamily="18" charset="0"/>
                <a:cs typeface="Times New Roman" panose="02020603050405020304" pitchFamily="18" charset="0"/>
              </a:rPr>
              <a:t>I can quickly conclude my session without going through a lot of menu options</a:t>
            </a:r>
            <a:r>
              <a:rPr lang="en-US" sz="19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9680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7BB486A-D305-7CB1-CAF3-68BD1BC053DF}"/>
              </a:ext>
            </a:extLst>
          </p:cNvPr>
          <p:cNvSpPr>
            <a:spLocks noGrp="1"/>
          </p:cNvSpPr>
          <p:nvPr>
            <p:ph type="sldNum" sz="quarter" idx="12"/>
          </p:nvPr>
        </p:nvSpPr>
        <p:spPr/>
        <p:txBody>
          <a:bodyPr/>
          <a:lstStyle/>
          <a:p>
            <a:fld id="{CBABCCC1-BF11-4F37-963E-1BCD5B23FD72}" type="slidenum">
              <a:rPr lang="en-IN" smtClean="0"/>
              <a:pPr/>
              <a:t>26</a:t>
            </a:fld>
            <a:endParaRPr lang="en-IN"/>
          </a:p>
        </p:txBody>
      </p:sp>
      <p:pic>
        <p:nvPicPr>
          <p:cNvPr id="2" name="Picture 1">
            <a:extLst>
              <a:ext uri="{FF2B5EF4-FFF2-40B4-BE49-F238E27FC236}">
                <a16:creationId xmlns:a16="http://schemas.microsoft.com/office/drawing/2014/main" xmlns="" id="{16067BAF-55F7-CC6B-7C05-2CFDB05AE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066" y="0"/>
            <a:ext cx="8211436" cy="6199471"/>
          </a:xfrm>
          <a:prstGeom prst="rect">
            <a:avLst/>
          </a:prstGeom>
        </p:spPr>
      </p:pic>
    </p:spTree>
    <p:extLst>
      <p:ext uri="{BB962C8B-B14F-4D97-AF65-F5344CB8AC3E}">
        <p14:creationId xmlns:p14="http://schemas.microsoft.com/office/powerpoint/2010/main" val="2190060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7BB486A-D305-7CB1-CAF3-68BD1BC053DF}"/>
              </a:ext>
            </a:extLst>
          </p:cNvPr>
          <p:cNvSpPr>
            <a:spLocks noGrp="1"/>
          </p:cNvSpPr>
          <p:nvPr>
            <p:ph type="sldNum" sz="quarter" idx="12"/>
          </p:nvPr>
        </p:nvSpPr>
        <p:spPr/>
        <p:txBody>
          <a:bodyPr/>
          <a:lstStyle/>
          <a:p>
            <a:fld id="{CBABCCC1-BF11-4F37-963E-1BCD5B23FD72}" type="slidenum">
              <a:rPr lang="en-IN" smtClean="0"/>
              <a:pPr/>
              <a:t>27</a:t>
            </a:fld>
            <a:endParaRPr lang="en-IN"/>
          </a:p>
        </p:txBody>
      </p:sp>
      <p:sp>
        <p:nvSpPr>
          <p:cNvPr id="2" name="TextBox 1">
            <a:extLst>
              <a:ext uri="{FF2B5EF4-FFF2-40B4-BE49-F238E27FC236}">
                <a16:creationId xmlns:a16="http://schemas.microsoft.com/office/drawing/2014/main" xmlns="" id="{F0BC2E77-0C03-B91C-C2FB-A9D362C0DD04}"/>
              </a:ext>
            </a:extLst>
          </p:cNvPr>
          <p:cNvSpPr txBox="1"/>
          <p:nvPr/>
        </p:nvSpPr>
        <p:spPr>
          <a:xfrm>
            <a:off x="1481070" y="974283"/>
            <a:ext cx="9581881" cy="492443"/>
          </a:xfrm>
          <a:prstGeom prst="rect">
            <a:avLst/>
          </a:prstGeom>
          <a:noFill/>
        </p:spPr>
        <p:txBody>
          <a:bodyPr wrap="square">
            <a:spAutoFit/>
          </a:bodyPr>
          <a:lstStyle/>
          <a:p>
            <a:pPr marL="457200" indent="-457200" algn="ctr">
              <a:buFont typeface="Wingdings" panose="05000000000000000000" pitchFamily="2" charset="2"/>
              <a:buChar char="v"/>
            </a:pPr>
            <a:r>
              <a:rPr lang="en-US" sz="2600" b="1" dirty="0">
                <a:solidFill>
                  <a:srgbClr val="0061B0"/>
                </a:solidFill>
                <a:latin typeface="Times New Roman" panose="02020603050405020304" pitchFamily="18" charset="0"/>
                <a:cs typeface="Times New Roman" panose="02020603050405020304" pitchFamily="18" charset="0"/>
              </a:rPr>
              <a:t>M</a:t>
            </a:r>
            <a:r>
              <a:rPr lang="en-US" sz="2600" b="1" i="0" dirty="0">
                <a:solidFill>
                  <a:srgbClr val="0061B0"/>
                </a:solidFill>
                <a:effectLst/>
                <a:latin typeface="Times New Roman" panose="02020603050405020304" pitchFamily="18" charset="0"/>
                <a:cs typeface="Times New Roman" panose="02020603050405020304" pitchFamily="18" charset="0"/>
              </a:rPr>
              <a:t>ajor distinction between user stories and requirements</a:t>
            </a:r>
            <a:endParaRPr lang="en-US" sz="2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73BBEC4-F4C1-2C70-5476-0599FCBBF0C2}"/>
              </a:ext>
            </a:extLst>
          </p:cNvPr>
          <p:cNvSpPr txBox="1"/>
          <p:nvPr/>
        </p:nvSpPr>
        <p:spPr>
          <a:xfrm>
            <a:off x="1661375" y="2117657"/>
            <a:ext cx="10530625" cy="3816429"/>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The </a:t>
            </a:r>
            <a:r>
              <a:rPr lang="en-US" sz="2200" b="0" i="0" strike="noStrike" dirty="0">
                <a:effectLst/>
                <a:latin typeface="Times New Roman" panose="02020603050405020304" pitchFamily="18" charset="0"/>
                <a:cs typeface="Times New Roman" panose="02020603050405020304" pitchFamily="18" charset="0"/>
              </a:rPr>
              <a:t>user story</a:t>
            </a:r>
            <a:r>
              <a:rPr lang="en-US" sz="2200" b="0" i="0" dirty="0">
                <a:effectLst/>
                <a:latin typeface="Times New Roman" panose="02020603050405020304" pitchFamily="18" charset="0"/>
                <a:cs typeface="Times New Roman" panose="02020603050405020304" pitchFamily="18" charset="0"/>
              </a:rPr>
              <a:t> focuses on the experience — what the </a:t>
            </a:r>
            <a:r>
              <a:rPr lang="en-US" sz="2200" b="0" i="1" dirty="0">
                <a:effectLst/>
                <a:latin typeface="Times New Roman" panose="02020603050405020304" pitchFamily="18" charset="0"/>
                <a:cs typeface="Times New Roman" panose="02020603050405020304" pitchFamily="18" charset="0"/>
              </a:rPr>
              <a:t>person</a:t>
            </a:r>
            <a:r>
              <a:rPr lang="en-US" sz="2200" b="0" i="0" dirty="0">
                <a:effectLst/>
                <a:latin typeface="Times New Roman" panose="02020603050405020304" pitchFamily="18" charset="0"/>
                <a:cs typeface="Times New Roman" panose="02020603050405020304" pitchFamily="18" charset="0"/>
              </a:rPr>
              <a:t> </a:t>
            </a:r>
            <a:r>
              <a:rPr lang="en-US" sz="2200" b="0" i="0" strike="noStrike" dirty="0">
                <a:effectLst/>
                <a:latin typeface="Times New Roman" panose="02020603050405020304" pitchFamily="18" charset="0"/>
                <a:cs typeface="Times New Roman" panose="02020603050405020304" pitchFamily="18" charset="0"/>
              </a:rPr>
              <a:t>using the product</a:t>
            </a:r>
            <a:r>
              <a:rPr lang="en-US" sz="2200" b="0" i="0" dirty="0">
                <a:effectLst/>
                <a:latin typeface="Times New Roman" panose="02020603050405020304" pitchFamily="18" charset="0"/>
                <a:cs typeface="Times New Roman" panose="02020603050405020304" pitchFamily="18" charset="0"/>
              </a:rPr>
              <a:t> wants to be able to do. A traditional requirement focuses on functionality — what the </a:t>
            </a:r>
            <a:r>
              <a:rPr lang="en-US" sz="2200" b="0" i="1" dirty="0">
                <a:effectLst/>
                <a:latin typeface="Times New Roman" panose="02020603050405020304" pitchFamily="18" charset="0"/>
                <a:cs typeface="Times New Roman" panose="02020603050405020304" pitchFamily="18" charset="0"/>
              </a:rPr>
              <a:t>product</a:t>
            </a:r>
            <a:r>
              <a:rPr lang="en-US" sz="2200" b="0" i="0" dirty="0">
                <a:effectLst/>
                <a:latin typeface="Times New Roman" panose="02020603050405020304" pitchFamily="18" charset="0"/>
                <a:cs typeface="Times New Roman" panose="02020603050405020304" pitchFamily="18" charset="0"/>
              </a:rPr>
              <a:t> should do.</a:t>
            </a:r>
          </a:p>
          <a:p>
            <a:pPr algn="just"/>
            <a:endParaRPr lang="en-US" sz="2200" dirty="0">
              <a:latin typeface="Times New Roman" panose="02020603050405020304" pitchFamily="18" charset="0"/>
              <a:cs typeface="Times New Roman" panose="02020603050405020304" pitchFamily="18" charset="0"/>
            </a:endParaRPr>
          </a:p>
          <a:p>
            <a:pPr algn="just"/>
            <a:r>
              <a:rPr lang="en-US" sz="2200" b="0" i="1" dirty="0">
                <a:effectLst/>
                <a:latin typeface="Times New Roman" panose="02020603050405020304" pitchFamily="18" charset="0"/>
                <a:cs typeface="Times New Roman" panose="02020603050405020304" pitchFamily="18" charset="0"/>
              </a:rPr>
              <a:t>User stories</a:t>
            </a:r>
            <a:r>
              <a:rPr lang="en-US" sz="2200" b="0" i="0" dirty="0">
                <a:effectLst/>
                <a:latin typeface="Times New Roman" panose="02020603050405020304" pitchFamily="18" charset="0"/>
                <a:cs typeface="Times New Roman" panose="02020603050405020304" pitchFamily="18" charset="0"/>
              </a:rPr>
              <a:t> should be written in one or two sentences and capture who the user is, what they want, and why. A simple structure for defining features or user stories can look something like this: </a:t>
            </a:r>
            <a:r>
              <a:rPr lang="en-US" sz="2200" b="0" i="1" dirty="0">
                <a:effectLst/>
                <a:latin typeface="Times New Roman" panose="02020603050405020304" pitchFamily="18" charset="0"/>
                <a:cs typeface="Times New Roman" panose="02020603050405020304" pitchFamily="18" charset="0"/>
              </a:rPr>
              <a:t>As a ____, I want to achieve ____ so that I realize the following benefit of ___.</a:t>
            </a:r>
          </a:p>
          <a:p>
            <a:pPr algn="just"/>
            <a:endParaRPr lang="en-US" sz="2200" i="1" dirty="0">
              <a:latin typeface="Times New Roman" panose="02020603050405020304" pitchFamily="18" charset="0"/>
              <a:cs typeface="Times New Roman" panose="02020603050405020304" pitchFamily="18" charset="0"/>
            </a:endParaRPr>
          </a:p>
          <a:p>
            <a:pPr algn="just"/>
            <a:r>
              <a:rPr lang="en-US" sz="2200" b="0" i="1" dirty="0">
                <a:effectLst/>
                <a:latin typeface="Times New Roman" panose="02020603050405020304" pitchFamily="18" charset="0"/>
                <a:cs typeface="Times New Roman" panose="02020603050405020304" pitchFamily="18" charset="0"/>
              </a:rPr>
              <a:t>Requirements</a:t>
            </a:r>
            <a:r>
              <a:rPr lang="en-US" sz="2200" b="0" i="0" dirty="0">
                <a:effectLst/>
                <a:latin typeface="Times New Roman" panose="02020603050405020304" pitchFamily="18" charset="0"/>
                <a:cs typeface="Times New Roman" panose="02020603050405020304" pitchFamily="18" charset="0"/>
              </a:rPr>
              <a:t> tend to be very detailed and take a longer time to write. These often go into specific detail (sometimes highly technical) on how the software should work. Those details then guide the development team on how to build a new feature or functionality.</a:t>
            </a:r>
            <a:endParaRPr lang="en-US"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3CD1E631-B4BF-C23C-4B8B-2C38D0ACCBD4}"/>
              </a:ext>
            </a:extLst>
          </p:cNvPr>
          <p:cNvSpPr txBox="1"/>
          <p:nvPr/>
        </p:nvSpPr>
        <p:spPr>
          <a:xfrm>
            <a:off x="-6040" y="3403243"/>
            <a:ext cx="1667415" cy="830997"/>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How is it written?</a:t>
            </a:r>
          </a:p>
        </p:txBody>
      </p:sp>
    </p:spTree>
    <p:extLst>
      <p:ext uri="{BB962C8B-B14F-4D97-AF65-F5344CB8AC3E}">
        <p14:creationId xmlns:p14="http://schemas.microsoft.com/office/powerpoint/2010/main" val="2158428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7BB486A-D305-7CB1-CAF3-68BD1BC053DF}"/>
              </a:ext>
            </a:extLst>
          </p:cNvPr>
          <p:cNvSpPr>
            <a:spLocks noGrp="1"/>
          </p:cNvSpPr>
          <p:nvPr>
            <p:ph type="sldNum" sz="quarter" idx="12"/>
          </p:nvPr>
        </p:nvSpPr>
        <p:spPr/>
        <p:txBody>
          <a:bodyPr/>
          <a:lstStyle/>
          <a:p>
            <a:fld id="{CBABCCC1-BF11-4F37-963E-1BCD5B23FD72}" type="slidenum">
              <a:rPr lang="en-IN" smtClean="0"/>
              <a:pPr/>
              <a:t>28</a:t>
            </a:fld>
            <a:endParaRPr lang="en-IN"/>
          </a:p>
        </p:txBody>
      </p:sp>
      <p:sp>
        <p:nvSpPr>
          <p:cNvPr id="2" name="TextBox 1">
            <a:extLst>
              <a:ext uri="{FF2B5EF4-FFF2-40B4-BE49-F238E27FC236}">
                <a16:creationId xmlns:a16="http://schemas.microsoft.com/office/drawing/2014/main" xmlns="" id="{5DC6250F-C2A1-8DBA-B275-D00D8BE0E289}"/>
              </a:ext>
            </a:extLst>
          </p:cNvPr>
          <p:cNvSpPr txBox="1"/>
          <p:nvPr/>
        </p:nvSpPr>
        <p:spPr>
          <a:xfrm>
            <a:off x="0" y="3564668"/>
            <a:ext cx="2414587" cy="830997"/>
          </a:xfrm>
          <a:prstGeom prst="rect">
            <a:avLst/>
          </a:prstGeom>
          <a:noFill/>
        </p:spPr>
        <p:txBody>
          <a:bodyPr wrap="square">
            <a:spAutoFit/>
          </a:bodyPr>
          <a:lstStyle/>
          <a:p>
            <a:pPr algn="ctr"/>
            <a:r>
              <a:rPr lang="en-US" sz="2400" b="1" i="0" dirty="0">
                <a:effectLst/>
                <a:latin typeface="Gilroy"/>
              </a:rPr>
              <a:t>When are they written?</a:t>
            </a:r>
          </a:p>
        </p:txBody>
      </p:sp>
      <p:sp>
        <p:nvSpPr>
          <p:cNvPr id="3" name="TextBox 2">
            <a:extLst>
              <a:ext uri="{FF2B5EF4-FFF2-40B4-BE49-F238E27FC236}">
                <a16:creationId xmlns:a16="http://schemas.microsoft.com/office/drawing/2014/main" xmlns="" id="{7EAF3BB5-8A3F-25A1-B8A3-0FDC3517DF57}"/>
              </a:ext>
            </a:extLst>
          </p:cNvPr>
          <p:cNvSpPr txBox="1"/>
          <p:nvPr/>
        </p:nvSpPr>
        <p:spPr>
          <a:xfrm>
            <a:off x="2617468" y="2459621"/>
            <a:ext cx="8998266" cy="2677656"/>
          </a:xfrm>
          <a:prstGeom prst="rect">
            <a:avLst/>
          </a:prstGeom>
          <a:noFill/>
        </p:spPr>
        <p:txBody>
          <a:bodyPr wrap="square">
            <a:spAutoFit/>
          </a:bodyPr>
          <a:lstStyle/>
          <a:p>
            <a:pPr algn="just"/>
            <a:r>
              <a:rPr lang="en-US" sz="2100" b="0" i="1" dirty="0">
                <a:effectLst/>
                <a:latin typeface="Gilroy"/>
              </a:rPr>
              <a:t>User stories</a:t>
            </a:r>
            <a:r>
              <a:rPr lang="en-US" sz="2100" b="0" i="0" dirty="0">
                <a:effectLst/>
                <a:latin typeface="Gilroy"/>
              </a:rPr>
              <a:t> are </a:t>
            </a:r>
            <a:r>
              <a:rPr lang="en-US" sz="2100" b="0" i="0" u="none" strike="noStrike" dirty="0">
                <a:effectLst/>
                <a:latin typeface="Gilroy"/>
              </a:rPr>
              <a:t>written</a:t>
            </a:r>
            <a:r>
              <a:rPr lang="en-US" sz="2100" b="0" i="0" dirty="0">
                <a:effectLst/>
                <a:latin typeface="Gilroy"/>
              </a:rPr>
              <a:t> throughout the building of a product. And updating the stories (or adding new ones) can happen at any time. For </a:t>
            </a:r>
            <a:r>
              <a:rPr lang="en-US" sz="2100" b="0" i="0" u="none" strike="noStrike" dirty="0">
                <a:effectLst/>
                <a:latin typeface="Gilroy"/>
              </a:rPr>
              <a:t>agile teams</a:t>
            </a:r>
            <a:r>
              <a:rPr lang="en-US" sz="2100" b="0" i="0" dirty="0">
                <a:effectLst/>
                <a:latin typeface="Gilroy"/>
              </a:rPr>
              <a:t>, the product backlog serves as a prioritized list of the functionality that needs to be developed.</a:t>
            </a:r>
          </a:p>
          <a:p>
            <a:pPr algn="just"/>
            <a:endParaRPr lang="en-US" sz="2100" dirty="0">
              <a:latin typeface="Gilroy"/>
            </a:endParaRPr>
          </a:p>
          <a:p>
            <a:pPr algn="just"/>
            <a:r>
              <a:rPr lang="en-US" sz="2100" b="0" i="1" dirty="0">
                <a:effectLst/>
                <a:latin typeface="Gilroy"/>
              </a:rPr>
              <a:t>Requirements</a:t>
            </a:r>
            <a:r>
              <a:rPr lang="en-US" sz="2100" b="0" i="0" dirty="0">
                <a:effectLst/>
                <a:latin typeface="Gilroy"/>
              </a:rPr>
              <a:t> also can be crafted at any time. However, it is best to define what is desired from the user standpoint first if both stories and requirement definition is required. </a:t>
            </a:r>
            <a:endParaRPr lang="en-US" sz="2100" dirty="0">
              <a:latin typeface="Gilroy"/>
            </a:endParaRPr>
          </a:p>
        </p:txBody>
      </p:sp>
      <p:sp>
        <p:nvSpPr>
          <p:cNvPr id="5" name="TextBox 4">
            <a:extLst>
              <a:ext uri="{FF2B5EF4-FFF2-40B4-BE49-F238E27FC236}">
                <a16:creationId xmlns:a16="http://schemas.microsoft.com/office/drawing/2014/main" xmlns="" id="{EB3FE86D-263C-D72A-8EDB-D98B689D2349}"/>
              </a:ext>
            </a:extLst>
          </p:cNvPr>
          <p:cNvSpPr txBox="1"/>
          <p:nvPr/>
        </p:nvSpPr>
        <p:spPr>
          <a:xfrm>
            <a:off x="1951939" y="974283"/>
            <a:ext cx="8595558" cy="492443"/>
          </a:xfrm>
          <a:prstGeom prst="rect">
            <a:avLst/>
          </a:prstGeom>
          <a:noFill/>
        </p:spPr>
        <p:txBody>
          <a:bodyPr wrap="square">
            <a:spAutoFit/>
          </a:bodyPr>
          <a:lstStyle/>
          <a:p>
            <a:pPr marL="457200" indent="-457200" algn="ctr">
              <a:buFont typeface="Wingdings" panose="05000000000000000000" pitchFamily="2" charset="2"/>
              <a:buChar char="v"/>
            </a:pPr>
            <a:r>
              <a:rPr lang="en-US" sz="2600" b="1" dirty="0">
                <a:solidFill>
                  <a:srgbClr val="0061B0"/>
                </a:solidFill>
                <a:latin typeface="Gilroy"/>
              </a:rPr>
              <a:t>M</a:t>
            </a:r>
            <a:r>
              <a:rPr lang="en-US" sz="2600" b="1" i="0" dirty="0">
                <a:solidFill>
                  <a:srgbClr val="0061B0"/>
                </a:solidFill>
                <a:effectLst/>
                <a:latin typeface="Gilroy"/>
              </a:rPr>
              <a:t>ajor distinction between user stories and requirements</a:t>
            </a:r>
            <a:endParaRPr lang="en-US" sz="2600" b="1" dirty="0">
              <a:latin typeface="Gilroy"/>
            </a:endParaRPr>
          </a:p>
        </p:txBody>
      </p:sp>
    </p:spTree>
    <p:extLst>
      <p:ext uri="{BB962C8B-B14F-4D97-AF65-F5344CB8AC3E}">
        <p14:creationId xmlns:p14="http://schemas.microsoft.com/office/powerpoint/2010/main" val="2622465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3E71075-4469-CCE1-34B3-980882224B53}"/>
              </a:ext>
            </a:extLst>
          </p:cNvPr>
          <p:cNvSpPr>
            <a:spLocks noGrp="1"/>
          </p:cNvSpPr>
          <p:nvPr>
            <p:ph type="sldNum" sz="quarter" idx="12"/>
          </p:nvPr>
        </p:nvSpPr>
        <p:spPr/>
        <p:txBody>
          <a:bodyPr/>
          <a:lstStyle/>
          <a:p>
            <a:fld id="{CBABCCC1-BF11-4F37-963E-1BCD5B23FD72}" type="slidenum">
              <a:rPr lang="en-IN" smtClean="0"/>
              <a:pPr/>
              <a:t>29</a:t>
            </a:fld>
            <a:endParaRPr lang="en-IN"/>
          </a:p>
        </p:txBody>
      </p:sp>
      <p:sp>
        <p:nvSpPr>
          <p:cNvPr id="5" name="TextBox 4">
            <a:extLst>
              <a:ext uri="{FF2B5EF4-FFF2-40B4-BE49-F238E27FC236}">
                <a16:creationId xmlns:a16="http://schemas.microsoft.com/office/drawing/2014/main" xmlns="" id="{5A870051-1B78-FC44-0016-A8954BAD1510}"/>
              </a:ext>
            </a:extLst>
          </p:cNvPr>
          <p:cNvSpPr txBox="1"/>
          <p:nvPr/>
        </p:nvSpPr>
        <p:spPr>
          <a:xfrm>
            <a:off x="2501310" y="2251754"/>
            <a:ext cx="8998267" cy="2354491"/>
          </a:xfrm>
          <a:prstGeom prst="rect">
            <a:avLst/>
          </a:prstGeom>
          <a:noFill/>
        </p:spPr>
        <p:txBody>
          <a:bodyPr wrap="square">
            <a:spAutoFit/>
          </a:bodyPr>
          <a:lstStyle/>
          <a:p>
            <a:pPr algn="just"/>
            <a:r>
              <a:rPr lang="en-US" sz="2100" b="0" i="1" dirty="0">
                <a:solidFill>
                  <a:srgbClr val="333333"/>
                </a:solidFill>
                <a:effectLst/>
                <a:latin typeface="Gilroy"/>
              </a:rPr>
              <a:t>User stories </a:t>
            </a:r>
            <a:r>
              <a:rPr lang="en-US" sz="2100" b="0" i="0" dirty="0">
                <a:solidFill>
                  <a:srgbClr val="333333"/>
                </a:solidFill>
                <a:effectLst/>
                <a:latin typeface="Gilroy"/>
              </a:rPr>
              <a:t>can be written by just about anyone close to the software — developers raising issues, a QA tester who discovers a flaw in the UX — as long as it represents the end user’s perspective.</a:t>
            </a:r>
          </a:p>
          <a:p>
            <a:pPr algn="just"/>
            <a:endParaRPr lang="en-US" sz="2100" dirty="0">
              <a:solidFill>
                <a:srgbClr val="333333"/>
              </a:solidFill>
              <a:latin typeface="Gilroy"/>
            </a:endParaRPr>
          </a:p>
          <a:p>
            <a:pPr algn="just"/>
            <a:r>
              <a:rPr lang="en-US" sz="2100" b="0" i="1" dirty="0">
                <a:solidFill>
                  <a:srgbClr val="333333"/>
                </a:solidFill>
                <a:effectLst/>
                <a:latin typeface="Gilroy"/>
              </a:rPr>
              <a:t>Requirements</a:t>
            </a:r>
            <a:r>
              <a:rPr lang="en-US" sz="2100" b="0" i="0" dirty="0">
                <a:solidFill>
                  <a:srgbClr val="333333"/>
                </a:solidFill>
                <a:effectLst/>
                <a:latin typeface="Gilroy"/>
              </a:rPr>
              <a:t> are written by the product manager, product owner, or business analyst. Technical leads are often involved as well as the engineers who will be responsible for working on the features or improvements.</a:t>
            </a:r>
            <a:endParaRPr lang="en-US" sz="2100" dirty="0">
              <a:latin typeface="Gilroy"/>
            </a:endParaRPr>
          </a:p>
        </p:txBody>
      </p:sp>
      <p:sp>
        <p:nvSpPr>
          <p:cNvPr id="6" name="TextBox 5">
            <a:extLst>
              <a:ext uri="{FF2B5EF4-FFF2-40B4-BE49-F238E27FC236}">
                <a16:creationId xmlns:a16="http://schemas.microsoft.com/office/drawing/2014/main" xmlns="" id="{3E35A5CD-1958-93CC-7B12-CDA5E15195C4}"/>
              </a:ext>
            </a:extLst>
          </p:cNvPr>
          <p:cNvSpPr txBox="1"/>
          <p:nvPr/>
        </p:nvSpPr>
        <p:spPr>
          <a:xfrm>
            <a:off x="-127590" y="3181157"/>
            <a:ext cx="2414587"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Who writes it?</a:t>
            </a:r>
          </a:p>
        </p:txBody>
      </p:sp>
      <p:sp>
        <p:nvSpPr>
          <p:cNvPr id="7" name="TextBox 6">
            <a:extLst>
              <a:ext uri="{FF2B5EF4-FFF2-40B4-BE49-F238E27FC236}">
                <a16:creationId xmlns:a16="http://schemas.microsoft.com/office/drawing/2014/main" xmlns="" id="{E0843296-6984-E205-AEA3-ED1E1067FDF4}"/>
              </a:ext>
            </a:extLst>
          </p:cNvPr>
          <p:cNvSpPr txBox="1"/>
          <p:nvPr/>
        </p:nvSpPr>
        <p:spPr>
          <a:xfrm>
            <a:off x="1951939" y="974283"/>
            <a:ext cx="8595558" cy="492443"/>
          </a:xfrm>
          <a:prstGeom prst="rect">
            <a:avLst/>
          </a:prstGeom>
          <a:noFill/>
        </p:spPr>
        <p:txBody>
          <a:bodyPr wrap="square">
            <a:spAutoFit/>
          </a:bodyPr>
          <a:lstStyle/>
          <a:p>
            <a:pPr marL="457200" indent="-457200" algn="ctr">
              <a:buFont typeface="Wingdings" panose="05000000000000000000" pitchFamily="2" charset="2"/>
              <a:buChar char="v"/>
            </a:pPr>
            <a:r>
              <a:rPr lang="en-US" sz="2600" b="1" dirty="0">
                <a:solidFill>
                  <a:srgbClr val="0061B0"/>
                </a:solidFill>
                <a:latin typeface="Gilroy"/>
              </a:rPr>
              <a:t>M</a:t>
            </a:r>
            <a:r>
              <a:rPr lang="en-US" sz="2600" b="1" i="0" dirty="0">
                <a:solidFill>
                  <a:srgbClr val="0061B0"/>
                </a:solidFill>
                <a:effectLst/>
                <a:latin typeface="Gilroy"/>
              </a:rPr>
              <a:t>ajor distinction between user stories and requirements</a:t>
            </a:r>
            <a:endParaRPr lang="en-US" sz="2600" b="1" dirty="0">
              <a:latin typeface="Gilroy"/>
            </a:endParaRPr>
          </a:p>
        </p:txBody>
      </p:sp>
    </p:spTree>
    <p:extLst>
      <p:ext uri="{BB962C8B-B14F-4D97-AF65-F5344CB8AC3E}">
        <p14:creationId xmlns:p14="http://schemas.microsoft.com/office/powerpoint/2010/main" val="120546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01937" y="938848"/>
            <a:ext cx="10261600" cy="5233352"/>
            <a:chOff x="0" y="0"/>
            <a:chExt cx="606" cy="457"/>
          </a:xfrm>
        </p:grpSpPr>
        <p:sp>
          <p:nvSpPr>
            <p:cNvPr id="3077" name="AutoShape 3"/>
            <p:cNvSpPr>
              <a:spLocks/>
            </p:cNvSpPr>
            <p:nvPr/>
          </p:nvSpPr>
          <p:spPr bwMode="auto">
            <a:xfrm>
              <a:off x="0" y="0"/>
              <a:ext cx="606" cy="457"/>
            </a:xfrm>
            <a:custGeom>
              <a:avLst/>
              <a:gdLst>
                <a:gd name="T0" fmla="*/ 303 w 21600"/>
                <a:gd name="T1" fmla="*/ 228 h 21600"/>
                <a:gd name="T2" fmla="*/ 303 w 21600"/>
                <a:gd name="T3" fmla="*/ 228 h 21600"/>
                <a:gd name="T4" fmla="*/ 303 w 21600"/>
                <a:gd name="T5" fmla="*/ 228 h 21600"/>
                <a:gd name="T6" fmla="*/ 303 w 21600"/>
                <a:gd name="T7" fmla="*/ 2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76200" cap="flat" cmpd="sng">
              <a:solidFill>
                <a:srgbClr val="9900FF"/>
              </a:solidFill>
              <a:prstDash val="solid"/>
              <a:round/>
              <a:headEnd/>
              <a:tailEnd/>
            </a:ln>
            <a:effectLst/>
          </p:spPr>
          <p:txBody>
            <a:bodyPr lIns="0" tIns="0" rIns="0" bIns="0"/>
            <a:lstStyle/>
            <a:p>
              <a:endParaRPr lang="en-US"/>
            </a:p>
          </p:txBody>
        </p:sp>
        <p:sp>
          <p:nvSpPr>
            <p:cNvPr id="3078" name="AutoShape 4"/>
            <p:cNvSpPr>
              <a:spLocks/>
            </p:cNvSpPr>
            <p:nvPr/>
          </p:nvSpPr>
          <p:spPr bwMode="auto">
            <a:xfrm>
              <a:off x="0" y="0"/>
              <a:ext cx="606" cy="426"/>
            </a:xfrm>
            <a:custGeom>
              <a:avLst/>
              <a:gdLst>
                <a:gd name="T0" fmla="*/ 303 w 21600"/>
                <a:gd name="T1" fmla="*/ 213 h 21600"/>
                <a:gd name="T2" fmla="*/ 303 w 21600"/>
                <a:gd name="T3" fmla="*/ 213 h 21600"/>
                <a:gd name="T4" fmla="*/ 303 w 21600"/>
                <a:gd name="T5" fmla="*/ 213 h 21600"/>
                <a:gd name="T6" fmla="*/ 303 w 21600"/>
                <a:gd name="T7" fmla="*/ 21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lstStyle/>
            <a:p>
              <a:pPr defTabSz="914400">
                <a:lnSpc>
                  <a:spcPct val="85000"/>
                </a:lnSpc>
              </a:pPr>
              <a:endParaRPr lang="en-US" altLang="en-US" sz="2800" b="1" dirty="0">
                <a:latin typeface="Times New Roman" pitchFamily="18" charset="0"/>
                <a:cs typeface="Times New Roman" pitchFamily="18" charset="0"/>
                <a:sym typeface="Times New Roman" pitchFamily="18" charset="0"/>
              </a:endParaRPr>
            </a:p>
            <a:p>
              <a:pPr defTabSz="914400">
                <a:lnSpc>
                  <a:spcPct val="85000"/>
                </a:lnSpc>
                <a:buSzPct val="100000"/>
                <a:buFontTx/>
                <a:buChar char="•"/>
              </a:pPr>
              <a:r>
                <a:rPr lang="en-US" altLang="en-US" sz="2800" b="1" dirty="0">
                  <a:latin typeface="Times New Roman" pitchFamily="18" charset="0"/>
                  <a:cs typeface="Times New Roman" pitchFamily="18" charset="0"/>
                  <a:sym typeface="Times New Roman" pitchFamily="18" charset="0"/>
                </a:rPr>
                <a:t>Peer reviews (Inspections and Walkthroughs)</a:t>
              </a:r>
            </a:p>
            <a:p>
              <a:pPr marL="774700" lvl="1" indent="-317500" defTabSz="914400">
                <a:lnSpc>
                  <a:spcPct val="85000"/>
                </a:lnSpc>
                <a:buSzPct val="100000"/>
                <a:buFontTx/>
                <a:buChar char="•"/>
              </a:pPr>
              <a:endParaRPr lang="en-US" altLang="en-US" sz="2200" b="1" dirty="0">
                <a:latin typeface="Times New Roman" pitchFamily="18" charset="0"/>
                <a:cs typeface="Times New Roman" pitchFamily="18" charset="0"/>
                <a:sym typeface="Times New Roman" pitchFamily="18" charset="0"/>
              </a:endParaRPr>
            </a:p>
            <a:p>
              <a:pPr marL="774700" lvl="1" indent="-317500" defTabSz="914400">
                <a:lnSpc>
                  <a:spcPct val="85000"/>
                </a:lnSpc>
                <a:buSzPct val="100000"/>
                <a:buFontTx/>
                <a:buChar char="•"/>
              </a:pPr>
              <a:r>
                <a:rPr lang="en-US" altLang="en-US" sz="2200" b="1" dirty="0">
                  <a:latin typeface="Times New Roman" pitchFamily="18" charset="0"/>
                  <a:cs typeface="Times New Roman" pitchFamily="18" charset="0"/>
                  <a:sym typeface="Times New Roman" pitchFamily="18" charset="0"/>
                </a:rPr>
                <a:t>Participants</a:t>
              </a:r>
            </a:p>
            <a:p>
              <a:pPr marL="774700" lvl="1" indent="-317500" defTabSz="914400">
                <a:lnSpc>
                  <a:spcPct val="85000"/>
                </a:lnSpc>
                <a:buSzPct val="100000"/>
                <a:buFontTx/>
                <a:buChar char="•"/>
              </a:pPr>
              <a:endParaRPr lang="en-US" altLang="en-US" sz="2200" b="1" dirty="0">
                <a:latin typeface="Times New Roman" pitchFamily="18" charset="0"/>
                <a:cs typeface="Times New Roman" pitchFamily="18" charset="0"/>
                <a:sym typeface="Times New Roman" pitchFamily="18" charset="0"/>
              </a:endParaRPr>
            </a:p>
            <a:p>
              <a:pPr marL="774700" lvl="1" indent="-317500" defTabSz="914400">
                <a:lnSpc>
                  <a:spcPct val="85000"/>
                </a:lnSpc>
                <a:buSzPct val="100000"/>
                <a:buFontTx/>
                <a:buChar char="•"/>
              </a:pPr>
              <a:r>
                <a:rPr lang="en-US" altLang="en-US" sz="2200" b="1" dirty="0">
                  <a:latin typeface="Times New Roman" pitchFamily="18" charset="0"/>
                  <a:cs typeface="Times New Roman" pitchFamily="18" charset="0"/>
                  <a:sym typeface="Times New Roman" pitchFamily="18" charset="0"/>
                </a:rPr>
                <a:t>Preparations</a:t>
              </a:r>
            </a:p>
            <a:p>
              <a:pPr marL="774700" lvl="1" indent="-317500" defTabSz="914400">
                <a:lnSpc>
                  <a:spcPct val="85000"/>
                </a:lnSpc>
                <a:buSzPct val="100000"/>
                <a:buFontTx/>
                <a:buChar char="•"/>
              </a:pPr>
              <a:endParaRPr lang="en-US" altLang="en-US" sz="2200" b="1" dirty="0">
                <a:latin typeface="Times New Roman" pitchFamily="18" charset="0"/>
                <a:cs typeface="Times New Roman" pitchFamily="18" charset="0"/>
                <a:sym typeface="Times New Roman" pitchFamily="18" charset="0"/>
              </a:endParaRPr>
            </a:p>
            <a:p>
              <a:pPr marL="774700" lvl="1" indent="-317500" defTabSz="914400">
                <a:lnSpc>
                  <a:spcPct val="85000"/>
                </a:lnSpc>
                <a:buSzPct val="100000"/>
                <a:buFontTx/>
                <a:buChar char="•"/>
              </a:pPr>
              <a:r>
                <a:rPr lang="en-US" altLang="en-US" sz="2200" b="1" dirty="0">
                  <a:latin typeface="Times New Roman" pitchFamily="18" charset="0"/>
                  <a:cs typeface="Times New Roman" pitchFamily="18" charset="0"/>
                  <a:sym typeface="Times New Roman" pitchFamily="18" charset="0"/>
                </a:rPr>
                <a:t>The FDR session</a:t>
              </a:r>
            </a:p>
            <a:p>
              <a:pPr marL="774700" lvl="1" indent="-317500" defTabSz="914400">
                <a:lnSpc>
                  <a:spcPct val="85000"/>
                </a:lnSpc>
                <a:buSzPct val="100000"/>
                <a:buFontTx/>
                <a:buChar char="•"/>
              </a:pPr>
              <a:endParaRPr lang="en-US" altLang="en-US" sz="2200" b="1" dirty="0">
                <a:latin typeface="Times New Roman" pitchFamily="18" charset="0"/>
                <a:cs typeface="Times New Roman" pitchFamily="18" charset="0"/>
                <a:sym typeface="Times New Roman" pitchFamily="18" charset="0"/>
              </a:endParaRPr>
            </a:p>
            <a:p>
              <a:pPr marL="774700" lvl="1" indent="-317500" defTabSz="914400">
                <a:lnSpc>
                  <a:spcPct val="85000"/>
                </a:lnSpc>
                <a:buSzPct val="100000"/>
                <a:buFontTx/>
                <a:buChar char="•"/>
              </a:pPr>
              <a:r>
                <a:rPr lang="en-US" altLang="en-US" sz="2200" b="1" dirty="0">
                  <a:latin typeface="Times New Roman" pitchFamily="18" charset="0"/>
                  <a:cs typeface="Times New Roman" pitchFamily="18" charset="0"/>
                  <a:sym typeface="Times New Roman" pitchFamily="18" charset="0"/>
                </a:rPr>
                <a:t>Post-review activities</a:t>
              </a:r>
            </a:p>
            <a:p>
              <a:pPr marL="774700" lvl="1" indent="-317500" defTabSz="914400">
                <a:lnSpc>
                  <a:spcPct val="85000"/>
                </a:lnSpc>
                <a:buSzPct val="100000"/>
                <a:buFontTx/>
                <a:buChar char="•"/>
              </a:pPr>
              <a:endParaRPr lang="en-US" altLang="en-US" sz="2200" b="1" dirty="0">
                <a:latin typeface="Times New Roman" pitchFamily="18" charset="0"/>
                <a:cs typeface="Times New Roman" pitchFamily="18" charset="0"/>
                <a:sym typeface="Times New Roman" pitchFamily="18" charset="0"/>
              </a:endParaRPr>
            </a:p>
            <a:p>
              <a:pPr marL="774700" lvl="1" indent="-317500" defTabSz="914400">
                <a:lnSpc>
                  <a:spcPct val="85000"/>
                </a:lnSpc>
                <a:buSzPct val="100000"/>
                <a:buFontTx/>
                <a:buChar char="•"/>
              </a:pPr>
              <a:r>
                <a:rPr lang="en-US" altLang="en-US" sz="2200" b="1" dirty="0">
                  <a:latin typeface="Times New Roman" pitchFamily="18" charset="0"/>
                  <a:cs typeface="Times New Roman" pitchFamily="18" charset="0"/>
                  <a:sym typeface="Times New Roman" pitchFamily="18" charset="0"/>
                </a:rPr>
                <a:t>Peer review coverage</a:t>
              </a:r>
              <a:endParaRPr lang="en-US" altLang="en-US" sz="2800" b="1" dirty="0">
                <a:latin typeface="Times New Roman" pitchFamily="18" charset="0"/>
                <a:cs typeface="Times New Roman" pitchFamily="18" charset="0"/>
                <a:sym typeface="Times New Roman" pitchFamily="18" charset="0"/>
              </a:endParaRPr>
            </a:p>
            <a:p>
              <a:pPr defTabSz="914400">
                <a:lnSpc>
                  <a:spcPct val="85000"/>
                </a:lnSpc>
                <a:buSzPct val="100000"/>
                <a:buFontTx/>
                <a:buChar char="•"/>
              </a:pPr>
              <a:endParaRPr lang="en-US" altLang="en-US" sz="2800" b="1" dirty="0">
                <a:latin typeface="Times New Roman" pitchFamily="18" charset="0"/>
                <a:cs typeface="Times New Roman" pitchFamily="18" charset="0"/>
                <a:sym typeface="Times New Roman" pitchFamily="18" charset="0"/>
              </a:endParaRPr>
            </a:p>
            <a:p>
              <a:pPr defTabSz="914400">
                <a:lnSpc>
                  <a:spcPct val="85000"/>
                </a:lnSpc>
                <a:buSzPct val="100000"/>
                <a:buFontTx/>
                <a:buChar char="•"/>
              </a:pPr>
              <a:r>
                <a:rPr lang="en-US" altLang="en-US" sz="2800" b="1" dirty="0">
                  <a:latin typeface="Times New Roman" pitchFamily="18" charset="0"/>
                  <a:cs typeface="Times New Roman" pitchFamily="18" charset="0"/>
                  <a:sym typeface="Times New Roman" pitchFamily="18" charset="0"/>
                </a:rPr>
                <a:t>Comparison of peer reviews methods </a:t>
              </a:r>
            </a:p>
            <a:p>
              <a:pPr defTabSz="914400">
                <a:lnSpc>
                  <a:spcPct val="85000"/>
                </a:lnSpc>
                <a:buSzPct val="100000"/>
                <a:buFontTx/>
                <a:buChar char="•"/>
              </a:pPr>
              <a:endParaRPr lang="en-US" altLang="en-US" sz="2800" b="1" dirty="0">
                <a:latin typeface="Times New Roman" pitchFamily="18" charset="0"/>
                <a:cs typeface="Times New Roman" pitchFamily="18" charset="0"/>
                <a:sym typeface="Times New Roman" pitchFamily="18" charset="0"/>
              </a:endParaRPr>
            </a:p>
            <a:p>
              <a:pPr defTabSz="914400">
                <a:lnSpc>
                  <a:spcPct val="85000"/>
                </a:lnSpc>
                <a:buSzPct val="100000"/>
                <a:buFontTx/>
                <a:buChar char="•"/>
              </a:pPr>
              <a:r>
                <a:rPr lang="en-US" altLang="en-US" sz="2800" b="1" dirty="0">
                  <a:latin typeface="Times New Roman" pitchFamily="18" charset="0"/>
                  <a:cs typeface="Times New Roman" pitchFamily="18" charset="0"/>
                  <a:sym typeface="Times New Roman" pitchFamily="18" charset="0"/>
                </a:rPr>
                <a:t>Expert opinions</a:t>
              </a:r>
              <a:endParaRPr lang="en-US" altLang="en-US" dirty="0"/>
            </a:p>
          </p:txBody>
        </p:sp>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E99D156-FC80-AAF1-21CD-32DD4C51ADA8}"/>
              </a:ext>
            </a:extLst>
          </p:cNvPr>
          <p:cNvSpPr>
            <a:spLocks noGrp="1"/>
          </p:cNvSpPr>
          <p:nvPr>
            <p:ph type="sldNum" sz="quarter" idx="12"/>
          </p:nvPr>
        </p:nvSpPr>
        <p:spPr/>
        <p:txBody>
          <a:bodyPr/>
          <a:lstStyle/>
          <a:p>
            <a:fld id="{CBABCCC1-BF11-4F37-963E-1BCD5B23FD72}" type="slidenum">
              <a:rPr lang="en-IN" smtClean="0"/>
              <a:pPr/>
              <a:t>30</a:t>
            </a:fld>
            <a:endParaRPr lang="en-IN"/>
          </a:p>
        </p:txBody>
      </p:sp>
      <p:sp>
        <p:nvSpPr>
          <p:cNvPr id="5" name="Rounded Rectangle 17">
            <a:extLst>
              <a:ext uri="{FF2B5EF4-FFF2-40B4-BE49-F238E27FC236}">
                <a16:creationId xmlns:a16="http://schemas.microsoft.com/office/drawing/2014/main" xmlns="" id="{EE1B0E93-F218-D1C1-78BF-8AC76C04C1CB}"/>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6" name="Rounded Rectangle 17">
            <a:extLst>
              <a:ext uri="{FF2B5EF4-FFF2-40B4-BE49-F238E27FC236}">
                <a16:creationId xmlns:a16="http://schemas.microsoft.com/office/drawing/2014/main" xmlns="" id="{D7C87DB4-292D-E85B-5F9C-2FF566A98666}"/>
              </a:ext>
            </a:extLst>
          </p:cNvPr>
          <p:cNvSpPr/>
          <p:nvPr/>
        </p:nvSpPr>
        <p:spPr>
          <a:xfrm>
            <a:off x="1026828" y="1977904"/>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600" dirty="0">
              <a:latin typeface="Arial" panose="020B0604020202020204" pitchFamily="34" charset="0"/>
            </a:endParaRPr>
          </a:p>
        </p:txBody>
      </p:sp>
      <p:sp>
        <p:nvSpPr>
          <p:cNvPr id="7" name="Content Placeholder 2">
            <a:extLst>
              <a:ext uri="{FF2B5EF4-FFF2-40B4-BE49-F238E27FC236}">
                <a16:creationId xmlns:a16="http://schemas.microsoft.com/office/drawing/2014/main" xmlns="" id="{48FF98BF-5A62-7C45-6D9E-5C36A8751578}"/>
              </a:ext>
            </a:extLst>
          </p:cNvPr>
          <p:cNvSpPr>
            <a:spLocks noGrp="1"/>
          </p:cNvSpPr>
          <p:nvPr>
            <p:ph idx="1"/>
          </p:nvPr>
        </p:nvSpPr>
        <p:spPr>
          <a:xfrm>
            <a:off x="2152650" y="2254250"/>
            <a:ext cx="7886700" cy="2349499"/>
          </a:xfrm>
        </p:spPr>
        <p:txBody>
          <a:bodyPr/>
          <a:lstStyle/>
          <a:p>
            <a:pPr marL="457200" indent="-457200">
              <a:buAutoNum type="arabicPeriod"/>
            </a:pPr>
            <a:r>
              <a:rPr lang="en-US" sz="2400" dirty="0"/>
              <a:t>Define Software requirements</a:t>
            </a:r>
          </a:p>
          <a:p>
            <a:pPr marL="457200" indent="-457200">
              <a:buAutoNum type="arabicPeriod"/>
            </a:pPr>
            <a:r>
              <a:rPr lang="en-US" sz="2400" dirty="0"/>
              <a:t>What are </a:t>
            </a:r>
            <a:r>
              <a:rPr lang="en-US" altLang="en-US" sz="2400" dirty="0"/>
              <a:t>Characteristics of S/W requirements?</a:t>
            </a:r>
          </a:p>
          <a:p>
            <a:pPr marL="457200" indent="-457200">
              <a:buAutoNum type="arabicPeriod" startAt="3"/>
            </a:pPr>
            <a:r>
              <a:rPr lang="en-US" sz="2400" dirty="0"/>
              <a:t>How the requirements can be gathered?</a:t>
            </a:r>
            <a:endParaRPr lang="en-US" altLang="en-US" sz="2400" dirty="0"/>
          </a:p>
          <a:p>
            <a:pPr marL="457200" indent="-457200">
              <a:buAutoNum type="arabicPeriod" startAt="3"/>
            </a:pPr>
            <a:r>
              <a:rPr lang="en-US" altLang="en-US" sz="2400" dirty="0"/>
              <a:t>Criteria for good requirements gathering process</a:t>
            </a:r>
          </a:p>
          <a:p>
            <a:pPr marL="457200" indent="-457200">
              <a:buAutoNum type="arabicPeriod" startAt="3"/>
            </a:pPr>
            <a:endParaRPr lang="en-US" sz="2400" dirty="0"/>
          </a:p>
        </p:txBody>
      </p:sp>
    </p:spTree>
    <p:extLst>
      <p:ext uri="{BB962C8B-B14F-4D97-AF65-F5344CB8AC3E}">
        <p14:creationId xmlns:p14="http://schemas.microsoft.com/office/powerpoint/2010/main" val="43943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pPr/>
              <a:t>31</a:t>
            </a:fld>
            <a:endParaRPr lang="en-IN"/>
          </a:p>
        </p:txBody>
      </p:sp>
      <p:sp>
        <p:nvSpPr>
          <p:cNvPr id="5" name="TextBox 4">
            <a:extLst>
              <a:ext uri="{FF2B5EF4-FFF2-40B4-BE49-F238E27FC236}">
                <a16:creationId xmlns="" xmlns:a16="http://schemas.microsoft.com/office/drawing/2014/main"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1B95FBE-107F-8F8F-AF7F-B1B3220353E4}"/>
              </a:ext>
            </a:extLst>
          </p:cNvPr>
          <p:cNvSpPr>
            <a:spLocks noGrp="1"/>
          </p:cNvSpPr>
          <p:nvPr>
            <p:ph type="sldNum" sz="quarter" idx="12"/>
          </p:nvPr>
        </p:nvSpPr>
        <p:spPr/>
        <p:txBody>
          <a:bodyPr/>
          <a:lstStyle/>
          <a:p>
            <a:fld id="{CBABCCC1-BF11-4F37-963E-1BCD5B23FD72}" type="slidenum">
              <a:rPr lang="en-IN" smtClean="0"/>
              <a:pPr/>
              <a:t>32</a:t>
            </a:fld>
            <a:endParaRPr lang="en-IN"/>
          </a:p>
        </p:txBody>
      </p:sp>
      <p:sp>
        <p:nvSpPr>
          <p:cNvPr id="6" name="Rounded Rectangle 3">
            <a:extLst>
              <a:ext uri="{FF2B5EF4-FFF2-40B4-BE49-F238E27FC236}">
                <a16:creationId xmlns="" xmlns:a16="http://schemas.microsoft.com/office/drawing/2014/main"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 xmlns:a16="http://schemas.microsoft.com/office/drawing/2014/main"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p:cNvSpPr>
          <p:nvPr>
            <p:ph type="title"/>
          </p:nvPr>
        </p:nvSpPr>
        <p:spPr bwMode="auto">
          <a:xfrm>
            <a:off x="914400" y="42864"/>
            <a:ext cx="10363200" cy="1144587"/>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4400" smtClean="0">
                <a:latin typeface="Times New Roman" pitchFamily="18" charset="0"/>
                <a:cs typeface="Times New Roman" pitchFamily="18" charset="0"/>
                <a:sym typeface="Times New Roman" pitchFamily="18" charset="0"/>
              </a:rPr>
              <a:t>Peer Reviews</a:t>
            </a:r>
            <a:endParaRPr lang="en-US" altLang="en-US" smtClean="0"/>
          </a:p>
        </p:txBody>
      </p:sp>
      <p:sp>
        <p:nvSpPr>
          <p:cNvPr id="4100" name="Rectangle 3"/>
          <p:cNvSpPr>
            <a:spLocks noGrp="1"/>
          </p:cNvSpPr>
          <p:nvPr>
            <p:ph type="body" idx="1"/>
          </p:nvPr>
        </p:nvSpPr>
        <p:spPr bwMode="auto">
          <a:xfrm>
            <a:off x="914400" y="1052514"/>
            <a:ext cx="10363200" cy="5043487"/>
          </a:xfrm>
          <a:noFill/>
          <a:ln w="12700">
            <a:miter lim="0"/>
            <a:headEnd/>
            <a:tailEnd/>
          </a:ln>
        </p:spPr>
        <p:txBody>
          <a:bodyPr vert="horz" wrap="square" lIns="50800" tIns="50800" rIns="50800" bIns="50800" numCol="1" anchor="t" anchorCtr="0" compatLnSpc="1">
            <a:prstTxWarp prst="textNoShape">
              <a:avLst/>
            </a:prstTxWarp>
            <a:normAutofit fontScale="92500"/>
          </a:bodyPr>
          <a:lstStyle/>
          <a:p>
            <a:pPr marL="293688" indent="-293688"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Will discuss </a:t>
            </a:r>
          </a:p>
          <a:p>
            <a:pPr marL="660400" lvl="1" indent="-203200" algn="l" eaLnBrk="1">
              <a:spcBef>
                <a:spcPts val="400"/>
              </a:spcBef>
              <a:buFontTx/>
              <a:buChar char="–"/>
            </a:pPr>
            <a:r>
              <a:rPr lang="en-US" altLang="en-US" sz="2000" b="0" smtClean="0">
                <a:solidFill>
                  <a:srgbClr val="000000"/>
                </a:solidFill>
                <a:latin typeface="Times New Roman" pitchFamily="18" charset="0"/>
                <a:cs typeface="Times New Roman" pitchFamily="18" charset="0"/>
                <a:sym typeface="Times New Roman" pitchFamily="18" charset="0"/>
              </a:rPr>
              <a:t>1. inspections and </a:t>
            </a:r>
          </a:p>
          <a:p>
            <a:pPr marL="660400" lvl="1" indent="-203200" algn="l" eaLnBrk="1">
              <a:spcBef>
                <a:spcPts val="400"/>
              </a:spcBef>
              <a:buFontTx/>
              <a:buChar char="–"/>
            </a:pPr>
            <a:r>
              <a:rPr lang="en-US" altLang="en-US" sz="2000" b="0" smtClean="0">
                <a:solidFill>
                  <a:srgbClr val="000000"/>
                </a:solidFill>
                <a:latin typeface="Times New Roman" pitchFamily="18" charset="0"/>
                <a:cs typeface="Times New Roman" pitchFamily="18" charset="0"/>
                <a:sym typeface="Times New Roman" pitchFamily="18" charset="0"/>
              </a:rPr>
              <a:t>2.  walkthroughs.</a:t>
            </a:r>
          </a:p>
          <a:p>
            <a:pPr marL="293688" indent="-293688" algn="l" eaLnBrk="1">
              <a:spcBef>
                <a:spcPts val="700"/>
              </a:spcBef>
              <a:buFontTx/>
              <a:buChar char="•"/>
            </a:pPr>
            <a:endParaRPr lang="en-US" altLang="en-US" sz="2400" b="0" smtClean="0">
              <a:solidFill>
                <a:srgbClr val="000000"/>
              </a:solidFill>
              <a:latin typeface="Times New Roman" pitchFamily="18" charset="0"/>
              <a:cs typeface="Times New Roman" pitchFamily="18" charset="0"/>
              <a:sym typeface="Times New Roman" pitchFamily="18" charset="0"/>
            </a:endParaRPr>
          </a:p>
          <a:p>
            <a:pPr marL="293688" indent="-293688"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Difference between formal design reviews and peer reviews is really in both their </a:t>
            </a:r>
            <a:r>
              <a:rPr lang="en-US" altLang="en-US" sz="2400" b="0" u="sng" smtClean="0">
                <a:solidFill>
                  <a:srgbClr val="000000"/>
                </a:solidFill>
                <a:latin typeface="Times New Roman" pitchFamily="18" charset="0"/>
                <a:cs typeface="Times New Roman" pitchFamily="18" charset="0"/>
                <a:sym typeface="Times New Roman" pitchFamily="18" charset="0"/>
              </a:rPr>
              <a:t>participants</a:t>
            </a:r>
            <a:r>
              <a:rPr lang="en-US" altLang="en-US" sz="2400" b="0" smtClean="0">
                <a:solidFill>
                  <a:srgbClr val="000000"/>
                </a:solidFill>
                <a:latin typeface="Times New Roman" pitchFamily="18" charset="0"/>
                <a:cs typeface="Times New Roman" pitchFamily="18" charset="0"/>
                <a:sym typeface="Times New Roman" pitchFamily="18" charset="0"/>
              </a:rPr>
              <a:t> and </a:t>
            </a:r>
            <a:r>
              <a:rPr lang="en-US" altLang="en-US" sz="2400" b="0" u="sng" smtClean="0">
                <a:solidFill>
                  <a:srgbClr val="000000"/>
                </a:solidFill>
                <a:latin typeface="Times New Roman" pitchFamily="18" charset="0"/>
                <a:cs typeface="Times New Roman" pitchFamily="18" charset="0"/>
                <a:sym typeface="Times New Roman" pitchFamily="18" charset="0"/>
              </a:rPr>
              <a:t>authority</a:t>
            </a:r>
            <a:r>
              <a:rPr lang="en-US" altLang="en-US" sz="2400" b="0" smtClean="0">
                <a:solidFill>
                  <a:srgbClr val="000000"/>
                </a:solidFill>
                <a:latin typeface="Times New Roman" pitchFamily="18" charset="0"/>
                <a:cs typeface="Times New Roman" pitchFamily="18" charset="0"/>
                <a:sym typeface="Times New Roman" pitchFamily="18" charset="0"/>
              </a:rPr>
              <a:t>.</a:t>
            </a:r>
          </a:p>
          <a:p>
            <a:pPr marL="293688" indent="-293688" algn="l" eaLnBrk="1">
              <a:spcBef>
                <a:spcPts val="700"/>
              </a:spcBef>
              <a:buFontTx/>
              <a:buChar char="•"/>
            </a:pPr>
            <a:endParaRPr lang="en-US" altLang="en-US" sz="2400" b="0" smtClean="0">
              <a:solidFill>
                <a:srgbClr val="000000"/>
              </a:solidFill>
              <a:latin typeface="Times New Roman" pitchFamily="18" charset="0"/>
              <a:cs typeface="Times New Roman" pitchFamily="18" charset="0"/>
              <a:sym typeface="Times New Roman" pitchFamily="18" charset="0"/>
            </a:endParaRPr>
          </a:p>
          <a:p>
            <a:pPr marL="293688" indent="-293688"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DRs:  most participants </a:t>
            </a:r>
            <a:r>
              <a:rPr lang="en-US" altLang="en-US" sz="2400" smtClean="0">
                <a:solidFill>
                  <a:srgbClr val="000000"/>
                </a:solidFill>
                <a:latin typeface="Times New Roman" pitchFamily="18" charset="0"/>
                <a:cs typeface="Times New Roman" pitchFamily="18" charset="0"/>
                <a:sym typeface="Times New Roman" pitchFamily="18" charset="0"/>
              </a:rPr>
              <a:t>hold superior positions </a:t>
            </a:r>
            <a:r>
              <a:rPr lang="en-US" altLang="en-US" sz="2400" b="0" smtClean="0">
                <a:solidFill>
                  <a:srgbClr val="000000"/>
                </a:solidFill>
                <a:latin typeface="Times New Roman" pitchFamily="18" charset="0"/>
                <a:cs typeface="Times New Roman" pitchFamily="18" charset="0"/>
                <a:sym typeface="Times New Roman" pitchFamily="18" charset="0"/>
              </a:rPr>
              <a:t>to the project leaders and customer reps;</a:t>
            </a:r>
          </a:p>
          <a:p>
            <a:pPr marL="293688" indent="-293688" algn="l" eaLnBrk="1">
              <a:spcBef>
                <a:spcPts val="700"/>
              </a:spcBef>
              <a:buFontTx/>
              <a:buChar char="•"/>
            </a:pPr>
            <a:endParaRPr lang="en-US" altLang="en-US" sz="2400" b="0" smtClean="0">
              <a:solidFill>
                <a:srgbClr val="000000"/>
              </a:solidFill>
              <a:latin typeface="Times New Roman" pitchFamily="18" charset="0"/>
              <a:cs typeface="Times New Roman" pitchFamily="18" charset="0"/>
              <a:sym typeface="Times New Roman" pitchFamily="18" charset="0"/>
            </a:endParaRPr>
          </a:p>
          <a:p>
            <a:pPr marL="293688" indent="-293688"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Peer reviews, we have equals</a:t>
            </a:r>
          </a:p>
          <a:p>
            <a:pPr marL="660400" lvl="1" indent="-203200" algn="l" eaLnBrk="1">
              <a:spcBef>
                <a:spcPts val="400"/>
              </a:spcBef>
              <a:buFontTx/>
              <a:buChar char="–"/>
            </a:pPr>
            <a:r>
              <a:rPr lang="en-US" altLang="en-US" sz="2000" b="0" smtClean="0">
                <a:solidFill>
                  <a:srgbClr val="000000"/>
                </a:solidFill>
                <a:latin typeface="Times New Roman" pitchFamily="18" charset="0"/>
                <a:cs typeface="Times New Roman" pitchFamily="18" charset="0"/>
                <a:sym typeface="Times New Roman" pitchFamily="18" charset="0"/>
              </a:rPr>
              <a:t>members of his/her department and other units.</a:t>
            </a:r>
            <a:endParaRPr lang="en-US" altLang="en-US" smtClean="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p:cNvSpPr>
          <p:nvPr>
            <p:ph type="title"/>
          </p:nvPr>
        </p:nvSpPr>
        <p:spPr bwMode="auto">
          <a:xfrm>
            <a:off x="914400" y="333375"/>
            <a:ext cx="10363200" cy="730250"/>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4400" smtClean="0">
                <a:latin typeface="Times New Roman" pitchFamily="18" charset="0"/>
                <a:cs typeface="Times New Roman" pitchFamily="18" charset="0"/>
                <a:sym typeface="Times New Roman" pitchFamily="18" charset="0"/>
              </a:rPr>
              <a:t>Peer Reviews</a:t>
            </a:r>
            <a:endParaRPr lang="en-US" altLang="en-US" smtClean="0"/>
          </a:p>
        </p:txBody>
      </p:sp>
      <p:sp>
        <p:nvSpPr>
          <p:cNvPr id="5124" name="Rectangle 3"/>
          <p:cNvSpPr>
            <a:spLocks noGrp="1"/>
          </p:cNvSpPr>
          <p:nvPr>
            <p:ph type="body" idx="1"/>
          </p:nvPr>
        </p:nvSpPr>
        <p:spPr bwMode="auto">
          <a:xfrm>
            <a:off x="914400" y="1052514"/>
            <a:ext cx="10363200" cy="5400675"/>
          </a:xfrm>
          <a:noFill/>
          <a:ln w="12700">
            <a:miter lim="0"/>
            <a:headEnd/>
            <a:tailEnd/>
          </a:ln>
        </p:spPr>
        <p:txBody>
          <a:bodyPr vert="horz" wrap="square" lIns="50800" tIns="50800" rIns="50800" bIns="50800" numCol="1" anchor="t" anchorCtr="0" compatLnSpc="1">
            <a:prstTxWarp prst="textNoShape">
              <a:avLst/>
            </a:prstTxWarp>
            <a:normAutofit fontScale="92500" lnSpcReduction="10000"/>
          </a:bodyPr>
          <a:lstStyle/>
          <a:p>
            <a:pPr marL="342900" indent="-342900" algn="l" eaLnBrk="1">
              <a:spcBef>
                <a:spcPts val="700"/>
              </a:spcBef>
              <a:buFontTx/>
              <a:buChar char="•"/>
            </a:pPr>
            <a:r>
              <a:rPr lang="en-US" altLang="en-US" sz="3200" b="0" smtClean="0">
                <a:solidFill>
                  <a:srgbClr val="000000"/>
                </a:solidFill>
                <a:latin typeface="Times New Roman" pitchFamily="18" charset="0"/>
                <a:cs typeface="Times New Roman" pitchFamily="18" charset="0"/>
                <a:sym typeface="Times New Roman" pitchFamily="18" charset="0"/>
              </a:rPr>
              <a:t>Other major difference is </a:t>
            </a:r>
          </a:p>
          <a:p>
            <a:pPr marL="742950" lvl="1" indent="-285750" algn="l" eaLnBrk="1">
              <a:spcBef>
                <a:spcPts val="600"/>
              </a:spcBef>
              <a:buFontTx/>
              <a:buChar char="–"/>
            </a:pPr>
            <a:r>
              <a:rPr lang="en-US" altLang="en-US" sz="2800" b="0" smtClean="0">
                <a:solidFill>
                  <a:srgbClr val="000000"/>
                </a:solidFill>
                <a:latin typeface="Times New Roman" pitchFamily="18" charset="0"/>
                <a:cs typeface="Times New Roman" pitchFamily="18" charset="0"/>
                <a:sym typeface="Times New Roman" pitchFamily="18" charset="0"/>
              </a:rPr>
              <a:t>degree of authority and </a:t>
            </a:r>
          </a:p>
          <a:p>
            <a:pPr marL="742950" lvl="1" indent="-285750" algn="l" eaLnBrk="1">
              <a:spcBef>
                <a:spcPts val="600"/>
              </a:spcBef>
              <a:buFontTx/>
              <a:buChar char="–"/>
            </a:pPr>
            <a:r>
              <a:rPr lang="en-US" altLang="en-US" sz="2800" b="0" smtClean="0">
                <a:solidFill>
                  <a:srgbClr val="000000"/>
                </a:solidFill>
                <a:latin typeface="Times New Roman" pitchFamily="18" charset="0"/>
                <a:cs typeface="Times New Roman" pitchFamily="18" charset="0"/>
                <a:sym typeface="Times New Roman" pitchFamily="18" charset="0"/>
              </a:rPr>
              <a:t>objective of each review method.</a:t>
            </a:r>
          </a:p>
          <a:p>
            <a:pPr marL="342900" indent="-342900" algn="l" eaLnBrk="1">
              <a:spcBef>
                <a:spcPts val="700"/>
              </a:spcBef>
              <a:buFontTx/>
              <a:buChar char="•"/>
            </a:pPr>
            <a:endParaRPr lang="en-US" altLang="en-US" sz="2800" b="0" smtClean="0">
              <a:solidFill>
                <a:srgbClr val="000000"/>
              </a:solidFill>
              <a:latin typeface="Times New Roman" pitchFamily="18" charset="0"/>
              <a:cs typeface="Times New Roman" pitchFamily="18" charset="0"/>
              <a:sym typeface="Times New Roman" pitchFamily="18" charset="0"/>
            </a:endParaRPr>
          </a:p>
          <a:p>
            <a:pPr marL="342900" indent="-342900" algn="l" eaLnBrk="1">
              <a:spcBef>
                <a:spcPts val="700"/>
              </a:spcBef>
              <a:buFontTx/>
              <a:buChar char="•"/>
            </a:pPr>
            <a:r>
              <a:rPr lang="en-US" altLang="en-US" sz="3200" b="0" smtClean="0">
                <a:solidFill>
                  <a:srgbClr val="000000"/>
                </a:solidFill>
                <a:latin typeface="Times New Roman" pitchFamily="18" charset="0"/>
                <a:cs typeface="Times New Roman" pitchFamily="18" charset="0"/>
                <a:sym typeface="Times New Roman" pitchFamily="18" charset="0"/>
              </a:rPr>
              <a:t>FDRs: </a:t>
            </a:r>
            <a:r>
              <a:rPr lang="en-US" altLang="en-US" sz="3200" u="sng" smtClean="0">
                <a:solidFill>
                  <a:srgbClr val="000000"/>
                </a:solidFill>
                <a:latin typeface="Times New Roman" pitchFamily="18" charset="0"/>
                <a:cs typeface="Times New Roman" pitchFamily="18" charset="0"/>
                <a:sym typeface="Times New Roman" pitchFamily="18" charset="0"/>
              </a:rPr>
              <a:t>authorized to approved </a:t>
            </a:r>
            <a:r>
              <a:rPr lang="en-US" altLang="en-US" sz="3200" b="0" smtClean="0">
                <a:solidFill>
                  <a:srgbClr val="000000"/>
                </a:solidFill>
                <a:latin typeface="Times New Roman" pitchFamily="18" charset="0"/>
                <a:cs typeface="Times New Roman" pitchFamily="18" charset="0"/>
                <a:sym typeface="Times New Roman" pitchFamily="18" charset="0"/>
              </a:rPr>
              <a:t>design doc </a:t>
            </a:r>
          </a:p>
          <a:p>
            <a:pPr marL="742950" lvl="1" indent="-285750" algn="l" eaLnBrk="1">
              <a:spcBef>
                <a:spcPts val="600"/>
              </a:spcBef>
              <a:buFontTx/>
              <a:buChar char="–"/>
            </a:pPr>
            <a:r>
              <a:rPr lang="en-US" altLang="en-US" sz="2800" b="0" smtClean="0">
                <a:solidFill>
                  <a:srgbClr val="000000"/>
                </a:solidFill>
                <a:latin typeface="Times New Roman" pitchFamily="18" charset="0"/>
                <a:cs typeface="Times New Roman" pitchFamily="18" charset="0"/>
                <a:sym typeface="Times New Roman" pitchFamily="18" charset="0"/>
              </a:rPr>
              <a:t>work can now continue in project.</a:t>
            </a:r>
          </a:p>
          <a:p>
            <a:pPr marL="342900" indent="-342900" algn="l" eaLnBrk="1">
              <a:spcBef>
                <a:spcPts val="700"/>
              </a:spcBef>
              <a:buFontTx/>
              <a:buChar char="•"/>
            </a:pPr>
            <a:r>
              <a:rPr lang="en-US" altLang="en-US" sz="3200" u="sng" smtClean="0">
                <a:solidFill>
                  <a:srgbClr val="000000"/>
                </a:solidFill>
                <a:latin typeface="Times New Roman" pitchFamily="18" charset="0"/>
                <a:cs typeface="Times New Roman" pitchFamily="18" charset="0"/>
                <a:sym typeface="Times New Roman" pitchFamily="18" charset="0"/>
              </a:rPr>
              <a:t>Not granted </a:t>
            </a:r>
            <a:r>
              <a:rPr lang="en-US" altLang="en-US" sz="3200" b="0" smtClean="0">
                <a:solidFill>
                  <a:srgbClr val="000000"/>
                </a:solidFill>
                <a:latin typeface="Times New Roman" pitchFamily="18" charset="0"/>
                <a:cs typeface="Times New Roman" pitchFamily="18" charset="0"/>
                <a:sym typeface="Times New Roman" pitchFamily="18" charset="0"/>
              </a:rPr>
              <a:t>in peer reviews</a:t>
            </a:r>
          </a:p>
          <a:p>
            <a:pPr marL="742950" lvl="1" indent="-285750" algn="l" eaLnBrk="1">
              <a:spcBef>
                <a:spcPts val="600"/>
              </a:spcBef>
              <a:buFontTx/>
              <a:buChar char="–"/>
            </a:pPr>
            <a:r>
              <a:rPr lang="en-US" altLang="en-US" sz="2800" b="0" smtClean="0">
                <a:solidFill>
                  <a:srgbClr val="000000"/>
                </a:solidFill>
                <a:latin typeface="Times New Roman" pitchFamily="18" charset="0"/>
                <a:cs typeface="Times New Roman" pitchFamily="18" charset="0"/>
                <a:sym typeface="Times New Roman" pitchFamily="18" charset="0"/>
              </a:rPr>
              <a:t>main objectives lie in </a:t>
            </a:r>
          </a:p>
          <a:p>
            <a:pPr marL="1143000" lvl="2" indent="-228600"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detecting errors and </a:t>
            </a:r>
          </a:p>
          <a:p>
            <a:pPr marL="1143000" lvl="2" indent="-228600"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deviations from standards.</a:t>
            </a:r>
            <a:endParaRPr lang="en-US" altLang="en-US" smtClean="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body" idx="1"/>
          </p:nvPr>
        </p:nvSpPr>
        <p:spPr bwMode="auto">
          <a:xfrm>
            <a:off x="641351" y="1916113"/>
            <a:ext cx="4790016" cy="3881437"/>
          </a:xfrm>
          <a:noFill/>
          <a:ln w="12700">
            <a:miter lim="0"/>
            <a:headEnd/>
            <a:tailEnd/>
          </a:ln>
        </p:spPr>
        <p:txBody>
          <a:bodyPr vert="horz" wrap="square" lIns="50800" tIns="50800" rIns="50800" bIns="50800" numCol="1" anchor="t" anchorCtr="0" compatLnSpc="1">
            <a:prstTxWarp prst="textNoShape">
              <a:avLst/>
            </a:prstTxWarp>
          </a:bodyPr>
          <a:lstStyle/>
          <a:p>
            <a:pPr marL="342900" indent="-342900" algn="l" eaLnBrk="1">
              <a:spcBef>
                <a:spcPts val="600"/>
              </a:spcBef>
              <a:buClr>
                <a:srgbClr val="339966"/>
              </a:buClr>
              <a:buFontTx/>
              <a:buChar char="•"/>
            </a:pPr>
            <a:r>
              <a:rPr lang="en-US" altLang="en-US" sz="2800" dirty="0" smtClean="0">
                <a:solidFill>
                  <a:srgbClr val="2929A3"/>
                </a:solidFill>
                <a:latin typeface="Times New Roman" pitchFamily="18" charset="0"/>
                <a:cs typeface="Times New Roman" pitchFamily="18" charset="0"/>
                <a:sym typeface="Times New Roman" pitchFamily="18" charset="0"/>
              </a:rPr>
              <a:t>Review leader</a:t>
            </a:r>
          </a:p>
          <a:p>
            <a:pPr marL="342900" indent="-342900" algn="l" eaLnBrk="1">
              <a:spcBef>
                <a:spcPts val="600"/>
              </a:spcBef>
              <a:buClr>
                <a:srgbClr val="339966"/>
              </a:buClr>
              <a:buFontTx/>
              <a:buChar char="•"/>
            </a:pPr>
            <a:r>
              <a:rPr lang="en-US" altLang="en-US" sz="2800" dirty="0" smtClean="0">
                <a:solidFill>
                  <a:srgbClr val="2929A3"/>
                </a:solidFill>
                <a:latin typeface="Times New Roman" pitchFamily="18" charset="0"/>
                <a:cs typeface="Times New Roman" pitchFamily="18" charset="0"/>
                <a:sym typeface="Times New Roman" pitchFamily="18" charset="0"/>
              </a:rPr>
              <a:t>The author</a:t>
            </a:r>
          </a:p>
          <a:p>
            <a:pPr marL="342900" indent="-342900" algn="l" eaLnBrk="1">
              <a:spcBef>
                <a:spcPts val="600"/>
              </a:spcBef>
              <a:buClr>
                <a:srgbClr val="339966"/>
              </a:buClr>
              <a:buFontTx/>
              <a:buChar char="•"/>
            </a:pPr>
            <a:r>
              <a:rPr lang="en-US" altLang="en-US" sz="2800" dirty="0" smtClean="0">
                <a:solidFill>
                  <a:srgbClr val="2929A3"/>
                </a:solidFill>
                <a:latin typeface="Times New Roman" pitchFamily="18" charset="0"/>
                <a:cs typeface="Times New Roman" pitchFamily="18" charset="0"/>
                <a:sym typeface="Times New Roman" pitchFamily="18" charset="0"/>
              </a:rPr>
              <a:t>Specialized professionals:</a:t>
            </a:r>
          </a:p>
          <a:p>
            <a:pPr marL="742950" lvl="1" indent="-285750" algn="l" eaLnBrk="1">
              <a:spcBef>
                <a:spcPts val="500"/>
              </a:spcBef>
              <a:buClr>
                <a:srgbClr val="339966"/>
              </a:buClr>
              <a:buFontTx/>
              <a:buChar char="–"/>
            </a:pPr>
            <a:r>
              <a:rPr lang="en-US" altLang="en-US" sz="2400" dirty="0" smtClean="0">
                <a:solidFill>
                  <a:srgbClr val="2929A3"/>
                </a:solidFill>
                <a:latin typeface="Times New Roman" pitchFamily="18" charset="0"/>
                <a:cs typeface="Times New Roman" pitchFamily="18" charset="0"/>
                <a:sym typeface="Times New Roman" pitchFamily="18" charset="0"/>
              </a:rPr>
              <a:t>Designer</a:t>
            </a:r>
          </a:p>
          <a:p>
            <a:pPr marL="742950" lvl="1" indent="-285750" algn="l" eaLnBrk="1">
              <a:spcBef>
                <a:spcPts val="500"/>
              </a:spcBef>
              <a:buClr>
                <a:srgbClr val="339966"/>
              </a:buClr>
              <a:buFontTx/>
              <a:buChar char="–"/>
            </a:pPr>
            <a:r>
              <a:rPr lang="en-US" altLang="en-US" sz="2400" dirty="0" smtClean="0">
                <a:solidFill>
                  <a:srgbClr val="2929A3"/>
                </a:solidFill>
                <a:latin typeface="Times New Roman" pitchFamily="18" charset="0"/>
                <a:cs typeface="Times New Roman" pitchFamily="18" charset="0"/>
                <a:sym typeface="Times New Roman" pitchFamily="18" charset="0"/>
              </a:rPr>
              <a:t>Coder or implementer</a:t>
            </a:r>
          </a:p>
          <a:p>
            <a:pPr marL="742950" lvl="1" indent="-285750" algn="l" eaLnBrk="1">
              <a:spcBef>
                <a:spcPts val="500"/>
              </a:spcBef>
              <a:buClr>
                <a:srgbClr val="339966"/>
              </a:buClr>
              <a:buFontTx/>
              <a:buChar char="–"/>
            </a:pPr>
            <a:r>
              <a:rPr lang="en-US" altLang="en-US" sz="2400" dirty="0" smtClean="0">
                <a:solidFill>
                  <a:srgbClr val="2929A3"/>
                </a:solidFill>
                <a:latin typeface="Times New Roman" pitchFamily="18" charset="0"/>
                <a:cs typeface="Times New Roman" pitchFamily="18" charset="0"/>
                <a:sym typeface="Times New Roman" pitchFamily="18" charset="0"/>
              </a:rPr>
              <a:t>Tester</a:t>
            </a:r>
            <a:endParaRPr lang="en-US" altLang="en-US" dirty="0" smtClean="0"/>
          </a:p>
        </p:txBody>
      </p:sp>
      <p:sp>
        <p:nvSpPr>
          <p:cNvPr id="6148" name="AutoShape 3"/>
          <p:cNvSpPr>
            <a:spLocks/>
          </p:cNvSpPr>
          <p:nvPr/>
        </p:nvSpPr>
        <p:spPr bwMode="auto">
          <a:xfrm>
            <a:off x="6197600" y="1978025"/>
            <a:ext cx="5080000" cy="4114800"/>
          </a:xfrm>
          <a:custGeom>
            <a:avLst/>
            <a:gdLst>
              <a:gd name="T0" fmla="*/ 1905000 w 21600"/>
              <a:gd name="T1" fmla="*/ 2057400 h 21600"/>
              <a:gd name="T2" fmla="*/ 1905000 w 21600"/>
              <a:gd name="T3" fmla="*/ 2057400 h 21600"/>
              <a:gd name="T4" fmla="*/ 1905000 w 21600"/>
              <a:gd name="T5" fmla="*/ 2057400 h 21600"/>
              <a:gd name="T6" fmla="*/ 1905000 w 21600"/>
              <a:gd name="T7" fmla="*/ 20574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lstStyle/>
          <a:p>
            <a:pPr marL="342900" indent="-342900" defTabSz="914400">
              <a:spcBef>
                <a:spcPts val="600"/>
              </a:spcBef>
              <a:buClr>
                <a:srgbClr val="3333CC"/>
              </a:buClr>
              <a:buSzPct val="100000"/>
              <a:buFontTx/>
              <a:buChar char="•"/>
            </a:pPr>
            <a:r>
              <a:rPr lang="en-US" altLang="en-US" sz="2800" b="1" dirty="0">
                <a:solidFill>
                  <a:srgbClr val="3333CC"/>
                </a:solidFill>
                <a:latin typeface="Times New Roman" pitchFamily="18" charset="0"/>
                <a:cs typeface="Times New Roman" pitchFamily="18" charset="0"/>
                <a:sym typeface="Times New Roman" pitchFamily="18" charset="0"/>
              </a:rPr>
              <a:t>Review leader</a:t>
            </a:r>
          </a:p>
          <a:p>
            <a:pPr marL="342900" indent="-342900" defTabSz="914400">
              <a:spcBef>
                <a:spcPts val="600"/>
              </a:spcBef>
              <a:buClr>
                <a:srgbClr val="3333CC"/>
              </a:buClr>
              <a:buSzPct val="100000"/>
              <a:buFontTx/>
              <a:buChar char="•"/>
            </a:pPr>
            <a:r>
              <a:rPr lang="en-US" altLang="en-US" sz="2800" b="1" dirty="0">
                <a:solidFill>
                  <a:srgbClr val="3333CC"/>
                </a:solidFill>
                <a:latin typeface="Times New Roman" pitchFamily="18" charset="0"/>
                <a:cs typeface="Times New Roman" pitchFamily="18" charset="0"/>
                <a:sym typeface="Times New Roman" pitchFamily="18" charset="0"/>
              </a:rPr>
              <a:t>The author</a:t>
            </a:r>
          </a:p>
          <a:p>
            <a:pPr marL="342900" indent="-342900" defTabSz="914400">
              <a:spcBef>
                <a:spcPts val="600"/>
              </a:spcBef>
              <a:buClr>
                <a:srgbClr val="3333CC"/>
              </a:buClr>
              <a:buSzPct val="100000"/>
              <a:buFontTx/>
              <a:buChar char="•"/>
            </a:pPr>
            <a:r>
              <a:rPr lang="en-US" altLang="en-US" sz="2800" b="1" dirty="0">
                <a:solidFill>
                  <a:srgbClr val="3333CC"/>
                </a:solidFill>
                <a:latin typeface="Times New Roman" pitchFamily="18" charset="0"/>
                <a:cs typeface="Times New Roman" pitchFamily="18" charset="0"/>
                <a:sym typeface="Times New Roman" pitchFamily="18" charset="0"/>
              </a:rPr>
              <a:t>Specialized professionals:</a:t>
            </a:r>
          </a:p>
          <a:p>
            <a:pPr marL="742950" lvl="1" indent="-285750" defTabSz="914400">
              <a:spcBef>
                <a:spcPts val="500"/>
              </a:spcBef>
              <a:buClr>
                <a:srgbClr val="3333CC"/>
              </a:buClr>
              <a:buSzPct val="100000"/>
              <a:buFontTx/>
              <a:buChar char="–"/>
            </a:pPr>
            <a:r>
              <a:rPr lang="en-US" altLang="en-US" sz="2400" b="1" dirty="0">
                <a:solidFill>
                  <a:srgbClr val="3333CC"/>
                </a:solidFill>
                <a:latin typeface="Times New Roman" pitchFamily="18" charset="0"/>
                <a:cs typeface="Times New Roman" pitchFamily="18" charset="0"/>
                <a:sym typeface="Times New Roman" pitchFamily="18" charset="0"/>
              </a:rPr>
              <a:t>Standards enforcer</a:t>
            </a:r>
          </a:p>
          <a:p>
            <a:pPr marL="742950" lvl="1" indent="-285750" defTabSz="914400">
              <a:spcBef>
                <a:spcPts val="500"/>
              </a:spcBef>
              <a:buClr>
                <a:srgbClr val="3333CC"/>
              </a:buClr>
              <a:buSzPct val="100000"/>
              <a:buFontTx/>
              <a:buChar char="–"/>
            </a:pPr>
            <a:r>
              <a:rPr lang="en-US" altLang="en-US" sz="2400" b="1" dirty="0">
                <a:solidFill>
                  <a:srgbClr val="3333CC"/>
                </a:solidFill>
                <a:latin typeface="Times New Roman" pitchFamily="18" charset="0"/>
                <a:cs typeface="Times New Roman" pitchFamily="18" charset="0"/>
                <a:sym typeface="Times New Roman" pitchFamily="18" charset="0"/>
              </a:rPr>
              <a:t>Maintenance expert</a:t>
            </a:r>
          </a:p>
          <a:p>
            <a:pPr marL="742950" lvl="1" indent="-285750" defTabSz="914400">
              <a:spcBef>
                <a:spcPts val="500"/>
              </a:spcBef>
              <a:buClr>
                <a:srgbClr val="3333CC"/>
              </a:buClr>
              <a:buSzPct val="100000"/>
              <a:buFontTx/>
              <a:buChar char="–"/>
            </a:pPr>
            <a:r>
              <a:rPr lang="en-US" altLang="en-US" sz="2400" b="1" dirty="0">
                <a:solidFill>
                  <a:srgbClr val="3333CC"/>
                </a:solidFill>
                <a:latin typeface="Times New Roman" pitchFamily="18" charset="0"/>
                <a:cs typeface="Times New Roman" pitchFamily="18" charset="0"/>
                <a:sym typeface="Times New Roman" pitchFamily="18" charset="0"/>
              </a:rPr>
              <a:t>User representative</a:t>
            </a:r>
            <a:endParaRPr lang="en-US" altLang="en-US" dirty="0"/>
          </a:p>
        </p:txBody>
      </p:sp>
      <p:sp>
        <p:nvSpPr>
          <p:cNvPr id="6149" name="AutoShape 4"/>
          <p:cNvSpPr>
            <a:spLocks/>
          </p:cNvSpPr>
          <p:nvPr/>
        </p:nvSpPr>
        <p:spPr bwMode="auto">
          <a:xfrm>
            <a:off x="711201" y="1341438"/>
            <a:ext cx="2876551" cy="276999"/>
          </a:xfrm>
          <a:custGeom>
            <a:avLst/>
            <a:gdLst>
              <a:gd name="T0" fmla="*/ 1078707 w 21600"/>
              <a:gd name="T1" fmla="*/ 200025 h 21600"/>
              <a:gd name="T2" fmla="*/ 1078707 w 21600"/>
              <a:gd name="T3" fmla="*/ 200025 h 21600"/>
              <a:gd name="T4" fmla="*/ 1078707 w 21600"/>
              <a:gd name="T5" fmla="*/ 200025 h 21600"/>
              <a:gd name="T6" fmla="*/ 1078707 w 21600"/>
              <a:gd name="T7" fmla="*/ 2000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0" tIns="0" rIns="0" bIns="0" anchor="ctr">
            <a:spAutoFit/>
          </a:bodyPr>
          <a:lstStyle/>
          <a:p>
            <a:pPr algn="ctr" defTabSz="914400"/>
            <a:r>
              <a:rPr lang="en-US" altLang="en-US" b="1">
                <a:solidFill>
                  <a:srgbClr val="2929A3"/>
                </a:solidFill>
              </a:rPr>
              <a:t>Inspection</a:t>
            </a:r>
          </a:p>
        </p:txBody>
      </p:sp>
      <p:sp>
        <p:nvSpPr>
          <p:cNvPr id="6150" name="AutoShape 5"/>
          <p:cNvSpPr>
            <a:spLocks/>
          </p:cNvSpPr>
          <p:nvPr/>
        </p:nvSpPr>
        <p:spPr bwMode="auto">
          <a:xfrm>
            <a:off x="6299201" y="1341438"/>
            <a:ext cx="3619500" cy="169277"/>
          </a:xfrm>
          <a:custGeom>
            <a:avLst/>
            <a:gdLst>
              <a:gd name="T0" fmla="*/ 1357313 w 21600"/>
              <a:gd name="T1" fmla="*/ 161925 h 21600"/>
              <a:gd name="T2" fmla="*/ 1357313 w 21600"/>
              <a:gd name="T3" fmla="*/ 161925 h 21600"/>
              <a:gd name="T4" fmla="*/ 1357313 w 21600"/>
              <a:gd name="T5" fmla="*/ 161925 h 21600"/>
              <a:gd name="T6" fmla="*/ 1357313 w 21600"/>
              <a:gd name="T7" fmla="*/ 1619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0" tIns="0" rIns="0" bIns="0" anchor="ctr">
            <a:spAutoFit/>
          </a:bodyPr>
          <a:lstStyle/>
          <a:p>
            <a:pPr algn="ctr" defTabSz="914400"/>
            <a:r>
              <a:rPr lang="en-US" altLang="en-US" sz="1100" b="1">
                <a:solidFill>
                  <a:srgbClr val="3333CC"/>
                </a:solidFill>
              </a:rPr>
              <a:t>Walkthrough</a:t>
            </a:r>
            <a:endParaRPr lang="en-US" altLang="en-US" sz="1400" b="1">
              <a:solidFill>
                <a:srgbClr val="3333CC"/>
              </a:solidFill>
            </a:endParaRPr>
          </a:p>
        </p:txBody>
      </p:sp>
      <p:sp>
        <p:nvSpPr>
          <p:cNvPr id="6151" name="AutoShape 6"/>
          <p:cNvSpPr>
            <a:spLocks/>
          </p:cNvSpPr>
          <p:nvPr/>
        </p:nvSpPr>
        <p:spPr bwMode="auto">
          <a:xfrm>
            <a:off x="1377951" y="692151"/>
            <a:ext cx="9385300" cy="338554"/>
          </a:xfrm>
          <a:custGeom>
            <a:avLst/>
            <a:gdLst>
              <a:gd name="T0" fmla="*/ 3519488 w 21600"/>
              <a:gd name="T1" fmla="*/ 252413 h 21600"/>
              <a:gd name="T2" fmla="*/ 3519488 w 21600"/>
              <a:gd name="T3" fmla="*/ 252413 h 21600"/>
              <a:gd name="T4" fmla="*/ 3519488 w 21600"/>
              <a:gd name="T5" fmla="*/ 252413 h 21600"/>
              <a:gd name="T6" fmla="*/ 3519488 w 21600"/>
              <a:gd name="T7" fmla="*/ 25241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0" tIns="0" rIns="0" bIns="0" anchor="ctr">
            <a:spAutoFit/>
          </a:bodyPr>
          <a:lstStyle/>
          <a:p>
            <a:pPr algn="ctr" defTabSz="914400"/>
            <a:r>
              <a:rPr lang="en-US" altLang="en-US" sz="2200" b="1">
                <a:solidFill>
                  <a:srgbClr val="2929A3"/>
                </a:solidFill>
                <a:latin typeface="Arial" pitchFamily="34" charset="0"/>
                <a:cs typeface="Arial" pitchFamily="34" charset="0"/>
                <a:sym typeface="Arial" pitchFamily="34" charset="0"/>
              </a:rPr>
              <a:t>Participants of Peer Reviews</a:t>
            </a:r>
          </a:p>
        </p:txBody>
      </p:sp>
      <p:sp>
        <p:nvSpPr>
          <p:cNvPr id="7175" name="Line 7"/>
          <p:cNvSpPr>
            <a:spLocks noChangeShapeType="1"/>
          </p:cNvSpPr>
          <p:nvPr/>
        </p:nvSpPr>
        <p:spPr bwMode="auto">
          <a:xfrm flipV="1">
            <a:off x="4656667" y="4724400"/>
            <a:ext cx="1822451" cy="1296988"/>
          </a:xfrm>
          <a:prstGeom prst="line">
            <a:avLst/>
          </a:prstGeom>
          <a:noFill/>
          <a:ln w="25400" cap="flat" cmpd="sng">
            <a:solidFill>
              <a:srgbClr val="000000"/>
            </a:solidFill>
            <a:prstDash val="solid"/>
            <a:round/>
            <a:headEnd/>
            <a:tailEnd type="triangl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a:lstStyle/>
          <a:p>
            <a:pPr>
              <a:defRPr/>
            </a:pPr>
            <a:endParaRPr lang="en-US"/>
          </a:p>
        </p:txBody>
      </p:sp>
      <p:sp>
        <p:nvSpPr>
          <p:cNvPr id="7176" name="Line 8"/>
          <p:cNvSpPr>
            <a:spLocks noChangeShapeType="1"/>
          </p:cNvSpPr>
          <p:nvPr/>
        </p:nvSpPr>
        <p:spPr bwMode="auto">
          <a:xfrm flipH="1" flipV="1">
            <a:off x="3788834" y="4652964"/>
            <a:ext cx="1970617" cy="1366837"/>
          </a:xfrm>
          <a:prstGeom prst="line">
            <a:avLst/>
          </a:prstGeom>
          <a:noFill/>
          <a:ln w="25400" cap="flat" cmpd="sng">
            <a:solidFill>
              <a:srgbClr val="000000"/>
            </a:solidFill>
            <a:prstDash val="solid"/>
            <a:round/>
            <a:headEnd/>
            <a:tailEnd type="triangl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a:lstStyle/>
          <a:p>
            <a:pPr>
              <a:defRPr/>
            </a:pPr>
            <a:endParaRPr 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1"/>
          <p:cNvSpPr>
            <a:spLocks/>
          </p:cNvSpPr>
          <p:nvPr/>
        </p:nvSpPr>
        <p:spPr bwMode="auto">
          <a:xfrm>
            <a:off x="508000" y="381001"/>
            <a:ext cx="1727200" cy="333425"/>
          </a:xfrm>
          <a:custGeom>
            <a:avLst/>
            <a:gdLst>
              <a:gd name="T0" fmla="*/ 647700 w 21600"/>
              <a:gd name="T1" fmla="*/ 180182 h 21600"/>
              <a:gd name="T2" fmla="*/ 647700 w 21600"/>
              <a:gd name="T3" fmla="*/ 180182 h 21600"/>
              <a:gd name="T4" fmla="*/ 647700 w 21600"/>
              <a:gd name="T5" fmla="*/ 180182 h 21600"/>
              <a:gd name="T6" fmla="*/ 647700 w 21600"/>
              <a:gd name="T7" fmla="*/ 1801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solidFill>
              <a:srgbClr val="000000"/>
            </a:solidFill>
            <a:round/>
            <a:headEnd/>
            <a:tailEnd/>
          </a:ln>
          <a:effectLst/>
        </p:spPr>
        <p:txBody>
          <a:bodyPr lIns="50800" tIns="50800" rIns="50800" bIns="50800">
            <a:spAutoFit/>
          </a:bodyPr>
          <a:lstStyle/>
          <a:p>
            <a:pPr algn="ctr" defTabSz="914400"/>
            <a:fld id="{E3B18A8E-1C5A-459C-BAF2-D7A892B50C7A}" type="slidenum">
              <a:rPr lang="en-US" altLang="en-US" sz="1500" b="1">
                <a:solidFill>
                  <a:srgbClr val="0000FF"/>
                </a:solidFill>
                <a:latin typeface="Arial" pitchFamily="34" charset="0"/>
                <a:cs typeface="Arial" pitchFamily="34" charset="0"/>
                <a:sym typeface="Arial" pitchFamily="34" charset="0"/>
              </a:rPr>
              <a:pPr algn="ctr" defTabSz="914400"/>
              <a:t>7</a:t>
            </a:fld>
            <a:endParaRPr lang="en-US" altLang="en-US"/>
          </a:p>
        </p:txBody>
      </p:sp>
      <p:sp>
        <p:nvSpPr>
          <p:cNvPr id="7171" name="Rectangle 2"/>
          <p:cNvSpPr>
            <a:spLocks noGrp="1"/>
          </p:cNvSpPr>
          <p:nvPr>
            <p:ph type="title"/>
          </p:nvPr>
        </p:nvSpPr>
        <p:spPr bwMode="auto">
          <a:xfrm>
            <a:off x="914400" y="188913"/>
            <a:ext cx="10363200" cy="587375"/>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3300" smtClean="0">
                <a:latin typeface="Times New Roman" pitchFamily="18" charset="0"/>
                <a:cs typeface="Times New Roman" pitchFamily="18" charset="0"/>
                <a:sym typeface="Times New Roman" pitchFamily="18" charset="0"/>
              </a:rPr>
              <a:t>Peer Reviews - more</a:t>
            </a:r>
            <a:endParaRPr lang="en-US" altLang="en-US" smtClean="0"/>
          </a:p>
        </p:txBody>
      </p:sp>
      <p:sp>
        <p:nvSpPr>
          <p:cNvPr id="7172" name="Rectangle 3"/>
          <p:cNvSpPr>
            <a:spLocks noGrp="1"/>
          </p:cNvSpPr>
          <p:nvPr>
            <p:ph type="body" idx="1"/>
          </p:nvPr>
        </p:nvSpPr>
        <p:spPr bwMode="auto">
          <a:xfrm>
            <a:off x="914401" y="1052513"/>
            <a:ext cx="10943167" cy="5329237"/>
          </a:xfrm>
          <a:noFill/>
          <a:ln w="12700">
            <a:miter lim="0"/>
            <a:headEnd/>
            <a:tailEnd/>
          </a:ln>
        </p:spPr>
        <p:txBody>
          <a:bodyPr vert="horz" wrap="square" lIns="50800" tIns="50800" rIns="50800" bIns="50800" numCol="1" anchor="t" anchorCtr="0" compatLnSpc="1">
            <a:prstTxWarp prst="textNoShape">
              <a:avLst/>
            </a:prstTxWarp>
          </a:bodyPr>
          <a:lstStyle/>
          <a:p>
            <a:pPr marL="204788" indent="-204788"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Tendency nowadays:  diminish the value of manual reviews such as inspections and reviews.</a:t>
            </a:r>
          </a:p>
          <a:p>
            <a:pPr marL="204788" indent="-204788"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We don't have as many as we used to.</a:t>
            </a:r>
          </a:p>
          <a:p>
            <a:pPr marL="204788" indent="-204788" algn="l" eaLnBrk="1">
              <a:spcBef>
                <a:spcPts val="500"/>
              </a:spcBef>
              <a:buFontTx/>
              <a:buChar char="•"/>
            </a:pPr>
            <a:r>
              <a:rPr lang="en-US" altLang="en-US" sz="2400" b="0" smtClean="0">
                <a:solidFill>
                  <a:srgbClr val="000000"/>
                </a:solidFill>
                <a:latin typeface="Times New Roman" pitchFamily="18" charset="0"/>
                <a:cs typeface="Times New Roman" pitchFamily="18" charset="0"/>
                <a:sym typeface="Times New Roman" pitchFamily="18" charset="0"/>
              </a:rPr>
              <a:t>Largely due to agile approaches to development and concerns for time savings and streamlining the process wherever possible.</a:t>
            </a:r>
          </a:p>
          <a:p>
            <a:pPr marL="204788" indent="-204788" algn="l" eaLnBrk="1">
              <a:spcBef>
                <a:spcPts val="700"/>
              </a:spcBef>
            </a:pPr>
            <a:endParaRPr lang="en-US" altLang="en-US" sz="2400" b="0" smtClean="0">
              <a:solidFill>
                <a:srgbClr val="000000"/>
              </a:solidFill>
              <a:latin typeface="Times New Roman" pitchFamily="18" charset="0"/>
              <a:cs typeface="Times New Roman" pitchFamily="18" charset="0"/>
              <a:sym typeface="Times New Roman" pitchFamily="18" charset="0"/>
            </a:endParaRPr>
          </a:p>
          <a:p>
            <a:pPr marL="204788" indent="-204788" algn="l" eaLnBrk="1">
              <a:spcBef>
                <a:spcPts val="500"/>
              </a:spcBef>
              <a:buFontTx/>
              <a:buChar char="•"/>
            </a:pPr>
            <a:r>
              <a:rPr lang="en-US" altLang="en-US" sz="2400" u="sng" smtClean="0">
                <a:solidFill>
                  <a:srgbClr val="000000"/>
                </a:solidFill>
                <a:latin typeface="Times New Roman" pitchFamily="18" charset="0"/>
                <a:cs typeface="Times New Roman" pitchFamily="18" charset="0"/>
                <a:sym typeface="Times New Roman" pitchFamily="18" charset="0"/>
              </a:rPr>
              <a:t>Empirical evidence, </a:t>
            </a:r>
            <a:r>
              <a:rPr lang="en-US" altLang="en-US" sz="2400" b="0" smtClean="0">
                <a:solidFill>
                  <a:srgbClr val="000000"/>
                </a:solidFill>
                <a:latin typeface="Times New Roman" pitchFamily="18" charset="0"/>
                <a:cs typeface="Times New Roman" pitchFamily="18" charset="0"/>
                <a:sym typeface="Times New Roman" pitchFamily="18" charset="0"/>
              </a:rPr>
              <a:t>however, indicates </a:t>
            </a:r>
            <a:r>
              <a:rPr lang="en-US" altLang="en-US" sz="2400" u="sng" smtClean="0">
                <a:solidFill>
                  <a:srgbClr val="000000"/>
                </a:solidFill>
                <a:latin typeface="Times New Roman" pitchFamily="18" charset="0"/>
                <a:cs typeface="Times New Roman" pitchFamily="18" charset="0"/>
                <a:sym typeface="Times New Roman" pitchFamily="18" charset="0"/>
              </a:rPr>
              <a:t>convincing evidence</a:t>
            </a:r>
            <a:r>
              <a:rPr lang="en-US" altLang="en-US" sz="2400" b="0" u="sng" smtClean="0">
                <a:solidFill>
                  <a:srgbClr val="000000"/>
                </a:solidFill>
                <a:latin typeface="Times New Roman" pitchFamily="18" charset="0"/>
                <a:cs typeface="Times New Roman" pitchFamily="18" charset="0"/>
                <a:sym typeface="Times New Roman" pitchFamily="18" charset="0"/>
              </a:rPr>
              <a:t> </a:t>
            </a:r>
            <a:r>
              <a:rPr lang="en-US" altLang="en-US" sz="2400" b="0" smtClean="0">
                <a:solidFill>
                  <a:srgbClr val="000000"/>
                </a:solidFill>
                <a:latin typeface="Times New Roman" pitchFamily="18" charset="0"/>
                <a:cs typeface="Times New Roman" pitchFamily="18" charset="0"/>
                <a:sym typeface="Times New Roman" pitchFamily="18" charset="0"/>
              </a:rPr>
              <a:t>that peer reviews are highly efficient and effective.</a:t>
            </a:r>
            <a:endParaRPr lang="en-US" altLang="en-US" smtClean="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1"/>
          <p:cNvSpPr>
            <a:spLocks/>
          </p:cNvSpPr>
          <p:nvPr/>
        </p:nvSpPr>
        <p:spPr bwMode="auto">
          <a:xfrm>
            <a:off x="508000" y="381001"/>
            <a:ext cx="1727200" cy="333425"/>
          </a:xfrm>
          <a:custGeom>
            <a:avLst/>
            <a:gdLst>
              <a:gd name="T0" fmla="*/ 647700 w 21600"/>
              <a:gd name="T1" fmla="*/ 180182 h 21600"/>
              <a:gd name="T2" fmla="*/ 647700 w 21600"/>
              <a:gd name="T3" fmla="*/ 180182 h 21600"/>
              <a:gd name="T4" fmla="*/ 647700 w 21600"/>
              <a:gd name="T5" fmla="*/ 180182 h 21600"/>
              <a:gd name="T6" fmla="*/ 647700 w 21600"/>
              <a:gd name="T7" fmla="*/ 1801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solidFill>
              <a:srgbClr val="000000"/>
            </a:solidFill>
            <a:round/>
            <a:headEnd/>
            <a:tailEnd/>
          </a:ln>
          <a:effectLst/>
        </p:spPr>
        <p:txBody>
          <a:bodyPr lIns="50800" tIns="50800" rIns="50800" bIns="50800">
            <a:spAutoFit/>
          </a:bodyPr>
          <a:lstStyle/>
          <a:p>
            <a:pPr algn="ctr" defTabSz="914400"/>
            <a:fld id="{064A7E8B-1B73-4A45-B6F7-F45C3C9F8F8D}" type="slidenum">
              <a:rPr lang="en-US" altLang="en-US" sz="1500" b="1">
                <a:solidFill>
                  <a:srgbClr val="0000FF"/>
                </a:solidFill>
                <a:latin typeface="Arial" pitchFamily="34" charset="0"/>
                <a:cs typeface="Arial" pitchFamily="34" charset="0"/>
                <a:sym typeface="Arial" pitchFamily="34" charset="0"/>
              </a:rPr>
              <a:pPr algn="ctr" defTabSz="914400"/>
              <a:t>8</a:t>
            </a:fld>
            <a:endParaRPr lang="en-US" altLang="en-US"/>
          </a:p>
        </p:txBody>
      </p:sp>
      <p:sp>
        <p:nvSpPr>
          <p:cNvPr id="8195" name="Rectangle 2"/>
          <p:cNvSpPr>
            <a:spLocks noGrp="1"/>
          </p:cNvSpPr>
          <p:nvPr>
            <p:ph type="title"/>
          </p:nvPr>
        </p:nvSpPr>
        <p:spPr bwMode="auto">
          <a:xfrm>
            <a:off x="914400" y="187325"/>
            <a:ext cx="10363200" cy="1144588"/>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3900" smtClean="0">
                <a:latin typeface="Times New Roman" pitchFamily="18" charset="0"/>
                <a:cs typeface="Times New Roman" pitchFamily="18" charset="0"/>
                <a:sym typeface="Times New Roman" pitchFamily="18" charset="0"/>
              </a:rPr>
              <a:t>Peer Reviews: </a:t>
            </a:r>
            <a:br>
              <a:rPr lang="en-US" altLang="en-US" sz="3900" smtClean="0">
                <a:latin typeface="Times New Roman" pitchFamily="18" charset="0"/>
                <a:cs typeface="Times New Roman" pitchFamily="18" charset="0"/>
                <a:sym typeface="Times New Roman" pitchFamily="18" charset="0"/>
              </a:rPr>
            </a:br>
            <a:r>
              <a:rPr lang="en-US" altLang="en-US" sz="3200" smtClean="0">
                <a:latin typeface="Times New Roman" pitchFamily="18" charset="0"/>
                <a:cs typeface="Times New Roman" pitchFamily="18" charset="0"/>
                <a:sym typeface="Times New Roman" pitchFamily="18" charset="0"/>
              </a:rPr>
              <a:t>Inspections / Walk-Throughs</a:t>
            </a:r>
            <a:endParaRPr lang="en-US" altLang="en-US" smtClean="0"/>
          </a:p>
        </p:txBody>
      </p:sp>
      <p:sp>
        <p:nvSpPr>
          <p:cNvPr id="8196" name="Rectangle 3"/>
          <p:cNvSpPr>
            <a:spLocks noGrp="1"/>
          </p:cNvSpPr>
          <p:nvPr>
            <p:ph type="body" idx="1"/>
          </p:nvPr>
        </p:nvSpPr>
        <p:spPr bwMode="auto">
          <a:xfrm>
            <a:off x="914400" y="1557338"/>
            <a:ext cx="10653184" cy="4114800"/>
          </a:xfrm>
          <a:noFill/>
          <a:ln w="12700">
            <a:miter lim="0"/>
            <a:headEnd/>
            <a:tailEnd/>
          </a:ln>
        </p:spPr>
        <p:txBody>
          <a:bodyPr vert="horz" wrap="square" lIns="50800" tIns="50800" rIns="50800" bIns="50800" numCol="1" anchor="t" anchorCtr="0" compatLnSpc="1">
            <a:prstTxWarp prst="textNoShape">
              <a:avLst/>
            </a:prstTxWarp>
          </a:bodyPr>
          <a:lstStyle/>
          <a:p>
            <a:pPr marL="300038" indent="-300038" algn="l" eaLnBrk="1">
              <a:spcBef>
                <a:spcPts val="600"/>
              </a:spcBef>
              <a:buFontTx/>
              <a:buChar char="•"/>
            </a:pPr>
            <a:r>
              <a:rPr lang="en-US" altLang="en-US" sz="2700" b="0" smtClean="0">
                <a:solidFill>
                  <a:srgbClr val="000000"/>
                </a:solidFill>
                <a:latin typeface="Times New Roman" pitchFamily="18" charset="0"/>
                <a:cs typeface="Times New Roman" pitchFamily="18" charset="0"/>
                <a:sym typeface="Times New Roman" pitchFamily="18" charset="0"/>
              </a:rPr>
              <a:t> Walkthroughs and inspection differ in formality –  </a:t>
            </a:r>
          </a:p>
          <a:p>
            <a:pPr marL="300038" indent="-300038" algn="l" eaLnBrk="1">
              <a:spcBef>
                <a:spcPts val="600"/>
              </a:spcBef>
              <a:buFontTx/>
              <a:buChar char="•"/>
            </a:pPr>
            <a:r>
              <a:rPr lang="en-US" altLang="en-US" sz="2700" b="0" smtClean="0">
                <a:solidFill>
                  <a:srgbClr val="000000"/>
                </a:solidFill>
                <a:latin typeface="Times New Roman" pitchFamily="18" charset="0"/>
                <a:cs typeface="Times New Roman" pitchFamily="18" charset="0"/>
                <a:sym typeface="Times New Roman" pitchFamily="18" charset="0"/>
              </a:rPr>
              <a:t>Inspections emphasize the </a:t>
            </a:r>
            <a:r>
              <a:rPr lang="en-US" altLang="en-US" sz="2700" smtClean="0">
                <a:solidFill>
                  <a:srgbClr val="000000"/>
                </a:solidFill>
                <a:latin typeface="Times New Roman" pitchFamily="18" charset="0"/>
                <a:cs typeface="Times New Roman" pitchFamily="18" charset="0"/>
                <a:sym typeface="Times New Roman" pitchFamily="18" charset="0"/>
              </a:rPr>
              <a:t>objective of </a:t>
            </a:r>
            <a:r>
              <a:rPr lang="en-US" altLang="en-US" sz="2700" u="sng" smtClean="0">
                <a:solidFill>
                  <a:srgbClr val="000000"/>
                </a:solidFill>
                <a:latin typeface="Times New Roman" pitchFamily="18" charset="0"/>
                <a:cs typeface="Times New Roman" pitchFamily="18" charset="0"/>
                <a:sym typeface="Times New Roman" pitchFamily="18" charset="0"/>
              </a:rPr>
              <a:t>corrective action;</a:t>
            </a:r>
            <a:r>
              <a:rPr lang="en-US" altLang="en-US" sz="2700" smtClean="0">
                <a:solidFill>
                  <a:srgbClr val="000000"/>
                </a:solidFill>
                <a:latin typeface="Times New Roman" pitchFamily="18" charset="0"/>
                <a:cs typeface="Times New Roman" pitchFamily="18" charset="0"/>
                <a:sym typeface="Times New Roman" pitchFamily="18" charset="0"/>
              </a:rPr>
              <a:t>  more formal</a:t>
            </a:r>
          </a:p>
          <a:p>
            <a:pPr marL="300038" indent="-300038" algn="l" eaLnBrk="1">
              <a:spcBef>
                <a:spcPts val="600"/>
              </a:spcBef>
              <a:buFontTx/>
              <a:buChar char="•"/>
            </a:pPr>
            <a:r>
              <a:rPr lang="en-US" altLang="en-US" sz="2700" b="0" smtClean="0">
                <a:solidFill>
                  <a:srgbClr val="000000"/>
                </a:solidFill>
                <a:latin typeface="Times New Roman" pitchFamily="18" charset="0"/>
                <a:cs typeface="Times New Roman" pitchFamily="18" charset="0"/>
                <a:sym typeface="Times New Roman" pitchFamily="18" charset="0"/>
              </a:rPr>
              <a:t>Walkthroughs limited to </a:t>
            </a:r>
            <a:r>
              <a:rPr lang="en-US" altLang="en-US" sz="2700" u="sng" smtClean="0">
                <a:solidFill>
                  <a:srgbClr val="000000"/>
                </a:solidFill>
                <a:latin typeface="Times New Roman" pitchFamily="18" charset="0"/>
                <a:cs typeface="Times New Roman" pitchFamily="18" charset="0"/>
                <a:sym typeface="Times New Roman" pitchFamily="18" charset="0"/>
              </a:rPr>
              <a:t>comments</a:t>
            </a:r>
            <a:r>
              <a:rPr lang="en-US" altLang="en-US" sz="2700" b="0" smtClean="0">
                <a:solidFill>
                  <a:srgbClr val="000000"/>
                </a:solidFill>
                <a:latin typeface="Times New Roman" pitchFamily="18" charset="0"/>
                <a:cs typeface="Times New Roman" pitchFamily="18" charset="0"/>
                <a:sym typeface="Times New Roman" pitchFamily="18" charset="0"/>
              </a:rPr>
              <a:t> on document reviewed.</a:t>
            </a:r>
          </a:p>
          <a:p>
            <a:pPr marL="300038" indent="-300038" algn="l" eaLnBrk="1">
              <a:spcBef>
                <a:spcPts val="700"/>
              </a:spcBef>
              <a:buFontTx/>
              <a:buChar char="•"/>
            </a:pPr>
            <a:endParaRPr lang="en-US" altLang="en-US" sz="2700" b="0" smtClean="0">
              <a:solidFill>
                <a:srgbClr val="000000"/>
              </a:solidFill>
              <a:latin typeface="Times New Roman" pitchFamily="18" charset="0"/>
              <a:cs typeface="Times New Roman" pitchFamily="18" charset="0"/>
              <a:sym typeface="Times New Roman" pitchFamily="18" charset="0"/>
            </a:endParaRPr>
          </a:p>
          <a:p>
            <a:pPr marL="300038" indent="-300038" algn="l" eaLnBrk="1">
              <a:spcBef>
                <a:spcPts val="600"/>
              </a:spcBef>
              <a:buFontTx/>
              <a:buChar char="•"/>
            </a:pPr>
            <a:r>
              <a:rPr lang="en-US" altLang="en-US" sz="2700" b="0" smtClean="0">
                <a:solidFill>
                  <a:srgbClr val="000000"/>
                </a:solidFill>
                <a:latin typeface="Times New Roman" pitchFamily="18" charset="0"/>
                <a:cs typeface="Times New Roman" pitchFamily="18" charset="0"/>
                <a:sym typeface="Times New Roman" pitchFamily="18" charset="0"/>
              </a:rPr>
              <a:t>Inspections also look to </a:t>
            </a:r>
            <a:r>
              <a:rPr lang="en-US" altLang="en-US" sz="2700" smtClean="0">
                <a:solidFill>
                  <a:srgbClr val="000000"/>
                </a:solidFill>
                <a:latin typeface="Times New Roman" pitchFamily="18" charset="0"/>
                <a:cs typeface="Times New Roman" pitchFamily="18" charset="0"/>
                <a:sym typeface="Times New Roman" pitchFamily="18" charset="0"/>
              </a:rPr>
              <a:t>improve methods </a:t>
            </a:r>
            <a:r>
              <a:rPr lang="en-US" altLang="en-US" sz="2700" b="0" smtClean="0">
                <a:solidFill>
                  <a:srgbClr val="000000"/>
                </a:solidFill>
                <a:latin typeface="Times New Roman" pitchFamily="18" charset="0"/>
                <a:cs typeface="Times New Roman" pitchFamily="18" charset="0"/>
                <a:sym typeface="Times New Roman" pitchFamily="18" charset="0"/>
              </a:rPr>
              <a:t>as well.</a:t>
            </a:r>
          </a:p>
          <a:p>
            <a:pPr marL="300038" indent="-300038" algn="l" eaLnBrk="1">
              <a:spcBef>
                <a:spcPts val="600"/>
              </a:spcBef>
              <a:buFontTx/>
              <a:buChar char="•"/>
            </a:pPr>
            <a:r>
              <a:rPr lang="en-US" altLang="en-US" sz="2700" b="0" smtClean="0">
                <a:solidFill>
                  <a:srgbClr val="000000"/>
                </a:solidFill>
                <a:latin typeface="Times New Roman" pitchFamily="18" charset="0"/>
                <a:cs typeface="Times New Roman" pitchFamily="18" charset="0"/>
                <a:sym typeface="Times New Roman" pitchFamily="18" charset="0"/>
              </a:rPr>
              <a:t>Inspections are considered </a:t>
            </a:r>
            <a:r>
              <a:rPr lang="en-US" altLang="en-US" sz="2700" smtClean="0">
                <a:solidFill>
                  <a:srgbClr val="000000"/>
                </a:solidFill>
                <a:latin typeface="Times New Roman" pitchFamily="18" charset="0"/>
                <a:cs typeface="Times New Roman" pitchFamily="18" charset="0"/>
                <a:sym typeface="Times New Roman" pitchFamily="18" charset="0"/>
              </a:rPr>
              <a:t>to contribute more </a:t>
            </a:r>
            <a:r>
              <a:rPr lang="en-US" altLang="en-US" sz="2700" b="0" smtClean="0">
                <a:solidFill>
                  <a:srgbClr val="000000"/>
                </a:solidFill>
                <a:latin typeface="Times New Roman" pitchFamily="18" charset="0"/>
                <a:cs typeface="Times New Roman" pitchFamily="18" charset="0"/>
                <a:sym typeface="Times New Roman" pitchFamily="18" charset="0"/>
              </a:rPr>
              <a:t>to general level of SQA.</a:t>
            </a:r>
            <a:endParaRPr lang="en-US" altLang="en-US" smtClean="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1"/>
          <p:cNvSpPr>
            <a:spLocks/>
          </p:cNvSpPr>
          <p:nvPr/>
        </p:nvSpPr>
        <p:spPr bwMode="auto">
          <a:xfrm>
            <a:off x="508000" y="381001"/>
            <a:ext cx="1727200" cy="333425"/>
          </a:xfrm>
          <a:custGeom>
            <a:avLst/>
            <a:gdLst>
              <a:gd name="T0" fmla="*/ 647700 w 21600"/>
              <a:gd name="T1" fmla="*/ 180182 h 21600"/>
              <a:gd name="T2" fmla="*/ 647700 w 21600"/>
              <a:gd name="T3" fmla="*/ 180182 h 21600"/>
              <a:gd name="T4" fmla="*/ 647700 w 21600"/>
              <a:gd name="T5" fmla="*/ 180182 h 21600"/>
              <a:gd name="T6" fmla="*/ 647700 w 21600"/>
              <a:gd name="T7" fmla="*/ 1801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solidFill>
              <a:srgbClr val="000000"/>
            </a:solidFill>
            <a:round/>
            <a:headEnd/>
            <a:tailEnd/>
          </a:ln>
          <a:effectLst/>
        </p:spPr>
        <p:txBody>
          <a:bodyPr lIns="50800" tIns="50800" rIns="50800" bIns="50800">
            <a:spAutoFit/>
          </a:bodyPr>
          <a:lstStyle/>
          <a:p>
            <a:pPr algn="ctr" defTabSz="914400"/>
            <a:fld id="{6E3DCFA3-1FF2-40F2-BD42-B5DE3C5BD6E8}" type="slidenum">
              <a:rPr lang="en-US" altLang="en-US" sz="1500" b="1">
                <a:solidFill>
                  <a:srgbClr val="0000FF"/>
                </a:solidFill>
                <a:latin typeface="Arial" pitchFamily="34" charset="0"/>
                <a:cs typeface="Arial" pitchFamily="34" charset="0"/>
                <a:sym typeface="Arial" pitchFamily="34" charset="0"/>
              </a:rPr>
              <a:pPr algn="ctr" defTabSz="914400"/>
              <a:t>9</a:t>
            </a:fld>
            <a:endParaRPr lang="en-US" altLang="en-US"/>
          </a:p>
        </p:txBody>
      </p:sp>
      <p:sp>
        <p:nvSpPr>
          <p:cNvPr id="9219" name="Rectangle 2"/>
          <p:cNvSpPr>
            <a:spLocks noGrp="1"/>
          </p:cNvSpPr>
          <p:nvPr>
            <p:ph type="title"/>
          </p:nvPr>
        </p:nvSpPr>
        <p:spPr bwMode="auto">
          <a:xfrm>
            <a:off x="914400" y="-171450"/>
            <a:ext cx="10363200" cy="935038"/>
          </a:xfrm>
          <a:noFill/>
          <a:ln w="12700">
            <a:miter lim="0"/>
            <a:headEnd/>
            <a:tailEnd/>
          </a:ln>
        </p:spPr>
        <p:txBody>
          <a:bodyPr vert="horz" wrap="square" lIns="50800" tIns="50800" rIns="50800" bIns="50800" numCol="1" anchor="ctr" anchorCtr="0" compatLnSpc="1">
            <a:prstTxWarp prst="textNoShape">
              <a:avLst/>
            </a:prstTxWarp>
          </a:bodyPr>
          <a:lstStyle/>
          <a:p>
            <a:pPr algn="ctr" defTabSz="914400" eaLnBrk="1"/>
            <a:r>
              <a:rPr lang="en-US" altLang="en-US" sz="4400" smtClean="0">
                <a:latin typeface="Times New Roman" pitchFamily="18" charset="0"/>
                <a:cs typeface="Times New Roman" pitchFamily="18" charset="0"/>
                <a:sym typeface="Times New Roman" pitchFamily="18" charset="0"/>
              </a:rPr>
              <a:t>Peer Reviews:  </a:t>
            </a:r>
            <a:r>
              <a:rPr lang="en-US" altLang="en-US" sz="4400" u="sng" smtClean="0">
                <a:latin typeface="Times New Roman" pitchFamily="18" charset="0"/>
                <a:cs typeface="Times New Roman" pitchFamily="18" charset="0"/>
                <a:sym typeface="Times New Roman" pitchFamily="18" charset="0"/>
              </a:rPr>
              <a:t>Inspections</a:t>
            </a:r>
            <a:endParaRPr lang="en-US" altLang="en-US" smtClean="0"/>
          </a:p>
        </p:txBody>
      </p:sp>
      <p:sp>
        <p:nvSpPr>
          <p:cNvPr id="9220" name="Rectangle 3"/>
          <p:cNvSpPr>
            <a:spLocks noGrp="1"/>
          </p:cNvSpPr>
          <p:nvPr>
            <p:ph type="body" idx="1"/>
          </p:nvPr>
        </p:nvSpPr>
        <p:spPr bwMode="auto">
          <a:xfrm>
            <a:off x="334434" y="765175"/>
            <a:ext cx="11231033" cy="5111750"/>
          </a:xfrm>
          <a:noFill/>
          <a:ln w="12700">
            <a:miter lim="0"/>
            <a:headEnd/>
            <a:tailEnd/>
          </a:ln>
        </p:spPr>
        <p:txBody>
          <a:bodyPr vert="horz" wrap="square" lIns="50800" tIns="50800" rIns="50800" bIns="50800" numCol="1" anchor="t" anchorCtr="0" compatLnSpc="1">
            <a:prstTxWarp prst="textNoShape">
              <a:avLst/>
            </a:prstTxWarp>
            <a:normAutofit lnSpcReduction="10000"/>
          </a:bodyPr>
          <a:lstStyle/>
          <a:p>
            <a:pPr marL="236538" indent="-236538" algn="l" eaLnBrk="1">
              <a:spcBef>
                <a:spcPts val="500"/>
              </a:spcBef>
              <a:buFontTx/>
              <a:buChar char="•"/>
            </a:pPr>
            <a:r>
              <a:rPr lang="en-US" altLang="en-US" sz="2200" b="0" smtClean="0">
                <a:solidFill>
                  <a:srgbClr val="000000"/>
                </a:solidFill>
                <a:latin typeface="Times New Roman" pitchFamily="18" charset="0"/>
                <a:cs typeface="Times New Roman" pitchFamily="18" charset="0"/>
                <a:sym typeface="Times New Roman" pitchFamily="18" charset="0"/>
              </a:rPr>
              <a:t>Inspections usually based on a comprehensive infrastructure: </a:t>
            </a:r>
          </a:p>
          <a:p>
            <a:pPr marL="676275" lvl="1" indent="-219075" algn="l" eaLnBrk="1">
              <a:spcBef>
                <a:spcPts val="400"/>
              </a:spcBef>
              <a:buFontTx/>
              <a:buChar char="–"/>
            </a:pPr>
            <a:r>
              <a:rPr lang="en-US" altLang="en-US" b="0" smtClean="0">
                <a:solidFill>
                  <a:srgbClr val="000000"/>
                </a:solidFill>
                <a:latin typeface="Times New Roman" pitchFamily="18" charset="0"/>
                <a:cs typeface="Times New Roman" pitchFamily="18" charset="0"/>
                <a:sym typeface="Times New Roman" pitchFamily="18" charset="0"/>
              </a:rPr>
              <a:t>Development of </a:t>
            </a:r>
            <a:r>
              <a:rPr lang="en-US" altLang="en-US" smtClean="0">
                <a:solidFill>
                  <a:srgbClr val="000000"/>
                </a:solidFill>
                <a:latin typeface="Times New Roman" pitchFamily="18" charset="0"/>
                <a:cs typeface="Times New Roman" pitchFamily="18" charset="0"/>
                <a:sym typeface="Times New Roman" pitchFamily="18" charset="0"/>
              </a:rPr>
              <a:t>inspection checklists </a:t>
            </a:r>
            <a:r>
              <a:rPr lang="en-US" altLang="en-US" b="0" smtClean="0">
                <a:solidFill>
                  <a:srgbClr val="000000"/>
                </a:solidFill>
                <a:latin typeface="Times New Roman" pitchFamily="18" charset="0"/>
                <a:cs typeface="Times New Roman" pitchFamily="18" charset="0"/>
                <a:sym typeface="Times New Roman" pitchFamily="18" charset="0"/>
              </a:rPr>
              <a:t>for each type of design document as well as coding languages, which are periodically updated.</a:t>
            </a:r>
          </a:p>
          <a:p>
            <a:pPr marL="676275" lvl="1" indent="-219075" algn="l" eaLnBrk="1">
              <a:spcBef>
                <a:spcPts val="600"/>
              </a:spcBef>
              <a:buFontTx/>
              <a:buChar char="–"/>
            </a:pPr>
            <a:endParaRPr lang="en-US" altLang="en-US" b="0" smtClean="0">
              <a:solidFill>
                <a:srgbClr val="000000"/>
              </a:solidFill>
              <a:latin typeface="Times New Roman" pitchFamily="18" charset="0"/>
              <a:cs typeface="Times New Roman" pitchFamily="18" charset="0"/>
              <a:sym typeface="Times New Roman" pitchFamily="18" charset="0"/>
            </a:endParaRPr>
          </a:p>
          <a:p>
            <a:pPr marL="676275" lvl="1" indent="-219075" algn="l" eaLnBrk="1">
              <a:spcBef>
                <a:spcPts val="400"/>
              </a:spcBef>
              <a:buFontTx/>
              <a:buChar char="–"/>
            </a:pPr>
            <a:r>
              <a:rPr lang="en-US" altLang="en-US" b="0" smtClean="0">
                <a:solidFill>
                  <a:srgbClr val="000000"/>
                </a:solidFill>
                <a:latin typeface="Times New Roman" pitchFamily="18" charset="0"/>
                <a:cs typeface="Times New Roman" pitchFamily="18" charset="0"/>
                <a:sym typeface="Times New Roman" pitchFamily="18" charset="0"/>
              </a:rPr>
              <a:t>Development of </a:t>
            </a:r>
            <a:r>
              <a:rPr lang="en-US" altLang="en-US" smtClean="0">
                <a:solidFill>
                  <a:srgbClr val="000000"/>
                </a:solidFill>
                <a:latin typeface="Times New Roman" pitchFamily="18" charset="0"/>
                <a:cs typeface="Times New Roman" pitchFamily="18" charset="0"/>
                <a:sym typeface="Times New Roman" pitchFamily="18" charset="0"/>
              </a:rPr>
              <a:t>typical defect type frequency tables</a:t>
            </a:r>
            <a:r>
              <a:rPr lang="en-US" altLang="en-US" b="0" smtClean="0">
                <a:solidFill>
                  <a:srgbClr val="000000"/>
                </a:solidFill>
                <a:latin typeface="Times New Roman" pitchFamily="18" charset="0"/>
                <a:cs typeface="Times New Roman" pitchFamily="18" charset="0"/>
                <a:sym typeface="Times New Roman" pitchFamily="18" charset="0"/>
              </a:rPr>
              <a:t>, based on past findings to direct inspectors to potential ‘defect concentration areas.’</a:t>
            </a:r>
          </a:p>
          <a:p>
            <a:pPr marL="676275" lvl="1" indent="-219075" algn="l" eaLnBrk="1">
              <a:spcBef>
                <a:spcPts val="600"/>
              </a:spcBef>
              <a:buFontTx/>
              <a:buChar char="–"/>
            </a:pPr>
            <a:endParaRPr lang="en-US" altLang="en-US" smtClean="0">
              <a:solidFill>
                <a:srgbClr val="000000"/>
              </a:solidFill>
              <a:latin typeface="Times New Roman" pitchFamily="18" charset="0"/>
              <a:cs typeface="Times New Roman" pitchFamily="18" charset="0"/>
              <a:sym typeface="Times New Roman" pitchFamily="18" charset="0"/>
            </a:endParaRPr>
          </a:p>
          <a:p>
            <a:pPr marL="676275" lvl="1" indent="-219075" algn="l" eaLnBrk="1">
              <a:spcBef>
                <a:spcPts val="400"/>
              </a:spcBef>
              <a:buFontTx/>
              <a:buChar char="–"/>
            </a:pPr>
            <a:r>
              <a:rPr lang="en-US" altLang="en-US" smtClean="0">
                <a:solidFill>
                  <a:srgbClr val="000000"/>
                </a:solidFill>
                <a:latin typeface="Times New Roman" pitchFamily="18" charset="0"/>
                <a:cs typeface="Times New Roman" pitchFamily="18" charset="0"/>
                <a:sym typeface="Times New Roman" pitchFamily="18" charset="0"/>
              </a:rPr>
              <a:t>Training of competent professionals </a:t>
            </a:r>
            <a:r>
              <a:rPr lang="en-US" altLang="en-US" b="0" smtClean="0">
                <a:solidFill>
                  <a:srgbClr val="000000"/>
                </a:solidFill>
                <a:latin typeface="Times New Roman" pitchFamily="18" charset="0"/>
                <a:cs typeface="Times New Roman" pitchFamily="18" charset="0"/>
                <a:sym typeface="Times New Roman" pitchFamily="18" charset="0"/>
              </a:rPr>
              <a:t>in inspection process issues – making it possible for them to serve as inspection leaders (moderators) or inspection team members</a:t>
            </a:r>
          </a:p>
          <a:p>
            <a:pPr marL="676275" lvl="1" indent="-219075" algn="l" eaLnBrk="1">
              <a:spcBef>
                <a:spcPts val="600"/>
              </a:spcBef>
              <a:buFontTx/>
              <a:buChar char="–"/>
            </a:pPr>
            <a:endParaRPr lang="en-US" altLang="en-US" b="0" smtClean="0">
              <a:solidFill>
                <a:srgbClr val="000000"/>
              </a:solidFill>
              <a:latin typeface="Times New Roman" pitchFamily="18" charset="0"/>
              <a:cs typeface="Times New Roman" pitchFamily="18" charset="0"/>
              <a:sym typeface="Times New Roman" pitchFamily="18" charset="0"/>
            </a:endParaRPr>
          </a:p>
          <a:p>
            <a:pPr marL="676275" lvl="1" indent="-219075" algn="l" eaLnBrk="1">
              <a:spcBef>
                <a:spcPts val="400"/>
              </a:spcBef>
              <a:buFontTx/>
              <a:buChar char="–"/>
            </a:pPr>
            <a:r>
              <a:rPr lang="en-US" altLang="en-US" b="0" smtClean="0">
                <a:solidFill>
                  <a:srgbClr val="000000"/>
                </a:solidFill>
                <a:latin typeface="Times New Roman" pitchFamily="18" charset="0"/>
                <a:cs typeface="Times New Roman" pitchFamily="18" charset="0"/>
                <a:sym typeface="Times New Roman" pitchFamily="18" charset="0"/>
              </a:rPr>
              <a:t>Periodic </a:t>
            </a:r>
            <a:r>
              <a:rPr lang="en-US" altLang="en-US" smtClean="0">
                <a:solidFill>
                  <a:srgbClr val="000000"/>
                </a:solidFill>
                <a:latin typeface="Times New Roman" pitchFamily="18" charset="0"/>
                <a:cs typeface="Times New Roman" pitchFamily="18" charset="0"/>
                <a:sym typeface="Times New Roman" pitchFamily="18" charset="0"/>
              </a:rPr>
              <a:t>analysis of the effectiveness of past inspections</a:t>
            </a:r>
            <a:r>
              <a:rPr lang="en-US" altLang="en-US" b="0" smtClean="0">
                <a:solidFill>
                  <a:srgbClr val="000000"/>
                </a:solidFill>
                <a:latin typeface="Times New Roman" pitchFamily="18" charset="0"/>
                <a:cs typeface="Times New Roman" pitchFamily="18" charset="0"/>
                <a:sym typeface="Times New Roman" pitchFamily="18" charset="0"/>
              </a:rPr>
              <a:t> to improve the inspection methodology</a:t>
            </a:r>
          </a:p>
          <a:p>
            <a:pPr marL="676275" lvl="1" indent="-219075" algn="l" eaLnBrk="1">
              <a:spcBef>
                <a:spcPts val="600"/>
              </a:spcBef>
              <a:buFontTx/>
              <a:buChar char="–"/>
            </a:pPr>
            <a:endParaRPr lang="en-US" altLang="en-US" smtClean="0">
              <a:solidFill>
                <a:srgbClr val="000000"/>
              </a:solidFill>
              <a:latin typeface="Times New Roman" pitchFamily="18" charset="0"/>
              <a:cs typeface="Times New Roman" pitchFamily="18" charset="0"/>
              <a:sym typeface="Times New Roman" pitchFamily="18" charset="0"/>
            </a:endParaRPr>
          </a:p>
          <a:p>
            <a:pPr marL="676275" lvl="1" indent="-219075" algn="l" eaLnBrk="1">
              <a:spcBef>
                <a:spcPts val="400"/>
              </a:spcBef>
              <a:buFontTx/>
              <a:buChar char="–"/>
            </a:pPr>
            <a:r>
              <a:rPr lang="en-US" altLang="en-US" smtClean="0">
                <a:solidFill>
                  <a:srgbClr val="000000"/>
                </a:solidFill>
                <a:latin typeface="Times New Roman" pitchFamily="18" charset="0"/>
                <a:cs typeface="Times New Roman" pitchFamily="18" charset="0"/>
                <a:sym typeface="Times New Roman" pitchFamily="18" charset="0"/>
              </a:rPr>
              <a:t>Introduction of scheduled inspections </a:t>
            </a:r>
            <a:r>
              <a:rPr lang="en-US" altLang="en-US" b="0" smtClean="0">
                <a:solidFill>
                  <a:srgbClr val="000000"/>
                </a:solidFill>
                <a:latin typeface="Times New Roman" pitchFamily="18" charset="0"/>
                <a:cs typeface="Times New Roman" pitchFamily="18" charset="0"/>
                <a:sym typeface="Times New Roman" pitchFamily="18" charset="0"/>
              </a:rPr>
              <a:t>into project activity plan and allocation of the required resources, </a:t>
            </a:r>
            <a:r>
              <a:rPr lang="en-US" altLang="en-US" smtClean="0">
                <a:solidFill>
                  <a:srgbClr val="000000"/>
                </a:solidFill>
                <a:latin typeface="Times New Roman" pitchFamily="18" charset="0"/>
                <a:cs typeface="Times New Roman" pitchFamily="18" charset="0"/>
                <a:sym typeface="Times New Roman" pitchFamily="18" charset="0"/>
              </a:rPr>
              <a:t>including resources </a:t>
            </a:r>
            <a:r>
              <a:rPr lang="en-US" altLang="en-US" b="0" smtClean="0">
                <a:solidFill>
                  <a:srgbClr val="000000"/>
                </a:solidFill>
                <a:latin typeface="Times New Roman" pitchFamily="18" charset="0"/>
                <a:cs typeface="Times New Roman" pitchFamily="18" charset="0"/>
                <a:sym typeface="Times New Roman" pitchFamily="18" charset="0"/>
              </a:rPr>
              <a:t>for corrections</a:t>
            </a:r>
            <a:endParaRPr lang="en-US" altLang="en-US" smtClean="0"/>
          </a:p>
        </p:txBody>
      </p:sp>
    </p:spTree>
  </p:cSld>
  <p:clrMapOvr>
    <a:masterClrMapping/>
  </p:clrMapOvr>
  <p:transition spd="med"/>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162</TotalTime>
  <Words>2025</Words>
  <Application>Microsoft Office PowerPoint</Application>
  <PresentationFormat>Widescreen</PresentationFormat>
  <Paragraphs>339</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BioRhyme ExtraBold</vt:lpstr>
      <vt:lpstr>Calibri</vt:lpstr>
      <vt:lpstr>Gill Sans MT</vt:lpstr>
      <vt:lpstr>Gilroy</vt:lpstr>
      <vt:lpstr>Heebo</vt:lpstr>
      <vt:lpstr>Nunito</vt:lpstr>
      <vt:lpstr>Poppins</vt:lpstr>
      <vt:lpstr>Times New Roman</vt:lpstr>
      <vt:lpstr>Wingdings</vt:lpstr>
      <vt:lpstr>Gallery</vt:lpstr>
      <vt:lpstr>DEPARTMENT OF CSE  COURSE NAME – ADAPTIVE Software Engineering COURSE CODE – 22CI2001</vt:lpstr>
      <vt:lpstr>PowerPoint Presentation</vt:lpstr>
      <vt:lpstr>PowerPoint Presentation</vt:lpstr>
      <vt:lpstr>Peer Reviews</vt:lpstr>
      <vt:lpstr>Peer Reviews</vt:lpstr>
      <vt:lpstr>PowerPoint Presentation</vt:lpstr>
      <vt:lpstr>Peer Reviews - more</vt:lpstr>
      <vt:lpstr>Peer Reviews:  Inspections / Walk-Throughs</vt:lpstr>
      <vt:lpstr>Peer Reviews:  Inspections</vt:lpstr>
      <vt:lpstr>Comparing the Two…</vt:lpstr>
      <vt:lpstr>PowerPoint Presentation</vt:lpstr>
      <vt:lpstr>Focus on Peer Reviews:</vt:lpstr>
      <vt:lpstr>Participants of Peer Reviews</vt:lpstr>
      <vt:lpstr>Participants of Peer Reviews</vt:lpstr>
      <vt:lpstr>Preparation for a Peer Review Session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FOR FURTHER LEARNING OF THE SESSION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SAI</cp:lastModifiedBy>
  <cp:revision>12</cp:revision>
  <dcterms:created xsi:type="dcterms:W3CDTF">2023-05-02T16:26:12Z</dcterms:created>
  <dcterms:modified xsi:type="dcterms:W3CDTF">2023-07-08T05:48:19Z</dcterms:modified>
</cp:coreProperties>
</file>