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338" r:id="rId2"/>
    <p:sldId id="337" r:id="rId3"/>
    <p:sldId id="258" r:id="rId4"/>
    <p:sldId id="317" r:id="rId5"/>
    <p:sldId id="326" r:id="rId6"/>
    <p:sldId id="327" r:id="rId7"/>
    <p:sldId id="328" r:id="rId8"/>
    <p:sldId id="329" r:id="rId9"/>
    <p:sldId id="330" r:id="rId10"/>
    <p:sldId id="331" r:id="rId11"/>
    <p:sldId id="332" r:id="rId12"/>
    <p:sldId id="333" r:id="rId13"/>
    <p:sldId id="334" r:id="rId14"/>
    <p:sldId id="335" r:id="rId15"/>
    <p:sldId id="336"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01" r:id="rId36"/>
    <p:sldId id="303" r:id="rId37"/>
    <p:sldId id="32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08-07-2023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69B8D-BF65-4ADD-F76F-77EA72FFCB8F}"/>
              </a:ext>
            </a:extLst>
          </p:cNvPr>
          <p:cNvSpPr>
            <a:spLocks noGrp="1"/>
          </p:cNvSpPr>
          <p:nvPr>
            <p:ph type="ctrTitle"/>
          </p:nvPr>
        </p:nvSpPr>
        <p:spPr>
          <a:xfrm>
            <a:off x="1422452" y="342900"/>
            <a:ext cx="10627728" cy="1623059"/>
          </a:xfrm>
        </p:spPr>
        <p:txBody>
          <a:bodyPr>
            <a:normAutofit fontScale="90000"/>
          </a:bodyPr>
          <a:lstStyle/>
          <a:p>
            <a:pPr marR="0" lvl="0" indent="0" algn="ctr">
              <a:spcBef>
                <a:spcPts val="0"/>
              </a:spcBef>
              <a:spcAft>
                <a:spcPts val="0"/>
              </a:spcAft>
            </a:pPr>
            <a:r>
              <a:rPr lang="en-US" sz="3100" b="1" dirty="0">
                <a:ln/>
                <a:solidFill>
                  <a:srgbClr val="C00000"/>
                </a:solidFill>
                <a:latin typeface="Times New Roman" panose="02020603050405020304" pitchFamily="18" charset="0"/>
                <a:cs typeface="Times New Roman" panose="02020603050405020304" pitchFamily="18" charset="0"/>
              </a:rPr>
              <a:t>DEPARTMENT OF CSE</a:t>
            </a:r>
            <a:r>
              <a:rPr lang="en-US" sz="2800" b="1" u="sng" dirty="0">
                <a:ln/>
                <a:solidFill>
                  <a:srgbClr val="C00000"/>
                </a:solidFill>
                <a:cs typeface="Poppins" panose="00000500000000000000" pitchFamily="2" charset="0"/>
              </a:rPr>
              <a:t/>
            </a:r>
            <a:br>
              <a:rPr lang="en-US" sz="2800" b="1" u="sng" dirty="0">
                <a:ln/>
                <a:solidFill>
                  <a:srgbClr val="C00000"/>
                </a:solidFill>
                <a:cs typeface="Poppins" panose="00000500000000000000" pitchFamily="2" charset="0"/>
              </a:rPr>
            </a:br>
            <a:r>
              <a:rPr lang="en-US" sz="3000" b="1" dirty="0">
                <a:ln/>
                <a:latin typeface="Times New Roman" panose="02020603050405020304" pitchFamily="18" charset="0"/>
                <a:cs typeface="Times New Roman" panose="02020603050405020304" pitchFamily="18" charset="0"/>
                <a:sym typeface="BioRhyme ExtraBold"/>
              </a:rPr>
              <a:t/>
            </a:r>
            <a:br>
              <a:rPr lang="en-US" sz="3000" b="1" dirty="0">
                <a:ln/>
                <a:latin typeface="Times New Roman" panose="02020603050405020304" pitchFamily="18" charset="0"/>
                <a:cs typeface="Times New Roman" panose="02020603050405020304" pitchFamily="18" charset="0"/>
                <a:sym typeface="BioRhyme ExtraBold"/>
              </a:rPr>
            </a:br>
            <a:r>
              <a:rPr lang="en-US" sz="3000" b="1" cap="all" dirty="0">
                <a:ln/>
                <a:latin typeface="Times New Roman" panose="02020603050405020304" pitchFamily="18" charset="0"/>
                <a:cs typeface="Times New Roman" panose="02020603050405020304" pitchFamily="18" charset="0"/>
                <a:sym typeface="BioRhyme ExtraBold"/>
              </a:rPr>
              <a:t>COURSE NAME – ADAPTIVE Software Engineering COURSE CODE </a:t>
            </a:r>
            <a:r>
              <a:rPr lang="en-US" sz="3000" b="1" cap="all">
                <a:ln/>
                <a:latin typeface="Times New Roman" panose="02020603050405020304" pitchFamily="18" charset="0"/>
                <a:cs typeface="Times New Roman" panose="02020603050405020304" pitchFamily="18" charset="0"/>
                <a:sym typeface="BioRhyme ExtraBold"/>
              </a:rPr>
              <a:t>– </a:t>
            </a:r>
            <a:r>
              <a:rPr lang="en-US" sz="3200" b="1">
                <a:ln/>
                <a:latin typeface="Times New Roman" panose="02020603050405020304" pitchFamily="18" charset="0"/>
                <a:cs typeface="Times New Roman" panose="02020603050405020304" pitchFamily="18" charset="0"/>
                <a:sym typeface="BioRhyme ExtraBold"/>
              </a:rPr>
              <a:t>22CI2001</a:t>
            </a:r>
            <a:endParaRPr lang="en-US" sz="3200" b="1" dirty="0">
              <a:ln/>
              <a:latin typeface="Times New Roman" panose="02020603050405020304" pitchFamily="18" charset="0"/>
              <a:cs typeface="Times New Roman" panose="02020603050405020304" pitchFamily="18" charset="0"/>
              <a:sym typeface="BioRhyme ExtraBold"/>
            </a:endParaRPr>
          </a:p>
        </p:txBody>
      </p:sp>
      <p:sp>
        <p:nvSpPr>
          <p:cNvPr id="3" name="Subtitle 2">
            <a:extLst>
              <a:ext uri="{FF2B5EF4-FFF2-40B4-BE49-F238E27FC236}">
                <a16:creationId xmlns:a16="http://schemas.microsoft.com/office/drawing/2014/main" xmlns="" id="{5F640656-3048-2A08-BF39-81705306F79A}"/>
              </a:ext>
            </a:extLst>
          </p:cNvPr>
          <p:cNvSpPr>
            <a:spLocks noGrp="1"/>
          </p:cNvSpPr>
          <p:nvPr>
            <p:ph type="subTitle" idx="1"/>
          </p:nvPr>
        </p:nvSpPr>
        <p:spPr>
          <a:xfrm>
            <a:off x="2417780" y="3508344"/>
            <a:ext cx="8637072" cy="2480976"/>
          </a:xfrm>
        </p:spPr>
        <p:txBody>
          <a:bodyPr>
            <a:normAutofit fontScale="25000" lnSpcReduction="20000"/>
          </a:bodyPr>
          <a:lstStyle/>
          <a:p>
            <a:pPr marR="0" lvl="0" indent="0" algn="ctr">
              <a:spcBef>
                <a:spcPts val="0"/>
              </a:spcBef>
              <a:spcAft>
                <a:spcPts val="0"/>
              </a:spcAft>
              <a:buNone/>
            </a:pPr>
            <a:r>
              <a:rPr lang="en-US" sz="112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Topic</a:t>
            </a:r>
            <a:r>
              <a:rPr lang="en-US" sz="11200" b="1" dirty="0">
                <a:latin typeface="Times New Roman" panose="02020603050405020304" pitchFamily="18" charset="0"/>
                <a:ea typeface="BioRhyme ExtraBold"/>
                <a:cs typeface="Times New Roman" panose="02020603050405020304" pitchFamily="18" charset="0"/>
                <a:sym typeface="BioRhyme ExtraBold"/>
              </a:rPr>
              <a:t>: </a:t>
            </a:r>
          </a:p>
          <a:p>
            <a:pPr algn="ctr"/>
            <a:r>
              <a:rPr lang="en-US" sz="11200" b="1" dirty="0">
                <a:ln/>
                <a:latin typeface="Times New Roman" panose="02020603050405020304" pitchFamily="18" charset="0"/>
                <a:cs typeface="Times New Roman" panose="02020603050405020304" pitchFamily="18" charset="0"/>
              </a:rPr>
              <a:t>Agile Modeling </a:t>
            </a:r>
            <a:r>
              <a:rPr lang="en-IN" sz="11200" b="1" kern="100" dirty="0">
                <a:latin typeface="Times New Roman" panose="02020603050405020304" pitchFamily="18" charset="0"/>
                <a:ea typeface="Calibri" panose="020F0502020204030204" pitchFamily="34" charset="0"/>
                <a:cs typeface="Times New Roman" panose="02020603050405020304" pitchFamily="18" charset="0"/>
              </a:rPr>
              <a:t>&amp;</a:t>
            </a:r>
          </a:p>
          <a:p>
            <a:pPr lvl="0" algn="ctr"/>
            <a:r>
              <a:rPr lang="en-US" sz="11200" b="1" dirty="0">
                <a:ln/>
                <a:latin typeface="Times New Roman" panose="02020603050405020304" pitchFamily="18" charset="0"/>
                <a:cs typeface="Times New Roman" panose="02020603050405020304" pitchFamily="18" charset="0"/>
              </a:rPr>
              <a:t>Extreme Programming</a:t>
            </a:r>
          </a:p>
          <a:p>
            <a:pPr algn="ctr"/>
            <a:r>
              <a:rPr lang="en-IN" sz="80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Rectangle 3"/>
          <p:cNvSpPr/>
          <p:nvPr/>
        </p:nvSpPr>
        <p:spPr>
          <a:xfrm>
            <a:off x="5789582" y="2460152"/>
            <a:ext cx="1893468" cy="553998"/>
          </a:xfrm>
          <a:prstGeom prst="rect">
            <a:avLst/>
          </a:prstGeom>
        </p:spPr>
        <p:txBody>
          <a:bodyPr wrap="none">
            <a:spAutoFit/>
          </a:bodyPr>
          <a:lstStyle/>
          <a:p>
            <a:pPr algn="ctr"/>
            <a:r>
              <a:rPr lang="en-IN" sz="3000" b="1"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Session-12</a:t>
            </a:r>
          </a:p>
        </p:txBody>
      </p:sp>
    </p:spTree>
    <p:extLst>
      <p:ext uri="{BB962C8B-B14F-4D97-AF65-F5344CB8AC3E}">
        <p14:creationId xmlns:p14="http://schemas.microsoft.com/office/powerpoint/2010/main" val="407022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agile process</a:t>
            </a:r>
          </a:p>
        </p:txBody>
      </p:sp>
      <p:sp>
        <p:nvSpPr>
          <p:cNvPr id="4" name="Slide Number Placeholder 3"/>
          <p:cNvSpPr>
            <a:spLocks noGrp="1"/>
          </p:cNvSpPr>
          <p:nvPr>
            <p:ph type="sldNum" sz="quarter" idx="12"/>
          </p:nvPr>
        </p:nvSpPr>
        <p:spPr/>
        <p:txBody>
          <a:bodyPr/>
          <a:lstStyle/>
          <a:p>
            <a:fld id="{CBABCCC1-BF11-4F37-963E-1BCD5B23FD72}" type="slidenum">
              <a:rPr lang="en-IN" smtClean="0"/>
              <a:pPr/>
              <a:t>10</a:t>
            </a:fld>
            <a:endParaRPr lang="en-IN"/>
          </a:p>
        </p:txBody>
      </p:sp>
      <p:pic>
        <p:nvPicPr>
          <p:cNvPr id="5" name="Content Placeholder 4" descr="3.PNG"/>
          <p:cNvPicPr>
            <a:picLocks noGrp="1" noChangeAspect="1"/>
          </p:cNvPicPr>
          <p:nvPr>
            <p:ph idx="1"/>
          </p:nvPr>
        </p:nvPicPr>
        <p:blipFill>
          <a:blip r:embed="rId2"/>
          <a:srcRect t="18534"/>
          <a:stretch>
            <a:fillRect/>
          </a:stretch>
        </p:blipFill>
        <p:spPr>
          <a:xfrm>
            <a:off x="744582" y="1894114"/>
            <a:ext cx="10319657" cy="40233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Principles for Agile Software Development</a:t>
            </a:r>
            <a:br>
              <a:rPr lang="en-US" dirty="0"/>
            </a:b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11</a:t>
            </a:fld>
            <a:endParaRPr lang="en-IN"/>
          </a:p>
        </p:txBody>
      </p:sp>
      <p:sp>
        <p:nvSpPr>
          <p:cNvPr id="5" name="Content Placeholder 4"/>
          <p:cNvSpPr>
            <a:spLocks noGrp="1"/>
          </p:cNvSpPr>
          <p:nvPr>
            <p:ph idx="1"/>
          </p:nvPr>
        </p:nvSpPr>
        <p:spPr>
          <a:xfrm>
            <a:off x="666206" y="1793661"/>
            <a:ext cx="11011987" cy="4616648"/>
          </a:xfrm>
          <a:prstGeom prst="rect">
            <a:avLst/>
          </a:prstGeom>
        </p:spPr>
        <p:txBody>
          <a:bodyPr wrap="square">
            <a:spAutoFit/>
          </a:bodyPr>
          <a:lstStyle/>
          <a:p>
            <a:pPr>
              <a:buNone/>
            </a:pPr>
            <a:r>
              <a:rPr lang="en-US" sz="2000" dirty="0"/>
              <a:t>Agile Modeling (AM), should conform to. These principles are:</a:t>
            </a:r>
          </a:p>
          <a:p>
            <a:pPr marL="342900" indent="-342900">
              <a:lnSpc>
                <a:spcPct val="100000"/>
              </a:lnSpc>
              <a:buAutoNum type="arabicPeriod"/>
            </a:pPr>
            <a:r>
              <a:rPr lang="en-US" sz="2000" dirty="0"/>
              <a:t>Our highest </a:t>
            </a:r>
            <a:r>
              <a:rPr lang="en-US" sz="2000" dirty="0">
                <a:solidFill>
                  <a:srgbClr val="FF0000"/>
                </a:solidFill>
              </a:rPr>
              <a:t>priority is to satisfy the customer</a:t>
            </a:r>
            <a:r>
              <a:rPr lang="en-US" sz="2000" dirty="0"/>
              <a:t> through early and </a:t>
            </a:r>
            <a:r>
              <a:rPr lang="en-US" sz="2000" dirty="0">
                <a:solidFill>
                  <a:srgbClr val="FF0000"/>
                </a:solidFill>
              </a:rPr>
              <a:t>continuous delivery </a:t>
            </a:r>
            <a:r>
              <a:rPr lang="en-US" sz="2000" dirty="0"/>
              <a:t>of valuable software. </a:t>
            </a:r>
          </a:p>
          <a:p>
            <a:pPr marL="342900" indent="-342900">
              <a:lnSpc>
                <a:spcPct val="100000"/>
              </a:lnSpc>
              <a:buNone/>
            </a:pPr>
            <a:r>
              <a:rPr lang="en-US" sz="2000" dirty="0"/>
              <a:t>2. </a:t>
            </a:r>
            <a:r>
              <a:rPr lang="en-US" sz="2000" dirty="0">
                <a:solidFill>
                  <a:srgbClr val="FF0000"/>
                </a:solidFill>
              </a:rPr>
              <a:t>Welcome changing requirements</a:t>
            </a:r>
            <a:r>
              <a:rPr lang="en-US" sz="2000" dirty="0"/>
              <a:t>, even late in development. Agile processes harness change for the customer’s competitive advantage. </a:t>
            </a:r>
          </a:p>
          <a:p>
            <a:pPr marL="342900" indent="-342900">
              <a:lnSpc>
                <a:spcPct val="100000"/>
              </a:lnSpc>
              <a:buNone/>
            </a:pPr>
            <a:r>
              <a:rPr lang="en-US" sz="2000" dirty="0"/>
              <a:t>3. </a:t>
            </a:r>
            <a:r>
              <a:rPr lang="en-US" sz="2000" dirty="0">
                <a:solidFill>
                  <a:srgbClr val="FF0000"/>
                </a:solidFill>
              </a:rPr>
              <a:t>Deliver working software frequently, </a:t>
            </a:r>
            <a:r>
              <a:rPr lang="en-US" sz="2000" dirty="0"/>
              <a:t>from a couple of weeks to a couple of months, with a preference to the shorter time scale.</a:t>
            </a:r>
          </a:p>
          <a:p>
            <a:pPr marL="342900" indent="-342900">
              <a:lnSpc>
                <a:spcPct val="100000"/>
              </a:lnSpc>
              <a:buNone/>
            </a:pPr>
            <a:r>
              <a:rPr lang="en-US" sz="2000" dirty="0"/>
              <a:t> 4. </a:t>
            </a:r>
            <a:r>
              <a:rPr lang="en-US" sz="2000" dirty="0">
                <a:solidFill>
                  <a:srgbClr val="FF0000"/>
                </a:solidFill>
              </a:rPr>
              <a:t>Business people and developers must work together daily </a:t>
            </a:r>
            <a:r>
              <a:rPr lang="en-US" sz="2000" dirty="0"/>
              <a:t>throughout the project.</a:t>
            </a:r>
          </a:p>
          <a:p>
            <a:pPr marL="342900" indent="-342900">
              <a:lnSpc>
                <a:spcPct val="100000"/>
              </a:lnSpc>
              <a:buNone/>
            </a:pPr>
            <a:r>
              <a:rPr lang="en-US" sz="2000" dirty="0"/>
              <a:t> 5. </a:t>
            </a:r>
            <a:r>
              <a:rPr lang="en-US" sz="2000" dirty="0">
                <a:solidFill>
                  <a:srgbClr val="FF0000"/>
                </a:solidFill>
              </a:rPr>
              <a:t>Build projects around motivated individuals</a:t>
            </a:r>
            <a:r>
              <a:rPr lang="en-US" sz="2000" dirty="0"/>
              <a:t>. Give them the environment and support they need, and trust them to get the job done.</a:t>
            </a:r>
          </a:p>
          <a:p>
            <a:pPr marL="342900" indent="-342900">
              <a:lnSpc>
                <a:spcPct val="100000"/>
              </a:lnSpc>
              <a:buNone/>
            </a:pPr>
            <a:r>
              <a:rPr lang="en-US" sz="2000" dirty="0"/>
              <a:t> 6. The most efficient and effective method of conveying information to and within a development team is </a:t>
            </a:r>
            <a:r>
              <a:rPr lang="en-US" sz="2000" dirty="0">
                <a:solidFill>
                  <a:srgbClr val="FF0000"/>
                </a:solidFill>
              </a:rPr>
              <a:t>face-to-face conversation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14830"/>
          </a:xfrm>
        </p:spPr>
        <p:txBody>
          <a:bodyPr>
            <a:normAutofit fontScale="90000"/>
          </a:bodyPr>
          <a:lstStyle/>
          <a:p>
            <a:r>
              <a:rPr lang="en-IN" dirty="0"/>
              <a:t>Contd..</a:t>
            </a:r>
            <a:r>
              <a:rPr lang="en-US" b="1" dirty="0">
                <a:latin typeface="Times New Roman" panose="02020603050405020304" pitchFamily="18" charset="0"/>
                <a:ea typeface="+mn-lt"/>
                <a:cs typeface="Times New Roman" panose="02020603050405020304" pitchFamily="18" charset="0"/>
              </a:rPr>
              <a:t/>
            </a:r>
            <a:br>
              <a:rPr lang="en-US" b="1" dirty="0">
                <a:latin typeface="Times New Roman" panose="02020603050405020304" pitchFamily="18" charset="0"/>
                <a:ea typeface="+mn-lt"/>
                <a:cs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12</a:t>
            </a:fld>
            <a:endParaRPr lang="en-IN"/>
          </a:p>
        </p:txBody>
      </p:sp>
      <p:sp>
        <p:nvSpPr>
          <p:cNvPr id="5" name="Content Placeholder 4"/>
          <p:cNvSpPr>
            <a:spLocks noGrp="1"/>
          </p:cNvSpPr>
          <p:nvPr>
            <p:ph idx="1"/>
          </p:nvPr>
        </p:nvSpPr>
        <p:spPr>
          <a:xfrm>
            <a:off x="600891" y="1898165"/>
            <a:ext cx="11103429" cy="4279120"/>
          </a:xfrm>
          <a:prstGeom prst="rect">
            <a:avLst/>
          </a:prstGeom>
        </p:spPr>
        <p:txBody>
          <a:bodyPr wrap="square">
            <a:spAutoFit/>
          </a:bodyPr>
          <a:lstStyle/>
          <a:p>
            <a:pPr>
              <a:buNone/>
            </a:pPr>
            <a:r>
              <a:rPr lang="en-US" sz="2400" dirty="0"/>
              <a:t>7. </a:t>
            </a:r>
            <a:r>
              <a:rPr lang="en-US" sz="2400" dirty="0">
                <a:solidFill>
                  <a:srgbClr val="FF0000"/>
                </a:solidFill>
              </a:rPr>
              <a:t>Working software </a:t>
            </a:r>
            <a:r>
              <a:rPr lang="en-US" sz="2400" dirty="0"/>
              <a:t>is the primary </a:t>
            </a:r>
            <a:r>
              <a:rPr lang="en-US" sz="2400" dirty="0">
                <a:solidFill>
                  <a:srgbClr val="FF0000"/>
                </a:solidFill>
              </a:rPr>
              <a:t>measure of progress</a:t>
            </a:r>
            <a:r>
              <a:rPr lang="en-US" sz="2400" dirty="0"/>
              <a:t>. </a:t>
            </a:r>
          </a:p>
          <a:p>
            <a:pPr>
              <a:buNone/>
            </a:pPr>
            <a:r>
              <a:rPr lang="en-US" sz="2400" dirty="0"/>
              <a:t>8. Agile processes promote sustainable development. The sponsors, developers, and users should be able to maintain a constant pace indefinitely.</a:t>
            </a:r>
          </a:p>
          <a:p>
            <a:pPr>
              <a:buNone/>
            </a:pPr>
            <a:r>
              <a:rPr lang="en-US" sz="2400" dirty="0"/>
              <a:t> 9. </a:t>
            </a:r>
            <a:r>
              <a:rPr lang="en-US" sz="2400" dirty="0">
                <a:solidFill>
                  <a:srgbClr val="FF0000"/>
                </a:solidFill>
              </a:rPr>
              <a:t>Continuous attention </a:t>
            </a:r>
            <a:r>
              <a:rPr lang="en-US" sz="2400" dirty="0"/>
              <a:t>to technical excellence and </a:t>
            </a:r>
            <a:r>
              <a:rPr lang="en-US" sz="2400" dirty="0">
                <a:solidFill>
                  <a:srgbClr val="FF0000"/>
                </a:solidFill>
              </a:rPr>
              <a:t>good design enhances agility. </a:t>
            </a:r>
            <a:endParaRPr lang="en-US" sz="2400" dirty="0"/>
          </a:p>
          <a:p>
            <a:pPr>
              <a:buNone/>
            </a:pPr>
            <a:r>
              <a:rPr lang="en-US" sz="2400" dirty="0"/>
              <a:t>10. </a:t>
            </a:r>
            <a:r>
              <a:rPr lang="en-US" sz="2400" dirty="0">
                <a:solidFill>
                  <a:srgbClr val="FF0000"/>
                </a:solidFill>
              </a:rPr>
              <a:t>Simplicity</a:t>
            </a:r>
            <a:r>
              <a:rPr lang="en-US" sz="2400" dirty="0"/>
              <a:t>—the art of maximizing the amount of work not done— </a:t>
            </a:r>
            <a:r>
              <a:rPr lang="en-US" sz="2400" dirty="0">
                <a:solidFill>
                  <a:srgbClr val="FF0000"/>
                </a:solidFill>
              </a:rPr>
              <a:t>is essential.</a:t>
            </a:r>
            <a:endParaRPr lang="en-US" sz="2400" dirty="0"/>
          </a:p>
          <a:p>
            <a:pPr>
              <a:buNone/>
            </a:pPr>
            <a:r>
              <a:rPr lang="en-US" sz="2400" dirty="0"/>
              <a:t>11. The </a:t>
            </a:r>
            <a:r>
              <a:rPr lang="en-US" sz="2400" dirty="0">
                <a:solidFill>
                  <a:srgbClr val="FF0000"/>
                </a:solidFill>
              </a:rPr>
              <a:t>best architectures</a:t>
            </a:r>
            <a:r>
              <a:rPr lang="en-US" sz="2400" dirty="0"/>
              <a:t>, requirements, and designs </a:t>
            </a:r>
            <a:r>
              <a:rPr lang="en-US" sz="2400" dirty="0">
                <a:solidFill>
                  <a:srgbClr val="FF0000"/>
                </a:solidFill>
              </a:rPr>
              <a:t>emerge from self-organizing teams</a:t>
            </a:r>
            <a:r>
              <a:rPr lang="en-US" sz="2400" dirty="0"/>
              <a:t>.</a:t>
            </a:r>
          </a:p>
          <a:p>
            <a:pPr>
              <a:buNone/>
            </a:pPr>
            <a:r>
              <a:rPr lang="en-US" sz="2400" dirty="0"/>
              <a:t> 12. </a:t>
            </a:r>
            <a:r>
              <a:rPr lang="en-US" sz="2400" dirty="0">
                <a:solidFill>
                  <a:srgbClr val="FF0000"/>
                </a:solidFill>
              </a:rPr>
              <a:t>At regular intervals</a:t>
            </a:r>
            <a:r>
              <a:rPr lang="en-US" sz="2400" dirty="0"/>
              <a:t>, the team reflects on how to become more effective, and then </a:t>
            </a:r>
            <a:r>
              <a:rPr lang="en-US" sz="2400" dirty="0">
                <a:solidFill>
                  <a:srgbClr val="FF0000"/>
                </a:solidFill>
              </a:rPr>
              <a:t>tunes and adjusts its behavior accordingly</a:t>
            </a:r>
            <a:r>
              <a:rPr lang="en-US" sz="2400"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r>
              <a:rPr lang="en-US" b="1" dirty="0">
                <a:latin typeface="Times New Roman" panose="02020603050405020304" pitchFamily="18" charset="0"/>
                <a:ea typeface="+mn-lt"/>
                <a:cs typeface="Times New Roman" panose="02020603050405020304" pitchFamily="18" charset="0"/>
              </a:rPr>
              <a:t/>
            </a:r>
            <a:br>
              <a:rPr lang="en-US" b="1" dirty="0">
                <a:latin typeface="Times New Roman" panose="02020603050405020304" pitchFamily="18" charset="0"/>
                <a:ea typeface="+mn-lt"/>
                <a:cs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13</a:t>
            </a:fld>
            <a:endParaRPr lang="en-IN"/>
          </a:p>
        </p:txBody>
      </p:sp>
      <p:sp>
        <p:nvSpPr>
          <p:cNvPr id="5" name="Content Placeholder 4"/>
          <p:cNvSpPr>
            <a:spLocks noGrp="1"/>
          </p:cNvSpPr>
          <p:nvPr>
            <p:ph idx="1"/>
          </p:nvPr>
        </p:nvSpPr>
        <p:spPr>
          <a:xfrm>
            <a:off x="1451579" y="2015732"/>
            <a:ext cx="9603275" cy="3857018"/>
          </a:xfrm>
          <a:prstGeom prst="rect">
            <a:avLst/>
          </a:prstGeom>
        </p:spPr>
        <p:txBody>
          <a:bodyPr wrap="square">
            <a:spAutoFit/>
          </a:bodyPr>
          <a:lstStyle/>
          <a:p>
            <a:pPr>
              <a:buNone/>
            </a:pPr>
            <a:r>
              <a:rPr lang="en-US" sz="2400" dirty="0"/>
              <a:t>Although AM suggests a wide array of “core” and “supplementary” modeling principles, those that make AM unique are [Amb02a]: </a:t>
            </a:r>
          </a:p>
          <a:p>
            <a:pPr>
              <a:buNone/>
            </a:pPr>
            <a:r>
              <a:rPr lang="en-US" sz="2400" b="1" dirty="0"/>
              <a:t>Model with a purpose:</a:t>
            </a:r>
            <a:endParaRPr lang="en-US" sz="2400" dirty="0"/>
          </a:p>
          <a:p>
            <a:pPr>
              <a:buNone/>
            </a:pPr>
            <a:r>
              <a:rPr lang="en-US" sz="2400" dirty="0"/>
              <a:t>A developer who uses AM should have a </a:t>
            </a:r>
            <a:r>
              <a:rPr lang="en-US" sz="2400" dirty="0">
                <a:solidFill>
                  <a:srgbClr val="FF0000"/>
                </a:solidFill>
              </a:rPr>
              <a:t>specific goal </a:t>
            </a:r>
            <a:r>
              <a:rPr lang="en-US" sz="2400" dirty="0"/>
              <a:t>(e.g., to communicate information to the customer or to help better understand some aspect of the software) in mind before creating the model. Once the goal for the model is identified, the type of notation to be used and level of detail required will be more obvious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92500"/>
          </a:bodyPr>
          <a:lstStyle/>
          <a:p>
            <a:pPr>
              <a:buNone/>
            </a:pPr>
            <a:r>
              <a:rPr lang="en-US" sz="2400" b="1" dirty="0"/>
              <a:t>Travel light :</a:t>
            </a:r>
          </a:p>
          <a:p>
            <a:endParaRPr lang="en-US" dirty="0"/>
          </a:p>
          <a:p>
            <a:pPr>
              <a:lnSpc>
                <a:spcPct val="150000"/>
              </a:lnSpc>
              <a:buNone/>
            </a:pPr>
            <a:r>
              <a:rPr lang="en-US" sz="2800" dirty="0"/>
              <a:t>     As software engineering work proceeds, keep only those models that will provide long-term value and discard the rest. Every work product that is kept must be maintained as changes occur. </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783771" y="2015732"/>
            <a:ext cx="10271083" cy="3450613"/>
          </a:xfrm>
        </p:spPr>
        <p:txBody>
          <a:bodyPr>
            <a:noAutofit/>
          </a:bodyPr>
          <a:lstStyle/>
          <a:p>
            <a:pPr>
              <a:buNone/>
            </a:pPr>
            <a:r>
              <a:rPr lang="en-US" b="1" dirty="0"/>
              <a:t>Content is more important than representation : </a:t>
            </a:r>
          </a:p>
          <a:p>
            <a:pPr>
              <a:lnSpc>
                <a:spcPct val="150000"/>
              </a:lnSpc>
              <a:buNone/>
            </a:pPr>
            <a:r>
              <a:rPr lang="en-US" dirty="0"/>
              <a:t>    A </a:t>
            </a:r>
            <a:r>
              <a:rPr lang="en-US" dirty="0">
                <a:solidFill>
                  <a:srgbClr val="FF0000"/>
                </a:solidFill>
              </a:rPr>
              <a:t>syntactically perfect model </a:t>
            </a:r>
            <a:r>
              <a:rPr lang="en-US" dirty="0"/>
              <a:t>that imparts </a:t>
            </a:r>
            <a:r>
              <a:rPr lang="en-US" dirty="0">
                <a:solidFill>
                  <a:srgbClr val="FF0000"/>
                </a:solidFill>
              </a:rPr>
              <a:t>little useful content </a:t>
            </a:r>
            <a:r>
              <a:rPr lang="en-US" dirty="0"/>
              <a:t>is </a:t>
            </a:r>
            <a:r>
              <a:rPr lang="en-US" dirty="0">
                <a:solidFill>
                  <a:srgbClr val="FF0000"/>
                </a:solidFill>
              </a:rPr>
              <a:t>not as valuable </a:t>
            </a:r>
            <a:r>
              <a:rPr lang="en-US" dirty="0"/>
              <a:t>as </a:t>
            </a:r>
            <a:r>
              <a:rPr lang="en-US" dirty="0">
                <a:solidFill>
                  <a:srgbClr val="FF0000"/>
                </a:solidFill>
              </a:rPr>
              <a:t>a model with flawed notation </a:t>
            </a:r>
            <a:r>
              <a:rPr lang="en-US" dirty="0"/>
              <a:t>that nevertheless </a:t>
            </a:r>
            <a:r>
              <a:rPr lang="en-US" dirty="0">
                <a:solidFill>
                  <a:srgbClr val="FF0000"/>
                </a:solidFill>
              </a:rPr>
              <a:t>provides valuable content </a:t>
            </a:r>
            <a:r>
              <a:rPr lang="en-US" dirty="0"/>
              <a:t>for its audience.</a:t>
            </a:r>
          </a:p>
          <a:p>
            <a:pPr>
              <a:buNone/>
            </a:pPr>
            <a:r>
              <a:rPr lang="en-US" b="1" dirty="0"/>
              <a:t>Know the models and the tools you use to create them : </a:t>
            </a:r>
            <a:endParaRPr lang="en-US" dirty="0"/>
          </a:p>
          <a:p>
            <a:pPr>
              <a:buNone/>
            </a:pPr>
            <a:r>
              <a:rPr lang="en-US" dirty="0"/>
              <a:t>Understand the strengths and weaknesses of each model and the tools that are used to create it. </a:t>
            </a:r>
          </a:p>
          <a:p>
            <a:pPr>
              <a:buNone/>
            </a:pPr>
            <a:r>
              <a:rPr lang="en-US" b="1" dirty="0"/>
              <a:t>Adapt locally :</a:t>
            </a:r>
          </a:p>
          <a:p>
            <a:pPr>
              <a:buNone/>
            </a:pPr>
            <a:r>
              <a:rPr lang="en-US" dirty="0"/>
              <a:t>The modeling approach should be adapted to the needs of the agile team.</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ea typeface="+mn-lt"/>
                <a:cs typeface="+mn-lt"/>
              </a:rPr>
              <a:t>Introduction to Extreme Programming</a:t>
            </a:r>
            <a:br>
              <a:rPr lang="en-US" b="1" dirty="0">
                <a:solidFill>
                  <a:srgbClr val="C00000"/>
                </a:solidFill>
                <a:ea typeface="+mn-lt"/>
                <a:cs typeface="+mn-lt"/>
              </a:rPr>
            </a:b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16</a:t>
            </a:fld>
            <a:endParaRPr lang="en-IN"/>
          </a:p>
        </p:txBody>
      </p:sp>
      <p:sp>
        <p:nvSpPr>
          <p:cNvPr id="5" name="Content Placeholder 4"/>
          <p:cNvSpPr>
            <a:spLocks noGrp="1"/>
          </p:cNvSpPr>
          <p:nvPr>
            <p:ph idx="1"/>
          </p:nvPr>
        </p:nvSpPr>
        <p:spPr>
          <a:xfrm>
            <a:off x="1451579" y="1728346"/>
            <a:ext cx="9603275" cy="4160113"/>
          </a:xfrm>
          <a:prstGeom prst="rect">
            <a:avLst/>
          </a:prstGeom>
        </p:spPr>
        <p:txBody>
          <a:bodyPr wrap="square">
            <a:spAutoFit/>
          </a:bodyPr>
          <a:lstStyle/>
          <a:p>
            <a:pPr>
              <a:lnSpc>
                <a:spcPct val="100000"/>
              </a:lnSpc>
              <a:buNone/>
            </a:pPr>
            <a:r>
              <a:rPr lang="en-US" sz="3200" dirty="0"/>
              <a:t>An agile development methodology XP is “</a:t>
            </a:r>
            <a:r>
              <a:rPr lang="en-US" sz="3200" dirty="0">
                <a:solidFill>
                  <a:srgbClr val="C00000"/>
                </a:solidFill>
              </a:rPr>
              <a:t>a lightweight methodology</a:t>
            </a:r>
            <a:r>
              <a:rPr lang="en-US" sz="3200" dirty="0"/>
              <a:t> for small to medium-sized teams developing software in the face of vague or rapidly changing requirements</a:t>
            </a:r>
          </a:p>
          <a:p>
            <a:pPr>
              <a:lnSpc>
                <a:spcPct val="100000"/>
              </a:lnSpc>
              <a:buNone/>
            </a:pPr>
            <a:r>
              <a:rPr lang="en-US" sz="3200" dirty="0"/>
              <a:t>It works by bringing the whole team together in the presence of </a:t>
            </a:r>
            <a:r>
              <a:rPr lang="en-US" sz="3200" dirty="0">
                <a:solidFill>
                  <a:srgbClr val="C00000"/>
                </a:solidFill>
              </a:rPr>
              <a:t>simple practices</a:t>
            </a:r>
            <a:r>
              <a:rPr lang="en-US" sz="3200" dirty="0"/>
              <a:t>, with enough </a:t>
            </a:r>
            <a:r>
              <a:rPr lang="en-US" sz="3200" dirty="0">
                <a:solidFill>
                  <a:srgbClr val="C00000"/>
                </a:solidFill>
              </a:rPr>
              <a:t>feedback</a:t>
            </a:r>
            <a:r>
              <a:rPr lang="en-US" sz="3200" dirty="0"/>
              <a:t> to enable the team to see where they are and to tune the practices to their unique situation?</a:t>
            </a:r>
          </a:p>
        </p:txBody>
      </p:sp>
    </p:spTree>
    <p:extLst>
      <p:ext uri="{BB962C8B-B14F-4D97-AF65-F5344CB8AC3E}">
        <p14:creationId xmlns:p14="http://schemas.microsoft.com/office/powerpoint/2010/main" val="612882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ea typeface="+mn-lt"/>
                <a:cs typeface="+mn-lt"/>
              </a:rPr>
              <a:t>Introduction to Extreme Programming </a:t>
            </a:r>
            <a:r>
              <a:rPr lang="en-US" b="1" dirty="0" err="1">
                <a:solidFill>
                  <a:srgbClr val="C00000"/>
                </a:solidFill>
                <a:ea typeface="+mn-lt"/>
                <a:cs typeface="+mn-lt"/>
              </a:rPr>
              <a:t>Contd</a:t>
            </a:r>
            <a:r>
              <a:rPr lang="en-US" b="1" dirty="0">
                <a:solidFill>
                  <a:srgbClr val="C00000"/>
                </a:solidFill>
                <a:ea typeface="+mn-lt"/>
                <a:cs typeface="+mn-lt"/>
              </a:rPr>
              <a:t>…</a:t>
            </a: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17</a:t>
            </a:fld>
            <a:endParaRPr lang="en-IN"/>
          </a:p>
        </p:txBody>
      </p:sp>
      <p:sp>
        <p:nvSpPr>
          <p:cNvPr id="6" name="Content Placeholder 5"/>
          <p:cNvSpPr>
            <a:spLocks noGrp="1"/>
          </p:cNvSpPr>
          <p:nvPr>
            <p:ph idx="1"/>
          </p:nvPr>
        </p:nvSpPr>
        <p:spPr>
          <a:xfrm>
            <a:off x="1451579" y="1819787"/>
            <a:ext cx="9603275" cy="4611519"/>
          </a:xfrm>
          <a:prstGeom prst="rect">
            <a:avLst/>
          </a:prstGeom>
        </p:spPr>
        <p:txBody>
          <a:bodyPr wrap="square">
            <a:spAutoFit/>
          </a:bodyPr>
          <a:lstStyle/>
          <a:p>
            <a:pPr>
              <a:lnSpc>
                <a:spcPct val="100000"/>
              </a:lnSpc>
            </a:pPr>
            <a:r>
              <a:rPr lang="en-US" sz="2800" dirty="0"/>
              <a:t>Extreme Programming</a:t>
            </a:r>
          </a:p>
          <a:p>
            <a:pPr>
              <a:lnSpc>
                <a:spcPct val="100000"/>
              </a:lnSpc>
            </a:pPr>
            <a:r>
              <a:rPr lang="en-US" sz="2800" dirty="0"/>
              <a:t> Hence XP is a </a:t>
            </a:r>
            <a:r>
              <a:rPr lang="en-US" sz="2800" dirty="0">
                <a:solidFill>
                  <a:srgbClr val="FF0000"/>
                </a:solidFill>
              </a:rPr>
              <a:t>lightweight (agile) </a:t>
            </a:r>
            <a:r>
              <a:rPr lang="en-US" sz="2800" dirty="0"/>
              <a:t>process:</a:t>
            </a:r>
          </a:p>
          <a:p>
            <a:pPr>
              <a:lnSpc>
                <a:spcPct val="100000"/>
              </a:lnSpc>
            </a:pPr>
            <a:r>
              <a:rPr lang="en-US" sz="2800" dirty="0"/>
              <a:t>Instead of lots of documentation nailing down what customer wants up front, </a:t>
            </a:r>
            <a:r>
              <a:rPr lang="en-US" sz="2800" dirty="0">
                <a:solidFill>
                  <a:srgbClr val="FF0000"/>
                </a:solidFill>
              </a:rPr>
              <a:t>XP emphasizes plenty of feedback</a:t>
            </a:r>
            <a:endParaRPr lang="en-US" sz="2800" dirty="0"/>
          </a:p>
          <a:p>
            <a:pPr>
              <a:lnSpc>
                <a:spcPct val="100000"/>
              </a:lnSpc>
            </a:pPr>
            <a:r>
              <a:rPr lang="en-US" sz="2800" dirty="0"/>
              <a:t>Embrace change: iterate often, </a:t>
            </a:r>
            <a:r>
              <a:rPr lang="en-US" sz="2800" dirty="0">
                <a:solidFill>
                  <a:srgbClr val="FF0000"/>
                </a:solidFill>
              </a:rPr>
              <a:t>design and redesign, code and test frequently, keep the customer involved</a:t>
            </a:r>
            <a:endParaRPr lang="en-US" sz="2800" dirty="0"/>
          </a:p>
          <a:p>
            <a:pPr>
              <a:lnSpc>
                <a:spcPct val="100000"/>
              </a:lnSpc>
            </a:pPr>
            <a:r>
              <a:rPr lang="en-US" sz="2800" dirty="0"/>
              <a:t>Deliver software to the customer in short (2 week) iterations</a:t>
            </a:r>
          </a:p>
          <a:p>
            <a:pPr>
              <a:lnSpc>
                <a:spcPct val="100000"/>
              </a:lnSpc>
            </a:pPr>
            <a:r>
              <a:rPr lang="en-US" sz="2800" dirty="0"/>
              <a:t>Eliminate defects early, thus </a:t>
            </a:r>
            <a:r>
              <a:rPr lang="en-US" sz="2800" dirty="0">
                <a:solidFill>
                  <a:srgbClr val="FF0000"/>
                </a:solidFill>
              </a:rPr>
              <a:t>reducing costs</a:t>
            </a:r>
          </a:p>
        </p:txBody>
      </p:sp>
    </p:spTree>
    <p:extLst>
      <p:ext uri="{BB962C8B-B14F-4D97-AF65-F5344CB8AC3E}">
        <p14:creationId xmlns:p14="http://schemas.microsoft.com/office/powerpoint/2010/main" val="133718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MODEL</a:t>
            </a:r>
          </a:p>
        </p:txBody>
      </p:sp>
      <p:sp>
        <p:nvSpPr>
          <p:cNvPr id="4" name="Slide Number Placeholder 3"/>
          <p:cNvSpPr>
            <a:spLocks noGrp="1"/>
          </p:cNvSpPr>
          <p:nvPr>
            <p:ph type="sldNum" sz="quarter" idx="12"/>
          </p:nvPr>
        </p:nvSpPr>
        <p:spPr/>
        <p:txBody>
          <a:bodyPr/>
          <a:lstStyle/>
          <a:p>
            <a:fld id="{CBABCCC1-BF11-4F37-963E-1BCD5B23FD72}" type="slidenum">
              <a:rPr lang="en-IN" smtClean="0"/>
              <a:pPr/>
              <a:t>18</a:t>
            </a:fld>
            <a:endParaRPr lang="en-IN"/>
          </a:p>
        </p:txBody>
      </p:sp>
      <p:pic>
        <p:nvPicPr>
          <p:cNvPr id="5" name="Content Placeholder 4" descr="xp1.PNG"/>
          <p:cNvPicPr>
            <a:picLocks noGrp="1" noChangeAspect="1"/>
          </p:cNvPicPr>
          <p:nvPr>
            <p:ph idx="1"/>
          </p:nvPr>
        </p:nvPicPr>
        <p:blipFill>
          <a:blip r:embed="rId2"/>
          <a:stretch>
            <a:fillRect/>
          </a:stretch>
        </p:blipFill>
        <p:spPr>
          <a:xfrm>
            <a:off x="1515291" y="2016124"/>
            <a:ext cx="9457509" cy="3927475"/>
          </a:xfrm>
          <a:prstGeom prst="rect">
            <a:avLst/>
          </a:prstGeom>
        </p:spPr>
      </p:pic>
    </p:spTree>
    <p:extLst>
      <p:ext uri="{BB962C8B-B14F-4D97-AF65-F5344CB8AC3E}">
        <p14:creationId xmlns:p14="http://schemas.microsoft.com/office/powerpoint/2010/main" val="2535809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19</a:t>
            </a:fld>
            <a:endParaRPr lang="en-IN"/>
          </a:p>
        </p:txBody>
      </p:sp>
      <p:pic>
        <p:nvPicPr>
          <p:cNvPr id="5" name="Content Placeholder 4" descr="xp2.PNG"/>
          <p:cNvPicPr>
            <a:picLocks noGrp="1" noChangeAspect="1"/>
          </p:cNvPicPr>
          <p:nvPr>
            <p:ph idx="1"/>
          </p:nvPr>
        </p:nvPicPr>
        <p:blipFill>
          <a:blip r:embed="rId2"/>
          <a:srcRect l="3542" r="3892"/>
          <a:stretch>
            <a:fillRect/>
          </a:stretch>
        </p:blipFill>
        <p:spPr>
          <a:xfrm>
            <a:off x="1136470" y="2016125"/>
            <a:ext cx="9953896" cy="4097292"/>
          </a:xfrm>
          <a:prstGeom prst="rect">
            <a:avLst/>
          </a:prstGeom>
        </p:spPr>
      </p:pic>
    </p:spTree>
    <p:extLst>
      <p:ext uri="{BB962C8B-B14F-4D97-AF65-F5344CB8AC3E}">
        <p14:creationId xmlns:p14="http://schemas.microsoft.com/office/powerpoint/2010/main" val="18772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pPr/>
              <a:t>2</a:t>
            </a:fld>
            <a:endParaRPr lang="en-IN"/>
          </a:p>
        </p:txBody>
      </p:sp>
      <p:sp>
        <p:nvSpPr>
          <p:cNvPr id="3" name="Slide Number Placeholder 3">
            <a:extLst>
              <a:ext uri="{FF2B5EF4-FFF2-40B4-BE49-F238E27FC236}">
                <a16:creationId xmlns:a16="http://schemas.microsoft.com/office/drawing/2014/main" xmlns="" id="{6396BFE3-14AF-696C-6920-43C082DD6CE9}"/>
              </a:ext>
            </a:extLst>
          </p:cNvPr>
          <p:cNvSpPr txBox="1">
            <a:spLocks/>
          </p:cNvSpPr>
          <p:nvPr/>
        </p:nvSpPr>
        <p:spPr>
          <a:xfrm>
            <a:off x="5690490" y="6291139"/>
            <a:ext cx="811019" cy="503578"/>
          </a:xfrm>
          <a:prstGeom prst="rect">
            <a:avLst/>
          </a:prstGeom>
        </p:spPr>
        <p:txBody>
          <a:bodyPr vert="horz" lIns="91440" tIns="45720" rIns="91440" bIns="4572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chemeClr val="accent1"/>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chemeClr val="accent1"/>
              </a:solidFill>
              <a:effectLst/>
              <a:uLnTx/>
              <a:uFillTx/>
              <a:latin typeface="+mn-lt"/>
              <a:ea typeface="+mn-ea"/>
              <a:cs typeface="+mn-cs"/>
            </a:endParaRPr>
          </a:p>
        </p:txBody>
      </p:sp>
      <p:sp>
        <p:nvSpPr>
          <p:cNvPr id="4" name="TextBox 3">
            <a:extLst>
              <a:ext uri="{FF2B5EF4-FFF2-40B4-BE49-F238E27FC236}">
                <a16:creationId xmlns:a16="http://schemas.microsoft.com/office/drawing/2014/main" xmlns="" id="{8B68684B-34BA-BB64-17CA-52ED57E147A8}"/>
              </a:ext>
            </a:extLst>
          </p:cNvPr>
          <p:cNvSpPr txBox="1"/>
          <p:nvPr/>
        </p:nvSpPr>
        <p:spPr>
          <a:xfrm>
            <a:off x="2006734" y="336322"/>
            <a:ext cx="8178530" cy="1200329"/>
          </a:xfrm>
          <a:prstGeom prst="rect">
            <a:avLst/>
          </a:prstGeom>
          <a:noFill/>
        </p:spPr>
        <p:txBody>
          <a:bodyPr wrap="square">
            <a:spAutoFit/>
          </a:bodyPr>
          <a:lstStyle/>
          <a:p>
            <a:pPr algn="ctr"/>
            <a:r>
              <a:rPr lang="en-US" sz="1800" b="1" dirty="0">
                <a:solidFill>
                  <a:srgbClr val="C00000"/>
                </a:solidFill>
                <a:latin typeface="Times New Roman" panose="02020603050405020304" pitchFamily="18" charset="0"/>
                <a:cs typeface="Times New Roman" panose="02020603050405020304" pitchFamily="18" charset="0"/>
              </a:rPr>
              <a:t>AIM OF THE SESSION</a:t>
            </a:r>
          </a:p>
          <a:p>
            <a:pPr algn="ctr"/>
            <a:endParaRPr lang="en-US" sz="1800" b="1" dirty="0">
              <a:solidFill>
                <a:srgbClr val="C00000"/>
              </a:solidFill>
              <a:latin typeface="Times New Roman" panose="02020603050405020304" pitchFamily="18" charset="0"/>
              <a:cs typeface="Times New Roman" panose="02020603050405020304" pitchFamily="18" charset="0"/>
            </a:endParaRPr>
          </a:p>
          <a:p>
            <a:pPr algn="ctr"/>
            <a:r>
              <a:rPr lang="en-US" sz="1800" b="0" i="0" dirty="0">
                <a:effectLst/>
                <a:latin typeface="Times New Roman" panose="02020603050405020304" pitchFamily="18" charset="0"/>
                <a:cs typeface="Times New Roman" panose="02020603050405020304" pitchFamily="18" charset="0"/>
              </a:rPr>
              <a:t>To familiarize students with the basic concept </a:t>
            </a:r>
            <a:r>
              <a:rPr lang="en-US" dirty="0">
                <a:latin typeface="Times New Roman" panose="02020603050405020304" pitchFamily="18" charset="0"/>
                <a:cs typeface="Times New Roman" panose="02020603050405020304" pitchFamily="18" charset="0"/>
              </a:rPr>
              <a:t>agile modeling</a:t>
            </a:r>
          </a:p>
          <a:p>
            <a:pPr algn="ctr"/>
            <a:r>
              <a:rPr lang="en-US" dirty="0">
                <a:latin typeface="Times New Roman" panose="02020603050405020304" pitchFamily="18" charset="0"/>
                <a:cs typeface="Times New Roman" panose="02020603050405020304" pitchFamily="18" charset="0"/>
              </a:rPr>
              <a:t>To familiarize students with the basic concept Extreme Programming </a:t>
            </a: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541394E6-0C99-8F26-C67B-D88D560EB229}"/>
              </a:ext>
            </a:extLst>
          </p:cNvPr>
          <p:cNvSpPr txBox="1"/>
          <p:nvPr/>
        </p:nvSpPr>
        <p:spPr>
          <a:xfrm>
            <a:off x="910537" y="2023744"/>
            <a:ext cx="5466753" cy="3785652"/>
          </a:xfrm>
          <a:prstGeom prst="rect">
            <a:avLst/>
          </a:prstGeom>
          <a:noFill/>
        </p:spPr>
        <p:txBody>
          <a:bodyPr wrap="square">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INSTRUCTIONAL OBJECTIVES</a:t>
            </a:r>
          </a:p>
          <a:p>
            <a:pPr>
              <a:lnSpc>
                <a:spcPct val="200000"/>
              </a:lnSpc>
            </a:pPr>
            <a:r>
              <a:rPr lang="en-US" sz="2000" b="1" dirty="0">
                <a:latin typeface="Times New Roman" panose="02020603050405020304" pitchFamily="18" charset="0"/>
                <a:cs typeface="Times New Roman" panose="02020603050405020304" pitchFamily="18" charset="0"/>
              </a:rPr>
              <a:t>This</a:t>
            </a:r>
            <a:r>
              <a:rPr lang="en-US" sz="2000" b="1" i="0" dirty="0">
                <a:effectLst/>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Session</a:t>
            </a:r>
            <a:r>
              <a:rPr lang="en-US" sz="2000" b="1" i="0" dirty="0">
                <a:effectLst/>
                <a:latin typeface="Times New Roman" panose="02020603050405020304" pitchFamily="18" charset="0"/>
                <a:cs typeface="Times New Roman" panose="02020603050405020304" pitchFamily="18" charset="0"/>
              </a:rPr>
              <a:t> is designed to:</a:t>
            </a:r>
          </a:p>
          <a:p>
            <a:pPr marL="342900" indent="-342900">
              <a:buFont typeface="+mj-lt"/>
              <a:buAutoNum type="arabicPeriod"/>
            </a:pPr>
            <a:r>
              <a:rPr lang="en-US" sz="2000" i="0" dirty="0">
                <a:effectLst/>
                <a:latin typeface="Times New Roman" panose="02020603050405020304" pitchFamily="18" charset="0"/>
                <a:cs typeface="Times New Roman" panose="02020603050405020304" pitchFamily="18" charset="0"/>
              </a:rPr>
              <a:t>Demonstrate  </a:t>
            </a:r>
            <a:r>
              <a:rPr lang="en-US" sz="2000" dirty="0">
                <a:latin typeface="Times New Roman" panose="02020603050405020304" pitchFamily="18" charset="0"/>
                <a:ea typeface="+mn-lt"/>
                <a:cs typeface="Times New Roman" panose="02020603050405020304" pitchFamily="18" charset="0"/>
              </a:rPr>
              <a:t>agile modeling Definition - </a:t>
            </a:r>
            <a:r>
              <a:rPr lang="en-US" sz="2000" dirty="0">
                <a:latin typeface="Times New Roman" panose="02020603050405020304" pitchFamily="18" charset="0"/>
                <a:cs typeface="Times New Roman" panose="02020603050405020304" pitchFamily="18" charset="0"/>
              </a:rPr>
              <a:t>Scott Ambler </a:t>
            </a:r>
            <a:endParaRPr lang="en-US" sz="2000" dirty="0">
              <a:latin typeface="Times New Roman" panose="02020603050405020304" pitchFamily="18" charset="0"/>
              <a:ea typeface="+mn-lt"/>
              <a:cs typeface="Times New Roman" panose="02020603050405020304" pitchFamily="18" charset="0"/>
            </a:endParaRPr>
          </a:p>
          <a:p>
            <a:pPr marL="342900" indent="-342900">
              <a:buFont typeface="+mj-lt"/>
              <a:buAutoNum type="arabicPeriod"/>
            </a:pPr>
            <a:r>
              <a:rPr lang="en-US" sz="2000" i="0" dirty="0">
                <a:effectLst/>
                <a:latin typeface="Times New Roman" panose="02020603050405020304" pitchFamily="18" charset="0"/>
                <a:cs typeface="Times New Roman" panose="02020603050405020304" pitchFamily="18" charset="0"/>
              </a:rPr>
              <a:t>Describe </a:t>
            </a:r>
            <a:r>
              <a:rPr lang="en-US" sz="2000" dirty="0">
                <a:latin typeface="Times New Roman" panose="02020603050405020304" pitchFamily="18" charset="0"/>
                <a:ea typeface="+mn-lt"/>
                <a:cs typeface="Times New Roman" panose="02020603050405020304" pitchFamily="18" charset="0"/>
              </a:rPr>
              <a:t>What Is Agile Modeling</a:t>
            </a:r>
          </a:p>
          <a:p>
            <a:pPr marL="342900" indent="-342900">
              <a:buFont typeface="+mj-lt"/>
              <a:buAutoNum type="arabicPeriod"/>
            </a:pPr>
            <a:r>
              <a:rPr lang="en-US" sz="2000" dirty="0">
                <a:latin typeface="Times New Roman" panose="02020603050405020304" pitchFamily="18" charset="0"/>
                <a:ea typeface="+mn-lt"/>
                <a:cs typeface="Times New Roman" panose="02020603050405020304" pitchFamily="18" charset="0"/>
              </a:rPr>
              <a:t>List out the  Principles for Agile Software development</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Introduction to Extreme Programming</a:t>
            </a:r>
            <a:endParaRPr lang="en-US" sz="2000" dirty="0">
              <a:latin typeface="Times New Roman" panose="02020603050405020304" pitchFamily="18" charset="0"/>
              <a:ea typeface="+mn-lt"/>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Describe XP Model</a:t>
            </a:r>
            <a:endParaRPr lang="en-US" sz="2000" dirty="0">
              <a:latin typeface="Times New Roman" panose="02020603050405020304" pitchFamily="18" charset="0"/>
              <a:ea typeface="+mn-lt"/>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List out XP Practices </a:t>
            </a:r>
            <a:endParaRPr lang="en-US" sz="2000" dirty="0">
              <a:latin typeface="Times New Roman" panose="02020603050405020304" pitchFamily="18" charset="0"/>
              <a:ea typeface="+mn-lt"/>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Describe the  XP Process</a:t>
            </a:r>
          </a:p>
        </p:txBody>
      </p:sp>
      <p:sp>
        <p:nvSpPr>
          <p:cNvPr id="6" name="TextBox 5">
            <a:extLst>
              <a:ext uri="{FF2B5EF4-FFF2-40B4-BE49-F238E27FC236}">
                <a16:creationId xmlns:a16="http://schemas.microsoft.com/office/drawing/2014/main" xmlns="" id="{8FC8B10B-453E-92C8-D716-22B450131A34}"/>
              </a:ext>
            </a:extLst>
          </p:cNvPr>
          <p:cNvSpPr txBox="1"/>
          <p:nvPr/>
        </p:nvSpPr>
        <p:spPr>
          <a:xfrm>
            <a:off x="6377290" y="2033862"/>
            <a:ext cx="5814710" cy="3170099"/>
          </a:xfrm>
          <a:prstGeom prst="rect">
            <a:avLst/>
          </a:prstGeom>
          <a:noFill/>
        </p:spPr>
        <p:txBody>
          <a:bodyPr wrap="square">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LEARNING OUTCOMES</a:t>
            </a:r>
          </a:p>
          <a:p>
            <a:pPr>
              <a:lnSpc>
                <a:spcPct val="200000"/>
              </a:lnSpc>
            </a:pPr>
            <a:r>
              <a:rPr lang="en-US" sz="2000" b="1" i="0" dirty="0">
                <a:effectLst/>
                <a:latin typeface="Times New Roman" panose="02020603050405020304" pitchFamily="18" charset="0"/>
                <a:cs typeface="Times New Roman" panose="02020603050405020304" pitchFamily="18" charset="0"/>
              </a:rPr>
              <a:t>At the end of this </a:t>
            </a:r>
            <a:r>
              <a:rPr lang="en-US" sz="2000" b="1" dirty="0">
                <a:latin typeface="Times New Roman" panose="02020603050405020304" pitchFamily="18" charset="0"/>
                <a:cs typeface="Times New Roman" panose="02020603050405020304" pitchFamily="18" charset="0"/>
              </a:rPr>
              <a:t>session</a:t>
            </a:r>
            <a:r>
              <a:rPr lang="en-US" sz="2000" b="1" i="0" dirty="0">
                <a:effectLst/>
                <a:latin typeface="Times New Roman" panose="02020603050405020304" pitchFamily="18" charset="0"/>
                <a:cs typeface="Times New Roman" panose="02020603050405020304" pitchFamily="18" charset="0"/>
              </a:rPr>
              <a:t>, you should be able to:</a:t>
            </a:r>
          </a:p>
          <a:p>
            <a:pPr marL="342900" indent="-342900">
              <a:buFont typeface="+mj-lt"/>
              <a:buAutoNum type="arabicPeriod"/>
            </a:pPr>
            <a:r>
              <a:rPr lang="en-US" sz="2000" i="0" dirty="0">
                <a:effectLst/>
                <a:latin typeface="Times New Roman" panose="02020603050405020304" pitchFamily="18" charset="0"/>
                <a:cs typeface="Times New Roman" panose="02020603050405020304" pitchFamily="18" charset="0"/>
              </a:rPr>
              <a:t>Define </a:t>
            </a:r>
            <a:r>
              <a:rPr lang="en-US" sz="2000" dirty="0">
                <a:latin typeface="Times New Roman" panose="02020603050405020304" pitchFamily="18" charset="0"/>
                <a:ea typeface="+mn-lt"/>
                <a:cs typeface="Times New Roman" panose="02020603050405020304" pitchFamily="18" charset="0"/>
              </a:rPr>
              <a:t>agile modeling Definition - </a:t>
            </a:r>
            <a:r>
              <a:rPr lang="en-US" sz="2000" dirty="0">
                <a:latin typeface="Times New Roman" panose="02020603050405020304" pitchFamily="18" charset="0"/>
                <a:cs typeface="Times New Roman" panose="02020603050405020304" pitchFamily="18" charset="0"/>
              </a:rPr>
              <a:t>Scott Ambler </a:t>
            </a:r>
            <a:endParaRPr lang="en-US" sz="2000"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i="0" dirty="0">
                <a:effectLst/>
                <a:latin typeface="Times New Roman" panose="02020603050405020304" pitchFamily="18" charset="0"/>
                <a:cs typeface="Times New Roman" panose="02020603050405020304" pitchFamily="18" charset="0"/>
              </a:rPr>
              <a:t>Describe about the </a:t>
            </a:r>
            <a:r>
              <a:rPr lang="en-US" sz="2000" dirty="0">
                <a:latin typeface="Times New Roman" panose="02020603050405020304" pitchFamily="18" charset="0"/>
                <a:ea typeface="+mn-lt"/>
                <a:cs typeface="Times New Roman" panose="02020603050405020304" pitchFamily="18" charset="0"/>
              </a:rPr>
              <a:t>Agile Modeling</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Summarize </a:t>
            </a:r>
            <a:r>
              <a:rPr lang="en-US" sz="2000" dirty="0">
                <a:latin typeface="Times New Roman" panose="02020603050405020304" pitchFamily="18" charset="0"/>
                <a:ea typeface="+mn-lt"/>
                <a:cs typeface="Times New Roman" panose="02020603050405020304" pitchFamily="18" charset="0"/>
              </a:rPr>
              <a:t>Principles for Agile Software  development</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Define Extreme Programming</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Describe the XP Model</a:t>
            </a:r>
            <a:endParaRPr lang="en-US" sz="2000" dirty="0">
              <a:latin typeface="Times New Roman" panose="02020603050405020304" pitchFamily="18" charset="0"/>
              <a:ea typeface="+mn-lt"/>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Summarize XP Practices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XP PROCESS</a:t>
            </a:r>
          </a:p>
        </p:txBody>
      </p:sp>
      <p:sp>
        <p:nvSpPr>
          <p:cNvPr id="4" name="Slide Number Placeholder 3"/>
          <p:cNvSpPr>
            <a:spLocks noGrp="1"/>
          </p:cNvSpPr>
          <p:nvPr>
            <p:ph type="sldNum" sz="quarter" idx="12"/>
          </p:nvPr>
        </p:nvSpPr>
        <p:spPr/>
        <p:txBody>
          <a:bodyPr/>
          <a:lstStyle/>
          <a:p>
            <a:fld id="{CBABCCC1-BF11-4F37-963E-1BCD5B23FD72}" type="slidenum">
              <a:rPr lang="en-IN" smtClean="0"/>
              <a:pPr/>
              <a:t>20</a:t>
            </a:fld>
            <a:endParaRPr lang="en-IN"/>
          </a:p>
        </p:txBody>
      </p:sp>
      <p:pic>
        <p:nvPicPr>
          <p:cNvPr id="5" name="Content Placeholder 4" descr="xp 3.PNG"/>
          <p:cNvPicPr>
            <a:picLocks noGrp="1" noChangeAspect="1"/>
          </p:cNvPicPr>
          <p:nvPr>
            <p:ph idx="1"/>
          </p:nvPr>
        </p:nvPicPr>
        <p:blipFill>
          <a:blip r:embed="rId2"/>
          <a:stretch>
            <a:fillRect/>
          </a:stretch>
        </p:blipFill>
        <p:spPr>
          <a:xfrm>
            <a:off x="1332411" y="2016125"/>
            <a:ext cx="9849395" cy="4031978"/>
          </a:xfrm>
          <a:prstGeom prst="rect">
            <a:avLst/>
          </a:prstGeom>
        </p:spPr>
      </p:pic>
    </p:spTree>
    <p:extLst>
      <p:ext uri="{BB962C8B-B14F-4D97-AF65-F5344CB8AC3E}">
        <p14:creationId xmlns:p14="http://schemas.microsoft.com/office/powerpoint/2010/main" val="425587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XP PROCESS </a:t>
            </a:r>
            <a:r>
              <a:rPr lang="en-US" dirty="0" err="1"/>
              <a:t>CONTD</a:t>
            </a:r>
            <a:r>
              <a:rPr lang="en-US" dirty="0"/>
              <a:t>…</a:t>
            </a:r>
          </a:p>
        </p:txBody>
      </p:sp>
      <p:sp>
        <p:nvSpPr>
          <p:cNvPr id="3" name="Content Placeholder 2"/>
          <p:cNvSpPr>
            <a:spLocks noGrp="1"/>
          </p:cNvSpPr>
          <p:nvPr>
            <p:ph idx="1"/>
          </p:nvPr>
        </p:nvSpPr>
        <p:spPr/>
        <p:txBody>
          <a:bodyPr/>
          <a:lstStyle/>
          <a:p>
            <a:r>
              <a:rPr lang="en-US" sz="2800" dirty="0">
                <a:latin typeface="Verdana" pitchFamily="34" charset="0"/>
                <a:ea typeface="Verdana" pitchFamily="34" charset="0"/>
              </a:rPr>
              <a:t>Extreme Programming </a:t>
            </a:r>
            <a:r>
              <a:rPr lang="en-US" sz="2800" dirty="0">
                <a:solidFill>
                  <a:srgbClr val="FF0000"/>
                </a:solidFill>
                <a:latin typeface="Verdana" pitchFamily="34" charset="0"/>
                <a:ea typeface="Verdana" pitchFamily="34" charset="0"/>
              </a:rPr>
              <a:t>uses an object-oriented approach</a:t>
            </a:r>
            <a:r>
              <a:rPr lang="en-US" sz="2800" dirty="0">
                <a:latin typeface="Verdana" pitchFamily="34" charset="0"/>
                <a:ea typeface="Verdana" pitchFamily="34" charset="0"/>
              </a:rPr>
              <a:t> as its preferred development paradigm and encompasses a set of rules and practices that occur within the context of </a:t>
            </a:r>
            <a:r>
              <a:rPr lang="en-US" sz="2800" dirty="0">
                <a:solidFill>
                  <a:srgbClr val="FF0000"/>
                </a:solidFill>
                <a:latin typeface="Verdana" pitchFamily="34" charset="0"/>
                <a:ea typeface="Verdana" pitchFamily="34" charset="0"/>
              </a:rPr>
              <a:t>four framework activities: planning, design, coding, and testing</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21</a:t>
            </a:fld>
            <a:endParaRPr lang="en-IN"/>
          </a:p>
        </p:txBody>
      </p:sp>
    </p:spTree>
    <p:extLst>
      <p:ext uri="{BB962C8B-B14F-4D97-AF65-F5344CB8AC3E}">
        <p14:creationId xmlns:p14="http://schemas.microsoft.com/office/powerpoint/2010/main" val="3169838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XP PROCESS </a:t>
            </a:r>
            <a:r>
              <a:rPr lang="en-US" dirty="0" err="1"/>
              <a:t>CONTD</a:t>
            </a:r>
            <a:r>
              <a:rPr lang="en-US" dirty="0"/>
              <a:t>…</a:t>
            </a:r>
          </a:p>
        </p:txBody>
      </p:sp>
      <p:sp>
        <p:nvSpPr>
          <p:cNvPr id="3" name="Content Placeholder 2"/>
          <p:cNvSpPr>
            <a:spLocks noGrp="1"/>
          </p:cNvSpPr>
          <p:nvPr>
            <p:ph idx="1"/>
          </p:nvPr>
        </p:nvSpPr>
        <p:spPr>
          <a:xfrm>
            <a:off x="1451579" y="2956268"/>
            <a:ext cx="9603275" cy="3450613"/>
          </a:xfrm>
        </p:spPr>
        <p:txBody>
          <a:bodyPr/>
          <a:lstStyle/>
          <a:p>
            <a:pPr>
              <a:buNone/>
            </a:pPr>
            <a:r>
              <a:rPr lang="en-US" dirty="0">
                <a:latin typeface="Verdana" pitchFamily="34" charset="0"/>
                <a:ea typeface="Verdana" pitchFamily="34" charset="0"/>
              </a:rPr>
              <a:t>   The planning activity begins with </a:t>
            </a:r>
            <a:r>
              <a:rPr lang="en-US" dirty="0">
                <a:solidFill>
                  <a:srgbClr val="FF0000"/>
                </a:solidFill>
                <a:latin typeface="Verdana" pitchFamily="34" charset="0"/>
                <a:ea typeface="Verdana" pitchFamily="34" charset="0"/>
              </a:rPr>
              <a:t>listening</a:t>
            </a:r>
            <a:r>
              <a:rPr lang="en-US" dirty="0">
                <a:latin typeface="Verdana" pitchFamily="34" charset="0"/>
                <a:ea typeface="Verdana" pitchFamily="34" charset="0"/>
              </a:rPr>
              <a:t>—a requirements gathering activity that enables the technical members of the XP team to understand the business context for the software and to get a broad feel for required output and major features and functionality. </a:t>
            </a:r>
          </a:p>
          <a:p>
            <a:endParaRPr lang="en-US" sz="900" dirty="0">
              <a:latin typeface="Verdana" pitchFamily="34" charset="0"/>
              <a:ea typeface="Verdana" pitchFamily="34" charset="0"/>
            </a:endParaRPr>
          </a:p>
          <a:p>
            <a:pPr>
              <a:buNone/>
            </a:pPr>
            <a:r>
              <a:rPr lang="en-US" dirty="0">
                <a:latin typeface="Verdana" pitchFamily="34" charset="0"/>
                <a:ea typeface="Verdana" pitchFamily="34" charset="0"/>
              </a:rPr>
              <a:t>  Listening leads to the creation of a set of </a:t>
            </a:r>
            <a:r>
              <a:rPr lang="en-US" dirty="0">
                <a:solidFill>
                  <a:srgbClr val="FF0000"/>
                </a:solidFill>
                <a:latin typeface="Verdana" pitchFamily="34" charset="0"/>
                <a:ea typeface="Verdana" pitchFamily="34" charset="0"/>
              </a:rPr>
              <a:t>“stories” </a:t>
            </a:r>
            <a:r>
              <a:rPr lang="en-US" dirty="0">
                <a:latin typeface="Verdana" pitchFamily="34" charset="0"/>
                <a:ea typeface="Verdana" pitchFamily="34" charset="0"/>
              </a:rPr>
              <a:t>(also called user stories) that describe required </a:t>
            </a:r>
            <a:r>
              <a:rPr lang="en-US" dirty="0">
                <a:solidFill>
                  <a:srgbClr val="FF0000"/>
                </a:solidFill>
                <a:latin typeface="Verdana" pitchFamily="34" charset="0"/>
                <a:ea typeface="Verdana" pitchFamily="34" charset="0"/>
              </a:rPr>
              <a:t>output, features, and functionality </a:t>
            </a:r>
            <a:r>
              <a:rPr lang="en-US" dirty="0">
                <a:latin typeface="Verdana" pitchFamily="34" charset="0"/>
                <a:ea typeface="Verdana" pitchFamily="34" charset="0"/>
              </a:rPr>
              <a:t>for software to be built</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22</a:t>
            </a:fld>
            <a:endParaRPr lang="en-IN"/>
          </a:p>
        </p:txBody>
      </p:sp>
      <p:sp>
        <p:nvSpPr>
          <p:cNvPr id="5" name="Rectangle 4"/>
          <p:cNvSpPr/>
          <p:nvPr/>
        </p:nvSpPr>
        <p:spPr>
          <a:xfrm>
            <a:off x="1541396" y="1990317"/>
            <a:ext cx="2841578" cy="769441"/>
          </a:xfrm>
          <a:prstGeom prst="rect">
            <a:avLst/>
          </a:prstGeom>
        </p:spPr>
        <p:txBody>
          <a:bodyPr wrap="square">
            <a:spAutoFit/>
          </a:bodyPr>
          <a:lstStyle/>
          <a:p>
            <a:r>
              <a:rPr lang="en-US" sz="4400" dirty="0">
                <a:latin typeface="Verdana" pitchFamily="34" charset="0"/>
                <a:ea typeface="Verdana" pitchFamily="34" charset="0"/>
              </a:rPr>
              <a:t>Planning</a:t>
            </a:r>
          </a:p>
        </p:txBody>
      </p:sp>
    </p:spTree>
    <p:extLst>
      <p:ext uri="{BB962C8B-B14F-4D97-AF65-F5344CB8AC3E}">
        <p14:creationId xmlns:p14="http://schemas.microsoft.com/office/powerpoint/2010/main" val="3017236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XP PROCESS </a:t>
            </a:r>
            <a:r>
              <a:rPr lang="en-US" dirty="0" err="1"/>
              <a:t>CONTD</a:t>
            </a:r>
            <a:r>
              <a:rPr lang="en-US" dirty="0"/>
              <a:t>…</a:t>
            </a:r>
          </a:p>
        </p:txBody>
      </p:sp>
      <p:sp>
        <p:nvSpPr>
          <p:cNvPr id="3" name="Content Placeholder 2"/>
          <p:cNvSpPr>
            <a:spLocks noGrp="1"/>
          </p:cNvSpPr>
          <p:nvPr>
            <p:ph idx="1"/>
          </p:nvPr>
        </p:nvSpPr>
        <p:spPr/>
        <p:txBody>
          <a:bodyPr/>
          <a:lstStyle/>
          <a:p>
            <a:pPr>
              <a:buNone/>
            </a:pPr>
            <a:r>
              <a:rPr lang="en-US" sz="3200" dirty="0"/>
              <a:t>Design </a:t>
            </a:r>
            <a:endParaRPr lang="en-US" dirty="0"/>
          </a:p>
          <a:p>
            <a:pPr>
              <a:buNone/>
            </a:pPr>
            <a:r>
              <a:rPr lang="en-US" sz="2400" dirty="0"/>
              <a:t>XP design rigorously follows the </a:t>
            </a:r>
            <a:r>
              <a:rPr lang="en-US" sz="2400" dirty="0" err="1"/>
              <a:t>KIS</a:t>
            </a:r>
            <a:r>
              <a:rPr lang="en-US" sz="2400" dirty="0"/>
              <a:t> (</a:t>
            </a:r>
            <a:r>
              <a:rPr lang="en-US" sz="2400" dirty="0">
                <a:solidFill>
                  <a:srgbClr val="FF0000"/>
                </a:solidFill>
              </a:rPr>
              <a:t>keep it simple</a:t>
            </a:r>
            <a:r>
              <a:rPr lang="en-US" sz="2400" dirty="0"/>
              <a:t>) principle. A simple design is always preferred over a more complex representation.</a:t>
            </a:r>
          </a:p>
          <a:p>
            <a:pPr>
              <a:buNone/>
            </a:pPr>
            <a:r>
              <a:rPr lang="en-US" sz="2400" dirty="0"/>
              <a:t>XP encourages the use of </a:t>
            </a:r>
            <a:r>
              <a:rPr lang="en-US" sz="2400" dirty="0" err="1"/>
              <a:t>CRC</a:t>
            </a:r>
            <a:r>
              <a:rPr lang="en-US" sz="2400" dirty="0"/>
              <a:t> (</a:t>
            </a:r>
            <a:r>
              <a:rPr lang="en-US" sz="2400" dirty="0">
                <a:solidFill>
                  <a:srgbClr val="FF0000"/>
                </a:solidFill>
              </a:rPr>
              <a:t>class-</a:t>
            </a:r>
            <a:r>
              <a:rPr lang="en-US" sz="2400" dirty="0" err="1">
                <a:solidFill>
                  <a:srgbClr val="FF0000"/>
                </a:solidFill>
              </a:rPr>
              <a:t>responsibilitycollaborator</a:t>
            </a:r>
            <a:r>
              <a:rPr lang="en-US" sz="2400" dirty="0"/>
              <a:t>) cards as an effective mechanism for thinking about the software in an </a:t>
            </a:r>
            <a:r>
              <a:rPr lang="en-US" sz="2400" dirty="0">
                <a:solidFill>
                  <a:srgbClr val="FF0000"/>
                </a:solidFill>
              </a:rPr>
              <a:t>object-oriented context</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23</a:t>
            </a:fld>
            <a:endParaRPr lang="en-IN"/>
          </a:p>
        </p:txBody>
      </p:sp>
    </p:spTree>
    <p:extLst>
      <p:ext uri="{BB962C8B-B14F-4D97-AF65-F5344CB8AC3E}">
        <p14:creationId xmlns:p14="http://schemas.microsoft.com/office/powerpoint/2010/main" val="602684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XP PROCESS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24</a:t>
            </a:fld>
            <a:endParaRPr lang="en-IN"/>
          </a:p>
        </p:txBody>
      </p:sp>
      <p:sp>
        <p:nvSpPr>
          <p:cNvPr id="6" name="Rectangle 5"/>
          <p:cNvSpPr/>
          <p:nvPr/>
        </p:nvSpPr>
        <p:spPr>
          <a:xfrm>
            <a:off x="222068" y="1927523"/>
            <a:ext cx="11665131" cy="4016484"/>
          </a:xfrm>
          <a:prstGeom prst="rect">
            <a:avLst/>
          </a:prstGeom>
        </p:spPr>
        <p:txBody>
          <a:bodyPr wrap="square">
            <a:spAutoFit/>
          </a:bodyPr>
          <a:lstStyle/>
          <a:p>
            <a:r>
              <a:rPr lang="en-US" sz="2800" b="1" dirty="0"/>
              <a:t>Coding</a:t>
            </a:r>
          </a:p>
          <a:p>
            <a:endParaRPr lang="en-US" sz="1400" dirty="0"/>
          </a:p>
          <a:p>
            <a:r>
              <a:rPr lang="en-US" sz="2800" dirty="0"/>
              <a:t>After stories are developed and preliminary design work is done, the team does not move to code, but rather develops a series of unit tests that will exercise each of the stories that is to be included in the current release</a:t>
            </a:r>
          </a:p>
          <a:p>
            <a:endParaRPr lang="en-US" sz="1100" dirty="0"/>
          </a:p>
          <a:p>
            <a:r>
              <a:rPr lang="en-US" sz="2800" dirty="0"/>
              <a:t>Once the unit test has been created, the developer is better able to focus on what must be implemented to pass the test</a:t>
            </a:r>
          </a:p>
          <a:p>
            <a:r>
              <a:rPr lang="en-US" sz="2800" dirty="0"/>
              <a:t>Once the code is complete, it can be unit-tested immediately, thereby providing instantaneous feedback to the developers.</a:t>
            </a:r>
          </a:p>
        </p:txBody>
      </p:sp>
    </p:spTree>
    <p:extLst>
      <p:ext uri="{BB962C8B-B14F-4D97-AF65-F5344CB8AC3E}">
        <p14:creationId xmlns:p14="http://schemas.microsoft.com/office/powerpoint/2010/main" val="2748089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XP PROCESS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25</a:t>
            </a:fld>
            <a:endParaRPr lang="en-IN"/>
          </a:p>
        </p:txBody>
      </p:sp>
      <p:sp>
        <p:nvSpPr>
          <p:cNvPr id="6" name="Rectangle 5"/>
          <p:cNvSpPr/>
          <p:nvPr/>
        </p:nvSpPr>
        <p:spPr>
          <a:xfrm>
            <a:off x="300445" y="1985554"/>
            <a:ext cx="11625943" cy="3785652"/>
          </a:xfrm>
          <a:prstGeom prst="rect">
            <a:avLst/>
          </a:prstGeom>
        </p:spPr>
        <p:txBody>
          <a:bodyPr wrap="square">
            <a:spAutoFit/>
          </a:bodyPr>
          <a:lstStyle/>
          <a:p>
            <a:r>
              <a:rPr lang="en-US" sz="2400" b="1" dirty="0"/>
              <a:t>Testing</a:t>
            </a:r>
          </a:p>
          <a:p>
            <a:endParaRPr lang="en-US" sz="2400" dirty="0"/>
          </a:p>
          <a:p>
            <a:r>
              <a:rPr lang="en-US" sz="2400" dirty="0"/>
              <a:t>The unit tests that are created should be implemented using a framework that enables them to be automated (hence, they can be executed easily and repeatedly). </a:t>
            </a:r>
          </a:p>
          <a:p>
            <a:endParaRPr lang="en-US" sz="2400" dirty="0"/>
          </a:p>
          <a:p>
            <a:r>
              <a:rPr lang="en-US" sz="2400" dirty="0"/>
              <a:t>This encourages a regression testing strategy whenever code is modified (which is often, given the XP refactoring philosophy).</a:t>
            </a:r>
          </a:p>
          <a:p>
            <a:endParaRPr lang="en-US" sz="2400" dirty="0"/>
          </a:p>
          <a:p>
            <a:r>
              <a:rPr lang="en-US" sz="2400" dirty="0"/>
              <a:t>XP acceptance tests, also called customer tests, are specified by the customer and focus on overall system features and functionality that are visible and reviewable by the customer</a:t>
            </a:r>
          </a:p>
        </p:txBody>
      </p:sp>
    </p:spTree>
    <p:extLst>
      <p:ext uri="{BB962C8B-B14F-4D97-AF65-F5344CB8AC3E}">
        <p14:creationId xmlns:p14="http://schemas.microsoft.com/office/powerpoint/2010/main" val="2055297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a:t>
            </a:r>
            <a:br>
              <a:rPr lang="en-US" dirty="0"/>
            </a:b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26</a:t>
            </a:fld>
            <a:endParaRPr lang="en-IN"/>
          </a:p>
        </p:txBody>
      </p:sp>
      <p:sp>
        <p:nvSpPr>
          <p:cNvPr id="5" name="Rectangle 4"/>
          <p:cNvSpPr/>
          <p:nvPr/>
        </p:nvSpPr>
        <p:spPr>
          <a:xfrm>
            <a:off x="3048000" y="1490900"/>
            <a:ext cx="6096000" cy="5016758"/>
          </a:xfrm>
          <a:prstGeom prst="rect">
            <a:avLst/>
          </a:prstGeom>
        </p:spPr>
        <p:txBody>
          <a:bodyPr>
            <a:spAutoFit/>
          </a:bodyPr>
          <a:lstStyle/>
          <a:p>
            <a:endParaRPr lang="en-US" sz="3200" dirty="0"/>
          </a:p>
          <a:p>
            <a:r>
              <a:rPr lang="en-US" sz="3200" dirty="0"/>
              <a:t> Small Releases</a:t>
            </a:r>
          </a:p>
          <a:p>
            <a:r>
              <a:rPr lang="en-US" sz="3200" dirty="0"/>
              <a:t> Simple Design</a:t>
            </a:r>
          </a:p>
          <a:p>
            <a:r>
              <a:rPr lang="en-US" sz="3200" dirty="0"/>
              <a:t> Testing</a:t>
            </a:r>
          </a:p>
          <a:p>
            <a:r>
              <a:rPr lang="en-US" sz="3200" dirty="0"/>
              <a:t> Refactoring</a:t>
            </a:r>
          </a:p>
          <a:p>
            <a:r>
              <a:rPr lang="en-US" sz="3200" dirty="0"/>
              <a:t> Pair Programming</a:t>
            </a:r>
          </a:p>
          <a:p>
            <a:r>
              <a:rPr lang="en-US" sz="3200" dirty="0"/>
              <a:t> Collective Ownership</a:t>
            </a:r>
          </a:p>
          <a:p>
            <a:r>
              <a:rPr lang="en-US" sz="3200" dirty="0"/>
              <a:t> Continuous Integration</a:t>
            </a:r>
          </a:p>
          <a:p>
            <a:r>
              <a:rPr lang="en-US" sz="3200" dirty="0"/>
              <a:t> On-site Customer</a:t>
            </a:r>
          </a:p>
          <a:p>
            <a:endParaRPr lang="en-US" sz="3200" dirty="0"/>
          </a:p>
        </p:txBody>
      </p:sp>
    </p:spTree>
    <p:extLst>
      <p:ext uri="{BB962C8B-B14F-4D97-AF65-F5344CB8AC3E}">
        <p14:creationId xmlns:p14="http://schemas.microsoft.com/office/powerpoint/2010/main" val="1060242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27</a:t>
            </a:fld>
            <a:endParaRPr lang="en-IN"/>
          </a:p>
        </p:txBody>
      </p:sp>
      <p:sp>
        <p:nvSpPr>
          <p:cNvPr id="5" name="Rectangle 4"/>
          <p:cNvSpPr/>
          <p:nvPr/>
        </p:nvSpPr>
        <p:spPr>
          <a:xfrm>
            <a:off x="953589" y="1854925"/>
            <a:ext cx="9875520" cy="4524315"/>
          </a:xfrm>
          <a:prstGeom prst="rect">
            <a:avLst/>
          </a:prstGeom>
        </p:spPr>
        <p:txBody>
          <a:bodyPr wrap="square">
            <a:spAutoFit/>
          </a:bodyPr>
          <a:lstStyle/>
          <a:p>
            <a:r>
              <a:rPr lang="en-US" sz="2400" b="1" dirty="0"/>
              <a:t>Small Releases :</a:t>
            </a:r>
          </a:p>
          <a:p>
            <a:r>
              <a:rPr lang="en-US" sz="2400" dirty="0"/>
              <a:t> Small in terms of functionality</a:t>
            </a:r>
          </a:p>
          <a:p>
            <a:r>
              <a:rPr lang="en-US" sz="2400" dirty="0"/>
              <a:t> Less functionality means releases happen more frequently</a:t>
            </a:r>
          </a:p>
          <a:p>
            <a:r>
              <a:rPr lang="en-US" sz="2400" dirty="0"/>
              <a:t> Support the planning game</a:t>
            </a:r>
          </a:p>
          <a:p>
            <a:r>
              <a:rPr lang="en-US" sz="2400" b="1" dirty="0"/>
              <a:t>Advantages</a:t>
            </a:r>
          </a:p>
          <a:p>
            <a:r>
              <a:rPr lang="en-US" sz="2400" dirty="0"/>
              <a:t> Frequent feedback</a:t>
            </a:r>
          </a:p>
          <a:p>
            <a:r>
              <a:rPr lang="en-US" sz="2400" dirty="0"/>
              <a:t> Tracking</a:t>
            </a:r>
          </a:p>
          <a:p>
            <a:r>
              <a:rPr lang="en-US" sz="2400" dirty="0"/>
              <a:t> Reduce chance of overall project slippage</a:t>
            </a:r>
          </a:p>
          <a:p>
            <a:r>
              <a:rPr lang="en-US" sz="2400" b="1" dirty="0"/>
              <a:t>Disadvantages</a:t>
            </a:r>
          </a:p>
          <a:p>
            <a:r>
              <a:rPr lang="en-US" sz="2400" dirty="0"/>
              <a:t> Not easy for all projects</a:t>
            </a:r>
          </a:p>
          <a:p>
            <a:r>
              <a:rPr lang="en-US" sz="2400" dirty="0"/>
              <a:t> Not needed for all projects</a:t>
            </a:r>
          </a:p>
          <a:p>
            <a:r>
              <a:rPr lang="en-US" sz="2400" dirty="0"/>
              <a:t> Versioning issues</a:t>
            </a:r>
          </a:p>
        </p:txBody>
      </p:sp>
    </p:spTree>
    <p:extLst>
      <p:ext uri="{BB962C8B-B14F-4D97-AF65-F5344CB8AC3E}">
        <p14:creationId xmlns:p14="http://schemas.microsoft.com/office/powerpoint/2010/main" val="2191241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28</a:t>
            </a:fld>
            <a:endParaRPr lang="en-IN"/>
          </a:p>
        </p:txBody>
      </p:sp>
      <p:sp>
        <p:nvSpPr>
          <p:cNvPr id="5" name="Rectangle 4"/>
          <p:cNvSpPr/>
          <p:nvPr/>
        </p:nvSpPr>
        <p:spPr>
          <a:xfrm>
            <a:off x="574765" y="1867991"/>
            <a:ext cx="10633166" cy="4154984"/>
          </a:xfrm>
          <a:prstGeom prst="rect">
            <a:avLst/>
          </a:prstGeom>
        </p:spPr>
        <p:txBody>
          <a:bodyPr wrap="square">
            <a:spAutoFit/>
          </a:bodyPr>
          <a:lstStyle/>
          <a:p>
            <a:r>
              <a:rPr lang="en-US" sz="2400" b="1" dirty="0"/>
              <a:t>Simple Design:</a:t>
            </a:r>
          </a:p>
          <a:p>
            <a:r>
              <a:rPr lang="en-US" sz="2400" dirty="0"/>
              <a:t> Keep it simple </a:t>
            </a:r>
          </a:p>
          <a:p>
            <a:r>
              <a:rPr lang="en-US" sz="2400" dirty="0"/>
              <a:t> Do as little as needed, nothing more</a:t>
            </a:r>
          </a:p>
          <a:p>
            <a:r>
              <a:rPr lang="en-US" sz="2400" b="1" dirty="0"/>
              <a:t>Advantages</a:t>
            </a:r>
          </a:p>
          <a:p>
            <a:r>
              <a:rPr lang="en-US" sz="2400" dirty="0"/>
              <a:t> Time is not wasted adding superfluous functionality</a:t>
            </a:r>
          </a:p>
          <a:p>
            <a:r>
              <a:rPr lang="en-US" sz="2400" dirty="0"/>
              <a:t> Easier to understand what is going on</a:t>
            </a:r>
          </a:p>
          <a:p>
            <a:r>
              <a:rPr lang="en-US" sz="2400" dirty="0"/>
              <a:t> Refactoring and collective ownership is made possible</a:t>
            </a:r>
          </a:p>
          <a:p>
            <a:r>
              <a:rPr lang="en-US" sz="2400" dirty="0"/>
              <a:t> Helps keeps programmers on track</a:t>
            </a:r>
          </a:p>
          <a:p>
            <a:r>
              <a:rPr lang="en-US" sz="2400" b="1" dirty="0"/>
              <a:t>Disadvantages</a:t>
            </a:r>
          </a:p>
          <a:p>
            <a:r>
              <a:rPr lang="en-US" sz="2400" dirty="0"/>
              <a:t> What is “simple?”</a:t>
            </a:r>
          </a:p>
          <a:p>
            <a:r>
              <a:rPr lang="en-US" sz="2400" dirty="0"/>
              <a:t> Simple isn’t always best</a:t>
            </a:r>
          </a:p>
        </p:txBody>
      </p:sp>
    </p:spTree>
    <p:extLst>
      <p:ext uri="{BB962C8B-B14F-4D97-AF65-F5344CB8AC3E}">
        <p14:creationId xmlns:p14="http://schemas.microsoft.com/office/powerpoint/2010/main" val="1279920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29</a:t>
            </a:fld>
            <a:endParaRPr lang="en-IN"/>
          </a:p>
        </p:txBody>
      </p:sp>
      <p:sp>
        <p:nvSpPr>
          <p:cNvPr id="5" name="Rectangle 4"/>
          <p:cNvSpPr/>
          <p:nvPr/>
        </p:nvSpPr>
        <p:spPr>
          <a:xfrm>
            <a:off x="666204" y="1799227"/>
            <a:ext cx="11168743" cy="4524315"/>
          </a:xfrm>
          <a:prstGeom prst="rect">
            <a:avLst/>
          </a:prstGeom>
        </p:spPr>
        <p:txBody>
          <a:bodyPr wrap="square">
            <a:spAutoFit/>
          </a:bodyPr>
          <a:lstStyle/>
          <a:p>
            <a:r>
              <a:rPr lang="en-US" sz="2400" b="1" dirty="0"/>
              <a:t>Testing :</a:t>
            </a:r>
          </a:p>
          <a:p>
            <a:r>
              <a:rPr lang="en-US" sz="2400" dirty="0"/>
              <a:t> Unit testing</a:t>
            </a:r>
          </a:p>
          <a:p>
            <a:r>
              <a:rPr lang="en-US" sz="2400" dirty="0"/>
              <a:t> Test-first design</a:t>
            </a:r>
          </a:p>
          <a:p>
            <a:r>
              <a:rPr lang="en-US" sz="2400" dirty="0"/>
              <a:t> All automated</a:t>
            </a:r>
          </a:p>
          <a:p>
            <a:r>
              <a:rPr lang="en-US" sz="2400" b="1" dirty="0"/>
              <a:t>Advantages</a:t>
            </a:r>
          </a:p>
          <a:p>
            <a:r>
              <a:rPr lang="en-US" sz="2400" dirty="0"/>
              <a:t> Unit testing promote testing completeness</a:t>
            </a:r>
          </a:p>
          <a:p>
            <a:r>
              <a:rPr lang="en-US" sz="2400" dirty="0"/>
              <a:t> Test-first gives developers a goal</a:t>
            </a:r>
          </a:p>
          <a:p>
            <a:r>
              <a:rPr lang="en-US" sz="2400" dirty="0"/>
              <a:t> Automation gives a suite of regression test</a:t>
            </a:r>
          </a:p>
          <a:p>
            <a:r>
              <a:rPr lang="en-US" sz="2400" b="1" dirty="0"/>
              <a:t>Disadvantages</a:t>
            </a:r>
          </a:p>
          <a:p>
            <a:r>
              <a:rPr lang="en-US" sz="2400" dirty="0"/>
              <a:t> Automated unit testing isn’t for everything</a:t>
            </a:r>
          </a:p>
          <a:p>
            <a:r>
              <a:rPr lang="en-US" sz="2400" dirty="0"/>
              <a:t> Reliance on unit testing isn’t a good idea</a:t>
            </a:r>
          </a:p>
          <a:p>
            <a:r>
              <a:rPr lang="en-US" sz="2400" dirty="0"/>
              <a:t> A test result is only as good as the test itself</a:t>
            </a:r>
          </a:p>
        </p:txBody>
      </p:sp>
    </p:spTree>
    <p:extLst>
      <p:ext uri="{BB962C8B-B14F-4D97-AF65-F5344CB8AC3E}">
        <p14:creationId xmlns:p14="http://schemas.microsoft.com/office/powerpoint/2010/main" val="70294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xmlns="" id="{9EB8A4A0-26E8-41C7-BE65-3B55B361B40D}"/>
              </a:ext>
            </a:extLst>
          </p:cNvPr>
          <p:cNvSpPr/>
          <p:nvPr/>
        </p:nvSpPr>
        <p:spPr>
          <a:xfrm>
            <a:off x="2284647" y="231858"/>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5" name="Rectangle 4"/>
          <p:cNvSpPr/>
          <p:nvPr/>
        </p:nvSpPr>
        <p:spPr>
          <a:xfrm>
            <a:off x="1482645" y="1297745"/>
            <a:ext cx="8243957" cy="4824398"/>
          </a:xfrm>
          <a:prstGeom prst="rect">
            <a:avLst/>
          </a:prstGeom>
        </p:spPr>
        <p:txBody>
          <a:bodyPr wrap="square" lIns="91440" tIns="45720" rIns="91440" bIns="45720" anchor="t">
            <a:spAutoFit/>
          </a:bodyPr>
          <a:lstStyle/>
          <a:p>
            <a:pPr algn="ctr">
              <a:spcBef>
                <a:spcPts val="600"/>
              </a:spcBef>
              <a:spcAft>
                <a:spcPts val="600"/>
              </a:spcAft>
            </a:pPr>
            <a:r>
              <a:rPr lang="en-IN" sz="2600" b="1" dirty="0">
                <a:solidFill>
                  <a:srgbClr val="C00000"/>
                </a:solidFill>
                <a:latin typeface="Times New Roman" panose="02020603050405020304" pitchFamily="18" charset="0"/>
                <a:cs typeface="Times New Roman" panose="02020603050405020304" pitchFamily="18" charset="0"/>
              </a:rPr>
              <a:t>AGENDA</a:t>
            </a:r>
            <a:endParaRPr lang="en-IN" sz="1000" b="1" dirty="0">
              <a:solidFill>
                <a:srgbClr val="C00000"/>
              </a:solidFill>
              <a:latin typeface="Times New Roman" panose="02020603050405020304" pitchFamily="18" charset="0"/>
              <a:cs typeface="Times New Roman" panose="02020603050405020304" pitchFamily="18" charset="0"/>
            </a:endParaRPr>
          </a:p>
          <a:p>
            <a:pPr marL="514350" indent="-514350">
              <a:spcBef>
                <a:spcPts val="300"/>
              </a:spcBef>
              <a:spcAft>
                <a:spcPts val="3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Introduction to agile model </a:t>
            </a:r>
          </a:p>
          <a:p>
            <a:pPr marL="514350" indent="-514350">
              <a:spcBef>
                <a:spcPts val="300"/>
              </a:spcBef>
              <a:spcAft>
                <a:spcPts val="3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What Is Agile Modeling?</a:t>
            </a:r>
          </a:p>
          <a:p>
            <a:pPr marL="514350" indent="-514350">
              <a:spcBef>
                <a:spcPts val="300"/>
              </a:spcBef>
              <a:spcAft>
                <a:spcPts val="3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Agility and the cost of change </a:t>
            </a:r>
          </a:p>
          <a:p>
            <a:pPr marL="514350" indent="-514350">
              <a:spcBef>
                <a:spcPts val="300"/>
              </a:spcBef>
              <a:spcAft>
                <a:spcPts val="3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An agile process</a:t>
            </a:r>
          </a:p>
          <a:p>
            <a:pPr marL="514350" indent="-514350">
              <a:spcBef>
                <a:spcPts val="300"/>
              </a:spcBef>
              <a:spcAft>
                <a:spcPts val="3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The Principles for Agile Software Development</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300"/>
              </a:spcBef>
              <a:spcAft>
                <a:spcPts val="3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Introduction to Extreme Programming</a:t>
            </a:r>
          </a:p>
          <a:p>
            <a:pPr marL="514350" indent="-514350">
              <a:spcBef>
                <a:spcPts val="300"/>
              </a:spcBef>
              <a:spcAft>
                <a:spcPts val="3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XP Model </a:t>
            </a:r>
          </a:p>
          <a:p>
            <a:pPr marL="514350" indent="-514350">
              <a:spcBef>
                <a:spcPts val="300"/>
              </a:spcBef>
              <a:spcAft>
                <a:spcPts val="3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Extreme Programming Practices </a:t>
            </a:r>
          </a:p>
          <a:p>
            <a:pPr marL="514350" indent="-514350">
              <a:spcBef>
                <a:spcPts val="300"/>
              </a:spcBef>
              <a:spcAft>
                <a:spcPts val="3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XP Process  </a:t>
            </a:r>
            <a:endParaRPr lang="en-IN" sz="2600" b="1"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30</a:t>
            </a:fld>
            <a:endParaRPr lang="en-IN"/>
          </a:p>
        </p:txBody>
      </p:sp>
      <p:sp>
        <p:nvSpPr>
          <p:cNvPr id="5" name="Rectangle 4"/>
          <p:cNvSpPr/>
          <p:nvPr/>
        </p:nvSpPr>
        <p:spPr>
          <a:xfrm>
            <a:off x="548640" y="1955985"/>
            <a:ext cx="11247120" cy="4154984"/>
          </a:xfrm>
          <a:prstGeom prst="rect">
            <a:avLst/>
          </a:prstGeom>
        </p:spPr>
        <p:txBody>
          <a:bodyPr wrap="square">
            <a:spAutoFit/>
          </a:bodyPr>
          <a:lstStyle/>
          <a:p>
            <a:r>
              <a:rPr lang="en-US" sz="2400" b="1" dirty="0"/>
              <a:t>Refactoring :</a:t>
            </a:r>
          </a:p>
          <a:p>
            <a:endParaRPr lang="en-US" sz="2400" b="1" dirty="0"/>
          </a:p>
          <a:p>
            <a:r>
              <a:rPr lang="en-US" sz="2400" dirty="0"/>
              <a:t> Changing how the system does something but not what is done</a:t>
            </a:r>
          </a:p>
          <a:p>
            <a:r>
              <a:rPr lang="en-US" sz="2400" dirty="0"/>
              <a:t> Improves the quality of the system in some way</a:t>
            </a:r>
          </a:p>
          <a:p>
            <a:r>
              <a:rPr lang="en-US" sz="2400" b="1" dirty="0"/>
              <a:t>Advantages</a:t>
            </a:r>
          </a:p>
          <a:p>
            <a:r>
              <a:rPr lang="en-US" sz="2400" dirty="0"/>
              <a:t> Prompts developers to proactively improve the product as a whole</a:t>
            </a:r>
          </a:p>
          <a:p>
            <a:r>
              <a:rPr lang="en-US" sz="2400" dirty="0"/>
              <a:t> Increases developer knowledge of the system</a:t>
            </a:r>
          </a:p>
          <a:p>
            <a:r>
              <a:rPr lang="en-US" sz="2400" b="1" dirty="0"/>
              <a:t>Disadvantages</a:t>
            </a:r>
          </a:p>
          <a:p>
            <a:r>
              <a:rPr lang="en-US" sz="2400" dirty="0"/>
              <a:t> Not everyone is capable of refactoring</a:t>
            </a:r>
          </a:p>
          <a:p>
            <a:r>
              <a:rPr lang="en-US" sz="2400" dirty="0"/>
              <a:t> Refactoring may not always be appropriate</a:t>
            </a:r>
          </a:p>
          <a:p>
            <a:r>
              <a:rPr lang="en-US" sz="2400" dirty="0"/>
              <a:t> Would upfront design eliminate refactoring?</a:t>
            </a:r>
          </a:p>
        </p:txBody>
      </p:sp>
    </p:spTree>
    <p:extLst>
      <p:ext uri="{BB962C8B-B14F-4D97-AF65-F5344CB8AC3E}">
        <p14:creationId xmlns:p14="http://schemas.microsoft.com/office/powerpoint/2010/main" val="1790943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31</a:t>
            </a:fld>
            <a:endParaRPr lang="en-IN"/>
          </a:p>
        </p:txBody>
      </p:sp>
      <p:sp>
        <p:nvSpPr>
          <p:cNvPr id="5" name="Rectangle 4"/>
          <p:cNvSpPr/>
          <p:nvPr/>
        </p:nvSpPr>
        <p:spPr>
          <a:xfrm>
            <a:off x="235133" y="1867057"/>
            <a:ext cx="11482250" cy="4462760"/>
          </a:xfrm>
          <a:prstGeom prst="rect">
            <a:avLst/>
          </a:prstGeom>
        </p:spPr>
        <p:txBody>
          <a:bodyPr wrap="square">
            <a:spAutoFit/>
          </a:bodyPr>
          <a:lstStyle/>
          <a:p>
            <a:r>
              <a:rPr lang="en-US" sz="2400" b="1" dirty="0">
                <a:latin typeface="Verdana" pitchFamily="34" charset="0"/>
                <a:ea typeface="Verdana" pitchFamily="34" charset="0"/>
              </a:rPr>
              <a:t>Pair Programming:</a:t>
            </a:r>
            <a:endParaRPr lang="en-US" sz="2400" dirty="0">
              <a:latin typeface="Verdana" pitchFamily="34" charset="0"/>
              <a:ea typeface="Verdana" pitchFamily="34" charset="0"/>
            </a:endParaRPr>
          </a:p>
          <a:p>
            <a:r>
              <a:rPr lang="en-US" sz="2000" dirty="0">
                <a:latin typeface="Verdana" pitchFamily="34" charset="0"/>
                <a:ea typeface="Verdana" pitchFamily="34" charset="0"/>
              </a:rPr>
              <a:t> Two Developers, One monitor, One Keyboard</a:t>
            </a:r>
          </a:p>
          <a:p>
            <a:r>
              <a:rPr lang="en-US" sz="2000" dirty="0">
                <a:latin typeface="Verdana" pitchFamily="34" charset="0"/>
                <a:ea typeface="Verdana" pitchFamily="34" charset="0"/>
              </a:rPr>
              <a:t> One “drives” and the other thinks</a:t>
            </a:r>
          </a:p>
          <a:p>
            <a:r>
              <a:rPr lang="en-US" sz="2000" dirty="0">
                <a:latin typeface="Verdana" pitchFamily="34" charset="0"/>
                <a:ea typeface="Verdana" pitchFamily="34" charset="0"/>
              </a:rPr>
              <a:t> Switch roles as needed</a:t>
            </a:r>
          </a:p>
          <a:p>
            <a:r>
              <a:rPr lang="en-US" sz="2000" b="1" dirty="0">
                <a:latin typeface="Verdana" pitchFamily="34" charset="0"/>
                <a:ea typeface="Verdana" pitchFamily="34" charset="0"/>
              </a:rPr>
              <a:t>Advantages</a:t>
            </a:r>
          </a:p>
          <a:p>
            <a:r>
              <a:rPr lang="en-US" sz="2000" dirty="0">
                <a:latin typeface="Verdana" pitchFamily="34" charset="0"/>
                <a:ea typeface="Verdana" pitchFamily="34" charset="0"/>
              </a:rPr>
              <a:t> Two heads are better than one</a:t>
            </a:r>
          </a:p>
          <a:p>
            <a:r>
              <a:rPr lang="en-US" sz="2000" dirty="0">
                <a:latin typeface="Verdana" pitchFamily="34" charset="0"/>
                <a:ea typeface="Verdana" pitchFamily="34" charset="0"/>
              </a:rPr>
              <a:t> Focus</a:t>
            </a:r>
          </a:p>
          <a:p>
            <a:r>
              <a:rPr lang="en-US" sz="2000" dirty="0">
                <a:latin typeface="Verdana" pitchFamily="34" charset="0"/>
                <a:ea typeface="Verdana" pitchFamily="34" charset="0"/>
              </a:rPr>
              <a:t> Two people are more likely to answer the following questions:</a:t>
            </a:r>
          </a:p>
          <a:p>
            <a:r>
              <a:rPr lang="en-US" sz="2000" dirty="0">
                <a:latin typeface="Verdana" pitchFamily="34" charset="0"/>
                <a:ea typeface="Verdana" pitchFamily="34" charset="0"/>
              </a:rPr>
              <a:t> Is this whole approach going to work?</a:t>
            </a:r>
          </a:p>
          <a:p>
            <a:r>
              <a:rPr lang="en-US" sz="2000" dirty="0">
                <a:latin typeface="Verdana" pitchFamily="34" charset="0"/>
                <a:ea typeface="Verdana" pitchFamily="34" charset="0"/>
              </a:rPr>
              <a:t> What are some test cases that may not work yet?</a:t>
            </a:r>
          </a:p>
          <a:p>
            <a:r>
              <a:rPr lang="en-US" sz="2000" dirty="0">
                <a:latin typeface="Verdana" pitchFamily="34" charset="0"/>
                <a:ea typeface="Verdana" pitchFamily="34" charset="0"/>
              </a:rPr>
              <a:t> Is there a way to simplify this?</a:t>
            </a:r>
          </a:p>
          <a:p>
            <a:r>
              <a:rPr lang="en-US" sz="2000" b="1" dirty="0">
                <a:latin typeface="Verdana" pitchFamily="34" charset="0"/>
                <a:ea typeface="Verdana" pitchFamily="34" charset="0"/>
              </a:rPr>
              <a:t>Disadvantages</a:t>
            </a:r>
          </a:p>
          <a:p>
            <a:r>
              <a:rPr lang="en-US" sz="2000" dirty="0">
                <a:latin typeface="Verdana" pitchFamily="34" charset="0"/>
                <a:ea typeface="Verdana" pitchFamily="34" charset="0"/>
              </a:rPr>
              <a:t> Many tasks really don’t require two programmers</a:t>
            </a:r>
          </a:p>
          <a:p>
            <a:r>
              <a:rPr lang="en-US" sz="2000" dirty="0">
                <a:latin typeface="Verdana" pitchFamily="34" charset="0"/>
                <a:ea typeface="Verdana" pitchFamily="34" charset="0"/>
              </a:rPr>
              <a:t> A hard sell to the customers</a:t>
            </a:r>
          </a:p>
        </p:txBody>
      </p:sp>
    </p:spTree>
    <p:extLst>
      <p:ext uri="{BB962C8B-B14F-4D97-AF65-F5344CB8AC3E}">
        <p14:creationId xmlns:p14="http://schemas.microsoft.com/office/powerpoint/2010/main" val="2210935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32</a:t>
            </a:fld>
            <a:endParaRPr lang="en-IN"/>
          </a:p>
        </p:txBody>
      </p:sp>
      <p:sp>
        <p:nvSpPr>
          <p:cNvPr id="5" name="Rectangle 4"/>
          <p:cNvSpPr/>
          <p:nvPr/>
        </p:nvSpPr>
        <p:spPr>
          <a:xfrm>
            <a:off x="600891" y="1868003"/>
            <a:ext cx="10946675" cy="4154984"/>
          </a:xfrm>
          <a:prstGeom prst="rect">
            <a:avLst/>
          </a:prstGeom>
        </p:spPr>
        <p:txBody>
          <a:bodyPr wrap="square">
            <a:spAutoFit/>
          </a:bodyPr>
          <a:lstStyle/>
          <a:p>
            <a:r>
              <a:rPr lang="en-US" sz="2400" b="1" dirty="0"/>
              <a:t>Collective Ownership :</a:t>
            </a:r>
          </a:p>
          <a:p>
            <a:r>
              <a:rPr lang="en-US" sz="2400" dirty="0"/>
              <a:t> The idea that all developers own all of the code</a:t>
            </a:r>
          </a:p>
          <a:p>
            <a:r>
              <a:rPr lang="en-US" sz="2400" dirty="0"/>
              <a:t> Enables refactoring</a:t>
            </a:r>
          </a:p>
          <a:p>
            <a:r>
              <a:rPr lang="en-US" sz="2400" b="1" dirty="0"/>
              <a:t>Advantages</a:t>
            </a:r>
          </a:p>
          <a:p>
            <a:r>
              <a:rPr lang="en-US" sz="2400" dirty="0"/>
              <a:t> Helps mitigate the loss of a team member leaving</a:t>
            </a:r>
          </a:p>
          <a:p>
            <a:r>
              <a:rPr lang="en-US" sz="2400" dirty="0"/>
              <a:t> Promotes developers to take responsibility for the system as a</a:t>
            </a:r>
          </a:p>
          <a:p>
            <a:r>
              <a:rPr lang="en-US" sz="2400" dirty="0"/>
              <a:t>whole rather then parts of the system</a:t>
            </a:r>
          </a:p>
          <a:p>
            <a:r>
              <a:rPr lang="en-US" sz="2400" b="1" dirty="0"/>
              <a:t>Disadvantages</a:t>
            </a:r>
          </a:p>
          <a:p>
            <a:r>
              <a:rPr lang="en-US" sz="2400" dirty="0"/>
              <a:t> Loss of accountability</a:t>
            </a:r>
          </a:p>
          <a:p>
            <a:r>
              <a:rPr lang="en-US" sz="2400" dirty="0"/>
              <a:t> Limitation to how much of a large system that an individual can</a:t>
            </a:r>
          </a:p>
          <a:p>
            <a:r>
              <a:rPr lang="en-US" sz="2400" dirty="0"/>
              <a:t>practically “own”</a:t>
            </a:r>
          </a:p>
        </p:txBody>
      </p:sp>
    </p:spTree>
    <p:extLst>
      <p:ext uri="{BB962C8B-B14F-4D97-AF65-F5344CB8AC3E}">
        <p14:creationId xmlns:p14="http://schemas.microsoft.com/office/powerpoint/2010/main" val="2326264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33</a:t>
            </a:fld>
            <a:endParaRPr lang="en-IN"/>
          </a:p>
        </p:txBody>
      </p:sp>
      <p:sp>
        <p:nvSpPr>
          <p:cNvPr id="5" name="Rectangle 4"/>
          <p:cNvSpPr/>
          <p:nvPr/>
        </p:nvSpPr>
        <p:spPr>
          <a:xfrm>
            <a:off x="470262" y="1833224"/>
            <a:ext cx="11038115" cy="4154984"/>
          </a:xfrm>
          <a:prstGeom prst="rect">
            <a:avLst/>
          </a:prstGeom>
        </p:spPr>
        <p:txBody>
          <a:bodyPr wrap="square">
            <a:spAutoFit/>
          </a:bodyPr>
          <a:lstStyle/>
          <a:p>
            <a:r>
              <a:rPr lang="en-US" sz="2400" b="1" dirty="0"/>
              <a:t>Continuous Integration:</a:t>
            </a:r>
          </a:p>
          <a:p>
            <a:r>
              <a:rPr lang="en-US" sz="2400" dirty="0"/>
              <a:t> New features and changes are worked into the system</a:t>
            </a:r>
          </a:p>
          <a:p>
            <a:r>
              <a:rPr lang="en-US" sz="2400" dirty="0"/>
              <a:t>immediately</a:t>
            </a:r>
          </a:p>
          <a:p>
            <a:r>
              <a:rPr lang="en-US" sz="2400" dirty="0"/>
              <a:t> Code is not worked on without being integrated for more</a:t>
            </a:r>
          </a:p>
          <a:p>
            <a:r>
              <a:rPr lang="en-US" sz="2400" dirty="0"/>
              <a:t>than a day</a:t>
            </a:r>
          </a:p>
          <a:p>
            <a:r>
              <a:rPr lang="en-US" sz="2400" b="1" dirty="0"/>
              <a:t>Advantages</a:t>
            </a:r>
          </a:p>
          <a:p>
            <a:r>
              <a:rPr lang="en-US" sz="2400" dirty="0"/>
              <a:t> Reduces to lengthy process</a:t>
            </a:r>
          </a:p>
          <a:p>
            <a:r>
              <a:rPr lang="en-US" sz="2400" dirty="0"/>
              <a:t> Enables the Small Releases practice</a:t>
            </a:r>
          </a:p>
          <a:p>
            <a:r>
              <a:rPr lang="en-US" sz="2400" b="1" dirty="0"/>
              <a:t>Disadvantages</a:t>
            </a:r>
          </a:p>
          <a:p>
            <a:r>
              <a:rPr lang="en-US" sz="2400" dirty="0"/>
              <a:t> The one day limit is not always practical</a:t>
            </a:r>
          </a:p>
          <a:p>
            <a:r>
              <a:rPr lang="en-US" sz="2400" dirty="0"/>
              <a:t> Reduces the importance of a well-thought-out architecture</a:t>
            </a:r>
          </a:p>
        </p:txBody>
      </p:sp>
    </p:spTree>
    <p:extLst>
      <p:ext uri="{BB962C8B-B14F-4D97-AF65-F5344CB8AC3E}">
        <p14:creationId xmlns:p14="http://schemas.microsoft.com/office/powerpoint/2010/main" val="2976893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a:t>
            </a:r>
            <a:r>
              <a:rPr lang="en-US" dirty="0" err="1"/>
              <a:t>CONTD</a:t>
            </a:r>
            <a:r>
              <a:rPr lang="en-US" dirty="0"/>
              <a: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34</a:t>
            </a:fld>
            <a:endParaRPr lang="en-IN"/>
          </a:p>
        </p:txBody>
      </p:sp>
      <p:sp>
        <p:nvSpPr>
          <p:cNvPr id="5" name="Rectangle 4"/>
          <p:cNvSpPr/>
          <p:nvPr/>
        </p:nvSpPr>
        <p:spPr>
          <a:xfrm>
            <a:off x="613953" y="1799060"/>
            <a:ext cx="10920549" cy="4524315"/>
          </a:xfrm>
          <a:prstGeom prst="rect">
            <a:avLst/>
          </a:prstGeom>
        </p:spPr>
        <p:txBody>
          <a:bodyPr wrap="square">
            <a:spAutoFit/>
          </a:bodyPr>
          <a:lstStyle/>
          <a:p>
            <a:r>
              <a:rPr lang="en-US" sz="2800" b="1" dirty="0"/>
              <a:t>On-Site Customer :</a:t>
            </a:r>
          </a:p>
          <a:p>
            <a:r>
              <a:rPr lang="en-US" sz="2000" dirty="0"/>
              <a:t> Acts to “steer” the project</a:t>
            </a:r>
          </a:p>
          <a:p>
            <a:r>
              <a:rPr lang="en-US" sz="2000" dirty="0"/>
              <a:t> Gives quick and continuous feedback to the development team</a:t>
            </a:r>
          </a:p>
          <a:p>
            <a:r>
              <a:rPr lang="en-US" sz="2000" b="1" dirty="0"/>
              <a:t>Advantages</a:t>
            </a:r>
          </a:p>
          <a:p>
            <a:r>
              <a:rPr lang="en-US" sz="2000" dirty="0"/>
              <a:t> Can give quick and knowledgeable answers to real development</a:t>
            </a:r>
          </a:p>
          <a:p>
            <a:r>
              <a:rPr lang="en-US" sz="2000" dirty="0"/>
              <a:t>questions</a:t>
            </a:r>
          </a:p>
          <a:p>
            <a:r>
              <a:rPr lang="en-US" sz="2000" dirty="0"/>
              <a:t> Makes sure that what is developed is what is needed</a:t>
            </a:r>
          </a:p>
          <a:p>
            <a:r>
              <a:rPr lang="en-US" sz="2000" dirty="0"/>
              <a:t> Functionality is prioritized correctly</a:t>
            </a:r>
          </a:p>
          <a:p>
            <a:r>
              <a:rPr lang="en-US" sz="2000" b="1" dirty="0"/>
              <a:t>Disadvantages</a:t>
            </a:r>
          </a:p>
          <a:p>
            <a:r>
              <a:rPr lang="en-US" sz="2000" dirty="0"/>
              <a:t> Difficult to get an On-Site Customer</a:t>
            </a:r>
          </a:p>
          <a:p>
            <a:r>
              <a:rPr lang="en-US" sz="2000" dirty="0"/>
              <a:t> The On-Site customer that is given may not be fully knowledgeable about what</a:t>
            </a:r>
          </a:p>
          <a:p>
            <a:r>
              <a:rPr lang="en-US" sz="2000" dirty="0"/>
              <a:t>the company</a:t>
            </a:r>
          </a:p>
          <a:p>
            <a:r>
              <a:rPr lang="en-US" sz="2000" dirty="0"/>
              <a:t> May not have authority to make many decisions</a:t>
            </a:r>
          </a:p>
          <a:p>
            <a:r>
              <a:rPr lang="en-US" sz="2000" dirty="0"/>
              <a:t> Loss of work to the customer’s company</a:t>
            </a:r>
          </a:p>
        </p:txBody>
      </p:sp>
    </p:spTree>
    <p:extLst>
      <p:ext uri="{BB962C8B-B14F-4D97-AF65-F5344CB8AC3E}">
        <p14:creationId xmlns:p14="http://schemas.microsoft.com/office/powerpoint/2010/main" val="3761730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ED7FD29D-BBDE-078E-D487-E57247CDB50D}"/>
              </a:ext>
            </a:extLst>
          </p:cNvPr>
          <p:cNvSpPr/>
          <p:nvPr/>
        </p:nvSpPr>
        <p:spPr>
          <a:xfrm>
            <a:off x="3058127" y="756505"/>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a:xfrm>
            <a:off x="1439694" y="2149813"/>
            <a:ext cx="9147344" cy="3610908"/>
          </a:xfrm>
        </p:spPr>
        <p:txBody>
          <a:bodyPr>
            <a:noAutofit/>
          </a:bodyPr>
          <a:lstStyle/>
          <a:p>
            <a:pPr marL="457200" indent="-457200">
              <a:lnSpc>
                <a:spcPct val="100000"/>
              </a:lnSpc>
              <a:spcBef>
                <a:spcPts val="600"/>
              </a:spcBef>
              <a:buFont typeface="+mj-lt"/>
              <a:buAutoNum type="arabicPeriod"/>
            </a:pPr>
            <a:r>
              <a:rPr lang="en-US" sz="2600" dirty="0">
                <a:latin typeface="Times New Roman" panose="02020603050405020304" pitchFamily="18" charset="0"/>
                <a:cs typeface="Times New Roman" panose="02020603050405020304" pitchFamily="18" charset="0"/>
              </a:rPr>
              <a:t>Define agile modeling.</a:t>
            </a:r>
          </a:p>
          <a:p>
            <a:pPr marL="457200" indent="-457200">
              <a:lnSpc>
                <a:spcPct val="100000"/>
              </a:lnSpc>
              <a:spcBef>
                <a:spcPts val="600"/>
              </a:spcBef>
              <a:buFont typeface="+mj-lt"/>
              <a:buAutoNum type="arabicPeriod"/>
            </a:pPr>
            <a:r>
              <a:rPr lang="en-US" sz="2600" dirty="0">
                <a:latin typeface="Times New Roman" panose="02020603050405020304" pitchFamily="18" charset="0"/>
                <a:cs typeface="Times New Roman" panose="02020603050405020304" pitchFamily="18" charset="0"/>
              </a:rPr>
              <a:t>What are factors responsible agility and the cost of change?</a:t>
            </a:r>
          </a:p>
          <a:p>
            <a:pPr marL="457200" indent="-457200">
              <a:lnSpc>
                <a:spcPct val="100000"/>
              </a:lnSpc>
              <a:spcBef>
                <a:spcPts val="600"/>
              </a:spcBef>
              <a:buFont typeface="+mj-lt"/>
              <a:buAutoNum type="arabicPeriod"/>
            </a:pPr>
            <a:r>
              <a:rPr lang="en-US" sz="2600" dirty="0">
                <a:latin typeface="Times New Roman" panose="02020603050405020304" pitchFamily="18" charset="0"/>
                <a:cs typeface="Times New Roman" panose="02020603050405020304" pitchFamily="18" charset="0"/>
              </a:rPr>
              <a:t>Describe the agile process.</a:t>
            </a:r>
          </a:p>
          <a:p>
            <a:pPr marL="457200" indent="-457200">
              <a:lnSpc>
                <a:spcPct val="100000"/>
              </a:lnSpc>
              <a:spcBef>
                <a:spcPts val="600"/>
              </a:spcBef>
              <a:buFont typeface="+mj-lt"/>
              <a:buAutoNum type="arabicPeriod"/>
            </a:pPr>
            <a:r>
              <a:rPr lang="en-US" altLang="en-US" sz="2600" dirty="0">
                <a:latin typeface="Times New Roman" panose="02020603050405020304" pitchFamily="18" charset="0"/>
                <a:cs typeface="Times New Roman" panose="02020603050405020304" pitchFamily="18" charset="0"/>
              </a:rPr>
              <a:t>Describe the </a:t>
            </a:r>
            <a:r>
              <a:rPr lang="en-US" sz="2600" dirty="0">
                <a:latin typeface="Times New Roman" panose="02020603050405020304" pitchFamily="18" charset="0"/>
                <a:cs typeface="Times New Roman" panose="02020603050405020304" pitchFamily="18" charset="0"/>
              </a:rPr>
              <a:t>Principles for Agile Software Development</a:t>
            </a:r>
            <a:r>
              <a:rPr lang="en-US" altLang="en-US" sz="2600" dirty="0">
                <a:latin typeface="Times New Roman" panose="02020603050405020304" pitchFamily="18" charset="0"/>
                <a:cs typeface="Times New Roman" panose="02020603050405020304" pitchFamily="18" charset="0"/>
              </a:rPr>
              <a:t>.</a:t>
            </a:r>
          </a:p>
          <a:p>
            <a:pPr marL="457200" indent="-457200">
              <a:lnSpc>
                <a:spcPct val="100000"/>
              </a:lnSpc>
              <a:spcBef>
                <a:spcPts val="600"/>
              </a:spcBef>
              <a:buFont typeface="+mj-lt"/>
              <a:buAutoNum type="arabicPeriod"/>
            </a:pPr>
            <a:r>
              <a:rPr lang="en-US" sz="2600" dirty="0">
                <a:latin typeface="Times New Roman" pitchFamily="18" charset="0"/>
                <a:cs typeface="Times New Roman" pitchFamily="18" charset="0"/>
              </a:rPr>
              <a:t>Define extreme programming.</a:t>
            </a:r>
          </a:p>
          <a:p>
            <a:pPr marL="457200" indent="-457200">
              <a:lnSpc>
                <a:spcPct val="100000"/>
              </a:lnSpc>
              <a:spcBef>
                <a:spcPts val="600"/>
              </a:spcBef>
              <a:buFont typeface="+mj-lt"/>
              <a:buAutoNum type="arabicPeriod"/>
            </a:pPr>
            <a:r>
              <a:rPr lang="en-US" sz="2600" dirty="0">
                <a:latin typeface="Times New Roman" pitchFamily="18" charset="0"/>
                <a:cs typeface="Times New Roman" pitchFamily="18" charset="0"/>
              </a:rPr>
              <a:t>List out the extreme programming Practices </a:t>
            </a:r>
          </a:p>
          <a:p>
            <a:pPr marL="457200" indent="-457200">
              <a:lnSpc>
                <a:spcPct val="100000"/>
              </a:lnSpc>
              <a:spcBef>
                <a:spcPts val="600"/>
              </a:spcBef>
              <a:buFont typeface="+mj-lt"/>
              <a:buAutoNum type="arabicPeriod"/>
            </a:pPr>
            <a:r>
              <a:rPr lang="en-US" sz="2600" dirty="0">
                <a:latin typeface="Times New Roman" pitchFamily="18" charset="0"/>
                <a:cs typeface="Times New Roman" pitchFamily="18" charset="0"/>
              </a:rPr>
              <a:t>What is the need of extreme programming process.</a:t>
            </a:r>
          </a:p>
          <a:p>
            <a:pPr marL="457200" indent="-457200">
              <a:lnSpc>
                <a:spcPct val="100000"/>
              </a:lnSpc>
              <a:spcBef>
                <a:spcPts val="600"/>
              </a:spcBef>
              <a:buFont typeface="+mj-lt"/>
              <a:buAutoNum type="arabicPeriod"/>
            </a:pPr>
            <a:r>
              <a:rPr lang="en-US" sz="2600" dirty="0">
                <a:latin typeface="Times New Roman" pitchFamily="18" charset="0"/>
                <a:cs typeface="Times New Roman" pitchFamily="18" charset="0"/>
              </a:rPr>
              <a:t>Describe the extreme programming Process</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21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045E056E-10BD-0B9E-4ACE-A3F54C31FD9F}"/>
              </a:ext>
            </a:extLst>
          </p:cNvPr>
          <p:cNvSpPr/>
          <p:nvPr/>
        </p:nvSpPr>
        <p:spPr>
          <a:xfrm>
            <a:off x="2151851" y="393929"/>
            <a:ext cx="8183639"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95362" y="1564782"/>
            <a:ext cx="9608234" cy="5999015"/>
          </a:xfrm>
          <a:prstGeom prst="rect">
            <a:avLst/>
          </a:prstGeom>
          <a:noFill/>
        </p:spPr>
        <p:txBody>
          <a:bodyPr wrap="square" rtlCol="0">
            <a:spAutoFit/>
          </a:bodyPr>
          <a:lstStyle/>
          <a:p>
            <a:pPr>
              <a:lnSpc>
                <a:spcPct val="150000"/>
              </a:lnSpc>
            </a:pPr>
            <a:endParaRPr lang="en-US" dirty="0"/>
          </a:p>
          <a:p>
            <a:r>
              <a:rPr lang="en-IN" b="1" dirty="0"/>
              <a:t>TEXTBOOKS:</a:t>
            </a:r>
            <a:endParaRPr lang="en-IN" dirty="0"/>
          </a:p>
          <a:p>
            <a:r>
              <a:rPr lang="en-IN" dirty="0"/>
              <a:t> </a:t>
            </a:r>
            <a:endParaRPr lang="en-IN" b="1" dirty="0"/>
          </a:p>
          <a:p>
            <a:pPr lvl="0"/>
            <a:r>
              <a:rPr lang="en-IN" dirty="0"/>
              <a:t>Roger </a:t>
            </a:r>
            <a:r>
              <a:rPr lang="en-IN" dirty="0" err="1"/>
              <a:t>S.Pressman</a:t>
            </a:r>
            <a:r>
              <a:rPr lang="en-IN" dirty="0"/>
              <a:t>, “Software Engineering – A Practitioner’s Approach” 7th Edition, Mc </a:t>
            </a:r>
            <a:r>
              <a:rPr lang="en-IN" dirty="0" err="1"/>
              <a:t>Graw</a:t>
            </a:r>
            <a:r>
              <a:rPr lang="en-IN" dirty="0"/>
              <a:t> Hill,(2014).</a:t>
            </a:r>
            <a:endParaRPr lang="en-IN" b="1" dirty="0"/>
          </a:p>
          <a:p>
            <a:pPr lvl="0"/>
            <a:r>
              <a:rPr lang="en-IN" dirty="0"/>
              <a:t>Ian </a:t>
            </a:r>
            <a:r>
              <a:rPr lang="en-IN" dirty="0" err="1"/>
              <a:t>Sommerville</a:t>
            </a:r>
            <a:r>
              <a:rPr lang="en-IN" dirty="0"/>
              <a:t>, “Software Engineering”, Tenth Edition, Pearson Education, (2015).</a:t>
            </a:r>
            <a:endParaRPr lang="en-IN" b="1" dirty="0"/>
          </a:p>
          <a:p>
            <a:r>
              <a:rPr lang="en-IN" b="1" dirty="0"/>
              <a:t> </a:t>
            </a:r>
            <a:endParaRPr lang="en-IN" dirty="0"/>
          </a:p>
          <a:p>
            <a:r>
              <a:rPr lang="en-IN" b="1" dirty="0"/>
              <a:t>Reference Book</a:t>
            </a:r>
            <a:endParaRPr lang="en-IN" dirty="0"/>
          </a:p>
          <a:p>
            <a:pPr lvl="0"/>
            <a:r>
              <a:rPr lang="en-IN" dirty="0"/>
              <a:t>Agile and Iterative Development: A Manager's Guide, Craig </a:t>
            </a:r>
            <a:r>
              <a:rPr lang="en-IN" dirty="0" err="1"/>
              <a:t>Larman</a:t>
            </a:r>
            <a:r>
              <a:rPr lang="en-IN" dirty="0"/>
              <a:t>, Addison-Wesley</a:t>
            </a:r>
            <a:endParaRPr lang="en-IN" b="1" dirty="0"/>
          </a:p>
          <a:p>
            <a:r>
              <a:rPr lang="en-IN" dirty="0"/>
              <a:t> </a:t>
            </a:r>
            <a:endParaRPr lang="en-IN" b="1" dirty="0"/>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pic>
        <p:nvPicPr>
          <p:cNvPr id="5"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487542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Adaptive Software Engineering</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707886"/>
          </a:xfrm>
          <a:prstGeom prst="rect">
            <a:avLst/>
          </a:prstGeom>
          <a:noFill/>
        </p:spPr>
        <p:txBody>
          <a:bodyPr wrap="square" rtlCol="0">
            <a:spAutoFit/>
          </a:bodyPr>
          <a:lstStyle/>
          <a:p>
            <a:pPr marL="514350" indent="-514350">
              <a:spcBef>
                <a:spcPts val="600"/>
              </a:spcBef>
              <a:spcAft>
                <a:spcPts val="600"/>
              </a:spcAft>
            </a:pPr>
            <a:r>
              <a:rPr lang="en-US" sz="4000" b="1" dirty="0">
                <a:latin typeface="Times New Roman" panose="02020603050405020304" pitchFamily="18" charset="0"/>
                <a:ea typeface="+mn-lt"/>
                <a:cs typeface="Times New Roman" panose="02020603050405020304" pitchFamily="18" charset="0"/>
              </a:rPr>
              <a:t>Introduction to agile model </a:t>
            </a:r>
          </a:p>
        </p:txBody>
      </p:sp>
      <p:sp>
        <p:nvSpPr>
          <p:cNvPr id="6" name="Rectangle 5"/>
          <p:cNvSpPr/>
          <p:nvPr/>
        </p:nvSpPr>
        <p:spPr>
          <a:xfrm>
            <a:off x="587829" y="1946366"/>
            <a:ext cx="10371908" cy="3970318"/>
          </a:xfrm>
          <a:prstGeom prst="rect">
            <a:avLst/>
          </a:prstGeom>
        </p:spPr>
        <p:txBody>
          <a:bodyPr wrap="square">
            <a:spAutoFit/>
          </a:bodyPr>
          <a:lstStyle/>
          <a:p>
            <a:r>
              <a:rPr lang="en-US" sz="2800" dirty="0"/>
              <a:t>There are many situations in which </a:t>
            </a:r>
            <a:r>
              <a:rPr lang="en-US" sz="2800" dirty="0">
                <a:solidFill>
                  <a:srgbClr val="FF0000"/>
                </a:solidFill>
              </a:rPr>
              <a:t>software engineers must build large, business critical systems</a:t>
            </a:r>
            <a:r>
              <a:rPr lang="en-US" sz="2800" dirty="0"/>
              <a:t>. The </a:t>
            </a:r>
            <a:r>
              <a:rPr lang="en-US" sz="2800" dirty="0">
                <a:solidFill>
                  <a:srgbClr val="FF0000"/>
                </a:solidFill>
              </a:rPr>
              <a:t>scope and complexity </a:t>
            </a:r>
            <a:r>
              <a:rPr lang="en-US" sz="2800" dirty="0"/>
              <a:t>of such systems must be </a:t>
            </a:r>
            <a:r>
              <a:rPr lang="en-US" sz="2800" dirty="0">
                <a:solidFill>
                  <a:srgbClr val="FF0000"/>
                </a:solidFill>
              </a:rPr>
              <a:t>modeled so that </a:t>
            </a:r>
          </a:p>
          <a:p>
            <a:endParaRPr lang="en-US" sz="2800" dirty="0"/>
          </a:p>
          <a:p>
            <a:pPr marL="514350" indent="-514350">
              <a:buAutoNum type="arabicParenBoth"/>
            </a:pPr>
            <a:r>
              <a:rPr lang="en-US" sz="2800" dirty="0"/>
              <a:t>all constituencies can better </a:t>
            </a:r>
            <a:r>
              <a:rPr lang="en-US" sz="2800" dirty="0">
                <a:solidFill>
                  <a:srgbClr val="FF0000"/>
                </a:solidFill>
              </a:rPr>
              <a:t>understand what needs to be accomplished, </a:t>
            </a:r>
            <a:endParaRPr lang="en-US" sz="2800" dirty="0"/>
          </a:p>
          <a:p>
            <a:pPr marL="514350" indent="-514350"/>
            <a:r>
              <a:rPr lang="en-US" sz="2800" dirty="0"/>
              <a:t>(2) the </a:t>
            </a:r>
            <a:r>
              <a:rPr lang="en-US" sz="2800" dirty="0">
                <a:solidFill>
                  <a:srgbClr val="FF0000"/>
                </a:solidFill>
              </a:rPr>
              <a:t>problem can be partitioned </a:t>
            </a:r>
            <a:r>
              <a:rPr lang="en-US" sz="2800" dirty="0"/>
              <a:t>effectively </a:t>
            </a:r>
            <a:r>
              <a:rPr lang="en-US" sz="2800" dirty="0">
                <a:solidFill>
                  <a:srgbClr val="FF0000"/>
                </a:solidFill>
              </a:rPr>
              <a:t>among the people </a:t>
            </a:r>
            <a:r>
              <a:rPr lang="en-US" sz="2800" dirty="0"/>
              <a:t>who must solve it, and </a:t>
            </a:r>
          </a:p>
          <a:p>
            <a:pPr marL="514350" indent="-514350"/>
            <a:r>
              <a:rPr lang="en-US" sz="2800" dirty="0"/>
              <a:t>(3) </a:t>
            </a:r>
            <a:r>
              <a:rPr lang="en-US" sz="2800" dirty="0">
                <a:solidFill>
                  <a:srgbClr val="FF0000"/>
                </a:solidFill>
              </a:rPr>
              <a:t>quality can be assessed </a:t>
            </a:r>
            <a:r>
              <a:rPr lang="en-US" sz="2800" dirty="0"/>
              <a:t>as the system is being engineered and built</a:t>
            </a:r>
          </a:p>
        </p:txBody>
      </p:sp>
    </p:spTree>
    <p:extLst>
      <p:ext uri="{BB962C8B-B14F-4D97-AF65-F5344CB8AC3E}">
        <p14:creationId xmlns:p14="http://schemas.microsoft.com/office/powerpoint/2010/main" val="9510170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r>
              <a:rPr lang="en-US" b="1" dirty="0">
                <a:latin typeface="Times New Roman" panose="02020603050405020304" pitchFamily="18" charset="0"/>
                <a:ea typeface="+mn-lt"/>
                <a:cs typeface="Times New Roman" panose="02020603050405020304" pitchFamily="18" charset="0"/>
              </a:rPr>
              <a:t/>
            </a:r>
            <a:br>
              <a:rPr lang="en-US" b="1" dirty="0">
                <a:latin typeface="Times New Roman" panose="02020603050405020304" pitchFamily="18" charset="0"/>
                <a:ea typeface="+mn-lt"/>
                <a:cs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5</a:t>
            </a:fld>
            <a:endParaRPr lang="en-IN"/>
          </a:p>
        </p:txBody>
      </p:sp>
      <p:sp>
        <p:nvSpPr>
          <p:cNvPr id="5" name="Content Placeholder 4"/>
          <p:cNvSpPr>
            <a:spLocks noGrp="1"/>
          </p:cNvSpPr>
          <p:nvPr>
            <p:ph idx="1"/>
          </p:nvPr>
        </p:nvSpPr>
        <p:spPr>
          <a:xfrm>
            <a:off x="1451579" y="2076991"/>
            <a:ext cx="10213551" cy="3452227"/>
          </a:xfrm>
          <a:prstGeom prst="rect">
            <a:avLst/>
          </a:prstGeom>
        </p:spPr>
        <p:txBody>
          <a:bodyPr wrap="square">
            <a:spAutoFit/>
          </a:bodyPr>
          <a:lstStyle/>
          <a:p>
            <a:pPr>
              <a:lnSpc>
                <a:spcPct val="150000"/>
              </a:lnSpc>
            </a:pPr>
            <a:r>
              <a:rPr lang="en-US" sz="2800" dirty="0"/>
              <a:t>Over the past 30 years, a wide </a:t>
            </a:r>
            <a:r>
              <a:rPr lang="en-US" sz="2800" dirty="0">
                <a:solidFill>
                  <a:srgbClr val="FF0000"/>
                </a:solidFill>
              </a:rPr>
              <a:t>variety of software engineering modeling methods</a:t>
            </a:r>
            <a:r>
              <a:rPr lang="en-US" sz="2800" dirty="0"/>
              <a:t> and notation have been proposed for analysis and design (both architectural and component-level). </a:t>
            </a:r>
          </a:p>
          <a:p>
            <a:pPr>
              <a:lnSpc>
                <a:spcPct val="150000"/>
              </a:lnSpc>
            </a:pPr>
            <a:r>
              <a:rPr lang="en-US" sz="2800" dirty="0"/>
              <a:t>These methods have merit, </a:t>
            </a:r>
            <a:r>
              <a:rPr lang="en-US" sz="2800" dirty="0">
                <a:solidFill>
                  <a:srgbClr val="FF0000"/>
                </a:solidFill>
              </a:rPr>
              <a:t>but they have proven to be difficult to apply and challenging to sustain </a:t>
            </a:r>
            <a:r>
              <a:rPr lang="en-US" sz="2800" dirty="0"/>
              <a:t>(over many projects).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 Modeling?</a:t>
            </a:r>
            <a:br>
              <a:rPr lang="en-US" dirty="0"/>
            </a:br>
            <a:endParaRPr lang="en-US" dirty="0"/>
          </a:p>
        </p:txBody>
      </p:sp>
      <p:sp>
        <p:nvSpPr>
          <p:cNvPr id="3" name="Content Placeholder 2"/>
          <p:cNvSpPr>
            <a:spLocks noGrp="1"/>
          </p:cNvSpPr>
          <p:nvPr>
            <p:ph idx="1"/>
          </p:nvPr>
        </p:nvSpPr>
        <p:spPr/>
        <p:txBody>
          <a:bodyPr>
            <a:noAutofit/>
          </a:bodyPr>
          <a:lstStyle/>
          <a:p>
            <a:r>
              <a:rPr lang="en-US" sz="2800" dirty="0"/>
              <a:t>Agile Modeling (AM) is a </a:t>
            </a:r>
            <a:r>
              <a:rPr lang="en-US" sz="2800" dirty="0">
                <a:solidFill>
                  <a:srgbClr val="FF0000"/>
                </a:solidFill>
              </a:rPr>
              <a:t>practices-based process</a:t>
            </a:r>
            <a:r>
              <a:rPr lang="en-US" sz="2800" dirty="0"/>
              <a:t> that describes how to be </a:t>
            </a:r>
            <a:r>
              <a:rPr lang="en-US" sz="2800" dirty="0">
                <a:solidFill>
                  <a:srgbClr val="FF0000"/>
                </a:solidFill>
              </a:rPr>
              <a:t>an effective modeler.</a:t>
            </a:r>
          </a:p>
          <a:p>
            <a:r>
              <a:rPr lang="en-US" sz="2800" dirty="0"/>
              <a:t>AM helps you </a:t>
            </a:r>
            <a:r>
              <a:rPr lang="en-US" sz="2800" dirty="0">
                <a:solidFill>
                  <a:srgbClr val="FF0000"/>
                </a:solidFill>
              </a:rPr>
              <a:t>find the modeling sweet spot</a:t>
            </a:r>
            <a:r>
              <a:rPr lang="en-US" sz="2800" dirty="0"/>
              <a:t>, where you have modeled enough to explore and document your system effectively, </a:t>
            </a:r>
            <a:r>
              <a:rPr lang="en-US" sz="2800" dirty="0">
                <a:solidFill>
                  <a:srgbClr val="FF0000"/>
                </a:solidFill>
              </a:rPr>
              <a:t>but not so much that it becomes a burden that slows the project down.</a:t>
            </a:r>
          </a:p>
          <a:p>
            <a:endParaRPr lang="en-US"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agility ?</a:t>
            </a:r>
          </a:p>
        </p:txBody>
      </p:sp>
      <p:sp>
        <p:nvSpPr>
          <p:cNvPr id="4" name="Slide Number Placeholder 3"/>
          <p:cNvSpPr>
            <a:spLocks noGrp="1"/>
          </p:cNvSpPr>
          <p:nvPr>
            <p:ph type="sldNum" sz="quarter" idx="12"/>
          </p:nvPr>
        </p:nvSpPr>
        <p:spPr/>
        <p:txBody>
          <a:bodyPr/>
          <a:lstStyle/>
          <a:p>
            <a:fld id="{CBABCCC1-BF11-4F37-963E-1BCD5B23FD72}" type="slidenum">
              <a:rPr lang="en-IN" smtClean="0"/>
              <a:pPr/>
              <a:t>7</a:t>
            </a:fld>
            <a:endParaRPr lang="en-IN"/>
          </a:p>
        </p:txBody>
      </p:sp>
      <p:pic>
        <p:nvPicPr>
          <p:cNvPr id="5" name="Content Placeholder 4" descr="1.PNG"/>
          <p:cNvPicPr>
            <a:picLocks noGrp="1" noChangeAspect="1"/>
          </p:cNvPicPr>
          <p:nvPr>
            <p:ph idx="1"/>
          </p:nvPr>
        </p:nvPicPr>
        <p:blipFill>
          <a:blip r:embed="rId2"/>
          <a:srcRect t="20698"/>
          <a:stretch>
            <a:fillRect/>
          </a:stretch>
        </p:blipFill>
        <p:spPr>
          <a:xfrm>
            <a:off x="1136470" y="1959428"/>
            <a:ext cx="10450284" cy="38666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Scott Ambler describes agile modeling as</a:t>
            </a:r>
          </a:p>
        </p:txBody>
      </p:sp>
      <p:sp>
        <p:nvSpPr>
          <p:cNvPr id="3" name="Content Placeholder 2"/>
          <p:cNvSpPr>
            <a:spLocks noGrp="1"/>
          </p:cNvSpPr>
          <p:nvPr>
            <p:ph idx="1"/>
          </p:nvPr>
        </p:nvSpPr>
        <p:spPr>
          <a:xfrm>
            <a:off x="1451579" y="1885102"/>
            <a:ext cx="9603275" cy="3450613"/>
          </a:xfrm>
        </p:spPr>
        <p:txBody>
          <a:bodyPr>
            <a:noAutofit/>
          </a:bodyPr>
          <a:lstStyle/>
          <a:p>
            <a:r>
              <a:rPr lang="en-US" sz="2400" dirty="0"/>
              <a:t>At “The Official Agile Modeling Site,” Scott Ambler [Amb02a] describes agile modeling (AM) in the following manner: </a:t>
            </a:r>
          </a:p>
          <a:p>
            <a:endParaRPr lang="en-US" sz="400" dirty="0"/>
          </a:p>
          <a:p>
            <a:r>
              <a:rPr lang="en-US" sz="2400" dirty="0"/>
              <a:t>“Agile Modeling (AM) is a </a:t>
            </a:r>
            <a:r>
              <a:rPr lang="en-US" sz="2400" dirty="0">
                <a:solidFill>
                  <a:srgbClr val="FF0000"/>
                </a:solidFill>
              </a:rPr>
              <a:t>practice-based methodology </a:t>
            </a:r>
            <a:r>
              <a:rPr lang="en-US" sz="2400" dirty="0"/>
              <a:t>for </a:t>
            </a:r>
            <a:r>
              <a:rPr lang="en-US" sz="2400" dirty="0">
                <a:solidFill>
                  <a:srgbClr val="FF0000"/>
                </a:solidFill>
              </a:rPr>
              <a:t>effective modeling and documentation </a:t>
            </a:r>
            <a:r>
              <a:rPr lang="en-US" sz="2400" dirty="0"/>
              <a:t>of software-based systems. Simply put, Agile Modeling (AM) </a:t>
            </a:r>
            <a:r>
              <a:rPr lang="en-US" sz="2400" dirty="0">
                <a:solidFill>
                  <a:srgbClr val="FF0000"/>
                </a:solidFill>
              </a:rPr>
              <a:t>is a collection of values, principles, and practices</a:t>
            </a:r>
            <a:r>
              <a:rPr lang="en-US" sz="2400" dirty="0"/>
              <a:t> for modeling software that can be applied on a software development project in an </a:t>
            </a:r>
            <a:r>
              <a:rPr lang="en-US" sz="2400" dirty="0">
                <a:solidFill>
                  <a:srgbClr val="FF0000"/>
                </a:solidFill>
              </a:rPr>
              <a:t>effective and light-weight </a:t>
            </a:r>
            <a:r>
              <a:rPr lang="en-US" sz="2400" dirty="0"/>
              <a:t>manner. Agile models are more effective than traditional models because they are just barely good, they don’t have to be perfect.”</a:t>
            </a:r>
          </a:p>
          <a:p>
            <a:endParaRPr lang="en-US"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the cost of change</a:t>
            </a:r>
          </a:p>
        </p:txBody>
      </p:sp>
      <p:sp>
        <p:nvSpPr>
          <p:cNvPr id="4" name="Slide Number Placeholder 3"/>
          <p:cNvSpPr>
            <a:spLocks noGrp="1"/>
          </p:cNvSpPr>
          <p:nvPr>
            <p:ph type="sldNum" sz="quarter" idx="12"/>
          </p:nvPr>
        </p:nvSpPr>
        <p:spPr/>
        <p:txBody>
          <a:bodyPr/>
          <a:lstStyle/>
          <a:p>
            <a:fld id="{CBABCCC1-BF11-4F37-963E-1BCD5B23FD72}" type="slidenum">
              <a:rPr lang="en-IN" smtClean="0"/>
              <a:pPr/>
              <a:t>9</a:t>
            </a:fld>
            <a:endParaRPr lang="en-IN"/>
          </a:p>
        </p:txBody>
      </p:sp>
      <p:pic>
        <p:nvPicPr>
          <p:cNvPr id="5" name="Content Placeholder 4" descr="2.PNG"/>
          <p:cNvPicPr>
            <a:picLocks noGrp="1" noChangeAspect="1"/>
          </p:cNvPicPr>
          <p:nvPr>
            <p:ph idx="1"/>
          </p:nvPr>
        </p:nvPicPr>
        <p:blipFill>
          <a:blip r:embed="rId2"/>
          <a:srcRect t="19941"/>
          <a:stretch>
            <a:fillRect/>
          </a:stretch>
        </p:blipFill>
        <p:spPr>
          <a:xfrm>
            <a:off x="1280160" y="1907175"/>
            <a:ext cx="9457509" cy="4167054"/>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CoE PPT Template (2)" id="{914A09AC-2BFA-422E-BBA9-6B67FF1F046A}" vid="{CF22B5CC-A74E-4CF6-874F-173C88462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Template>
  <TotalTime>115</TotalTime>
  <Words>2160</Words>
  <Application>Microsoft Office PowerPoint</Application>
  <PresentationFormat>Widescreen</PresentationFormat>
  <Paragraphs>308</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BioRhyme ExtraBold</vt:lpstr>
      <vt:lpstr>Calibri</vt:lpstr>
      <vt:lpstr>Gill Sans MT</vt:lpstr>
      <vt:lpstr>Poppins</vt:lpstr>
      <vt:lpstr>Times New Roman</vt:lpstr>
      <vt:lpstr>Verdana</vt:lpstr>
      <vt:lpstr>Wingdings</vt:lpstr>
      <vt:lpstr>Gallery</vt:lpstr>
      <vt:lpstr>DEPARTMENT OF CSE  COURSE NAME – ADAPTIVE Software Engineering COURSE CODE – 22CI2001</vt:lpstr>
      <vt:lpstr>PowerPoint Presentation</vt:lpstr>
      <vt:lpstr>PowerPoint Presentation</vt:lpstr>
      <vt:lpstr>PowerPoint Presentation</vt:lpstr>
      <vt:lpstr>Contd.. </vt:lpstr>
      <vt:lpstr>What Is Agile Modeling? </vt:lpstr>
      <vt:lpstr>What is agility ?</vt:lpstr>
      <vt:lpstr>Scott Ambler describes agile modeling as</vt:lpstr>
      <vt:lpstr>Agility and the cost of change</vt:lpstr>
      <vt:lpstr>An agile process</vt:lpstr>
      <vt:lpstr>The Principles for Agile Software Development </vt:lpstr>
      <vt:lpstr>Contd.. </vt:lpstr>
      <vt:lpstr>Contd.. </vt:lpstr>
      <vt:lpstr>Contd.</vt:lpstr>
      <vt:lpstr>Contd.</vt:lpstr>
      <vt:lpstr>Introduction to Extreme Programming </vt:lpstr>
      <vt:lpstr>Introduction to Extreme Programming Contd…</vt:lpstr>
      <vt:lpstr>XP MODEL</vt:lpstr>
      <vt:lpstr>CONTD…</vt:lpstr>
      <vt:lpstr>THE XP PROCESS</vt:lpstr>
      <vt:lpstr>THE XP PROCESS CONTD…</vt:lpstr>
      <vt:lpstr>THE XP PROCESS CONTD…</vt:lpstr>
      <vt:lpstr>THE XP PROCESS CONTD…</vt:lpstr>
      <vt:lpstr>THE XP PROCESS CONTD…</vt:lpstr>
      <vt:lpstr>THE XP PROCESS CONTD…</vt:lpstr>
      <vt:lpstr>XP Practices : </vt:lpstr>
      <vt:lpstr>XP Practices  CONTD…</vt:lpstr>
      <vt:lpstr>XP Practices  CONTD…</vt:lpstr>
      <vt:lpstr>XP Practices  CONTD…</vt:lpstr>
      <vt:lpstr>XP Practices  CONTD…</vt:lpstr>
      <vt:lpstr>XP Practices  CONTD…</vt:lpstr>
      <vt:lpstr>XP Practices  CONTD…</vt:lpstr>
      <vt:lpstr>XP Practices  CONTD…</vt:lpstr>
      <vt:lpstr>XP Practices  CONTD…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ADAPTIVE Software Engineering COURSE CODE – 22CS2119R</dc:title>
  <dc:creator>Dr Manoj Wadhwa</dc:creator>
  <cp:lastModifiedBy>SAI</cp:lastModifiedBy>
  <cp:revision>15</cp:revision>
  <dcterms:created xsi:type="dcterms:W3CDTF">2023-05-03T04:55:26Z</dcterms:created>
  <dcterms:modified xsi:type="dcterms:W3CDTF">2023-07-08T05:48:41Z</dcterms:modified>
</cp:coreProperties>
</file>