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commentAuthors.xml" ContentType="application/vnd.openxmlformats-officedocument.presentationml.commentAuthors+xml"/>
  <Override PartName="/ppt/comments/comment1.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Piotr Apoll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25" Type="http://schemas.openxmlformats.org/officeDocument/2006/relationships/slide" Target="slides/slide19.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customXml" Target="../customXml/item3.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ustomXml" Target="../customXml/item2.xml"/><Relationship Id="rId22" Type="http://schemas.openxmlformats.org/officeDocument/2006/relationships/slide" Target="slides/slide16.xml"/><Relationship Id="rId4" Type="http://schemas.openxmlformats.org/officeDocument/2006/relationships/commentAuthors" Target="commentAuthors.xml"/><Relationship Id="rId9" Type="http://schemas.openxmlformats.org/officeDocument/2006/relationships/slide" Target="slides/slide3.xml"/><Relationship Id="rId27" Type="http://schemas.openxmlformats.org/officeDocument/2006/relationships/slide" Target="slides/slide21.xml"/><Relationship Id="rId14" Type="http://schemas.openxmlformats.org/officeDocument/2006/relationships/slide" Target="slides/slide8.xml"/><Relationship Id="rId30" Type="http://schemas.openxmlformats.org/officeDocument/2006/relationships/customXml" Target="../customXml/item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17T21:59:03.194">
    <p:pos x="6000" y="0"/>
    <p:text>postHandle will be called after handler method invocation but before the view being rendered. So, you can add more model objects to the view but you can not change the HttpServletResponse since it's already committed.
doFilter is much more versatile than the postHandle. You can change the request or response and pass it to the chain or even block the request processing.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8454ac4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8454ac4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8454ac49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8454ac4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8454ac49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8454ac49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8454ac49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8454ac4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8454ac49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8454ac49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8454ac49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8454ac49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8454ac49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8454ac49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b26f9f0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b26f9f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b26f9f0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b26f9f0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871d137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871d137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8390c0bd6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8390c0bd6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871d137f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871d137f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85c6db58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85c6db58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85c6db5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85c6db5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b3edb32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b3edb32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8390c0bd6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8390c0bd6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8390c0bd6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8390c0bd6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8d417a3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8d417a3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8d417a37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8d417a37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8d417a37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8d417a37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841fc74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841fc74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8454ac4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8454ac4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2.jpg"/><Relationship Id="rId6" Type="http://schemas.openxmlformats.org/officeDocument/2006/relationships/image" Target="../media/image15.jpg"/><Relationship Id="rId7" Type="http://schemas.openxmlformats.org/officeDocument/2006/relationships/image" Target="../media/image3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p:cSld name="Porównanie">
    <p:spTree>
      <p:nvGrpSpPr>
        <p:cNvPr id="12" name="Shape 12"/>
        <p:cNvGrpSpPr/>
        <p:nvPr/>
      </p:nvGrpSpPr>
      <p:grpSpPr>
        <a:xfrm>
          <a:off x="0" y="0"/>
          <a:ext cx="0" cy="0"/>
          <a:chOff x="0" y="0"/>
          <a:chExt cx="0" cy="0"/>
        </a:xfrm>
      </p:grpSpPr>
      <p:sp>
        <p:nvSpPr>
          <p:cNvPr id="13" name="Google Shape;13;p2"/>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457200" y="1151334"/>
            <a:ext cx="4040100" cy="3526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5" name="Google Shape;15;p2"/>
          <p:cNvSpPr txBox="1"/>
          <p:nvPr>
            <p:ph idx="2" type="body"/>
          </p:nvPr>
        </p:nvSpPr>
        <p:spPr>
          <a:xfrm>
            <a:off x="4645025" y="1151334"/>
            <a:ext cx="4041900" cy="3526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 name="Google Shape;16;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orównanie">
  <p:cSld name="11_Porównanie">
    <p:spTree>
      <p:nvGrpSpPr>
        <p:cNvPr id="74" name="Shape 74"/>
        <p:cNvGrpSpPr/>
        <p:nvPr/>
      </p:nvGrpSpPr>
      <p:grpSpPr>
        <a:xfrm>
          <a:off x="0" y="0"/>
          <a:ext cx="0" cy="0"/>
          <a:chOff x="0" y="0"/>
          <a:chExt cx="0" cy="0"/>
        </a:xfrm>
      </p:grpSpPr>
      <p:sp>
        <p:nvSpPr>
          <p:cNvPr id="75" name="Google Shape;75;p11"/>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a:off x="1403648" y="1363475"/>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7" name="Google Shape;77;p11"/>
          <p:cNvSpPr txBox="1"/>
          <p:nvPr>
            <p:ph idx="2" type="body"/>
          </p:nvPr>
        </p:nvSpPr>
        <p:spPr>
          <a:xfrm>
            <a:off x="467544" y="1354010"/>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1"/>
          <p:cNvSpPr txBox="1"/>
          <p:nvPr>
            <p:ph idx="3" type="body"/>
          </p:nvPr>
        </p:nvSpPr>
        <p:spPr>
          <a:xfrm>
            <a:off x="467544" y="1039438"/>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9" name="Google Shape;79;p11"/>
          <p:cNvSpPr txBox="1"/>
          <p:nvPr>
            <p:ph idx="4" type="body"/>
          </p:nvPr>
        </p:nvSpPr>
        <p:spPr>
          <a:xfrm>
            <a:off x="1403648" y="2193708"/>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0" name="Google Shape;80;p11"/>
          <p:cNvSpPr txBox="1"/>
          <p:nvPr>
            <p:ph idx="5" type="body"/>
          </p:nvPr>
        </p:nvSpPr>
        <p:spPr>
          <a:xfrm>
            <a:off x="467544" y="2184243"/>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1"/>
          <p:cNvSpPr txBox="1"/>
          <p:nvPr>
            <p:ph idx="6" type="body"/>
          </p:nvPr>
        </p:nvSpPr>
        <p:spPr>
          <a:xfrm>
            <a:off x="467544" y="1869672"/>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2" name="Google Shape;82;p11"/>
          <p:cNvSpPr txBox="1"/>
          <p:nvPr>
            <p:ph idx="7" type="body"/>
          </p:nvPr>
        </p:nvSpPr>
        <p:spPr>
          <a:xfrm>
            <a:off x="1403648" y="3057804"/>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3" name="Google Shape;83;p11"/>
          <p:cNvSpPr txBox="1"/>
          <p:nvPr>
            <p:ph idx="8" type="body"/>
          </p:nvPr>
        </p:nvSpPr>
        <p:spPr>
          <a:xfrm>
            <a:off x="467544" y="3048339"/>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1"/>
          <p:cNvSpPr txBox="1"/>
          <p:nvPr>
            <p:ph idx="9" type="body"/>
          </p:nvPr>
        </p:nvSpPr>
        <p:spPr>
          <a:xfrm>
            <a:off x="467544" y="2733768"/>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5" name="Google Shape;85;p11"/>
          <p:cNvSpPr txBox="1"/>
          <p:nvPr>
            <p:ph idx="13" type="body"/>
          </p:nvPr>
        </p:nvSpPr>
        <p:spPr>
          <a:xfrm>
            <a:off x="1403648" y="3867894"/>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6" name="Google Shape;86;p11"/>
          <p:cNvSpPr txBox="1"/>
          <p:nvPr>
            <p:ph idx="14" type="body"/>
          </p:nvPr>
        </p:nvSpPr>
        <p:spPr>
          <a:xfrm>
            <a:off x="467544" y="3858429"/>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1"/>
          <p:cNvSpPr txBox="1"/>
          <p:nvPr>
            <p:ph idx="15" type="body"/>
          </p:nvPr>
        </p:nvSpPr>
        <p:spPr>
          <a:xfrm>
            <a:off x="467544" y="3543858"/>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pic>
        <p:nvPicPr>
          <p:cNvPr descr="C:\Users\Biuro\Dropbox\NuOrder Docs 2015_10_13\Klienci Dropbox\FIS-SST\projekty\FIS-SST_prezentacja PPT_17_01_02\FIS-SST_grafiki do prezentacji_17_01_05\logo_duze.png" id="88" name="Google Shape;88;p11"/>
          <p:cNvPicPr preferRelativeResize="0"/>
          <p:nvPr/>
        </p:nvPicPr>
        <p:blipFill rotWithShape="1">
          <a:blip r:embed="rId2">
            <a:alphaModFix/>
          </a:blip>
          <a:srcRect b="0" l="0" r="0" t="0"/>
          <a:stretch/>
        </p:blipFill>
        <p:spPr>
          <a:xfrm>
            <a:off x="5364088" y="1113588"/>
            <a:ext cx="2411016" cy="1357312"/>
          </a:xfrm>
          <a:prstGeom prst="rect">
            <a:avLst/>
          </a:prstGeom>
          <a:noFill/>
          <a:ln>
            <a:noFill/>
          </a:ln>
        </p:spPr>
      </p:pic>
      <p:sp>
        <p:nvSpPr>
          <p:cNvPr id="89" name="Google Shape;89;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orównanie">
  <p:cSld name="7_Porównanie">
    <p:spTree>
      <p:nvGrpSpPr>
        <p:cNvPr id="90" name="Shape 90"/>
        <p:cNvGrpSpPr/>
        <p:nvPr/>
      </p:nvGrpSpPr>
      <p:grpSpPr>
        <a:xfrm>
          <a:off x="0" y="0"/>
          <a:ext cx="0" cy="0"/>
          <a:chOff x="0" y="0"/>
          <a:chExt cx="0" cy="0"/>
        </a:xfrm>
      </p:grpSpPr>
      <p:sp>
        <p:nvSpPr>
          <p:cNvPr id="91" name="Google Shape;91;p12"/>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2"/>
          <p:cNvSpPr txBox="1"/>
          <p:nvPr>
            <p:ph idx="1" type="body"/>
          </p:nvPr>
        </p:nvSpPr>
        <p:spPr>
          <a:xfrm>
            <a:off x="1403648" y="1363475"/>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3" name="Google Shape;93;p12"/>
          <p:cNvSpPr txBox="1"/>
          <p:nvPr>
            <p:ph idx="2" type="body"/>
          </p:nvPr>
        </p:nvSpPr>
        <p:spPr>
          <a:xfrm>
            <a:off x="467544" y="1354010"/>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12"/>
          <p:cNvSpPr txBox="1"/>
          <p:nvPr>
            <p:ph idx="3" type="body"/>
          </p:nvPr>
        </p:nvSpPr>
        <p:spPr>
          <a:xfrm>
            <a:off x="467544" y="1039438"/>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5" name="Google Shape;95;p12"/>
          <p:cNvSpPr txBox="1"/>
          <p:nvPr>
            <p:ph idx="4" type="body"/>
          </p:nvPr>
        </p:nvSpPr>
        <p:spPr>
          <a:xfrm>
            <a:off x="1403648" y="2193708"/>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6" name="Google Shape;96;p12"/>
          <p:cNvSpPr txBox="1"/>
          <p:nvPr>
            <p:ph idx="5" type="body"/>
          </p:nvPr>
        </p:nvSpPr>
        <p:spPr>
          <a:xfrm>
            <a:off x="467544" y="2184243"/>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12"/>
          <p:cNvSpPr txBox="1"/>
          <p:nvPr>
            <p:ph idx="6" type="body"/>
          </p:nvPr>
        </p:nvSpPr>
        <p:spPr>
          <a:xfrm>
            <a:off x="467544" y="1869672"/>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8" name="Google Shape;98;p12"/>
          <p:cNvSpPr txBox="1"/>
          <p:nvPr>
            <p:ph idx="7" type="body"/>
          </p:nvPr>
        </p:nvSpPr>
        <p:spPr>
          <a:xfrm>
            <a:off x="1403648" y="3057804"/>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9" name="Google Shape;99;p12"/>
          <p:cNvSpPr txBox="1"/>
          <p:nvPr>
            <p:ph idx="8" type="body"/>
          </p:nvPr>
        </p:nvSpPr>
        <p:spPr>
          <a:xfrm>
            <a:off x="467544" y="3048339"/>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12"/>
          <p:cNvSpPr txBox="1"/>
          <p:nvPr>
            <p:ph idx="9" type="body"/>
          </p:nvPr>
        </p:nvSpPr>
        <p:spPr>
          <a:xfrm>
            <a:off x="467544" y="2733768"/>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1" name="Google Shape;101;p12"/>
          <p:cNvSpPr txBox="1"/>
          <p:nvPr>
            <p:ph idx="13" type="body"/>
          </p:nvPr>
        </p:nvSpPr>
        <p:spPr>
          <a:xfrm>
            <a:off x="1403648" y="3867894"/>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2" name="Google Shape;102;p12"/>
          <p:cNvSpPr txBox="1"/>
          <p:nvPr>
            <p:ph idx="14" type="body"/>
          </p:nvPr>
        </p:nvSpPr>
        <p:spPr>
          <a:xfrm>
            <a:off x="467544" y="3858429"/>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12"/>
          <p:cNvSpPr txBox="1"/>
          <p:nvPr>
            <p:ph idx="15" type="body"/>
          </p:nvPr>
        </p:nvSpPr>
        <p:spPr>
          <a:xfrm>
            <a:off x="467544" y="3543858"/>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4" name="Google Shape;104;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orównanie">
  <p:cSld name="3_Porównanie">
    <p:spTree>
      <p:nvGrpSpPr>
        <p:cNvPr id="105" name="Shape 105"/>
        <p:cNvGrpSpPr/>
        <p:nvPr/>
      </p:nvGrpSpPr>
      <p:grpSpPr>
        <a:xfrm>
          <a:off x="0" y="0"/>
          <a:ext cx="0" cy="0"/>
          <a:chOff x="0" y="0"/>
          <a:chExt cx="0" cy="0"/>
        </a:xfrm>
      </p:grpSpPr>
      <p:sp>
        <p:nvSpPr>
          <p:cNvPr id="106" name="Google Shape;106;p13"/>
          <p:cNvSpPr txBox="1"/>
          <p:nvPr>
            <p:ph idx="1" type="body"/>
          </p:nvPr>
        </p:nvSpPr>
        <p:spPr>
          <a:xfrm>
            <a:off x="3851920" y="1167594"/>
            <a:ext cx="720000" cy="540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13"/>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3"/>
          <p:cNvSpPr txBox="1"/>
          <p:nvPr>
            <p:ph idx="2" type="body"/>
          </p:nvPr>
        </p:nvSpPr>
        <p:spPr>
          <a:xfrm>
            <a:off x="467544" y="1545636"/>
            <a:ext cx="3240300" cy="594000"/>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240"/>
              </a:spcBef>
              <a:spcAft>
                <a:spcPts val="0"/>
              </a:spcAft>
              <a:buClr>
                <a:srgbClr val="595959"/>
              </a:buClr>
              <a:buSzPts val="1200"/>
              <a:buNone/>
              <a:defRPr b="0" i="0" sz="12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9" name="Google Shape;109;p13"/>
          <p:cNvSpPr txBox="1"/>
          <p:nvPr>
            <p:ph idx="3" type="body"/>
          </p:nvPr>
        </p:nvSpPr>
        <p:spPr>
          <a:xfrm>
            <a:off x="467544" y="1167594"/>
            <a:ext cx="3240300" cy="3240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320"/>
              </a:spcBef>
              <a:spcAft>
                <a:spcPts val="0"/>
              </a:spcAft>
              <a:buClr>
                <a:srgbClr val="595959"/>
              </a:buClr>
              <a:buSzPts val="1600"/>
              <a:buNone/>
              <a:defRPr b="1" sz="16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0" name="Google Shape;110;p13"/>
          <p:cNvSpPr txBox="1"/>
          <p:nvPr>
            <p:ph idx="4" type="body"/>
          </p:nvPr>
        </p:nvSpPr>
        <p:spPr>
          <a:xfrm>
            <a:off x="467544" y="2679762"/>
            <a:ext cx="3240300" cy="594000"/>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240"/>
              </a:spcBef>
              <a:spcAft>
                <a:spcPts val="0"/>
              </a:spcAft>
              <a:buClr>
                <a:srgbClr val="595959"/>
              </a:buClr>
              <a:buSzPts val="1200"/>
              <a:buNone/>
              <a:defRPr b="0" i="0" sz="12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1" name="Google Shape;111;p13"/>
          <p:cNvSpPr txBox="1"/>
          <p:nvPr>
            <p:ph idx="5" type="body"/>
          </p:nvPr>
        </p:nvSpPr>
        <p:spPr>
          <a:xfrm>
            <a:off x="467544" y="2301720"/>
            <a:ext cx="3240300" cy="3240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320"/>
              </a:spcBef>
              <a:spcAft>
                <a:spcPts val="0"/>
              </a:spcAft>
              <a:buClr>
                <a:srgbClr val="595959"/>
              </a:buClr>
              <a:buSzPts val="1600"/>
              <a:buNone/>
              <a:defRPr b="1" i="0" sz="16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2" name="Google Shape;112;p13"/>
          <p:cNvSpPr txBox="1"/>
          <p:nvPr>
            <p:ph idx="6" type="body"/>
          </p:nvPr>
        </p:nvSpPr>
        <p:spPr>
          <a:xfrm>
            <a:off x="467544" y="3759882"/>
            <a:ext cx="3240300" cy="594000"/>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240"/>
              </a:spcBef>
              <a:spcAft>
                <a:spcPts val="0"/>
              </a:spcAft>
              <a:buClr>
                <a:srgbClr val="595959"/>
              </a:buClr>
              <a:buSzPts val="1200"/>
              <a:buNone/>
              <a:defRPr b="0" i="0" sz="12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3" name="Google Shape;113;p13"/>
          <p:cNvSpPr txBox="1"/>
          <p:nvPr>
            <p:ph idx="7" type="body"/>
          </p:nvPr>
        </p:nvSpPr>
        <p:spPr>
          <a:xfrm>
            <a:off x="467544" y="3381840"/>
            <a:ext cx="3240300" cy="3240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320"/>
              </a:spcBef>
              <a:spcAft>
                <a:spcPts val="0"/>
              </a:spcAft>
              <a:buClr>
                <a:srgbClr val="595959"/>
              </a:buClr>
              <a:buSzPts val="1600"/>
              <a:buNone/>
              <a:defRPr b="1" i="0" sz="16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4" name="Google Shape;114;p13"/>
          <p:cNvSpPr txBox="1"/>
          <p:nvPr>
            <p:ph idx="8" type="body"/>
          </p:nvPr>
        </p:nvSpPr>
        <p:spPr>
          <a:xfrm>
            <a:off x="5508104" y="1167594"/>
            <a:ext cx="3178800" cy="340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Clr>
                <a:srgbClr val="595959"/>
              </a:buClr>
              <a:buSzPts val="1600"/>
              <a:buNone/>
              <a:defRPr b="1" i="0" sz="16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5" name="Google Shape;115;p13"/>
          <p:cNvSpPr txBox="1"/>
          <p:nvPr>
            <p:ph idx="9" type="body"/>
          </p:nvPr>
        </p:nvSpPr>
        <p:spPr>
          <a:xfrm>
            <a:off x="5508104" y="1545636"/>
            <a:ext cx="3178800" cy="594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240"/>
              </a:spcBef>
              <a:spcAft>
                <a:spcPts val="0"/>
              </a:spcAft>
              <a:buClr>
                <a:srgbClr val="595959"/>
              </a:buClr>
              <a:buSzPts val="1200"/>
              <a:buNone/>
              <a:defRPr b="0" i="0" sz="12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6" name="Google Shape;116;p13"/>
          <p:cNvSpPr txBox="1"/>
          <p:nvPr>
            <p:ph idx="13" type="body"/>
          </p:nvPr>
        </p:nvSpPr>
        <p:spPr>
          <a:xfrm>
            <a:off x="5508104" y="2301720"/>
            <a:ext cx="3250800" cy="340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Clr>
                <a:srgbClr val="595959"/>
              </a:buClr>
              <a:buSzPts val="1600"/>
              <a:buNone/>
              <a:defRPr b="1" i="0" sz="16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7" name="Google Shape;117;p13"/>
          <p:cNvSpPr txBox="1"/>
          <p:nvPr>
            <p:ph idx="14" type="body"/>
          </p:nvPr>
        </p:nvSpPr>
        <p:spPr>
          <a:xfrm>
            <a:off x="5508104" y="2679762"/>
            <a:ext cx="3250800" cy="594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240"/>
              </a:spcBef>
              <a:spcAft>
                <a:spcPts val="0"/>
              </a:spcAft>
              <a:buClr>
                <a:srgbClr val="595959"/>
              </a:buClr>
              <a:buSzPts val="1200"/>
              <a:buNone/>
              <a:defRPr b="0" i="0" sz="12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3"/>
          <p:cNvSpPr txBox="1"/>
          <p:nvPr>
            <p:ph idx="15" type="body"/>
          </p:nvPr>
        </p:nvSpPr>
        <p:spPr>
          <a:xfrm>
            <a:off x="5508104" y="3381840"/>
            <a:ext cx="3250800" cy="340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Clr>
                <a:srgbClr val="595959"/>
              </a:buClr>
              <a:buSzPts val="1600"/>
              <a:buNone/>
              <a:defRPr b="1" i="0" sz="16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9" name="Google Shape;119;p13"/>
          <p:cNvSpPr txBox="1"/>
          <p:nvPr>
            <p:ph idx="16" type="body"/>
          </p:nvPr>
        </p:nvSpPr>
        <p:spPr>
          <a:xfrm>
            <a:off x="5508104" y="3759882"/>
            <a:ext cx="3250800" cy="594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240"/>
              </a:spcBef>
              <a:spcAft>
                <a:spcPts val="0"/>
              </a:spcAft>
              <a:buClr>
                <a:srgbClr val="595959"/>
              </a:buClr>
              <a:buSzPts val="1200"/>
              <a:buNone/>
              <a:defRPr b="0" i="0" sz="12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3"/>
          <p:cNvSpPr txBox="1"/>
          <p:nvPr>
            <p:ph idx="17" type="body"/>
          </p:nvPr>
        </p:nvSpPr>
        <p:spPr>
          <a:xfrm>
            <a:off x="4644008" y="1167594"/>
            <a:ext cx="720000" cy="540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3"/>
          <p:cNvSpPr txBox="1"/>
          <p:nvPr>
            <p:ph idx="18" type="body"/>
          </p:nvPr>
        </p:nvSpPr>
        <p:spPr>
          <a:xfrm>
            <a:off x="3851920" y="2301720"/>
            <a:ext cx="720000" cy="540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13"/>
          <p:cNvSpPr txBox="1"/>
          <p:nvPr>
            <p:ph idx="19" type="body"/>
          </p:nvPr>
        </p:nvSpPr>
        <p:spPr>
          <a:xfrm>
            <a:off x="4644008" y="2301720"/>
            <a:ext cx="720000" cy="540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13"/>
          <p:cNvSpPr txBox="1"/>
          <p:nvPr>
            <p:ph idx="20" type="body"/>
          </p:nvPr>
        </p:nvSpPr>
        <p:spPr>
          <a:xfrm>
            <a:off x="3851920" y="3381840"/>
            <a:ext cx="720000" cy="540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13"/>
          <p:cNvSpPr txBox="1"/>
          <p:nvPr>
            <p:ph idx="21" type="body"/>
          </p:nvPr>
        </p:nvSpPr>
        <p:spPr>
          <a:xfrm>
            <a:off x="4644008" y="3381840"/>
            <a:ext cx="720000" cy="540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Slajd tytułowy">
  <p:cSld name="11_Slajd tytułowy">
    <p:spTree>
      <p:nvGrpSpPr>
        <p:cNvPr id="126" name="Shape 126"/>
        <p:cNvGrpSpPr/>
        <p:nvPr/>
      </p:nvGrpSpPr>
      <p:grpSpPr>
        <a:xfrm>
          <a:off x="0" y="0"/>
          <a:ext cx="0" cy="0"/>
          <a:chOff x="0" y="0"/>
          <a:chExt cx="0" cy="0"/>
        </a:xfrm>
      </p:grpSpPr>
      <p:pic>
        <p:nvPicPr>
          <p:cNvPr id="127" name="Google Shape;127;p14"/>
          <p:cNvPicPr preferRelativeResize="0"/>
          <p:nvPr/>
        </p:nvPicPr>
        <p:blipFill rotWithShape="1">
          <a:blip r:embed="rId2">
            <a:alphaModFix/>
          </a:blip>
          <a:srcRect b="0" l="0" r="0" t="0"/>
          <a:stretch/>
        </p:blipFill>
        <p:spPr>
          <a:xfrm>
            <a:off x="-138445" y="0"/>
            <a:ext cx="6939392" cy="5143500"/>
          </a:xfrm>
          <a:prstGeom prst="rect">
            <a:avLst/>
          </a:prstGeom>
          <a:solidFill>
            <a:srgbClr val="E8481D"/>
          </a:solidFill>
          <a:ln>
            <a:noFill/>
          </a:ln>
        </p:spPr>
      </p:pic>
      <p:sp>
        <p:nvSpPr>
          <p:cNvPr id="128" name="Google Shape;128;p14"/>
          <p:cNvSpPr txBox="1"/>
          <p:nvPr>
            <p:ph idx="1" type="body"/>
          </p:nvPr>
        </p:nvSpPr>
        <p:spPr>
          <a:xfrm>
            <a:off x="-138445" y="0"/>
            <a:ext cx="4656300" cy="1275600"/>
          </a:xfrm>
          <a:prstGeom prst="rect">
            <a:avLst/>
          </a:prstGeom>
          <a:solidFill>
            <a:srgbClr val="F9CE3C"/>
          </a:solid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9" name="Google Shape;129;p14"/>
          <p:cNvSpPr txBox="1"/>
          <p:nvPr>
            <p:ph idx="2" type="body"/>
          </p:nvPr>
        </p:nvSpPr>
        <p:spPr>
          <a:xfrm>
            <a:off x="4524255" y="-3335"/>
            <a:ext cx="4619700" cy="1278900"/>
          </a:xfrm>
          <a:prstGeom prst="rect">
            <a:avLst/>
          </a:prstGeom>
          <a:solidFill>
            <a:srgbClr val="E00814"/>
          </a:solid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i="0" sz="20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0" name="Google Shape;130;p14"/>
          <p:cNvSpPr txBox="1"/>
          <p:nvPr>
            <p:ph idx="3" type="body"/>
          </p:nvPr>
        </p:nvSpPr>
        <p:spPr>
          <a:xfrm>
            <a:off x="4537321" y="2571750"/>
            <a:ext cx="4606800" cy="1242000"/>
          </a:xfrm>
          <a:prstGeom prst="rect">
            <a:avLst/>
          </a:prstGeom>
          <a:solidFill>
            <a:srgbClr val="E8481D"/>
          </a:solid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i="0" sz="20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1" name="Google Shape;131;p14"/>
          <p:cNvSpPr txBox="1"/>
          <p:nvPr>
            <p:ph idx="4" type="body"/>
          </p:nvPr>
        </p:nvSpPr>
        <p:spPr>
          <a:xfrm>
            <a:off x="-133255" y="2571750"/>
            <a:ext cx="4656300" cy="1269000"/>
          </a:xfrm>
          <a:prstGeom prst="rect">
            <a:avLst/>
          </a:prstGeom>
          <a:solidFill>
            <a:srgbClr val="EE7113"/>
          </a:solid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i="0" sz="20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2" name="Google Shape;132;p14"/>
          <p:cNvSpPr txBox="1"/>
          <p:nvPr>
            <p:ph idx="5" type="body"/>
          </p:nvPr>
        </p:nvSpPr>
        <p:spPr>
          <a:xfrm>
            <a:off x="4524255" y="3813888"/>
            <a:ext cx="4619700" cy="1329600"/>
          </a:xfrm>
          <a:prstGeom prst="rect">
            <a:avLst/>
          </a:prstGeom>
          <a:solidFill>
            <a:srgbClr val="E8481D"/>
          </a:solid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Clr>
                <a:srgbClr val="595959"/>
              </a:buClr>
              <a:buSzPts val="1600"/>
              <a:buNone/>
              <a:defRPr b="1" i="0" sz="16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3" name="Google Shape;133;p14"/>
          <p:cNvSpPr txBox="1"/>
          <p:nvPr>
            <p:ph idx="6" type="body"/>
          </p:nvPr>
        </p:nvSpPr>
        <p:spPr>
          <a:xfrm>
            <a:off x="-138445" y="3813888"/>
            <a:ext cx="4656300" cy="1329600"/>
          </a:xfrm>
          <a:prstGeom prst="rect">
            <a:avLst/>
          </a:prstGeom>
          <a:solidFill>
            <a:srgbClr val="EE7113"/>
          </a:solid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Clr>
                <a:srgbClr val="595959"/>
              </a:buClr>
              <a:buSzPts val="1600"/>
              <a:buNone/>
              <a:defRPr b="1" i="0" sz="16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4" name="Google Shape;134;p14"/>
          <p:cNvSpPr txBox="1"/>
          <p:nvPr>
            <p:ph idx="7" type="body"/>
          </p:nvPr>
        </p:nvSpPr>
        <p:spPr>
          <a:xfrm>
            <a:off x="4524255" y="1275607"/>
            <a:ext cx="4619700" cy="1296000"/>
          </a:xfrm>
          <a:prstGeom prst="rect">
            <a:avLst/>
          </a:prstGeom>
          <a:solidFill>
            <a:srgbClr val="E00814"/>
          </a:solid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Clr>
                <a:srgbClr val="595959"/>
              </a:buClr>
              <a:buSzPts val="1600"/>
              <a:buNone/>
              <a:defRPr b="1" i="0" sz="16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5" name="Google Shape;135;p14"/>
          <p:cNvSpPr txBox="1"/>
          <p:nvPr>
            <p:ph idx="8" type="body"/>
          </p:nvPr>
        </p:nvSpPr>
        <p:spPr>
          <a:xfrm>
            <a:off x="-138444" y="1275606"/>
            <a:ext cx="4654800" cy="1296000"/>
          </a:xfrm>
          <a:prstGeom prst="rect">
            <a:avLst/>
          </a:prstGeom>
          <a:solidFill>
            <a:srgbClr val="F9CE3C"/>
          </a:solidFill>
          <a:ln>
            <a:noFill/>
          </a:ln>
        </p:spPr>
        <p:txBody>
          <a:bodyPr anchorCtr="0" anchor="b" bIns="45700" lIns="91425" spcFirstLastPara="1" rIns="91425" wrap="square" tIns="45700">
            <a:noAutofit/>
          </a:bodyPr>
          <a:lstStyle>
            <a:lvl1pPr indent="-228600" lvl="0" marL="457200" algn="l">
              <a:lnSpc>
                <a:spcPct val="100000"/>
              </a:lnSpc>
              <a:spcBef>
                <a:spcPts val="320"/>
              </a:spcBef>
              <a:spcAft>
                <a:spcPts val="0"/>
              </a:spcAft>
              <a:buClr>
                <a:srgbClr val="595959"/>
              </a:buClr>
              <a:buSzPts val="1600"/>
              <a:buNone/>
              <a:defRPr b="1" sz="16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6" name="Google Shape;136;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ównanie">
  <p:cSld name="1_Porównanie">
    <p:spTree>
      <p:nvGrpSpPr>
        <p:cNvPr id="137" name="Shape 137"/>
        <p:cNvGrpSpPr/>
        <p:nvPr/>
      </p:nvGrpSpPr>
      <p:grpSpPr>
        <a:xfrm>
          <a:off x="0" y="0"/>
          <a:ext cx="0" cy="0"/>
          <a:chOff x="0" y="0"/>
          <a:chExt cx="0" cy="0"/>
        </a:xfrm>
      </p:grpSpPr>
      <p:sp>
        <p:nvSpPr>
          <p:cNvPr id="138" name="Google Shape;138;p15"/>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5"/>
          <p:cNvSpPr txBox="1"/>
          <p:nvPr>
            <p:ph idx="1" type="body"/>
          </p:nvPr>
        </p:nvSpPr>
        <p:spPr>
          <a:xfrm>
            <a:off x="467544" y="2895786"/>
            <a:ext cx="2602500" cy="81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1"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0" name="Google Shape;140;p15"/>
          <p:cNvSpPr txBox="1"/>
          <p:nvPr>
            <p:ph idx="2" type="body"/>
          </p:nvPr>
        </p:nvSpPr>
        <p:spPr>
          <a:xfrm>
            <a:off x="3203848" y="2895786"/>
            <a:ext cx="2592300" cy="81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1" i="0" sz="18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1" name="Google Shape;141;p15"/>
          <p:cNvSpPr txBox="1"/>
          <p:nvPr>
            <p:ph idx="3" type="body"/>
          </p:nvPr>
        </p:nvSpPr>
        <p:spPr>
          <a:xfrm>
            <a:off x="5940152" y="2895786"/>
            <a:ext cx="2592300" cy="81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1" i="0" sz="18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2" name="Google Shape;142;p15"/>
          <p:cNvSpPr txBox="1"/>
          <p:nvPr>
            <p:ph idx="4" type="body"/>
          </p:nvPr>
        </p:nvSpPr>
        <p:spPr>
          <a:xfrm>
            <a:off x="467544" y="1005576"/>
            <a:ext cx="2592300" cy="1782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 name="Google Shape;143;p15"/>
          <p:cNvSpPr txBox="1"/>
          <p:nvPr>
            <p:ph idx="5" type="body"/>
          </p:nvPr>
        </p:nvSpPr>
        <p:spPr>
          <a:xfrm>
            <a:off x="3203848" y="1005576"/>
            <a:ext cx="2592300" cy="1782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15"/>
          <p:cNvSpPr txBox="1"/>
          <p:nvPr>
            <p:ph idx="6" type="body"/>
          </p:nvPr>
        </p:nvSpPr>
        <p:spPr>
          <a:xfrm>
            <a:off x="5940152" y="1005576"/>
            <a:ext cx="2592300" cy="1782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 name="Google Shape;145;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orównanie">
  <p:cSld name="5_Porównanie">
    <p:spTree>
      <p:nvGrpSpPr>
        <p:cNvPr id="146" name="Shape 146"/>
        <p:cNvGrpSpPr/>
        <p:nvPr/>
      </p:nvGrpSpPr>
      <p:grpSpPr>
        <a:xfrm>
          <a:off x="0" y="0"/>
          <a:ext cx="0" cy="0"/>
          <a:chOff x="0" y="0"/>
          <a:chExt cx="0" cy="0"/>
        </a:xfrm>
      </p:grpSpPr>
      <p:sp>
        <p:nvSpPr>
          <p:cNvPr id="147" name="Google Shape;147;p16"/>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6"/>
          <p:cNvSpPr txBox="1"/>
          <p:nvPr>
            <p:ph idx="1" type="body"/>
          </p:nvPr>
        </p:nvSpPr>
        <p:spPr>
          <a:xfrm>
            <a:off x="457200" y="1151334"/>
            <a:ext cx="2602500" cy="2014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i="0" sz="20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9" name="Google Shape;149;p16"/>
          <p:cNvSpPr txBox="1"/>
          <p:nvPr>
            <p:ph idx="2" type="body"/>
          </p:nvPr>
        </p:nvSpPr>
        <p:spPr>
          <a:xfrm>
            <a:off x="3203848" y="1167594"/>
            <a:ext cx="2602500" cy="2014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i="0" sz="20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50" name="Google Shape;150;p16"/>
          <p:cNvSpPr txBox="1"/>
          <p:nvPr>
            <p:ph idx="3" type="body"/>
          </p:nvPr>
        </p:nvSpPr>
        <p:spPr>
          <a:xfrm>
            <a:off x="5940152" y="1167594"/>
            <a:ext cx="2602500" cy="2014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i="0" sz="2000" u="none" cap="none" strike="noStrike">
                <a:solidFill>
                  <a:srgbClr val="595959"/>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51" name="Google Shape;151;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orównanie">
  <p:cSld name="2_Porównanie">
    <p:spTree>
      <p:nvGrpSpPr>
        <p:cNvPr id="152" name="Shape 152"/>
        <p:cNvGrpSpPr/>
        <p:nvPr/>
      </p:nvGrpSpPr>
      <p:grpSpPr>
        <a:xfrm>
          <a:off x="0" y="0"/>
          <a:ext cx="0" cy="0"/>
          <a:chOff x="0" y="0"/>
          <a:chExt cx="0" cy="0"/>
        </a:xfrm>
      </p:grpSpPr>
      <p:sp>
        <p:nvSpPr>
          <p:cNvPr id="153" name="Google Shape;153;p17"/>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17"/>
          <p:cNvSpPr txBox="1"/>
          <p:nvPr>
            <p:ph idx="1" type="body"/>
          </p:nvPr>
        </p:nvSpPr>
        <p:spPr>
          <a:xfrm>
            <a:off x="457200" y="1151334"/>
            <a:ext cx="4040100" cy="3526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55" name="Google Shape;155;p17"/>
          <p:cNvSpPr txBox="1"/>
          <p:nvPr>
            <p:ph idx="2" type="body"/>
          </p:nvPr>
        </p:nvSpPr>
        <p:spPr>
          <a:xfrm>
            <a:off x="4644008" y="1167594"/>
            <a:ext cx="4042800" cy="3510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orównanie">
  <p:cSld name="4_Porównanie">
    <p:spTree>
      <p:nvGrpSpPr>
        <p:cNvPr id="157" name="Shape 157"/>
        <p:cNvGrpSpPr/>
        <p:nvPr/>
      </p:nvGrpSpPr>
      <p:grpSpPr>
        <a:xfrm>
          <a:off x="0" y="0"/>
          <a:ext cx="0" cy="0"/>
          <a:chOff x="0" y="0"/>
          <a:chExt cx="0" cy="0"/>
        </a:xfrm>
      </p:grpSpPr>
      <p:sp>
        <p:nvSpPr>
          <p:cNvPr id="158" name="Google Shape;158;p18"/>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4644008" y="1167594"/>
            <a:ext cx="4042800" cy="3510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18"/>
          <p:cNvSpPr txBox="1"/>
          <p:nvPr>
            <p:ph idx="2" type="body"/>
          </p:nvPr>
        </p:nvSpPr>
        <p:spPr>
          <a:xfrm>
            <a:off x="467544" y="1167594"/>
            <a:ext cx="4042800" cy="3510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1" name="Google Shape;161;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orównanie">
  <p:cSld name="6_Porównanie">
    <p:spTree>
      <p:nvGrpSpPr>
        <p:cNvPr id="162" name="Shape 162"/>
        <p:cNvGrpSpPr/>
        <p:nvPr/>
      </p:nvGrpSpPr>
      <p:grpSpPr>
        <a:xfrm>
          <a:off x="0" y="0"/>
          <a:ext cx="0" cy="0"/>
          <a:chOff x="0" y="0"/>
          <a:chExt cx="0" cy="0"/>
        </a:xfrm>
      </p:grpSpPr>
      <p:sp>
        <p:nvSpPr>
          <p:cNvPr id="163" name="Google Shape;163;p19"/>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
        <p:nvSpPr>
          <p:cNvPr id="165" name="Google Shape;165;p19"/>
          <p:cNvSpPr/>
          <p:nvPr/>
        </p:nvSpPr>
        <p:spPr>
          <a:xfrm>
            <a:off x="0" y="1095725"/>
            <a:ext cx="3059700" cy="1530900"/>
          </a:xfrm>
          <a:prstGeom prst="rect">
            <a:avLst/>
          </a:prstGeom>
          <a:blipFill rotWithShape="1">
            <a:blip r:embed="rId2">
              <a:alphaModFix amt="55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Clr>
                <a:srgbClr val="003663"/>
              </a:buClr>
              <a:buSzPts val="1800"/>
              <a:buFont typeface="Arial"/>
              <a:buNone/>
            </a:pPr>
            <a:r>
              <a:rPr b="1" lang="pl" sz="1800">
                <a:solidFill>
                  <a:srgbClr val="003663"/>
                </a:solidFill>
                <a:latin typeface="Arial"/>
                <a:ea typeface="Arial"/>
                <a:cs typeface="Arial"/>
                <a:sym typeface="Arial"/>
              </a:rPr>
              <a:t>AUTOMOTIVE</a:t>
            </a:r>
            <a:endParaRPr/>
          </a:p>
        </p:txBody>
      </p:sp>
      <p:sp>
        <p:nvSpPr>
          <p:cNvPr id="166" name="Google Shape;166;p19"/>
          <p:cNvSpPr/>
          <p:nvPr/>
        </p:nvSpPr>
        <p:spPr>
          <a:xfrm>
            <a:off x="6084168" y="2626547"/>
            <a:ext cx="3059700" cy="1542000"/>
          </a:xfrm>
          <a:prstGeom prst="rect">
            <a:avLst/>
          </a:prstGeom>
          <a:blipFill rotWithShape="1">
            <a:blip r:embed="rId3">
              <a:alphaModFix amt="55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Clr>
                <a:srgbClr val="003663"/>
              </a:buClr>
              <a:buSzPts val="1800"/>
              <a:buFont typeface="Arial"/>
              <a:buNone/>
            </a:pPr>
            <a:r>
              <a:rPr b="1" lang="pl" sz="1800">
                <a:solidFill>
                  <a:srgbClr val="003663"/>
                </a:solidFill>
                <a:latin typeface="Arial"/>
                <a:ea typeface="Arial"/>
                <a:cs typeface="Arial"/>
                <a:sym typeface="Arial"/>
              </a:rPr>
              <a:t>INSURANCE</a:t>
            </a:r>
            <a:endParaRPr/>
          </a:p>
        </p:txBody>
      </p:sp>
      <p:sp>
        <p:nvSpPr>
          <p:cNvPr id="167" name="Google Shape;167;p19"/>
          <p:cNvSpPr/>
          <p:nvPr/>
        </p:nvSpPr>
        <p:spPr>
          <a:xfrm>
            <a:off x="3059832" y="1095725"/>
            <a:ext cx="3024300" cy="1530900"/>
          </a:xfrm>
          <a:prstGeom prst="rect">
            <a:avLst/>
          </a:prstGeom>
          <a:blipFill rotWithShape="1">
            <a:blip r:embed="rId4">
              <a:alphaModFix amt="55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Clr>
                <a:srgbClr val="003663"/>
              </a:buClr>
              <a:buSzPts val="1800"/>
              <a:buFont typeface="Arial"/>
              <a:buNone/>
            </a:pPr>
            <a:r>
              <a:rPr b="1" lang="pl" sz="1800">
                <a:solidFill>
                  <a:srgbClr val="003663"/>
                </a:solidFill>
                <a:latin typeface="Arial"/>
                <a:ea typeface="Arial"/>
                <a:cs typeface="Arial"/>
                <a:sym typeface="Arial"/>
              </a:rPr>
              <a:t>WHOLESALE</a:t>
            </a:r>
            <a:endParaRPr/>
          </a:p>
        </p:txBody>
      </p:sp>
      <p:sp>
        <p:nvSpPr>
          <p:cNvPr id="168" name="Google Shape;168;p19"/>
          <p:cNvSpPr/>
          <p:nvPr/>
        </p:nvSpPr>
        <p:spPr>
          <a:xfrm>
            <a:off x="0" y="2626547"/>
            <a:ext cx="3059700" cy="1542000"/>
          </a:xfrm>
          <a:prstGeom prst="rect">
            <a:avLst/>
          </a:prstGeom>
          <a:blipFill rotWithShape="1">
            <a:blip r:embed="rId5">
              <a:alphaModFix amt="55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Clr>
                <a:srgbClr val="003663"/>
              </a:buClr>
              <a:buSzPts val="1800"/>
              <a:buFont typeface="Arial"/>
              <a:buNone/>
            </a:pPr>
            <a:r>
              <a:rPr b="1" lang="pl" sz="1800">
                <a:solidFill>
                  <a:srgbClr val="003663"/>
                </a:solidFill>
                <a:latin typeface="Arial"/>
                <a:ea typeface="Arial"/>
                <a:cs typeface="Arial"/>
                <a:sym typeface="Arial"/>
              </a:rPr>
              <a:t> PRODUCTION</a:t>
            </a:r>
            <a:endParaRPr/>
          </a:p>
        </p:txBody>
      </p:sp>
      <p:sp>
        <p:nvSpPr>
          <p:cNvPr id="169" name="Google Shape;169;p19"/>
          <p:cNvSpPr/>
          <p:nvPr/>
        </p:nvSpPr>
        <p:spPr>
          <a:xfrm>
            <a:off x="3068149" y="2626547"/>
            <a:ext cx="3024300" cy="1542000"/>
          </a:xfrm>
          <a:prstGeom prst="rect">
            <a:avLst/>
          </a:prstGeom>
          <a:blipFill rotWithShape="1">
            <a:blip r:embed="rId6">
              <a:alphaModFix amt="55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1" sz="1800">
              <a:solidFill>
                <a:srgbClr val="003663"/>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1" sz="1800">
              <a:solidFill>
                <a:srgbClr val="003663"/>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1" sz="1800">
              <a:solidFill>
                <a:srgbClr val="003663"/>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1" sz="1800">
              <a:solidFill>
                <a:srgbClr val="003663"/>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1" sz="1800">
              <a:solidFill>
                <a:srgbClr val="003663"/>
              </a:solidFill>
              <a:latin typeface="Arial"/>
              <a:ea typeface="Arial"/>
              <a:cs typeface="Arial"/>
              <a:sym typeface="Arial"/>
            </a:endParaRPr>
          </a:p>
          <a:p>
            <a:pPr indent="0" lvl="0" marL="0" marR="0" rtl="0" algn="ctr">
              <a:spcBef>
                <a:spcPts val="0"/>
              </a:spcBef>
              <a:spcAft>
                <a:spcPts val="0"/>
              </a:spcAft>
              <a:buClr>
                <a:srgbClr val="003663"/>
              </a:buClr>
              <a:buSzPts val="1800"/>
              <a:buFont typeface="Arial"/>
              <a:buNone/>
            </a:pPr>
            <a:r>
              <a:rPr b="1" lang="pl" sz="1800">
                <a:solidFill>
                  <a:srgbClr val="003663"/>
                </a:solidFill>
                <a:latin typeface="Arial"/>
                <a:ea typeface="Arial"/>
                <a:cs typeface="Arial"/>
                <a:sym typeface="Arial"/>
              </a:rPr>
              <a:t>BOOKKEEPING SERVICES</a:t>
            </a:r>
            <a:endParaRPr/>
          </a:p>
        </p:txBody>
      </p:sp>
      <p:sp>
        <p:nvSpPr>
          <p:cNvPr id="170" name="Google Shape;170;p19"/>
          <p:cNvSpPr/>
          <p:nvPr/>
        </p:nvSpPr>
        <p:spPr>
          <a:xfrm>
            <a:off x="6084168" y="1084681"/>
            <a:ext cx="3059700" cy="1542000"/>
          </a:xfrm>
          <a:prstGeom prst="rect">
            <a:avLst/>
          </a:prstGeom>
          <a:blipFill rotWithShape="1">
            <a:blip r:embed="rId7">
              <a:alphaModFix amt="55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Clr>
                <a:srgbClr val="003663"/>
              </a:buClr>
              <a:buSzPts val="1800"/>
              <a:buFont typeface="Arial"/>
              <a:buNone/>
            </a:pPr>
            <a:r>
              <a:rPr b="1" lang="pl" sz="1800">
                <a:solidFill>
                  <a:srgbClr val="003663"/>
                </a:solidFill>
                <a:latin typeface="Arial"/>
                <a:ea typeface="Arial"/>
                <a:cs typeface="Arial"/>
                <a:sym typeface="Arial"/>
              </a:rPr>
              <a:t>RETAIL</a:t>
            </a:r>
            <a:endParaRPr/>
          </a:p>
        </p:txBody>
      </p:sp>
      <p:sp>
        <p:nvSpPr>
          <p:cNvPr descr="C:\Users\Biuro\Downloads\fis-sst_ikona2-01.png" id="171" name="Google Shape;171;p19"/>
          <p:cNvSpPr/>
          <p:nvPr/>
        </p:nvSpPr>
        <p:spPr>
          <a:xfrm>
            <a:off x="1208976" y="1594892"/>
            <a:ext cx="481500" cy="481500"/>
          </a:xfrm>
          <a:prstGeom prst="rect">
            <a:avLst/>
          </a:prstGeom>
          <a:noFill/>
          <a:ln>
            <a:noFill/>
          </a:ln>
        </p:spPr>
      </p:sp>
      <p:sp>
        <p:nvSpPr>
          <p:cNvPr descr="C:\Users\Biuro\Downloads\fis-sst_ikona2-01.png" id="172" name="Google Shape;172;p19"/>
          <p:cNvSpPr/>
          <p:nvPr/>
        </p:nvSpPr>
        <p:spPr>
          <a:xfrm>
            <a:off x="4251060" y="1620431"/>
            <a:ext cx="481500" cy="481500"/>
          </a:xfrm>
          <a:prstGeom prst="rect">
            <a:avLst/>
          </a:prstGeom>
          <a:noFill/>
          <a:ln>
            <a:noFill/>
          </a:ln>
        </p:spPr>
      </p:sp>
      <p:sp>
        <p:nvSpPr>
          <p:cNvPr descr="C:\Users\Biuro\Downloads\fis-sst_ikona2-01.png" id="173" name="Google Shape;173;p19"/>
          <p:cNvSpPr/>
          <p:nvPr/>
        </p:nvSpPr>
        <p:spPr>
          <a:xfrm>
            <a:off x="7293144" y="1594892"/>
            <a:ext cx="481500" cy="481500"/>
          </a:xfrm>
          <a:prstGeom prst="rect">
            <a:avLst/>
          </a:prstGeom>
          <a:noFill/>
          <a:ln>
            <a:noFill/>
          </a:ln>
        </p:spPr>
      </p:sp>
      <p:sp>
        <p:nvSpPr>
          <p:cNvPr descr="C:\Users\Biuro\Downloads\fis-sst_ikona2-01.png" id="174" name="Google Shape;174;p19"/>
          <p:cNvSpPr/>
          <p:nvPr/>
        </p:nvSpPr>
        <p:spPr>
          <a:xfrm>
            <a:off x="1208976" y="3156775"/>
            <a:ext cx="481500" cy="481500"/>
          </a:xfrm>
          <a:prstGeom prst="rect">
            <a:avLst/>
          </a:prstGeom>
          <a:noFill/>
          <a:ln>
            <a:noFill/>
          </a:ln>
        </p:spPr>
      </p:sp>
      <p:sp>
        <p:nvSpPr>
          <p:cNvPr descr="C:\Users\Biuro\Downloads\fis-sst_ikona2-01.png" id="175" name="Google Shape;175;p19"/>
          <p:cNvSpPr/>
          <p:nvPr/>
        </p:nvSpPr>
        <p:spPr>
          <a:xfrm>
            <a:off x="4259377" y="3156775"/>
            <a:ext cx="481500" cy="481500"/>
          </a:xfrm>
          <a:prstGeom prst="rect">
            <a:avLst/>
          </a:prstGeom>
          <a:noFill/>
          <a:ln>
            <a:noFill/>
          </a:ln>
        </p:spPr>
      </p:sp>
      <p:sp>
        <p:nvSpPr>
          <p:cNvPr descr="C:\Users\Biuro\Downloads\fis-sst_ikona2-01.png" id="176" name="Google Shape;176;p19"/>
          <p:cNvSpPr/>
          <p:nvPr/>
        </p:nvSpPr>
        <p:spPr>
          <a:xfrm>
            <a:off x="7293144" y="3156775"/>
            <a:ext cx="481500" cy="4815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orównanie">
  <p:cSld name="9_Porównanie">
    <p:spTree>
      <p:nvGrpSpPr>
        <p:cNvPr id="177" name="Shape 177"/>
        <p:cNvGrpSpPr/>
        <p:nvPr/>
      </p:nvGrpSpPr>
      <p:grpSpPr>
        <a:xfrm>
          <a:off x="0" y="0"/>
          <a:ext cx="0" cy="0"/>
          <a:chOff x="0" y="0"/>
          <a:chExt cx="0" cy="0"/>
        </a:xfrm>
      </p:grpSpPr>
      <p:sp>
        <p:nvSpPr>
          <p:cNvPr id="178" name="Google Shape;178;p20"/>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0"/>
          <p:cNvSpPr txBox="1"/>
          <p:nvPr>
            <p:ph idx="1" type="body"/>
          </p:nvPr>
        </p:nvSpPr>
        <p:spPr>
          <a:xfrm>
            <a:off x="0" y="1167594"/>
            <a:ext cx="9132600" cy="3456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lajd tytułowy">
  <p:cSld name="3_Slajd tytułowy">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0" l="0" r="0" t="0"/>
          <a:stretch/>
        </p:blipFill>
        <p:spPr>
          <a:xfrm>
            <a:off x="0" y="0"/>
            <a:ext cx="6858000" cy="5143500"/>
          </a:xfrm>
          <a:prstGeom prst="rect">
            <a:avLst/>
          </a:prstGeom>
          <a:noFill/>
          <a:ln>
            <a:noFill/>
          </a:ln>
        </p:spPr>
      </p:pic>
      <p:pic>
        <p:nvPicPr>
          <p:cNvPr id="19" name="Google Shape;19;p3"/>
          <p:cNvPicPr preferRelativeResize="0"/>
          <p:nvPr/>
        </p:nvPicPr>
        <p:blipFill rotWithShape="1">
          <a:blip r:embed="rId3">
            <a:alphaModFix/>
          </a:blip>
          <a:srcRect b="0" l="0" r="5900" t="0"/>
          <a:stretch/>
        </p:blipFill>
        <p:spPr>
          <a:xfrm>
            <a:off x="2195736" y="4137924"/>
            <a:ext cx="6948264" cy="606734"/>
          </a:xfrm>
          <a:prstGeom prst="rect">
            <a:avLst/>
          </a:prstGeom>
          <a:noFill/>
          <a:ln>
            <a:noFill/>
          </a:ln>
        </p:spPr>
      </p:pic>
      <p:sp>
        <p:nvSpPr>
          <p:cNvPr id="20" name="Google Shape;20;p3"/>
          <p:cNvSpPr txBox="1"/>
          <p:nvPr>
            <p:ph type="ctrTitle"/>
          </p:nvPr>
        </p:nvSpPr>
        <p:spPr>
          <a:xfrm>
            <a:off x="4496417" y="1599642"/>
            <a:ext cx="3960300" cy="1090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03663"/>
              </a:buClr>
              <a:buSzPts val="3600"/>
              <a:buFont typeface="Arial"/>
              <a:buNone/>
              <a:defRPr b="1" sz="3600">
                <a:solidFill>
                  <a:srgbClr val="00366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4496417" y="2723574"/>
            <a:ext cx="3960300" cy="7371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400"/>
              </a:spcBef>
              <a:spcAft>
                <a:spcPts val="0"/>
              </a:spcAft>
              <a:buClr>
                <a:srgbClr val="595959"/>
              </a:buClr>
              <a:buSzPts val="2000"/>
              <a:buFont typeface="Arial"/>
              <a:buNone/>
              <a:defRPr b="1" i="0" sz="2000" u="none" cap="none" strike="noStrike">
                <a:solidFill>
                  <a:srgbClr val="595959"/>
                </a:solidFill>
                <a:latin typeface="Arial"/>
                <a:ea typeface="Arial"/>
                <a:cs typeface="Arial"/>
                <a:sym typeface="Arial"/>
              </a:defRPr>
            </a:lvl1pPr>
            <a:lvl2pPr lvl="1" algn="ctr">
              <a:spcBef>
                <a:spcPts val="280"/>
              </a:spcBef>
              <a:spcAft>
                <a:spcPts val="0"/>
              </a:spcAft>
              <a:buClr>
                <a:srgbClr val="888888"/>
              </a:buClr>
              <a:buSzPts val="1400"/>
              <a:buNone/>
              <a:defRPr>
                <a:solidFill>
                  <a:srgbClr val="888888"/>
                </a:solidFill>
              </a:defRPr>
            </a:lvl2pPr>
            <a:lvl3pPr lvl="2" algn="ctr">
              <a:spcBef>
                <a:spcPts val="280"/>
              </a:spcBef>
              <a:spcAft>
                <a:spcPts val="0"/>
              </a:spcAft>
              <a:buClr>
                <a:srgbClr val="888888"/>
              </a:buClr>
              <a:buSzPts val="1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C:\Users\Biuro\Dropbox\NuOrder Docs 2015_10_13\Klienci Dropbox\FIS-SST\projekty\FIS-SST_prezentacja PPT_17_01_02\FIS-SST_grafiki do prezentacji_17_01_05\logo_duze.png" id="22" name="Google Shape;22;p3"/>
          <p:cNvPicPr preferRelativeResize="0"/>
          <p:nvPr/>
        </p:nvPicPr>
        <p:blipFill rotWithShape="1">
          <a:blip r:embed="rId4">
            <a:alphaModFix/>
          </a:blip>
          <a:srcRect b="0" l="0" r="0" t="0"/>
          <a:stretch/>
        </p:blipFill>
        <p:spPr>
          <a:xfrm>
            <a:off x="467544" y="1437624"/>
            <a:ext cx="2877950" cy="1620180"/>
          </a:xfrm>
          <a:prstGeom prst="rect">
            <a:avLst/>
          </a:prstGeom>
          <a:noFill/>
          <a:ln>
            <a:noFill/>
          </a:ln>
        </p:spPr>
      </p:pic>
      <p:sp>
        <p:nvSpPr>
          <p:cNvPr id="23" name="Google Shape;23;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orównanie">
  <p:cSld name="8_Porównanie">
    <p:spTree>
      <p:nvGrpSpPr>
        <p:cNvPr id="181" name="Shape 181"/>
        <p:cNvGrpSpPr/>
        <p:nvPr/>
      </p:nvGrpSpPr>
      <p:grpSpPr>
        <a:xfrm>
          <a:off x="0" y="0"/>
          <a:ext cx="0" cy="0"/>
          <a:chOff x="0" y="0"/>
          <a:chExt cx="0" cy="0"/>
        </a:xfrm>
      </p:grpSpPr>
      <p:sp>
        <p:nvSpPr>
          <p:cNvPr id="182" name="Google Shape;182;p21"/>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1"/>
          <p:cNvSpPr txBox="1"/>
          <p:nvPr>
            <p:ph idx="1" type="body"/>
          </p:nvPr>
        </p:nvSpPr>
        <p:spPr>
          <a:xfrm>
            <a:off x="467544" y="1167594"/>
            <a:ext cx="1907700" cy="86400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1"/>
          <p:cNvSpPr txBox="1"/>
          <p:nvPr>
            <p:ph idx="2" type="body"/>
          </p:nvPr>
        </p:nvSpPr>
        <p:spPr>
          <a:xfrm>
            <a:off x="2483768" y="1167594"/>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1"/>
          <p:cNvSpPr txBox="1"/>
          <p:nvPr>
            <p:ph idx="3" type="body"/>
          </p:nvPr>
        </p:nvSpPr>
        <p:spPr>
          <a:xfrm>
            <a:off x="4499992" y="1167594"/>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21"/>
          <p:cNvSpPr txBox="1"/>
          <p:nvPr>
            <p:ph idx="4" type="body"/>
          </p:nvPr>
        </p:nvSpPr>
        <p:spPr>
          <a:xfrm>
            <a:off x="6516216" y="1167594"/>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7" name="Google Shape;187;p21"/>
          <p:cNvSpPr txBox="1"/>
          <p:nvPr>
            <p:ph idx="5" type="body"/>
          </p:nvPr>
        </p:nvSpPr>
        <p:spPr>
          <a:xfrm>
            <a:off x="467544" y="2085696"/>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8" name="Google Shape;188;p21"/>
          <p:cNvSpPr txBox="1"/>
          <p:nvPr>
            <p:ph idx="6" type="body"/>
          </p:nvPr>
        </p:nvSpPr>
        <p:spPr>
          <a:xfrm>
            <a:off x="2483768" y="2085696"/>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9" name="Google Shape;189;p21"/>
          <p:cNvSpPr txBox="1"/>
          <p:nvPr>
            <p:ph idx="7" type="body"/>
          </p:nvPr>
        </p:nvSpPr>
        <p:spPr>
          <a:xfrm>
            <a:off x="4499992" y="2085696"/>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1"/>
          <p:cNvSpPr txBox="1"/>
          <p:nvPr>
            <p:ph idx="8" type="body"/>
          </p:nvPr>
        </p:nvSpPr>
        <p:spPr>
          <a:xfrm>
            <a:off x="6516216" y="2085696"/>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1"/>
          <p:cNvSpPr txBox="1"/>
          <p:nvPr>
            <p:ph idx="9" type="body"/>
          </p:nvPr>
        </p:nvSpPr>
        <p:spPr>
          <a:xfrm>
            <a:off x="467544" y="3003798"/>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1"/>
          <p:cNvSpPr txBox="1"/>
          <p:nvPr>
            <p:ph idx="13" type="body"/>
          </p:nvPr>
        </p:nvSpPr>
        <p:spPr>
          <a:xfrm>
            <a:off x="2483768" y="3003798"/>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1"/>
          <p:cNvSpPr txBox="1"/>
          <p:nvPr>
            <p:ph idx="14" type="body"/>
          </p:nvPr>
        </p:nvSpPr>
        <p:spPr>
          <a:xfrm>
            <a:off x="4499992" y="3003798"/>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1"/>
          <p:cNvSpPr txBox="1"/>
          <p:nvPr>
            <p:ph idx="15" type="body"/>
          </p:nvPr>
        </p:nvSpPr>
        <p:spPr>
          <a:xfrm>
            <a:off x="6516216" y="3003798"/>
            <a:ext cx="1907700" cy="864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orównanie">
  <p:cSld name="10_Porównanie">
    <p:spTree>
      <p:nvGrpSpPr>
        <p:cNvPr id="196" name="Shape 196"/>
        <p:cNvGrpSpPr/>
        <p:nvPr/>
      </p:nvGrpSpPr>
      <p:grpSpPr>
        <a:xfrm>
          <a:off x="0" y="0"/>
          <a:ext cx="0" cy="0"/>
          <a:chOff x="0" y="0"/>
          <a:chExt cx="0" cy="0"/>
        </a:xfrm>
      </p:grpSpPr>
      <p:sp>
        <p:nvSpPr>
          <p:cNvPr id="197" name="Google Shape;197;p22"/>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2"/>
          <p:cNvSpPr txBox="1"/>
          <p:nvPr>
            <p:ph idx="1" type="body"/>
          </p:nvPr>
        </p:nvSpPr>
        <p:spPr>
          <a:xfrm>
            <a:off x="0" y="1005576"/>
            <a:ext cx="5724000" cy="3672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 name="Google Shape;199;p22"/>
          <p:cNvSpPr txBox="1"/>
          <p:nvPr>
            <p:ph idx="2" type="body"/>
          </p:nvPr>
        </p:nvSpPr>
        <p:spPr>
          <a:xfrm>
            <a:off x="5724128" y="2139702"/>
            <a:ext cx="3024300" cy="1080000"/>
          </a:xfrm>
          <a:prstGeom prst="rect">
            <a:avLst/>
          </a:prstGeom>
          <a:solidFill>
            <a:schemeClr val="lt1"/>
          </a:solidFill>
          <a:ln>
            <a:noFill/>
          </a:ln>
        </p:spPr>
        <p:txBody>
          <a:bodyPr anchorCtr="0" anchor="ctr" bIns="45700" lIns="91425" spcFirstLastPara="1" rIns="91425" wrap="square" tIns="45700">
            <a:noAutofit/>
          </a:bodyPr>
          <a:lstStyle>
            <a:lvl1pPr indent="-228600" lvl="0" marL="457200" algn="l">
              <a:lnSpc>
                <a:spcPct val="100000"/>
              </a:lnSpc>
              <a:spcBef>
                <a:spcPts val="240"/>
              </a:spcBef>
              <a:spcAft>
                <a:spcPts val="0"/>
              </a:spcAft>
              <a:buClr>
                <a:srgbClr val="595959"/>
              </a:buClr>
              <a:buSzPts val="1200"/>
              <a:buNone/>
              <a:defRPr b="0" sz="12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00" name="Google Shape;200;p22"/>
          <p:cNvSpPr txBox="1"/>
          <p:nvPr>
            <p:ph idx="3" type="body"/>
          </p:nvPr>
        </p:nvSpPr>
        <p:spPr>
          <a:xfrm>
            <a:off x="5724129" y="3219822"/>
            <a:ext cx="3024300" cy="1458300"/>
          </a:xfrm>
          <a:prstGeom prst="rect">
            <a:avLst/>
          </a:prstGeom>
          <a:solidFill>
            <a:srgbClr val="EE7113"/>
          </a:solidFill>
          <a:ln>
            <a:noFill/>
          </a:ln>
        </p:spPr>
        <p:txBody>
          <a:bodyPr anchorCtr="0" anchor="ctr" bIns="45700" lIns="91425" spcFirstLastPara="1" rIns="91425" wrap="square" tIns="45700">
            <a:noAutofit/>
          </a:bodyPr>
          <a:lstStyle>
            <a:lvl1pPr indent="-228600" lvl="0" marL="457200" algn="l">
              <a:lnSpc>
                <a:spcPct val="100000"/>
              </a:lnSpc>
              <a:spcBef>
                <a:spcPts val="360"/>
              </a:spcBef>
              <a:spcAft>
                <a:spcPts val="0"/>
              </a:spcAft>
              <a:buClr>
                <a:schemeClr val="lt1"/>
              </a:buClr>
              <a:buSzPts val="1800"/>
              <a:buNone/>
              <a:defRPr b="1" sz="1800">
                <a:solidFill>
                  <a:schemeClr val="lt1"/>
                </a:solidFill>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01" name="Google Shape;201;p22"/>
          <p:cNvSpPr txBox="1"/>
          <p:nvPr>
            <p:ph idx="4" type="body"/>
          </p:nvPr>
        </p:nvSpPr>
        <p:spPr>
          <a:xfrm>
            <a:off x="5724128" y="1005576"/>
            <a:ext cx="3024300" cy="1134000"/>
          </a:xfrm>
          <a:prstGeom prst="rect">
            <a:avLst/>
          </a:prstGeom>
          <a:solidFill>
            <a:schemeClr val="lt1"/>
          </a:solidFill>
          <a:ln>
            <a:noFill/>
          </a:ln>
        </p:spPr>
        <p:txBody>
          <a:bodyPr anchorCtr="0" anchor="ctr"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1"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02" name="Google Shape;202;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lajd końcowy">
  <p:cSld name="1_Slajd końcowy">
    <p:spTree>
      <p:nvGrpSpPr>
        <p:cNvPr id="203" name="Shape 203"/>
        <p:cNvGrpSpPr/>
        <p:nvPr/>
      </p:nvGrpSpPr>
      <p:grpSpPr>
        <a:xfrm>
          <a:off x="0" y="0"/>
          <a:ext cx="0" cy="0"/>
          <a:chOff x="0" y="0"/>
          <a:chExt cx="0" cy="0"/>
        </a:xfrm>
      </p:grpSpPr>
      <p:sp>
        <p:nvSpPr>
          <p:cNvPr id="204" name="Google Shape;204;p23"/>
          <p:cNvSpPr txBox="1"/>
          <p:nvPr/>
        </p:nvSpPr>
        <p:spPr>
          <a:xfrm>
            <a:off x="4355976" y="2614710"/>
            <a:ext cx="3096300" cy="167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l" sz="1800">
                <a:solidFill>
                  <a:srgbClr val="003663"/>
                </a:solidFill>
                <a:latin typeface="Calibri"/>
                <a:ea typeface="Calibri"/>
                <a:cs typeface="Calibri"/>
                <a:sym typeface="Calibri"/>
              </a:rPr>
              <a:t>FIS-SST Sp. z o.o. </a:t>
            </a:r>
            <a:endParaRPr/>
          </a:p>
          <a:p>
            <a:pPr indent="0" lvl="0" marL="0" marR="0" rtl="0" algn="l">
              <a:spcBef>
                <a:spcPts val="600"/>
              </a:spcBef>
              <a:spcAft>
                <a:spcPts val="0"/>
              </a:spcAft>
              <a:buNone/>
            </a:pPr>
            <a:r>
              <a:rPr b="0" lang="pl" sz="1400">
                <a:solidFill>
                  <a:srgbClr val="003663"/>
                </a:solidFill>
                <a:latin typeface="Calibri"/>
                <a:ea typeface="Calibri"/>
                <a:cs typeface="Calibri"/>
                <a:sym typeface="Calibri"/>
              </a:rPr>
              <a:t>ul. Bojkowska 37C </a:t>
            </a:r>
            <a:br>
              <a:rPr b="0" lang="pl" sz="1400">
                <a:solidFill>
                  <a:srgbClr val="003663"/>
                </a:solidFill>
                <a:latin typeface="Calibri"/>
                <a:ea typeface="Calibri"/>
                <a:cs typeface="Calibri"/>
                <a:sym typeface="Calibri"/>
              </a:rPr>
            </a:br>
            <a:r>
              <a:rPr b="0" lang="pl" sz="1400">
                <a:solidFill>
                  <a:srgbClr val="003663"/>
                </a:solidFill>
                <a:latin typeface="Calibri"/>
                <a:ea typeface="Calibri"/>
                <a:cs typeface="Calibri"/>
                <a:sym typeface="Calibri"/>
              </a:rPr>
              <a:t>PL 44-101 Gliwice </a:t>
            </a:r>
            <a:endParaRPr/>
          </a:p>
          <a:p>
            <a:pPr indent="0" lvl="0" marL="0" marR="0" rtl="0" algn="l">
              <a:spcBef>
                <a:spcPts val="0"/>
              </a:spcBef>
              <a:spcAft>
                <a:spcPts val="0"/>
              </a:spcAft>
              <a:buNone/>
            </a:pPr>
            <a:r>
              <a:t/>
            </a:r>
            <a:endParaRPr b="0" sz="1400">
              <a:solidFill>
                <a:srgbClr val="003663"/>
              </a:solidFill>
              <a:latin typeface="Calibri"/>
              <a:ea typeface="Calibri"/>
              <a:cs typeface="Calibri"/>
              <a:sym typeface="Calibri"/>
            </a:endParaRPr>
          </a:p>
          <a:p>
            <a:pPr indent="0" lvl="0" marL="0" marR="0" rtl="0" algn="l">
              <a:spcBef>
                <a:spcPts val="0"/>
              </a:spcBef>
              <a:spcAft>
                <a:spcPts val="0"/>
              </a:spcAft>
              <a:buNone/>
            </a:pPr>
            <a:r>
              <a:rPr b="0" lang="pl" sz="1400">
                <a:solidFill>
                  <a:srgbClr val="00B0F0"/>
                </a:solidFill>
                <a:latin typeface="Calibri"/>
                <a:ea typeface="Calibri"/>
                <a:cs typeface="Calibri"/>
                <a:sym typeface="Calibri"/>
              </a:rPr>
              <a:t>tel.</a:t>
            </a:r>
            <a:r>
              <a:rPr b="0" lang="pl" sz="1400">
                <a:solidFill>
                  <a:srgbClr val="003663"/>
                </a:solidFill>
                <a:latin typeface="Calibri"/>
                <a:ea typeface="Calibri"/>
                <a:cs typeface="Calibri"/>
                <a:sym typeface="Calibri"/>
              </a:rPr>
              <a:t>	  </a:t>
            </a:r>
            <a:r>
              <a:rPr b="1" lang="pl" sz="1600">
                <a:solidFill>
                  <a:srgbClr val="003663"/>
                </a:solidFill>
                <a:latin typeface="Calibri"/>
                <a:ea typeface="Calibri"/>
                <a:cs typeface="Calibri"/>
                <a:sym typeface="Calibri"/>
              </a:rPr>
              <a:t>+48 32 720 12 60</a:t>
            </a:r>
            <a:endParaRPr/>
          </a:p>
          <a:p>
            <a:pPr indent="0" lvl="0" marL="0" marR="0" rtl="0" algn="l">
              <a:spcBef>
                <a:spcPts val="0"/>
              </a:spcBef>
              <a:spcAft>
                <a:spcPts val="0"/>
              </a:spcAft>
              <a:buNone/>
            </a:pPr>
            <a:r>
              <a:rPr b="0" lang="pl" sz="1400">
                <a:solidFill>
                  <a:srgbClr val="00B0F0"/>
                </a:solidFill>
                <a:latin typeface="Calibri"/>
                <a:ea typeface="Calibri"/>
                <a:cs typeface="Calibri"/>
                <a:sym typeface="Calibri"/>
              </a:rPr>
              <a:t>fax.   </a:t>
            </a:r>
            <a:r>
              <a:rPr b="0" lang="pl" sz="1600">
                <a:solidFill>
                  <a:srgbClr val="00B0F0"/>
                </a:solidFill>
                <a:latin typeface="Calibri"/>
                <a:ea typeface="Calibri"/>
                <a:cs typeface="Calibri"/>
                <a:sym typeface="Calibri"/>
              </a:rPr>
              <a:t> </a:t>
            </a:r>
            <a:r>
              <a:rPr b="1" lang="pl" sz="1600">
                <a:solidFill>
                  <a:srgbClr val="003663"/>
                </a:solidFill>
                <a:latin typeface="Calibri"/>
                <a:ea typeface="Calibri"/>
                <a:cs typeface="Calibri"/>
                <a:sym typeface="Calibri"/>
              </a:rPr>
              <a:t>+48 32 720 12 61 </a:t>
            </a:r>
            <a:endParaRPr b="1" sz="1600">
              <a:solidFill>
                <a:srgbClr val="003663"/>
              </a:solidFill>
              <a:latin typeface="Calibri"/>
              <a:ea typeface="Calibri"/>
              <a:cs typeface="Calibri"/>
              <a:sym typeface="Calibri"/>
            </a:endParaRPr>
          </a:p>
          <a:p>
            <a:pPr indent="0" lvl="0" marL="0" marR="0" rtl="0" algn="l">
              <a:spcBef>
                <a:spcPts val="0"/>
              </a:spcBef>
              <a:spcAft>
                <a:spcPts val="0"/>
              </a:spcAft>
              <a:buNone/>
            </a:pPr>
            <a:r>
              <a:rPr b="0" lang="pl" sz="1400">
                <a:solidFill>
                  <a:srgbClr val="00B0F0"/>
                </a:solidFill>
                <a:latin typeface="Calibri"/>
                <a:ea typeface="Calibri"/>
                <a:cs typeface="Calibri"/>
                <a:sym typeface="Calibri"/>
              </a:rPr>
              <a:t>mail:</a:t>
            </a:r>
            <a:r>
              <a:rPr b="0" lang="pl" sz="1600">
                <a:solidFill>
                  <a:srgbClr val="00B0F0"/>
                </a:solidFill>
                <a:latin typeface="Calibri"/>
                <a:ea typeface="Calibri"/>
                <a:cs typeface="Calibri"/>
                <a:sym typeface="Calibri"/>
              </a:rPr>
              <a:t>  </a:t>
            </a:r>
            <a:r>
              <a:rPr b="1" lang="pl" sz="1600">
                <a:solidFill>
                  <a:srgbClr val="003663"/>
                </a:solidFill>
                <a:latin typeface="Calibri"/>
                <a:ea typeface="Calibri"/>
                <a:cs typeface="Calibri"/>
                <a:sym typeface="Calibri"/>
              </a:rPr>
              <a:t>sales@fis-sst.pl</a:t>
            </a:r>
            <a:endParaRPr b="0" sz="1400">
              <a:solidFill>
                <a:srgbClr val="003663"/>
              </a:solidFill>
              <a:latin typeface="Calibri"/>
              <a:ea typeface="Calibri"/>
              <a:cs typeface="Calibri"/>
              <a:sym typeface="Calibri"/>
            </a:endParaRPr>
          </a:p>
        </p:txBody>
      </p:sp>
      <p:sp>
        <p:nvSpPr>
          <p:cNvPr id="205" name="Google Shape;205;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6" name="Shape 206"/>
        <p:cNvGrpSpPr/>
        <p:nvPr/>
      </p:nvGrpSpPr>
      <p:grpSpPr>
        <a:xfrm>
          <a:off x="0" y="0"/>
          <a:ext cx="0" cy="0"/>
          <a:chOff x="0" y="0"/>
          <a:chExt cx="0" cy="0"/>
        </a:xfrm>
      </p:grpSpPr>
      <p:sp>
        <p:nvSpPr>
          <p:cNvPr id="207" name="Google Shape;207;p24"/>
          <p:cNvSpPr txBox="1"/>
          <p:nvPr>
            <p:ph type="ctrTitle"/>
          </p:nvPr>
        </p:nvSpPr>
        <p:spPr>
          <a:xfrm>
            <a:off x="311708" y="744575"/>
            <a:ext cx="8520600" cy="2052600"/>
          </a:xfrm>
          <a:prstGeom prst="rect">
            <a:avLst/>
          </a:prstGeom>
        </p:spPr>
        <p:txBody>
          <a:bodyPr anchorCtr="0" anchor="b" bIns="45700" lIns="91425" spcFirstLastPara="1" rIns="91425" wrap="square" tIns="45700">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8" name="Google Shape;208;p24"/>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280"/>
              </a:spcBef>
              <a:spcAft>
                <a:spcPts val="0"/>
              </a:spcAft>
              <a:buSzPts val="2800"/>
              <a:buNone/>
              <a:defRPr sz="2800"/>
            </a:lvl1pPr>
            <a:lvl2pPr lvl="1" rtl="0" algn="ctr">
              <a:lnSpc>
                <a:spcPct val="100000"/>
              </a:lnSpc>
              <a:spcBef>
                <a:spcPts val="280"/>
              </a:spcBef>
              <a:spcAft>
                <a:spcPts val="0"/>
              </a:spcAft>
              <a:buSzPts val="2800"/>
              <a:buNone/>
              <a:defRPr sz="2800"/>
            </a:lvl2pPr>
            <a:lvl3pPr lvl="2" rtl="0" algn="ctr">
              <a:lnSpc>
                <a:spcPct val="100000"/>
              </a:lnSpc>
              <a:spcBef>
                <a:spcPts val="28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28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209" name="Google Shape;209;p2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orównanie">
  <p:cSld name="12_Porównanie">
    <p:spTree>
      <p:nvGrpSpPr>
        <p:cNvPr id="24" name="Shape 24"/>
        <p:cNvGrpSpPr/>
        <p:nvPr/>
      </p:nvGrpSpPr>
      <p:grpSpPr>
        <a:xfrm>
          <a:off x="0" y="0"/>
          <a:ext cx="0" cy="0"/>
          <a:chOff x="0" y="0"/>
          <a:chExt cx="0" cy="0"/>
        </a:xfrm>
      </p:grpSpPr>
      <p:sp>
        <p:nvSpPr>
          <p:cNvPr id="25" name="Google Shape;25;p4"/>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3663"/>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403648" y="1363475"/>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pic>
        <p:nvPicPr>
          <p:cNvPr id="27" name="Google Shape;27;p4"/>
          <p:cNvPicPr preferRelativeResize="0"/>
          <p:nvPr/>
        </p:nvPicPr>
        <p:blipFill rotWithShape="1">
          <a:blip r:embed="rId2">
            <a:alphaModFix/>
          </a:blip>
          <a:srcRect b="0" l="0" r="0" t="0"/>
          <a:stretch/>
        </p:blipFill>
        <p:spPr>
          <a:xfrm>
            <a:off x="655156" y="1369529"/>
            <a:ext cx="420661" cy="397799"/>
          </a:xfrm>
          <a:prstGeom prst="rect">
            <a:avLst/>
          </a:prstGeom>
          <a:noFill/>
          <a:ln>
            <a:noFill/>
          </a:ln>
        </p:spPr>
      </p:pic>
      <p:sp>
        <p:nvSpPr>
          <p:cNvPr id="28" name="Google Shape;28;p4"/>
          <p:cNvSpPr txBox="1"/>
          <p:nvPr>
            <p:ph idx="2" type="body"/>
          </p:nvPr>
        </p:nvSpPr>
        <p:spPr>
          <a:xfrm>
            <a:off x="467544" y="1354010"/>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4"/>
          <p:cNvSpPr txBox="1"/>
          <p:nvPr>
            <p:ph idx="3" type="body"/>
          </p:nvPr>
        </p:nvSpPr>
        <p:spPr>
          <a:xfrm>
            <a:off x="467544" y="1039438"/>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0" name="Google Shape;30;p4"/>
          <p:cNvSpPr txBox="1"/>
          <p:nvPr>
            <p:ph idx="4" type="body"/>
          </p:nvPr>
        </p:nvSpPr>
        <p:spPr>
          <a:xfrm>
            <a:off x="1403648" y="2193708"/>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pic>
        <p:nvPicPr>
          <p:cNvPr id="31" name="Google Shape;31;p4"/>
          <p:cNvPicPr preferRelativeResize="0"/>
          <p:nvPr/>
        </p:nvPicPr>
        <p:blipFill rotWithShape="1">
          <a:blip r:embed="rId3">
            <a:alphaModFix/>
          </a:blip>
          <a:srcRect b="0" l="0" r="0" t="0"/>
          <a:stretch/>
        </p:blipFill>
        <p:spPr>
          <a:xfrm>
            <a:off x="690399" y="2243486"/>
            <a:ext cx="370364" cy="356647"/>
          </a:xfrm>
          <a:prstGeom prst="rect">
            <a:avLst/>
          </a:prstGeom>
          <a:noFill/>
          <a:ln>
            <a:noFill/>
          </a:ln>
        </p:spPr>
      </p:pic>
      <p:sp>
        <p:nvSpPr>
          <p:cNvPr id="32" name="Google Shape;32;p4"/>
          <p:cNvSpPr txBox="1"/>
          <p:nvPr>
            <p:ph idx="5" type="body"/>
          </p:nvPr>
        </p:nvSpPr>
        <p:spPr>
          <a:xfrm>
            <a:off x="467544" y="2184243"/>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4"/>
          <p:cNvSpPr txBox="1"/>
          <p:nvPr>
            <p:ph idx="6" type="body"/>
          </p:nvPr>
        </p:nvSpPr>
        <p:spPr>
          <a:xfrm>
            <a:off x="467544" y="1869672"/>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4" name="Google Shape;34;p4"/>
          <p:cNvSpPr txBox="1"/>
          <p:nvPr>
            <p:ph idx="7" type="body"/>
          </p:nvPr>
        </p:nvSpPr>
        <p:spPr>
          <a:xfrm>
            <a:off x="1403648" y="3057804"/>
            <a:ext cx="3888300" cy="37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4"/>
          <p:cNvSpPr txBox="1"/>
          <p:nvPr>
            <p:ph idx="8" type="body"/>
          </p:nvPr>
        </p:nvSpPr>
        <p:spPr>
          <a:xfrm>
            <a:off x="467544" y="3048339"/>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4"/>
          <p:cNvSpPr txBox="1"/>
          <p:nvPr>
            <p:ph idx="9" type="body"/>
          </p:nvPr>
        </p:nvSpPr>
        <p:spPr>
          <a:xfrm>
            <a:off x="467544" y="2733768"/>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4"/>
          <p:cNvSpPr txBox="1"/>
          <p:nvPr>
            <p:ph idx="13" type="body"/>
          </p:nvPr>
        </p:nvSpPr>
        <p:spPr>
          <a:xfrm>
            <a:off x="1403648" y="3867894"/>
            <a:ext cx="7283100" cy="86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595959"/>
              </a:buClr>
              <a:buSzPts val="2000"/>
              <a:buNone/>
              <a:defRPr b="1" sz="20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8" name="Google Shape;38;p4"/>
          <p:cNvSpPr txBox="1"/>
          <p:nvPr>
            <p:ph idx="14" type="body"/>
          </p:nvPr>
        </p:nvSpPr>
        <p:spPr>
          <a:xfrm>
            <a:off x="467544" y="3858429"/>
            <a:ext cx="936000" cy="40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4"/>
          <p:cNvSpPr txBox="1"/>
          <p:nvPr>
            <p:ph idx="15" type="body"/>
          </p:nvPr>
        </p:nvSpPr>
        <p:spPr>
          <a:xfrm>
            <a:off x="467544" y="3543858"/>
            <a:ext cx="4824600" cy="32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b="0" sz="1800">
                <a:latin typeface="Arial"/>
                <a:ea typeface="Arial"/>
                <a:cs typeface="Arial"/>
                <a:sym typeface="Arial"/>
              </a:defRPr>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rgbClr val="FF0000"/>
              </a:buClr>
              <a:buSzPts val="1600"/>
              <a:buNone/>
              <a:defRPr b="1" sz="1600"/>
            </a:lvl6pPr>
            <a:lvl7pPr indent="-228600" lvl="6" marL="3200400" algn="l">
              <a:spcBef>
                <a:spcPts val="320"/>
              </a:spcBef>
              <a:spcAft>
                <a:spcPts val="0"/>
              </a:spcAft>
              <a:buClr>
                <a:srgbClr val="FFC000"/>
              </a:buClr>
              <a:buSzPts val="1600"/>
              <a:buNone/>
              <a:defRPr b="1" sz="1600"/>
            </a:lvl7pPr>
            <a:lvl8pPr indent="-228600" lvl="7" marL="3657600" algn="l">
              <a:spcBef>
                <a:spcPts val="320"/>
              </a:spcBef>
              <a:spcAft>
                <a:spcPts val="0"/>
              </a:spcAft>
              <a:buClr>
                <a:srgbClr val="92D050"/>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0" name="Google Shape;40;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pic>
        <p:nvPicPr>
          <p:cNvPr id="41" name="Google Shape;41;p4"/>
          <p:cNvPicPr preferRelativeResize="0"/>
          <p:nvPr/>
        </p:nvPicPr>
        <p:blipFill rotWithShape="1">
          <a:blip r:embed="rId4">
            <a:alphaModFix/>
          </a:blip>
          <a:srcRect b="0" l="0" r="0" t="0"/>
          <a:stretch/>
        </p:blipFill>
        <p:spPr>
          <a:xfrm>
            <a:off x="655156" y="3064015"/>
            <a:ext cx="414338" cy="385762"/>
          </a:xfrm>
          <a:prstGeom prst="rect">
            <a:avLst/>
          </a:prstGeom>
          <a:noFill/>
          <a:ln>
            <a:noFill/>
          </a:ln>
        </p:spPr>
      </p:pic>
      <p:pic>
        <p:nvPicPr>
          <p:cNvPr id="42" name="Google Shape;42;p4"/>
          <p:cNvPicPr preferRelativeResize="0"/>
          <p:nvPr/>
        </p:nvPicPr>
        <p:blipFill rotWithShape="1">
          <a:blip r:embed="rId5">
            <a:alphaModFix/>
          </a:blip>
          <a:srcRect b="0" l="0" r="0" t="0"/>
          <a:stretch/>
        </p:blipFill>
        <p:spPr>
          <a:xfrm>
            <a:off x="685961" y="3952089"/>
            <a:ext cx="464438" cy="257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lajd tytułowy">
  <p:cSld name="4_Slajd tytułowy">
    <p:spTree>
      <p:nvGrpSpPr>
        <p:cNvPr id="43" name="Shape 43"/>
        <p:cNvGrpSpPr/>
        <p:nvPr/>
      </p:nvGrpSpPr>
      <p:grpSpPr>
        <a:xfrm>
          <a:off x="0" y="0"/>
          <a:ext cx="0" cy="0"/>
          <a:chOff x="0" y="0"/>
          <a:chExt cx="0" cy="0"/>
        </a:xfrm>
      </p:grpSpPr>
      <p:pic>
        <p:nvPicPr>
          <p:cNvPr id="44" name="Google Shape;44;p5"/>
          <p:cNvPicPr preferRelativeResize="0"/>
          <p:nvPr/>
        </p:nvPicPr>
        <p:blipFill rotWithShape="1">
          <a:blip r:embed="rId2">
            <a:alphaModFix/>
          </a:blip>
          <a:srcRect b="0" l="0" r="0" t="0"/>
          <a:stretch/>
        </p:blipFill>
        <p:spPr>
          <a:xfrm>
            <a:off x="0" y="0"/>
            <a:ext cx="6858000" cy="5143500"/>
          </a:xfrm>
          <a:prstGeom prst="rect">
            <a:avLst/>
          </a:prstGeom>
          <a:noFill/>
          <a:ln>
            <a:noFill/>
          </a:ln>
        </p:spPr>
      </p:pic>
      <p:pic>
        <p:nvPicPr>
          <p:cNvPr id="45" name="Google Shape;45;p5"/>
          <p:cNvPicPr preferRelativeResize="0"/>
          <p:nvPr/>
        </p:nvPicPr>
        <p:blipFill rotWithShape="1">
          <a:blip r:embed="rId3">
            <a:alphaModFix/>
          </a:blip>
          <a:srcRect b="0" l="0" r="5900" t="0"/>
          <a:stretch/>
        </p:blipFill>
        <p:spPr>
          <a:xfrm>
            <a:off x="2195736" y="4137924"/>
            <a:ext cx="6948264" cy="606734"/>
          </a:xfrm>
          <a:prstGeom prst="rect">
            <a:avLst/>
          </a:prstGeom>
          <a:noFill/>
          <a:ln>
            <a:noFill/>
          </a:ln>
        </p:spPr>
      </p:pic>
      <p:sp>
        <p:nvSpPr>
          <p:cNvPr id="46" name="Google Shape;46;p5"/>
          <p:cNvSpPr txBox="1"/>
          <p:nvPr>
            <p:ph type="ctrTitle"/>
          </p:nvPr>
        </p:nvSpPr>
        <p:spPr>
          <a:xfrm>
            <a:off x="4496417" y="1599642"/>
            <a:ext cx="3960300" cy="1090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03663"/>
              </a:buClr>
              <a:buSzPts val="3600"/>
              <a:buFont typeface="Arial"/>
              <a:buNone/>
              <a:defRPr b="1" sz="3600">
                <a:solidFill>
                  <a:srgbClr val="00366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 type="subTitle"/>
          </p:nvPr>
        </p:nvSpPr>
        <p:spPr>
          <a:xfrm>
            <a:off x="4496417" y="2723574"/>
            <a:ext cx="3960300" cy="7371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400"/>
              </a:spcBef>
              <a:spcAft>
                <a:spcPts val="0"/>
              </a:spcAft>
              <a:buClr>
                <a:srgbClr val="595959"/>
              </a:buClr>
              <a:buSzPts val="2000"/>
              <a:buFont typeface="Arial"/>
              <a:buNone/>
              <a:defRPr b="1" i="0" sz="2000" u="none" cap="none" strike="noStrike">
                <a:solidFill>
                  <a:srgbClr val="595959"/>
                </a:solidFill>
                <a:latin typeface="Arial"/>
                <a:ea typeface="Arial"/>
                <a:cs typeface="Arial"/>
                <a:sym typeface="Arial"/>
              </a:defRPr>
            </a:lvl1pPr>
            <a:lvl2pPr lvl="1" algn="ctr">
              <a:spcBef>
                <a:spcPts val="280"/>
              </a:spcBef>
              <a:spcAft>
                <a:spcPts val="0"/>
              </a:spcAft>
              <a:buClr>
                <a:srgbClr val="888888"/>
              </a:buClr>
              <a:buSzPts val="1400"/>
              <a:buNone/>
              <a:defRPr>
                <a:solidFill>
                  <a:srgbClr val="888888"/>
                </a:solidFill>
              </a:defRPr>
            </a:lvl2pPr>
            <a:lvl3pPr lvl="2" algn="ctr">
              <a:spcBef>
                <a:spcPts val="280"/>
              </a:spcBef>
              <a:spcAft>
                <a:spcPts val="0"/>
              </a:spcAft>
              <a:buClr>
                <a:srgbClr val="888888"/>
              </a:buClr>
              <a:buSzPts val="1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8" name="Google Shape;48;p5"/>
          <p:cNvSpPr txBox="1"/>
          <p:nvPr>
            <p:ph idx="12" type="sldNum"/>
          </p:nvPr>
        </p:nvSpPr>
        <p:spPr>
          <a:xfrm>
            <a:off x="6553200" y="4782182"/>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Slajd tytułowy">
  <p:cSld name="10_Slajd tytułowy">
    <p:spTree>
      <p:nvGrpSpPr>
        <p:cNvPr id="49" name="Shape 49"/>
        <p:cNvGrpSpPr/>
        <p:nvPr/>
      </p:nvGrpSpPr>
      <p:grpSpPr>
        <a:xfrm>
          <a:off x="0" y="0"/>
          <a:ext cx="0" cy="0"/>
          <a:chOff x="0" y="0"/>
          <a:chExt cx="0" cy="0"/>
        </a:xfrm>
      </p:grpSpPr>
      <p:sp>
        <p:nvSpPr>
          <p:cNvPr id="50" name="Google Shape;50;p6"/>
          <p:cNvSpPr txBox="1"/>
          <p:nvPr>
            <p:ph type="ctrTitle"/>
          </p:nvPr>
        </p:nvSpPr>
        <p:spPr>
          <a:xfrm>
            <a:off x="4496417" y="2330778"/>
            <a:ext cx="3960300" cy="1090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03663"/>
              </a:buClr>
              <a:buSzPts val="3200"/>
              <a:buFont typeface="Arial"/>
              <a:buNone/>
              <a:defRPr b="1" sz="3200">
                <a:solidFill>
                  <a:srgbClr val="00366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subTitle"/>
          </p:nvPr>
        </p:nvSpPr>
        <p:spPr>
          <a:xfrm>
            <a:off x="4496417" y="3454710"/>
            <a:ext cx="3960300" cy="7371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Clr>
                <a:srgbClr val="595959"/>
              </a:buClr>
              <a:buSzPts val="2000"/>
              <a:buNone/>
              <a:defRPr sz="2000">
                <a:solidFill>
                  <a:srgbClr val="595959"/>
                </a:solidFill>
                <a:latin typeface="Arial"/>
                <a:ea typeface="Arial"/>
                <a:cs typeface="Arial"/>
                <a:sym typeface="Arial"/>
              </a:defRPr>
            </a:lvl1pPr>
            <a:lvl2pPr lvl="1" algn="ctr">
              <a:spcBef>
                <a:spcPts val="280"/>
              </a:spcBef>
              <a:spcAft>
                <a:spcPts val="0"/>
              </a:spcAft>
              <a:buClr>
                <a:srgbClr val="888888"/>
              </a:buClr>
              <a:buSzPts val="1400"/>
              <a:buNone/>
              <a:defRPr>
                <a:solidFill>
                  <a:srgbClr val="888888"/>
                </a:solidFill>
              </a:defRPr>
            </a:lvl2pPr>
            <a:lvl3pPr lvl="2" algn="ctr">
              <a:spcBef>
                <a:spcPts val="280"/>
              </a:spcBef>
              <a:spcAft>
                <a:spcPts val="0"/>
              </a:spcAft>
              <a:buClr>
                <a:srgbClr val="888888"/>
              </a:buClr>
              <a:buSzPts val="1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2" name="Google Shape;52;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lajd tytułowy">
  <p:cSld name="7_Slajd tytułowy">
    <p:spTree>
      <p:nvGrpSpPr>
        <p:cNvPr id="53" name="Shape 53"/>
        <p:cNvGrpSpPr/>
        <p:nvPr/>
      </p:nvGrpSpPr>
      <p:grpSpPr>
        <a:xfrm>
          <a:off x="0" y="0"/>
          <a:ext cx="0" cy="0"/>
          <a:chOff x="0" y="0"/>
          <a:chExt cx="0" cy="0"/>
        </a:xfrm>
      </p:grpSpPr>
      <p:sp>
        <p:nvSpPr>
          <p:cNvPr id="54" name="Google Shape;54;p7"/>
          <p:cNvSpPr txBox="1"/>
          <p:nvPr>
            <p:ph type="ctrTitle"/>
          </p:nvPr>
        </p:nvSpPr>
        <p:spPr>
          <a:xfrm>
            <a:off x="395536" y="411510"/>
            <a:ext cx="8352900" cy="486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3663"/>
              </a:buClr>
              <a:buSzPts val="3200"/>
              <a:buFont typeface="Arial"/>
              <a:buNone/>
              <a:defRPr b="1" sz="3200">
                <a:solidFill>
                  <a:srgbClr val="003663"/>
                </a:solidFill>
                <a:latin typeface="Arial"/>
                <a:ea typeface="Arial"/>
                <a:cs typeface="Arial"/>
                <a:sym typeface="Aria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Slajd tytułowy">
  <p:cSld name="13_Slajd tytułowy">
    <p:spTree>
      <p:nvGrpSpPr>
        <p:cNvPr id="56" name="Shape 56"/>
        <p:cNvGrpSpPr/>
        <p:nvPr/>
      </p:nvGrpSpPr>
      <p:grpSpPr>
        <a:xfrm>
          <a:off x="0" y="0"/>
          <a:ext cx="0" cy="0"/>
          <a:chOff x="0" y="0"/>
          <a:chExt cx="0" cy="0"/>
        </a:xfrm>
      </p:grpSpPr>
      <p:sp>
        <p:nvSpPr>
          <p:cNvPr id="57" name="Google Shape;57;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Slajd tytułowy">
  <p:cSld name="9_Slajd tytułowy">
    <p:spTree>
      <p:nvGrpSpPr>
        <p:cNvPr id="58" name="Shape 58"/>
        <p:cNvGrpSpPr/>
        <p:nvPr/>
      </p:nvGrpSpPr>
      <p:grpSpPr>
        <a:xfrm>
          <a:off x="0" y="0"/>
          <a:ext cx="0" cy="0"/>
          <a:chOff x="0" y="0"/>
          <a:chExt cx="0" cy="0"/>
        </a:xfrm>
      </p:grpSpPr>
      <p:pic>
        <p:nvPicPr>
          <p:cNvPr id="59" name="Google Shape;59;p9"/>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60" name="Google Shape;60;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lajd tytułowy">
  <p:cSld name="2_Slajd tytułowy">
    <p:spTree>
      <p:nvGrpSpPr>
        <p:cNvPr id="61" name="Shape 61"/>
        <p:cNvGrpSpPr/>
        <p:nvPr/>
      </p:nvGrpSpPr>
      <p:grpSpPr>
        <a:xfrm>
          <a:off x="0" y="0"/>
          <a:ext cx="0" cy="0"/>
          <a:chOff x="0" y="0"/>
          <a:chExt cx="0" cy="0"/>
        </a:xfrm>
      </p:grpSpPr>
      <p:sp>
        <p:nvSpPr>
          <p:cNvPr id="62" name="Google Shape;62;p10"/>
          <p:cNvSpPr txBox="1"/>
          <p:nvPr>
            <p:ph type="ctrTitle"/>
          </p:nvPr>
        </p:nvSpPr>
        <p:spPr>
          <a:xfrm>
            <a:off x="395536" y="411510"/>
            <a:ext cx="8352900" cy="486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3663"/>
              </a:buClr>
              <a:buSzPts val="3200"/>
              <a:buFont typeface="Arial"/>
              <a:buNone/>
              <a:defRPr b="1" sz="3200">
                <a:solidFill>
                  <a:srgbClr val="003663"/>
                </a:solidFill>
                <a:latin typeface="Arial"/>
                <a:ea typeface="Arial"/>
                <a:cs typeface="Arial"/>
                <a:sym typeface="Aria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subTitle"/>
          </p:nvPr>
        </p:nvSpPr>
        <p:spPr>
          <a:xfrm>
            <a:off x="395536" y="1167594"/>
            <a:ext cx="8352900" cy="540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595959"/>
              </a:buClr>
              <a:buSzPts val="1800"/>
              <a:buFont typeface="Arial"/>
              <a:buNone/>
              <a:defRPr b="1" sz="1800">
                <a:solidFill>
                  <a:srgbClr val="595959"/>
                </a:solidFill>
                <a:latin typeface="Arial"/>
                <a:ea typeface="Arial"/>
                <a:cs typeface="Arial"/>
                <a:sym typeface="Arial"/>
              </a:defRPr>
            </a:lvl1pPr>
            <a:lvl2pPr lvl="1" algn="l">
              <a:spcBef>
                <a:spcPts val="600"/>
              </a:spcBef>
              <a:spcAft>
                <a:spcPts val="0"/>
              </a:spcAft>
              <a:buClr>
                <a:srgbClr val="595959"/>
              </a:buClr>
              <a:buSzPts val="1800"/>
              <a:buFont typeface="Arial"/>
              <a:buNone/>
              <a:defRPr b="1" i="0" sz="1800" u="none" cap="none" strike="noStrike">
                <a:solidFill>
                  <a:srgbClr val="595959"/>
                </a:solidFill>
                <a:latin typeface="Arial"/>
                <a:ea typeface="Arial"/>
                <a:cs typeface="Arial"/>
                <a:sym typeface="Arial"/>
              </a:defRPr>
            </a:lvl2pPr>
            <a:lvl3pPr lvl="2" algn="l">
              <a:spcBef>
                <a:spcPts val="600"/>
              </a:spcBef>
              <a:spcAft>
                <a:spcPts val="0"/>
              </a:spcAft>
              <a:buClr>
                <a:srgbClr val="595959"/>
              </a:buClr>
              <a:buSzPts val="1400"/>
              <a:buFont typeface="Arial"/>
              <a:buNone/>
              <a:defRPr b="1" sz="1400">
                <a:solidFill>
                  <a:srgbClr val="595959"/>
                </a:solidFill>
                <a:latin typeface="Calibri"/>
                <a:ea typeface="Calibri"/>
                <a:cs typeface="Calibri"/>
                <a:sym typeface="Calibri"/>
              </a:defRPr>
            </a:lvl3pPr>
            <a:lvl4pPr lvl="3" algn="ctr">
              <a:spcBef>
                <a:spcPts val="600"/>
              </a:spcBef>
              <a:spcAft>
                <a:spcPts val="0"/>
              </a:spcAft>
              <a:buClr>
                <a:srgbClr val="888888"/>
              </a:buClr>
              <a:buSzPts val="20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4" name="Google Shape;64;p10"/>
          <p:cNvSpPr/>
          <p:nvPr/>
        </p:nvSpPr>
        <p:spPr>
          <a:xfrm>
            <a:off x="395536" y="1770887"/>
            <a:ext cx="2550000" cy="329700"/>
          </a:xfrm>
          <a:prstGeom prst="rect">
            <a:avLst/>
          </a:prstGeom>
          <a:solidFill>
            <a:srgbClr val="FF700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b="1" lang="pl" sz="1400">
                <a:solidFill>
                  <a:schemeClr val="lt1"/>
                </a:solidFill>
                <a:latin typeface="Arial"/>
                <a:ea typeface="Arial"/>
                <a:cs typeface="Arial"/>
                <a:sym typeface="Arial"/>
              </a:rPr>
              <a:t>xxx</a:t>
            </a:r>
            <a:endParaRPr/>
          </a:p>
        </p:txBody>
      </p:sp>
      <p:sp>
        <p:nvSpPr>
          <p:cNvPr id="65" name="Google Shape;65;p10"/>
          <p:cNvSpPr/>
          <p:nvPr/>
        </p:nvSpPr>
        <p:spPr>
          <a:xfrm>
            <a:off x="395536" y="2136299"/>
            <a:ext cx="2550000" cy="3297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b="1" lang="pl" sz="1400">
                <a:solidFill>
                  <a:schemeClr val="lt1"/>
                </a:solidFill>
                <a:latin typeface="Arial"/>
                <a:ea typeface="Arial"/>
                <a:cs typeface="Arial"/>
                <a:sym typeface="Arial"/>
              </a:rPr>
              <a:t>xxx</a:t>
            </a:r>
            <a:endParaRPr/>
          </a:p>
        </p:txBody>
      </p:sp>
      <p:sp>
        <p:nvSpPr>
          <p:cNvPr id="66" name="Google Shape;66;p10"/>
          <p:cNvSpPr/>
          <p:nvPr/>
        </p:nvSpPr>
        <p:spPr>
          <a:xfrm>
            <a:off x="395536" y="2501711"/>
            <a:ext cx="2550000" cy="3297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b="1" lang="pl" sz="1400">
                <a:solidFill>
                  <a:schemeClr val="lt1"/>
                </a:solidFill>
                <a:latin typeface="Arial"/>
                <a:ea typeface="Arial"/>
                <a:cs typeface="Arial"/>
                <a:sym typeface="Arial"/>
              </a:rPr>
              <a:t>xxx</a:t>
            </a:r>
            <a:endParaRPr/>
          </a:p>
        </p:txBody>
      </p:sp>
      <p:sp>
        <p:nvSpPr>
          <p:cNvPr id="67" name="Google Shape;67;p10"/>
          <p:cNvSpPr/>
          <p:nvPr/>
        </p:nvSpPr>
        <p:spPr>
          <a:xfrm>
            <a:off x="395536" y="2867124"/>
            <a:ext cx="2550000" cy="3297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b="1" lang="pl" sz="1400">
                <a:solidFill>
                  <a:schemeClr val="lt1"/>
                </a:solidFill>
                <a:latin typeface="Arial"/>
                <a:ea typeface="Arial"/>
                <a:cs typeface="Arial"/>
                <a:sym typeface="Arial"/>
              </a:rPr>
              <a:t>xxx</a:t>
            </a:r>
            <a:endParaRPr/>
          </a:p>
        </p:txBody>
      </p:sp>
      <p:sp>
        <p:nvSpPr>
          <p:cNvPr id="68" name="Google Shape;68;p10"/>
          <p:cNvSpPr/>
          <p:nvPr/>
        </p:nvSpPr>
        <p:spPr>
          <a:xfrm>
            <a:off x="395536" y="3232536"/>
            <a:ext cx="2550000" cy="3297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b="1" lang="pl" sz="1400">
                <a:solidFill>
                  <a:schemeClr val="lt1"/>
                </a:solidFill>
                <a:latin typeface="Arial"/>
                <a:ea typeface="Arial"/>
                <a:cs typeface="Arial"/>
                <a:sym typeface="Arial"/>
              </a:rPr>
              <a:t>xxx</a:t>
            </a:r>
            <a:endParaRPr/>
          </a:p>
        </p:txBody>
      </p:sp>
      <p:sp>
        <p:nvSpPr>
          <p:cNvPr id="69" name="Google Shape;69;p10"/>
          <p:cNvSpPr/>
          <p:nvPr/>
        </p:nvSpPr>
        <p:spPr>
          <a:xfrm>
            <a:off x="395536" y="3597949"/>
            <a:ext cx="2550000" cy="3297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b="1" lang="pl" sz="1400">
                <a:solidFill>
                  <a:schemeClr val="lt1"/>
                </a:solidFill>
                <a:latin typeface="Arial"/>
                <a:ea typeface="Arial"/>
                <a:cs typeface="Arial"/>
                <a:sym typeface="Arial"/>
              </a:rPr>
              <a:t>xxx</a:t>
            </a:r>
            <a:endParaRPr/>
          </a:p>
        </p:txBody>
      </p:sp>
      <p:sp>
        <p:nvSpPr>
          <p:cNvPr id="70" name="Google Shape;70;p10"/>
          <p:cNvSpPr/>
          <p:nvPr/>
        </p:nvSpPr>
        <p:spPr>
          <a:xfrm>
            <a:off x="395536" y="3963361"/>
            <a:ext cx="2550000" cy="3297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b="1" lang="pl" sz="1400">
                <a:solidFill>
                  <a:schemeClr val="lt1"/>
                </a:solidFill>
                <a:latin typeface="Arial"/>
                <a:ea typeface="Arial"/>
                <a:cs typeface="Arial"/>
                <a:sym typeface="Arial"/>
              </a:rPr>
              <a:t>xxx</a:t>
            </a:r>
            <a:endParaRPr/>
          </a:p>
        </p:txBody>
      </p:sp>
      <p:sp>
        <p:nvSpPr>
          <p:cNvPr id="71" name="Google Shape;71;p10"/>
          <p:cNvSpPr/>
          <p:nvPr/>
        </p:nvSpPr>
        <p:spPr>
          <a:xfrm>
            <a:off x="395536" y="4328774"/>
            <a:ext cx="2550000" cy="3297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b="1" lang="pl" sz="1400">
                <a:solidFill>
                  <a:schemeClr val="lt1"/>
                </a:solidFill>
                <a:latin typeface="Arial"/>
                <a:ea typeface="Arial"/>
                <a:cs typeface="Arial"/>
                <a:sym typeface="Arial"/>
              </a:rPr>
              <a:t>xxx</a:t>
            </a:r>
            <a:endParaRPr/>
          </a:p>
        </p:txBody>
      </p:sp>
      <p:sp>
        <p:nvSpPr>
          <p:cNvPr id="72" name="Google Shape;72;p10"/>
          <p:cNvSpPr txBox="1"/>
          <p:nvPr>
            <p:ph idx="2" type="body"/>
          </p:nvPr>
        </p:nvSpPr>
        <p:spPr>
          <a:xfrm>
            <a:off x="3059832" y="1770887"/>
            <a:ext cx="5688600" cy="2799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595959"/>
              </a:buClr>
              <a:buSzPts val="1800"/>
              <a:buNone/>
              <a:defRPr/>
            </a:lvl1pPr>
            <a:lvl2pPr indent="-228600" lvl="1" marL="914400" algn="l">
              <a:spcBef>
                <a:spcPts val="360"/>
              </a:spcBef>
              <a:spcAft>
                <a:spcPts val="0"/>
              </a:spcAft>
              <a:buClr>
                <a:srgbClr val="595959"/>
              </a:buClr>
              <a:buSzPts val="1800"/>
              <a:buNone/>
              <a:defRPr/>
            </a:lvl2pPr>
            <a:lvl3pPr indent="-228600" lvl="2" marL="1371600" algn="l">
              <a:spcBef>
                <a:spcPts val="360"/>
              </a:spcBef>
              <a:spcAft>
                <a:spcPts val="0"/>
              </a:spcAft>
              <a:buClr>
                <a:srgbClr val="595959"/>
              </a:buClr>
              <a:buSzPts val="1800"/>
              <a:buNone/>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rgbClr val="FF0000"/>
              </a:buClr>
              <a:buSzPts val="1800"/>
              <a:buChar char="•"/>
              <a:defRPr/>
            </a:lvl6pPr>
            <a:lvl7pPr indent="-342900" lvl="6" marL="3200400" algn="l">
              <a:spcBef>
                <a:spcPts val="360"/>
              </a:spcBef>
              <a:spcAft>
                <a:spcPts val="0"/>
              </a:spcAft>
              <a:buClr>
                <a:srgbClr val="FFC000"/>
              </a:buClr>
              <a:buSzPts val="1800"/>
              <a:buChar char="•"/>
              <a:defRPr/>
            </a:lvl7pPr>
            <a:lvl8pPr indent="-342900" lvl="7" marL="3657600" algn="l">
              <a:spcBef>
                <a:spcPts val="360"/>
              </a:spcBef>
              <a:spcAft>
                <a:spcPts val="0"/>
              </a:spcAft>
              <a:buClr>
                <a:srgbClr val="92D050"/>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22" Type="http://schemas.openxmlformats.org/officeDocument/2006/relationships/slideLayout" Target="../slideLayouts/slideLayout19.xml"/><Relationship Id="rId21" Type="http://schemas.openxmlformats.org/officeDocument/2006/relationships/slideLayout" Target="../slideLayouts/slideLayout18.xml"/><Relationship Id="rId24" Type="http://schemas.openxmlformats.org/officeDocument/2006/relationships/slideLayout" Target="../slideLayouts/slideLayout21.xml"/><Relationship Id="rId23" Type="http://schemas.openxmlformats.org/officeDocument/2006/relationships/slideLayout" Target="../slideLayouts/slideLayout20.xml"/><Relationship Id="rId1" Type="http://schemas.openxmlformats.org/officeDocument/2006/relationships/image" Target="../media/image8.jp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Relationship Id="rId9" Type="http://schemas.openxmlformats.org/officeDocument/2006/relationships/slideLayout" Target="../slideLayouts/slideLayout6.xml"/><Relationship Id="rId26" Type="http://schemas.openxmlformats.org/officeDocument/2006/relationships/slideLayout" Target="../slideLayouts/slideLayout23.xml"/><Relationship Id="rId25" Type="http://schemas.openxmlformats.org/officeDocument/2006/relationships/slideLayout" Target="../slideLayouts/slideLayout22.xml"/><Relationship Id="rId27"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19" Type="http://schemas.openxmlformats.org/officeDocument/2006/relationships/slideLayout" Target="../slideLayouts/slideLayout16.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457200" y="357504"/>
            <a:ext cx="8229600" cy="4860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003663"/>
              </a:buClr>
              <a:buSzPts val="3200"/>
              <a:buFont typeface="Arial"/>
              <a:buNone/>
              <a:defRPr b="1" i="0" sz="3200" u="none" cap="none" strike="noStrike">
                <a:solidFill>
                  <a:srgbClr val="00366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059582"/>
            <a:ext cx="8229600" cy="3480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rgbClr val="595959"/>
              </a:buClr>
              <a:buSzPts val="1400"/>
              <a:buFont typeface="Arial"/>
              <a:buNone/>
              <a:defRPr b="1" i="0" sz="1400" u="none" cap="none" strike="noStrike">
                <a:solidFill>
                  <a:srgbClr val="595959"/>
                </a:solidFill>
                <a:latin typeface="Calibri"/>
                <a:ea typeface="Calibri"/>
                <a:cs typeface="Calibri"/>
                <a:sym typeface="Calibri"/>
              </a:defRPr>
            </a:lvl1pPr>
            <a:lvl2pPr indent="-228600" lvl="1" marL="914400" marR="0" rtl="0" algn="l">
              <a:spcBef>
                <a:spcPts val="280"/>
              </a:spcBef>
              <a:spcAft>
                <a:spcPts val="0"/>
              </a:spcAft>
              <a:buClr>
                <a:srgbClr val="595959"/>
              </a:buClr>
              <a:buSzPts val="1400"/>
              <a:buFont typeface="Arial"/>
              <a:buNone/>
              <a:defRPr b="1" i="0" sz="1400" u="none" cap="none" strike="noStrike">
                <a:solidFill>
                  <a:srgbClr val="595959"/>
                </a:solidFill>
                <a:latin typeface="Calibri"/>
                <a:ea typeface="Calibri"/>
                <a:cs typeface="Calibri"/>
                <a:sym typeface="Calibri"/>
              </a:defRPr>
            </a:lvl2pPr>
            <a:lvl3pPr indent="-228600" lvl="2" marL="1371600" marR="0" rtl="0" algn="l">
              <a:spcBef>
                <a:spcPts val="280"/>
              </a:spcBef>
              <a:spcAft>
                <a:spcPts val="0"/>
              </a:spcAft>
              <a:buClr>
                <a:srgbClr val="595959"/>
              </a:buClr>
              <a:buSzPts val="1400"/>
              <a:buFont typeface="Arial"/>
              <a:buNone/>
              <a:defRPr b="1" i="0" sz="1400" u="none" cap="none" strike="noStrike">
                <a:solidFill>
                  <a:srgbClr val="595959"/>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55600" lvl="5" marL="2743200" marR="0" rtl="0" algn="l">
              <a:spcBef>
                <a:spcPts val="400"/>
              </a:spcBef>
              <a:spcAft>
                <a:spcPts val="0"/>
              </a:spcAft>
              <a:buClr>
                <a:srgbClr val="FF0000"/>
              </a:buClr>
              <a:buSzPts val="2000"/>
              <a:buFont typeface="Arial"/>
              <a:buChar char="•"/>
              <a:defRPr b="0" i="0" sz="2000" u="none" cap="none" strike="noStrike">
                <a:solidFill>
                  <a:srgbClr val="FF0000"/>
                </a:solidFill>
                <a:latin typeface="Calibri"/>
                <a:ea typeface="Calibri"/>
                <a:cs typeface="Calibri"/>
                <a:sym typeface="Calibri"/>
              </a:defRPr>
            </a:lvl6pPr>
            <a:lvl7pPr indent="-355600" lvl="6" marL="3200400" marR="0" rtl="0" algn="l">
              <a:spcBef>
                <a:spcPts val="400"/>
              </a:spcBef>
              <a:spcAft>
                <a:spcPts val="0"/>
              </a:spcAft>
              <a:buClr>
                <a:srgbClr val="FFC000"/>
              </a:buClr>
              <a:buSzPts val="2000"/>
              <a:buFont typeface="Arial"/>
              <a:buChar char="•"/>
              <a:defRPr b="0" i="0" sz="2000" u="none" cap="none" strike="noStrike">
                <a:solidFill>
                  <a:srgbClr val="FFC000"/>
                </a:solidFill>
                <a:latin typeface="Calibri"/>
                <a:ea typeface="Calibri"/>
                <a:cs typeface="Calibri"/>
                <a:sym typeface="Calibri"/>
              </a:defRPr>
            </a:lvl7pPr>
            <a:lvl8pPr indent="-355600" lvl="7" marL="3657600" marR="0" rtl="0" algn="l">
              <a:spcBef>
                <a:spcPts val="400"/>
              </a:spcBef>
              <a:spcAft>
                <a:spcPts val="0"/>
              </a:spcAft>
              <a:buClr>
                <a:srgbClr val="92D050"/>
              </a:buClr>
              <a:buSzPts val="2000"/>
              <a:buFont typeface="Arial"/>
              <a:buChar char="•"/>
              <a:defRPr b="0" i="0" sz="2000" u="none" cap="none" strike="noStrike">
                <a:solidFill>
                  <a:srgbClr val="92D050"/>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9" name="Google Shape;9;p1"/>
          <p:cNvPicPr preferRelativeResize="0"/>
          <p:nvPr/>
        </p:nvPicPr>
        <p:blipFill rotWithShape="1">
          <a:blip r:embed="rId2">
            <a:alphaModFix/>
          </a:blip>
          <a:srcRect b="0" l="0" r="0" t="0"/>
          <a:stretch/>
        </p:blipFill>
        <p:spPr>
          <a:xfrm>
            <a:off x="2295525" y="4732000"/>
            <a:ext cx="5969575" cy="100000"/>
          </a:xfrm>
          <a:prstGeom prst="rect">
            <a:avLst/>
          </a:prstGeom>
          <a:noFill/>
          <a:ln>
            <a:noFill/>
          </a:ln>
        </p:spPr>
      </p:pic>
      <p:pic>
        <p:nvPicPr>
          <p:cNvPr descr="C:\Users\Biuro\Dropbox\NuOrder Docs 2015_10_13\Klienci Dropbox\FIS-SST\projekty\FIS-SST_prezentacja PPT_17_01_02\FIS-SST_grafiki do prezentacji_17_01_05\logo_foot.png" id="10" name="Google Shape;10;p1"/>
          <p:cNvPicPr preferRelativeResize="0"/>
          <p:nvPr/>
        </p:nvPicPr>
        <p:blipFill rotWithShape="1">
          <a:blip r:embed="rId3">
            <a:alphaModFix/>
          </a:blip>
          <a:srcRect b="0" l="0" r="0" t="0"/>
          <a:stretch/>
        </p:blipFill>
        <p:spPr>
          <a:xfrm>
            <a:off x="467544" y="4592687"/>
            <a:ext cx="1107281" cy="478631"/>
          </a:xfrm>
          <a:prstGeom prst="rect">
            <a:avLst/>
          </a:prstGeom>
          <a:noFill/>
          <a:ln>
            <a:noFill/>
          </a:ln>
        </p:spPr>
      </p:pic>
      <p:sp>
        <p:nvSpPr>
          <p:cNvPr id="11" name="Google Shape;11;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 id="2147483668" r:id="rId24"/>
    <p:sldLayoutId id="2147483669" r:id="rId25"/>
    <p:sldLayoutId id="2147483670"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24.png"/><Relationship Id="rId7"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ctrTitle"/>
          </p:nvPr>
        </p:nvSpPr>
        <p:spPr>
          <a:xfrm>
            <a:off x="192950" y="601175"/>
            <a:ext cx="8520600" cy="1662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lang="pl" sz="3280"/>
              <a:t>Komunikacja pomiędzy systemami.</a:t>
            </a:r>
            <a:endParaRPr sz="3280"/>
          </a:p>
          <a:p>
            <a:pPr indent="0" lvl="0" marL="0" rtl="0" algn="ctr">
              <a:spcBef>
                <a:spcPts val="0"/>
              </a:spcBef>
              <a:spcAft>
                <a:spcPts val="0"/>
              </a:spcAft>
              <a:buSzPts val="990"/>
              <a:buNone/>
            </a:pPr>
            <a:r>
              <a:rPr lang="pl" sz="3280"/>
              <a:t>Usługi sieciowe oparte o protokół Restful Webservices.</a:t>
            </a:r>
            <a:endParaRPr sz="3280"/>
          </a:p>
        </p:txBody>
      </p:sp>
      <p:sp>
        <p:nvSpPr>
          <p:cNvPr id="215" name="Google Shape;215;p25"/>
          <p:cNvSpPr txBox="1"/>
          <p:nvPr>
            <p:ph idx="1" type="subTitle"/>
          </p:nvPr>
        </p:nvSpPr>
        <p:spPr>
          <a:xfrm>
            <a:off x="311700" y="2834125"/>
            <a:ext cx="8520600" cy="520500"/>
          </a:xfrm>
          <a:prstGeom prst="rect">
            <a:avLst/>
          </a:prstGeom>
        </p:spPr>
        <p:txBody>
          <a:bodyPr anchorCtr="0" anchor="t" bIns="45700" lIns="91425" spcFirstLastPara="1" rIns="91425" wrap="square" tIns="45700">
            <a:noAutofit/>
          </a:bodyPr>
          <a:lstStyle/>
          <a:p>
            <a:pPr indent="0" lvl="0" marL="0" rtl="0" algn="ctr">
              <a:spcBef>
                <a:spcPts val="280"/>
              </a:spcBef>
              <a:spcAft>
                <a:spcPts val="0"/>
              </a:spcAft>
              <a:buNone/>
            </a:pPr>
            <a:r>
              <a:rPr lang="pl"/>
              <a:t>Wprowadzenie do REST Api</a:t>
            </a:r>
            <a:endParaRPr/>
          </a:p>
          <a:p>
            <a:pPr indent="0" lvl="0" marL="0" rtl="0" algn="ctr">
              <a:spcBef>
                <a:spcPts val="280"/>
              </a:spcBef>
              <a:spcAft>
                <a:spcPts val="0"/>
              </a:spcAft>
              <a:buNone/>
            </a:pPr>
            <a:r>
              <a:t/>
            </a:r>
            <a:endParaRPr/>
          </a:p>
        </p:txBody>
      </p:sp>
      <p:sp>
        <p:nvSpPr>
          <p:cNvPr id="216" name="Google Shape;216;p25"/>
          <p:cNvSpPr txBox="1"/>
          <p:nvPr/>
        </p:nvSpPr>
        <p:spPr>
          <a:xfrm>
            <a:off x="7689350" y="4233225"/>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Calibri"/>
                <a:ea typeface="Calibri"/>
                <a:cs typeface="Calibri"/>
                <a:sym typeface="Calibri"/>
              </a:rPr>
              <a:t>Piotr Apollo</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idx="1" type="subTitle"/>
          </p:nvPr>
        </p:nvSpPr>
        <p:spPr>
          <a:xfrm>
            <a:off x="311700" y="1341775"/>
            <a:ext cx="8520600" cy="3015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rPr lang="pl" sz="1500"/>
              <a:t>Filtry </a:t>
            </a:r>
            <a:r>
              <a:rPr b="0" lang="pl" sz="1500"/>
              <a:t>to klasy wywoływane przed uruchomieniem docelowego kontrolera. Przed kontrolerem użytych może być wiele filtrów. Mechanizm filtrów jest przydatny jeśli chcemy sprawdzić czy zapytanie zawiera odpowiedni nagłówek, stworzyć logi aplikacji czy obronić się przed atakami z niechcianych domen. </a:t>
            </a:r>
            <a:endParaRPr b="0" sz="1500"/>
          </a:p>
        </p:txBody>
      </p:sp>
      <p:sp>
        <p:nvSpPr>
          <p:cNvPr id="272" name="Google Shape;272;p34"/>
          <p:cNvSpPr txBox="1"/>
          <p:nvPr>
            <p:ph type="ctrTitle"/>
          </p:nvPr>
        </p:nvSpPr>
        <p:spPr>
          <a:xfrm>
            <a:off x="311700" y="744575"/>
            <a:ext cx="2324400" cy="5022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Filtry</a:t>
            </a:r>
            <a:endParaRPr sz="3500"/>
          </a:p>
        </p:txBody>
      </p:sp>
      <p:pic>
        <p:nvPicPr>
          <p:cNvPr id="273" name="Google Shape;273;p34"/>
          <p:cNvPicPr preferRelativeResize="0"/>
          <p:nvPr/>
        </p:nvPicPr>
        <p:blipFill>
          <a:blip r:embed="rId4">
            <a:alphaModFix/>
          </a:blip>
          <a:stretch>
            <a:fillRect/>
          </a:stretch>
        </p:blipFill>
        <p:spPr>
          <a:xfrm>
            <a:off x="810863" y="2318277"/>
            <a:ext cx="7522275" cy="175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5"/>
          <p:cNvPicPr preferRelativeResize="0"/>
          <p:nvPr/>
        </p:nvPicPr>
        <p:blipFill>
          <a:blip r:embed="rId3">
            <a:alphaModFix/>
          </a:blip>
          <a:stretch>
            <a:fillRect/>
          </a:stretch>
        </p:blipFill>
        <p:spPr>
          <a:xfrm>
            <a:off x="556475" y="660650"/>
            <a:ext cx="8031049" cy="2924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ctrTitle"/>
          </p:nvPr>
        </p:nvSpPr>
        <p:spPr>
          <a:xfrm>
            <a:off x="311704" y="744575"/>
            <a:ext cx="4350600" cy="5091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Interceptory</a:t>
            </a:r>
            <a:endParaRPr sz="3500"/>
          </a:p>
        </p:txBody>
      </p:sp>
      <p:sp>
        <p:nvSpPr>
          <p:cNvPr id="284" name="Google Shape;284;p36"/>
          <p:cNvSpPr txBox="1"/>
          <p:nvPr>
            <p:ph idx="1" type="subTitle"/>
          </p:nvPr>
        </p:nvSpPr>
        <p:spPr>
          <a:xfrm>
            <a:off x="311700" y="1423100"/>
            <a:ext cx="8520600" cy="8403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rPr b="0" lang="pl" sz="1500"/>
              <a:t>Interceptory to funkcjonalność Spring która jest w zasadzie bardzo podobna do filtrów. Interceptor może przydać się do logowania zapytań i odpowiedzi, rozszerzania zapytań czy odmowie obsługi zapytania.</a:t>
            </a:r>
            <a:endParaRPr b="0" sz="1500"/>
          </a:p>
        </p:txBody>
      </p:sp>
      <p:pic>
        <p:nvPicPr>
          <p:cNvPr id="285" name="Google Shape;285;p36"/>
          <p:cNvPicPr preferRelativeResize="0"/>
          <p:nvPr/>
        </p:nvPicPr>
        <p:blipFill>
          <a:blip r:embed="rId3">
            <a:alphaModFix/>
          </a:blip>
          <a:stretch>
            <a:fillRect/>
          </a:stretch>
        </p:blipFill>
        <p:spPr>
          <a:xfrm>
            <a:off x="575413" y="2432825"/>
            <a:ext cx="7993176" cy="190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7"/>
          <p:cNvPicPr preferRelativeResize="0"/>
          <p:nvPr/>
        </p:nvPicPr>
        <p:blipFill>
          <a:blip r:embed="rId3">
            <a:alphaModFix/>
          </a:blip>
          <a:stretch>
            <a:fillRect/>
          </a:stretch>
        </p:blipFill>
        <p:spPr>
          <a:xfrm>
            <a:off x="152400" y="193075"/>
            <a:ext cx="8839201" cy="39621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ctrTitle"/>
          </p:nvPr>
        </p:nvSpPr>
        <p:spPr>
          <a:xfrm>
            <a:off x="311701" y="744575"/>
            <a:ext cx="2907300" cy="5430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Narzędzia</a:t>
            </a:r>
            <a:endParaRPr sz="3500"/>
          </a:p>
        </p:txBody>
      </p:sp>
      <p:pic>
        <p:nvPicPr>
          <p:cNvPr id="296" name="Google Shape;296;p38"/>
          <p:cNvPicPr preferRelativeResize="0"/>
          <p:nvPr/>
        </p:nvPicPr>
        <p:blipFill>
          <a:blip r:embed="rId3">
            <a:alphaModFix/>
          </a:blip>
          <a:stretch>
            <a:fillRect/>
          </a:stretch>
        </p:blipFill>
        <p:spPr>
          <a:xfrm>
            <a:off x="658463" y="1742500"/>
            <a:ext cx="7827077" cy="2167650"/>
          </a:xfrm>
          <a:prstGeom prst="rect">
            <a:avLst/>
          </a:prstGeom>
          <a:noFill/>
          <a:ln>
            <a:noFill/>
          </a:ln>
        </p:spPr>
      </p:pic>
      <p:sp>
        <p:nvSpPr>
          <p:cNvPr id="297" name="Google Shape;297;p38"/>
          <p:cNvSpPr txBox="1"/>
          <p:nvPr/>
        </p:nvSpPr>
        <p:spPr>
          <a:xfrm>
            <a:off x="752200" y="1341775"/>
            <a:ext cx="2019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arenR"/>
            </a:pPr>
            <a:r>
              <a:rPr lang="pl">
                <a:latin typeface="Calibri"/>
                <a:ea typeface="Calibri"/>
                <a:cs typeface="Calibri"/>
                <a:sym typeface="Calibri"/>
              </a:rPr>
              <a:t>Postman</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idx="1" type="subTitle"/>
          </p:nvPr>
        </p:nvSpPr>
        <p:spPr>
          <a:xfrm>
            <a:off x="311700" y="502950"/>
            <a:ext cx="8520600" cy="387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Font typeface="Calibri"/>
              <a:buAutoNum type="arabicParenR"/>
            </a:pPr>
            <a:r>
              <a:t/>
            </a:r>
            <a:endParaRPr b="0" sz="1400">
              <a:solidFill>
                <a:schemeClr val="dk1"/>
              </a:solidFill>
            </a:endParaRPr>
          </a:p>
          <a:p>
            <a:pPr indent="0" lvl="0" marL="457200" rtl="0" algn="l">
              <a:spcBef>
                <a:spcPts val="0"/>
              </a:spcBef>
              <a:spcAft>
                <a:spcPts val="0"/>
              </a:spcAft>
              <a:buNone/>
            </a:pPr>
            <a:r>
              <a:rPr b="0" lang="pl" sz="1400">
                <a:solidFill>
                  <a:schemeClr val="dk1"/>
                </a:solidFill>
              </a:rPr>
              <a:t>Swagger / </a:t>
            </a:r>
            <a:endParaRPr b="0" sz="1400">
              <a:solidFill>
                <a:schemeClr val="dk1"/>
              </a:solidFill>
            </a:endParaRPr>
          </a:p>
          <a:p>
            <a:pPr indent="457200" lvl="0" marL="0" rtl="0" algn="l">
              <a:spcBef>
                <a:spcPts val="0"/>
              </a:spcBef>
              <a:spcAft>
                <a:spcPts val="0"/>
              </a:spcAft>
              <a:buNone/>
            </a:pPr>
            <a:r>
              <a:rPr b="0" lang="pl" sz="1400">
                <a:solidFill>
                  <a:schemeClr val="dk1"/>
                </a:solidFill>
              </a:rPr>
              <a:t>OpenApi</a:t>
            </a:r>
            <a:endParaRPr b="0" sz="1400">
              <a:solidFill>
                <a:schemeClr val="dk1"/>
              </a:solidFill>
            </a:endParaRPr>
          </a:p>
          <a:p>
            <a:pPr indent="0" lvl="0" marL="0" rtl="0" algn="ctr">
              <a:spcBef>
                <a:spcPts val="280"/>
              </a:spcBef>
              <a:spcAft>
                <a:spcPts val="0"/>
              </a:spcAft>
              <a:buNone/>
            </a:pPr>
            <a:r>
              <a:t/>
            </a:r>
            <a:endParaRPr/>
          </a:p>
        </p:txBody>
      </p:sp>
      <p:pic>
        <p:nvPicPr>
          <p:cNvPr id="303" name="Google Shape;303;p39"/>
          <p:cNvPicPr preferRelativeResize="0"/>
          <p:nvPr/>
        </p:nvPicPr>
        <p:blipFill>
          <a:blip r:embed="rId3">
            <a:alphaModFix/>
          </a:blip>
          <a:stretch>
            <a:fillRect/>
          </a:stretch>
        </p:blipFill>
        <p:spPr>
          <a:xfrm>
            <a:off x="2012650" y="1927974"/>
            <a:ext cx="5821176" cy="2557900"/>
          </a:xfrm>
          <a:prstGeom prst="rect">
            <a:avLst/>
          </a:prstGeom>
          <a:noFill/>
          <a:ln>
            <a:noFill/>
          </a:ln>
        </p:spPr>
      </p:pic>
      <p:pic>
        <p:nvPicPr>
          <p:cNvPr id="304" name="Google Shape;304;p39"/>
          <p:cNvPicPr preferRelativeResize="0"/>
          <p:nvPr/>
        </p:nvPicPr>
        <p:blipFill>
          <a:blip r:embed="rId4">
            <a:alphaModFix/>
          </a:blip>
          <a:stretch>
            <a:fillRect/>
          </a:stretch>
        </p:blipFill>
        <p:spPr>
          <a:xfrm>
            <a:off x="2012650" y="133175"/>
            <a:ext cx="5821175" cy="179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ctrTitle"/>
          </p:nvPr>
        </p:nvSpPr>
        <p:spPr>
          <a:xfrm>
            <a:off x="271025" y="408925"/>
            <a:ext cx="4560900" cy="6108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Testowanie Rest API</a:t>
            </a:r>
            <a:endParaRPr sz="3500"/>
          </a:p>
        </p:txBody>
      </p:sp>
      <p:sp>
        <p:nvSpPr>
          <p:cNvPr id="310" name="Google Shape;310;p40"/>
          <p:cNvSpPr txBox="1"/>
          <p:nvPr/>
        </p:nvSpPr>
        <p:spPr>
          <a:xfrm>
            <a:off x="675438" y="1078400"/>
            <a:ext cx="779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Calibri"/>
                <a:ea typeface="Calibri"/>
                <a:cs typeface="Calibri"/>
                <a:sym typeface="Calibri"/>
              </a:rPr>
              <a:t>Do przetestowania naszego API </a:t>
            </a:r>
            <a:r>
              <a:rPr lang="pl">
                <a:latin typeface="Calibri"/>
                <a:ea typeface="Calibri"/>
                <a:cs typeface="Calibri"/>
                <a:sym typeface="Calibri"/>
              </a:rPr>
              <a:t>potrzebujemy</a:t>
            </a:r>
            <a:r>
              <a:rPr lang="pl">
                <a:latin typeface="Calibri"/>
                <a:ea typeface="Calibri"/>
                <a:cs typeface="Calibri"/>
                <a:sym typeface="Calibri"/>
              </a:rPr>
              <a:t> stworzyć nową klasę wraz adnotacjami: </a:t>
            </a:r>
            <a:br>
              <a:rPr lang="pl">
                <a:latin typeface="Calibri"/>
                <a:ea typeface="Calibri"/>
                <a:cs typeface="Calibri"/>
                <a:sym typeface="Calibri"/>
              </a:rPr>
            </a:br>
            <a:br>
              <a:rPr lang="pl">
                <a:latin typeface="Calibri"/>
                <a:ea typeface="Calibri"/>
                <a:cs typeface="Calibri"/>
                <a:sym typeface="Calibri"/>
              </a:rPr>
            </a:br>
            <a:r>
              <a:rPr lang="pl">
                <a:latin typeface="Calibri"/>
                <a:ea typeface="Calibri"/>
                <a:cs typeface="Calibri"/>
                <a:sym typeface="Calibri"/>
              </a:rPr>
              <a:t>@SpringBootTest – Pozwoli nam na dostarczenie kontekstu testowego Spring</a:t>
            </a:r>
            <a:endParaRPr>
              <a:latin typeface="Calibri"/>
              <a:ea typeface="Calibri"/>
              <a:cs typeface="Calibri"/>
              <a:sym typeface="Calibri"/>
            </a:endParaRPr>
          </a:p>
          <a:p>
            <a:pPr indent="0" lvl="0" marL="0" rtl="0" algn="l">
              <a:spcBef>
                <a:spcPts val="0"/>
              </a:spcBef>
              <a:spcAft>
                <a:spcPts val="0"/>
              </a:spcAft>
              <a:buNone/>
            </a:pPr>
            <a:r>
              <a:rPr lang="pl">
                <a:latin typeface="Calibri"/>
                <a:ea typeface="Calibri"/>
                <a:cs typeface="Calibri"/>
                <a:sym typeface="Calibri"/>
              </a:rPr>
              <a:t>@AutoConfigureMockMvc – automatyczna konfiguracja MockMvc</a:t>
            </a:r>
            <a:endParaRPr>
              <a:latin typeface="Calibri"/>
              <a:ea typeface="Calibri"/>
              <a:cs typeface="Calibri"/>
              <a:sym typeface="Calibri"/>
            </a:endParaRPr>
          </a:p>
        </p:txBody>
      </p:sp>
      <p:pic>
        <p:nvPicPr>
          <p:cNvPr id="311" name="Google Shape;311;p40"/>
          <p:cNvPicPr preferRelativeResize="0"/>
          <p:nvPr/>
        </p:nvPicPr>
        <p:blipFill>
          <a:blip r:embed="rId3">
            <a:alphaModFix/>
          </a:blip>
          <a:stretch>
            <a:fillRect/>
          </a:stretch>
        </p:blipFill>
        <p:spPr>
          <a:xfrm>
            <a:off x="417575" y="408925"/>
            <a:ext cx="8308850" cy="411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ctrTitle"/>
          </p:nvPr>
        </p:nvSpPr>
        <p:spPr>
          <a:xfrm>
            <a:off x="311700" y="654225"/>
            <a:ext cx="4794300" cy="4377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Spring security</a:t>
            </a:r>
            <a:endParaRPr sz="3500"/>
          </a:p>
        </p:txBody>
      </p:sp>
      <p:sp>
        <p:nvSpPr>
          <p:cNvPr id="317" name="Google Shape;317;p41"/>
          <p:cNvSpPr txBox="1"/>
          <p:nvPr>
            <p:ph idx="1" type="subTitle"/>
          </p:nvPr>
        </p:nvSpPr>
        <p:spPr>
          <a:xfrm>
            <a:off x="311700" y="1189850"/>
            <a:ext cx="8520600" cy="25680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t/>
            </a:r>
            <a:endParaRPr sz="1500"/>
          </a:p>
          <a:p>
            <a:pPr indent="0" lvl="0" marL="0" rtl="0" algn="l">
              <a:spcBef>
                <a:spcPts val="280"/>
              </a:spcBef>
              <a:spcAft>
                <a:spcPts val="0"/>
              </a:spcAft>
              <a:buNone/>
            </a:pPr>
            <a:r>
              <a:rPr lang="pl" sz="1500"/>
              <a:t>Spring security to feature spring’a pozwalający na zabezpieczenie naszej aplikacji i ochronie jej przed niechcianymi zapytaniami czy nieuprawnionymi użytkownikami. Za pomocą Spring Security mamy możliwość zabezpieczenia odpowiednich endpointów i wymagać uwierzytelnienia użytkownika. </a:t>
            </a:r>
            <a:endParaRPr sz="1500"/>
          </a:p>
          <a:p>
            <a:pPr indent="0" lvl="0" marL="0" rtl="0" algn="l">
              <a:spcBef>
                <a:spcPts val="280"/>
              </a:spcBef>
              <a:spcAft>
                <a:spcPts val="0"/>
              </a:spcAft>
              <a:buNone/>
            </a:pPr>
            <a:r>
              <a:t/>
            </a:r>
            <a:endParaRPr sz="1500"/>
          </a:p>
          <a:p>
            <a:pPr indent="0" lvl="0" marL="0" rtl="0" algn="l">
              <a:spcBef>
                <a:spcPts val="280"/>
              </a:spcBef>
              <a:spcAft>
                <a:spcPts val="0"/>
              </a:spcAft>
              <a:buNone/>
            </a:pPr>
            <a:r>
              <a:rPr lang="pl" sz="1500"/>
              <a:t>Rodzaje uwierzytelnienia na dziś: </a:t>
            </a:r>
            <a:endParaRPr sz="1500"/>
          </a:p>
          <a:p>
            <a:pPr indent="-323850" lvl="0" marL="457200" rtl="0" algn="l">
              <a:spcBef>
                <a:spcPts val="280"/>
              </a:spcBef>
              <a:spcAft>
                <a:spcPts val="0"/>
              </a:spcAft>
              <a:buSzPts val="1500"/>
              <a:buChar char="-"/>
            </a:pPr>
            <a:r>
              <a:rPr lang="pl" sz="1500"/>
              <a:t>Basic Auth</a:t>
            </a:r>
            <a:endParaRPr sz="1500"/>
          </a:p>
          <a:p>
            <a:pPr indent="-323850" lvl="0" marL="457200" rtl="0" algn="l">
              <a:spcBef>
                <a:spcPts val="0"/>
              </a:spcBef>
              <a:spcAft>
                <a:spcPts val="0"/>
              </a:spcAft>
              <a:buSzPts val="1500"/>
              <a:buChar char="-"/>
            </a:pPr>
            <a:r>
              <a:rPr lang="pl" sz="1500"/>
              <a:t>JWT</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ph type="ctrTitle"/>
          </p:nvPr>
        </p:nvSpPr>
        <p:spPr>
          <a:xfrm>
            <a:off x="311700" y="744575"/>
            <a:ext cx="2678100" cy="4905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Basic Auth</a:t>
            </a:r>
            <a:endParaRPr sz="3500"/>
          </a:p>
        </p:txBody>
      </p:sp>
      <p:sp>
        <p:nvSpPr>
          <p:cNvPr id="323" name="Google Shape;323;p42"/>
          <p:cNvSpPr txBox="1"/>
          <p:nvPr>
            <p:ph idx="1" type="subTitle"/>
          </p:nvPr>
        </p:nvSpPr>
        <p:spPr>
          <a:xfrm>
            <a:off x="125800" y="1235075"/>
            <a:ext cx="8843700" cy="5949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rPr lang="pl" sz="1500"/>
              <a:t>Polega ona na przesłaniu w nagłówku loginu i hasło zakodowanych przy użyciu kodowania Base64. Jest to bardzo słaby rodzaj zabezpieczenia strony dlatego używa się go razem z użyciem SSL’a na naszej stronie.</a:t>
            </a:r>
            <a:endParaRPr sz="1500"/>
          </a:p>
          <a:p>
            <a:pPr indent="0" lvl="0" marL="0" rtl="0" algn="l">
              <a:spcBef>
                <a:spcPts val="280"/>
              </a:spcBef>
              <a:spcAft>
                <a:spcPts val="0"/>
              </a:spcAft>
              <a:buNone/>
            </a:pPr>
            <a:r>
              <a:t/>
            </a:r>
            <a:endParaRPr sz="1500"/>
          </a:p>
        </p:txBody>
      </p:sp>
      <p:pic>
        <p:nvPicPr>
          <p:cNvPr id="324" name="Google Shape;324;p42"/>
          <p:cNvPicPr preferRelativeResize="0"/>
          <p:nvPr/>
        </p:nvPicPr>
        <p:blipFill>
          <a:blip r:embed="rId3">
            <a:alphaModFix/>
          </a:blip>
          <a:stretch>
            <a:fillRect/>
          </a:stretch>
        </p:blipFill>
        <p:spPr>
          <a:xfrm>
            <a:off x="543938" y="1971513"/>
            <a:ext cx="2905125" cy="2028825"/>
          </a:xfrm>
          <a:prstGeom prst="rect">
            <a:avLst/>
          </a:prstGeom>
          <a:noFill/>
          <a:ln>
            <a:noFill/>
          </a:ln>
        </p:spPr>
      </p:pic>
      <p:sp>
        <p:nvSpPr>
          <p:cNvPr id="325" name="Google Shape;325;p42"/>
          <p:cNvSpPr txBox="1"/>
          <p:nvPr/>
        </p:nvSpPr>
        <p:spPr>
          <a:xfrm>
            <a:off x="4217225" y="2108600"/>
            <a:ext cx="3938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Calibri"/>
                <a:ea typeface="Calibri"/>
                <a:cs typeface="Calibri"/>
                <a:sym typeface="Calibri"/>
              </a:rPr>
              <a:t>Jeżeli chcemy nadpisać domyślne ustawienia użytkownika musimy skonfigurować je w pliku application.properties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pl">
                <a:latin typeface="Calibri"/>
                <a:ea typeface="Calibri"/>
                <a:cs typeface="Calibri"/>
                <a:sym typeface="Calibri"/>
              </a:rPr>
              <a:t>spring.security.user.name=user</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pl">
                <a:latin typeface="Calibri"/>
                <a:ea typeface="Calibri"/>
                <a:cs typeface="Calibri"/>
                <a:sym typeface="Calibri"/>
              </a:rPr>
              <a:t>spring.security.user.password=password</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pl">
                <a:latin typeface="Calibri"/>
                <a:ea typeface="Calibri"/>
                <a:cs typeface="Calibri"/>
                <a:sym typeface="Calibri"/>
              </a:rPr>
              <a:t>spring.security.user.roles=manager</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ctrTitle"/>
          </p:nvPr>
        </p:nvSpPr>
        <p:spPr>
          <a:xfrm>
            <a:off x="311700" y="744575"/>
            <a:ext cx="2783400" cy="6561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pl" sz="3500"/>
              <a:t>JWT</a:t>
            </a:r>
            <a:endParaRPr sz="3500"/>
          </a:p>
        </p:txBody>
      </p:sp>
      <p:sp>
        <p:nvSpPr>
          <p:cNvPr id="331" name="Google Shape;331;p43"/>
          <p:cNvSpPr txBox="1"/>
          <p:nvPr>
            <p:ph idx="1" type="subTitle"/>
          </p:nvPr>
        </p:nvSpPr>
        <p:spPr>
          <a:xfrm>
            <a:off x="311700" y="1400675"/>
            <a:ext cx="8520600" cy="31629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rPr lang="pl" sz="1500"/>
              <a:t>JSON Web Token - Na podstawie tokenu, który jest przechowywany po stronie klienta, można uzyskać dostęp do zasobów serwera. Najczęściej JWT jest stosowany do autoryzacji przy dostępie do API.</a:t>
            </a:r>
            <a:endParaRPr sz="1500"/>
          </a:p>
          <a:p>
            <a:pPr indent="0" lvl="0" marL="0" rtl="0" algn="l">
              <a:spcBef>
                <a:spcPts val="280"/>
              </a:spcBef>
              <a:spcAft>
                <a:spcPts val="0"/>
              </a:spcAft>
              <a:buNone/>
            </a:pPr>
            <a:r>
              <a:t/>
            </a:r>
            <a:endParaRPr sz="1500"/>
          </a:p>
          <a:p>
            <a:pPr indent="0" lvl="0" marL="0" rtl="0" algn="l">
              <a:lnSpc>
                <a:spcPct val="115000"/>
              </a:lnSpc>
              <a:spcBef>
                <a:spcPts val="1200"/>
              </a:spcBef>
              <a:spcAft>
                <a:spcPts val="0"/>
              </a:spcAft>
              <a:buClr>
                <a:schemeClr val="dk1"/>
              </a:buClr>
              <a:buSzPts val="1100"/>
              <a:buFont typeface="Arial"/>
              <a:buNone/>
            </a:pPr>
            <a:r>
              <a:rPr lang="pl" sz="1500"/>
              <a:t>JSON posiada trzy kluczowe elementy:</a:t>
            </a:r>
            <a:endParaRPr sz="1500"/>
          </a:p>
          <a:p>
            <a:pPr indent="-298450" lvl="0" marL="457200" rtl="0" algn="l">
              <a:lnSpc>
                <a:spcPct val="115000"/>
              </a:lnSpc>
              <a:spcBef>
                <a:spcPts val="1200"/>
              </a:spcBef>
              <a:spcAft>
                <a:spcPts val="0"/>
              </a:spcAft>
              <a:buClr>
                <a:schemeClr val="dk1"/>
              </a:buClr>
              <a:buSzPts val="1100"/>
              <a:buChar char="●"/>
            </a:pPr>
            <a:r>
              <a:rPr lang="pl" sz="1500"/>
              <a:t>Header – przechowuje on informacje na temat algorytmu szyfrowania oraz typie tokena.</a:t>
            </a:r>
            <a:endParaRPr sz="1500"/>
          </a:p>
          <a:p>
            <a:pPr indent="-298450" lvl="0" marL="457200" rtl="0" algn="l">
              <a:lnSpc>
                <a:spcPct val="115000"/>
              </a:lnSpc>
              <a:spcBef>
                <a:spcPts val="0"/>
              </a:spcBef>
              <a:spcAft>
                <a:spcPts val="0"/>
              </a:spcAft>
              <a:buClr>
                <a:schemeClr val="dk1"/>
              </a:buClr>
              <a:buSzPts val="1100"/>
              <a:buChar char="●"/>
            </a:pPr>
            <a:r>
              <a:rPr lang="pl" sz="1500"/>
              <a:t>Payload – dowolny przekazywany ładunek. Najczęściej są w nim przechowywane informacje na temat roli i praw użytkownika, czy też długości życia dla tokena.</a:t>
            </a:r>
            <a:endParaRPr sz="1500"/>
          </a:p>
          <a:p>
            <a:pPr indent="-298450" lvl="0" marL="457200" rtl="0" algn="l">
              <a:lnSpc>
                <a:spcPct val="115000"/>
              </a:lnSpc>
              <a:spcBef>
                <a:spcPts val="0"/>
              </a:spcBef>
              <a:spcAft>
                <a:spcPts val="0"/>
              </a:spcAft>
              <a:buClr>
                <a:schemeClr val="dk1"/>
              </a:buClr>
              <a:buSzPts val="1100"/>
              <a:buChar char="●"/>
            </a:pPr>
            <a:r>
              <a:rPr lang="pl" sz="1500"/>
              <a:t>Verify – podpis cyfrowy, który składa się z zaszyfrowanego Headera i Paylodu. Stanowi on sumę kontrolną.</a:t>
            </a:r>
            <a:endParaRPr sz="1500"/>
          </a:p>
          <a:p>
            <a:pPr indent="0" lvl="0" marL="0" rtl="0" algn="r">
              <a:spcBef>
                <a:spcPts val="1200"/>
              </a:spcBef>
              <a:spcAft>
                <a:spcPts val="0"/>
              </a:spcAft>
              <a:buNone/>
            </a:pPr>
            <a:r>
              <a:t/>
            </a:r>
            <a:endParaRPr sz="1500"/>
          </a:p>
          <a:p>
            <a:pPr indent="0" lvl="0" marL="0" rtl="0" algn="r">
              <a:spcBef>
                <a:spcPts val="280"/>
              </a:spcBef>
              <a:spcAft>
                <a:spcPts val="0"/>
              </a:spcAft>
              <a:buNone/>
            </a:pPr>
            <a:r>
              <a:rPr lang="pl" sz="900"/>
              <a:t>https://bykowski.pl/json-web-token-w-spring-boot/</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ctrTitle"/>
          </p:nvPr>
        </p:nvSpPr>
        <p:spPr>
          <a:xfrm>
            <a:off x="311701" y="485550"/>
            <a:ext cx="3025500" cy="4839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pl" sz="2400"/>
              <a:t>Spis treści</a:t>
            </a:r>
            <a:endParaRPr sz="2400"/>
          </a:p>
        </p:txBody>
      </p:sp>
      <p:sp>
        <p:nvSpPr>
          <p:cNvPr id="222" name="Google Shape;222;p26"/>
          <p:cNvSpPr txBox="1"/>
          <p:nvPr>
            <p:ph idx="1" type="subTitle"/>
          </p:nvPr>
        </p:nvSpPr>
        <p:spPr>
          <a:xfrm>
            <a:off x="311700" y="1613350"/>
            <a:ext cx="8520600" cy="1791000"/>
          </a:xfrm>
          <a:prstGeom prst="rect">
            <a:avLst/>
          </a:prstGeom>
        </p:spPr>
        <p:txBody>
          <a:bodyPr anchorCtr="0" anchor="t" bIns="45700" lIns="91425" spcFirstLastPara="1" rIns="91425" wrap="square" tIns="45700">
            <a:noAutofit/>
          </a:bodyPr>
          <a:lstStyle/>
          <a:p>
            <a:pPr indent="-406400" lvl="0" marL="457200" rtl="0" algn="l">
              <a:spcBef>
                <a:spcPts val="280"/>
              </a:spcBef>
              <a:spcAft>
                <a:spcPts val="0"/>
              </a:spcAft>
              <a:buSzPts val="2800"/>
              <a:buAutoNum type="arabicPeriod"/>
            </a:pPr>
            <a:r>
              <a:rPr lang="pl"/>
              <a:t>REST API</a:t>
            </a:r>
            <a:endParaRPr/>
          </a:p>
          <a:p>
            <a:pPr indent="-406400" lvl="0" marL="457200" rtl="0" algn="l">
              <a:spcBef>
                <a:spcPts val="0"/>
              </a:spcBef>
              <a:spcAft>
                <a:spcPts val="0"/>
              </a:spcAft>
              <a:buSzPts val="2800"/>
              <a:buAutoNum type="arabicPeriod"/>
            </a:pPr>
            <a:r>
              <a:rPr lang="pl"/>
              <a:t>Filters / Interceptors</a:t>
            </a:r>
            <a:endParaRPr/>
          </a:p>
          <a:p>
            <a:pPr indent="-406400" lvl="0" marL="457200" rtl="0" algn="l">
              <a:spcBef>
                <a:spcPts val="0"/>
              </a:spcBef>
              <a:spcAft>
                <a:spcPts val="0"/>
              </a:spcAft>
              <a:buSzPts val="2800"/>
              <a:buAutoNum type="arabicPeriod"/>
            </a:pPr>
            <a:r>
              <a:rPr lang="pl"/>
              <a:t>Spring security</a:t>
            </a:r>
            <a:endParaRPr/>
          </a:p>
          <a:p>
            <a:pPr indent="-406400" lvl="0" marL="457200" rtl="0" algn="l">
              <a:spcBef>
                <a:spcPts val="0"/>
              </a:spcBef>
              <a:spcAft>
                <a:spcPts val="0"/>
              </a:spcAft>
              <a:buSzPts val="2800"/>
              <a:buAutoNum type="arabicPeriod"/>
            </a:pPr>
            <a:r>
              <a:rPr lang="pl"/>
              <a:t>WebSockets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4"/>
          <p:cNvPicPr preferRelativeResize="0"/>
          <p:nvPr/>
        </p:nvPicPr>
        <p:blipFill>
          <a:blip r:embed="rId3">
            <a:alphaModFix/>
          </a:blip>
          <a:stretch>
            <a:fillRect/>
          </a:stretch>
        </p:blipFill>
        <p:spPr>
          <a:xfrm>
            <a:off x="491225" y="436337"/>
            <a:ext cx="8161551" cy="427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5"/>
          <p:cNvSpPr txBox="1"/>
          <p:nvPr>
            <p:ph type="ctrTitle"/>
          </p:nvPr>
        </p:nvSpPr>
        <p:spPr>
          <a:xfrm>
            <a:off x="311701" y="744575"/>
            <a:ext cx="2979300" cy="4605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Konfiguracja</a:t>
            </a:r>
            <a:endParaRPr sz="3500"/>
          </a:p>
        </p:txBody>
      </p:sp>
      <p:pic>
        <p:nvPicPr>
          <p:cNvPr id="342" name="Google Shape;342;p45"/>
          <p:cNvPicPr preferRelativeResize="0"/>
          <p:nvPr/>
        </p:nvPicPr>
        <p:blipFill>
          <a:blip r:embed="rId3">
            <a:alphaModFix/>
          </a:blip>
          <a:stretch>
            <a:fillRect/>
          </a:stretch>
        </p:blipFill>
        <p:spPr>
          <a:xfrm>
            <a:off x="1242125" y="1205075"/>
            <a:ext cx="6659750" cy="3275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6"/>
          <p:cNvPicPr preferRelativeResize="0"/>
          <p:nvPr/>
        </p:nvPicPr>
        <p:blipFill>
          <a:blip r:embed="rId3">
            <a:alphaModFix/>
          </a:blip>
          <a:stretch>
            <a:fillRect/>
          </a:stretch>
        </p:blipFill>
        <p:spPr>
          <a:xfrm>
            <a:off x="1453975" y="543238"/>
            <a:ext cx="1400175" cy="219075"/>
          </a:xfrm>
          <a:prstGeom prst="rect">
            <a:avLst/>
          </a:prstGeom>
          <a:noFill/>
          <a:ln>
            <a:noFill/>
          </a:ln>
        </p:spPr>
      </p:pic>
      <p:sp>
        <p:nvSpPr>
          <p:cNvPr id="348" name="Google Shape;348;p46"/>
          <p:cNvSpPr txBox="1"/>
          <p:nvPr/>
        </p:nvSpPr>
        <p:spPr>
          <a:xfrm>
            <a:off x="3200500" y="344975"/>
            <a:ext cx="504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solidFill>
                  <a:schemeClr val="dk1"/>
                </a:solidFill>
                <a:latin typeface="Calibri"/>
                <a:ea typeface="Calibri"/>
                <a:cs typeface="Calibri"/>
                <a:sym typeface="Calibri"/>
              </a:rPr>
              <a:t>Umożliwia ograniczenie dostępu do zasobu na podstawie HttpServletRequest</a:t>
            </a:r>
            <a:endParaRPr>
              <a:latin typeface="Calibri"/>
              <a:ea typeface="Calibri"/>
              <a:cs typeface="Calibri"/>
              <a:sym typeface="Calibri"/>
            </a:endParaRPr>
          </a:p>
        </p:txBody>
      </p:sp>
      <p:pic>
        <p:nvPicPr>
          <p:cNvPr id="349" name="Google Shape;349;p46"/>
          <p:cNvPicPr preferRelativeResize="0"/>
          <p:nvPr/>
        </p:nvPicPr>
        <p:blipFill rotWithShape="1">
          <a:blip r:embed="rId4">
            <a:alphaModFix/>
          </a:blip>
          <a:srcRect b="0" l="0" r="33849" t="0"/>
          <a:stretch/>
        </p:blipFill>
        <p:spPr>
          <a:xfrm>
            <a:off x="498825" y="1236900"/>
            <a:ext cx="2362850" cy="228600"/>
          </a:xfrm>
          <a:prstGeom prst="rect">
            <a:avLst/>
          </a:prstGeom>
          <a:noFill/>
          <a:ln>
            <a:noFill/>
          </a:ln>
        </p:spPr>
      </p:pic>
      <p:sp>
        <p:nvSpPr>
          <p:cNvPr id="350" name="Google Shape;350;p46"/>
          <p:cNvSpPr txBox="1"/>
          <p:nvPr/>
        </p:nvSpPr>
        <p:spPr>
          <a:xfrm>
            <a:off x="3208025" y="1043400"/>
            <a:ext cx="504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Calibri"/>
                <a:ea typeface="Calibri"/>
                <a:cs typeface="Calibri"/>
                <a:sym typeface="Calibri"/>
              </a:rPr>
              <a:t>Pozwala na skonfigurowanie HttpSecurity tak, aby było wywoływane tylko wtedy, gdy pasuje do podanego wzorca</a:t>
            </a:r>
            <a:endParaRPr>
              <a:latin typeface="Calibri"/>
              <a:ea typeface="Calibri"/>
              <a:cs typeface="Calibri"/>
              <a:sym typeface="Calibri"/>
            </a:endParaRPr>
          </a:p>
        </p:txBody>
      </p:sp>
      <p:pic>
        <p:nvPicPr>
          <p:cNvPr id="351" name="Google Shape;351;p46"/>
          <p:cNvPicPr preferRelativeResize="0"/>
          <p:nvPr/>
        </p:nvPicPr>
        <p:blipFill>
          <a:blip r:embed="rId5">
            <a:alphaModFix/>
          </a:blip>
          <a:stretch>
            <a:fillRect/>
          </a:stretch>
        </p:blipFill>
        <p:spPr>
          <a:xfrm>
            <a:off x="1690100" y="1984525"/>
            <a:ext cx="1171575" cy="285750"/>
          </a:xfrm>
          <a:prstGeom prst="rect">
            <a:avLst/>
          </a:prstGeom>
          <a:noFill/>
          <a:ln>
            <a:noFill/>
          </a:ln>
        </p:spPr>
      </p:pic>
      <p:sp>
        <p:nvSpPr>
          <p:cNvPr id="352" name="Google Shape;352;p46"/>
          <p:cNvSpPr txBox="1"/>
          <p:nvPr/>
        </p:nvSpPr>
        <p:spPr>
          <a:xfrm>
            <a:off x="3208025" y="1927300"/>
            <a:ext cx="51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Calibri"/>
                <a:ea typeface="Calibri"/>
                <a:cs typeface="Calibri"/>
                <a:sym typeface="Calibri"/>
              </a:rPr>
              <a:t>Sprawdza czy użytkownik posiada odpowiednią rolę</a:t>
            </a:r>
            <a:endParaRPr>
              <a:latin typeface="Calibri"/>
              <a:ea typeface="Calibri"/>
              <a:cs typeface="Calibri"/>
              <a:sym typeface="Calibri"/>
            </a:endParaRPr>
          </a:p>
        </p:txBody>
      </p:sp>
      <p:pic>
        <p:nvPicPr>
          <p:cNvPr id="353" name="Google Shape;353;p46"/>
          <p:cNvPicPr preferRelativeResize="0"/>
          <p:nvPr/>
        </p:nvPicPr>
        <p:blipFill>
          <a:blip r:embed="rId6">
            <a:alphaModFix/>
          </a:blip>
          <a:stretch>
            <a:fillRect/>
          </a:stretch>
        </p:blipFill>
        <p:spPr>
          <a:xfrm>
            <a:off x="775700" y="2713363"/>
            <a:ext cx="2085975" cy="219075"/>
          </a:xfrm>
          <a:prstGeom prst="rect">
            <a:avLst/>
          </a:prstGeom>
          <a:noFill/>
          <a:ln>
            <a:noFill/>
          </a:ln>
        </p:spPr>
      </p:pic>
      <p:sp>
        <p:nvSpPr>
          <p:cNvPr id="354" name="Google Shape;354;p46"/>
          <p:cNvSpPr txBox="1"/>
          <p:nvPr/>
        </p:nvSpPr>
        <p:spPr>
          <a:xfrm>
            <a:off x="3208025" y="2515088"/>
            <a:ext cx="515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Calibri"/>
                <a:ea typeface="Calibri"/>
                <a:cs typeface="Calibri"/>
                <a:sym typeface="Calibri"/>
              </a:rPr>
              <a:t>Każde inne zapytanie niepasujące do powyższych wzorców musi być uwierzytelnione ( bez sprawdzenia roli )</a:t>
            </a:r>
            <a:endParaRPr>
              <a:latin typeface="Calibri"/>
              <a:ea typeface="Calibri"/>
              <a:cs typeface="Calibri"/>
              <a:sym typeface="Calibri"/>
            </a:endParaRPr>
          </a:p>
        </p:txBody>
      </p:sp>
      <p:pic>
        <p:nvPicPr>
          <p:cNvPr id="355" name="Google Shape;355;p46"/>
          <p:cNvPicPr preferRelativeResize="0"/>
          <p:nvPr/>
        </p:nvPicPr>
        <p:blipFill>
          <a:blip r:embed="rId7">
            <a:alphaModFix/>
          </a:blip>
          <a:stretch>
            <a:fillRect/>
          </a:stretch>
        </p:blipFill>
        <p:spPr>
          <a:xfrm>
            <a:off x="1918700" y="3463813"/>
            <a:ext cx="942975" cy="247650"/>
          </a:xfrm>
          <a:prstGeom prst="rect">
            <a:avLst/>
          </a:prstGeom>
          <a:noFill/>
          <a:ln>
            <a:noFill/>
          </a:ln>
        </p:spPr>
      </p:pic>
      <p:sp>
        <p:nvSpPr>
          <p:cNvPr id="356" name="Google Shape;356;p46"/>
          <p:cNvSpPr txBox="1"/>
          <p:nvPr/>
        </p:nvSpPr>
        <p:spPr>
          <a:xfrm>
            <a:off x="3170425" y="3387550"/>
            <a:ext cx="51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Calibri"/>
                <a:ea typeface="Calibri"/>
                <a:cs typeface="Calibri"/>
                <a:sym typeface="Calibri"/>
              </a:rPr>
              <a:t>Generuje domyślny jsp z login page</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ctrTitle"/>
          </p:nvPr>
        </p:nvSpPr>
        <p:spPr>
          <a:xfrm>
            <a:off x="311705" y="744575"/>
            <a:ext cx="3137100" cy="5433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WebSocket</a:t>
            </a:r>
            <a:endParaRPr sz="3500"/>
          </a:p>
        </p:txBody>
      </p:sp>
      <p:sp>
        <p:nvSpPr>
          <p:cNvPr id="362" name="Google Shape;362;p47"/>
          <p:cNvSpPr txBox="1"/>
          <p:nvPr>
            <p:ph idx="1" type="subTitle"/>
          </p:nvPr>
        </p:nvSpPr>
        <p:spPr>
          <a:xfrm>
            <a:off x="311700" y="1346925"/>
            <a:ext cx="8520600" cy="5433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rPr lang="pl" sz="1500"/>
              <a:t>WebSocket pozwala użytkownikowi wysyłać i odbierać wiadomości na serwerze. Zasadniczo jest to sposób komunikacji między klientem a serwerem.</a:t>
            </a:r>
            <a:endParaRPr sz="1500"/>
          </a:p>
          <a:p>
            <a:pPr indent="0" lvl="0" marL="0" rtl="0" algn="ctr">
              <a:spcBef>
                <a:spcPts val="280"/>
              </a:spcBef>
              <a:spcAft>
                <a:spcPts val="0"/>
              </a:spcAft>
              <a:buNone/>
            </a:pPr>
            <a:r>
              <a:t/>
            </a:r>
            <a:endParaRPr sz="1500"/>
          </a:p>
          <a:p>
            <a:pPr indent="0" lvl="0" marL="0" rtl="0" algn="ctr">
              <a:spcBef>
                <a:spcPts val="280"/>
              </a:spcBef>
              <a:spcAft>
                <a:spcPts val="0"/>
              </a:spcAft>
              <a:buNone/>
            </a:pPr>
            <a:r>
              <a:t/>
            </a:r>
            <a:endParaRPr sz="1200"/>
          </a:p>
        </p:txBody>
      </p:sp>
      <p:sp>
        <p:nvSpPr>
          <p:cNvPr id="363" name="Google Shape;363;p47"/>
          <p:cNvSpPr txBox="1"/>
          <p:nvPr/>
        </p:nvSpPr>
        <p:spPr>
          <a:xfrm>
            <a:off x="318225" y="2050000"/>
            <a:ext cx="4669800" cy="585000"/>
          </a:xfrm>
          <a:prstGeom prst="rect">
            <a:avLst/>
          </a:prstGeom>
          <a:noFill/>
          <a:ln>
            <a:noFill/>
          </a:ln>
        </p:spPr>
        <p:txBody>
          <a:bodyPr anchorCtr="0" anchor="t" bIns="91425" lIns="91425" spcFirstLastPara="1" rIns="91425" wrap="square" tIns="91425">
            <a:spAutoFit/>
          </a:bodyPr>
          <a:lstStyle/>
          <a:p>
            <a:pPr indent="0" lvl="0" marL="0" rtl="0" algn="l">
              <a:spcBef>
                <a:spcPts val="280"/>
              </a:spcBef>
              <a:spcAft>
                <a:spcPts val="0"/>
              </a:spcAft>
              <a:buClr>
                <a:schemeClr val="dk1"/>
              </a:buClr>
              <a:buSzPts val="1100"/>
              <a:buFont typeface="Arial"/>
              <a:buNone/>
            </a:pPr>
            <a:r>
              <a:t/>
            </a:r>
            <a:endParaRPr b="1" sz="1200">
              <a:solidFill>
                <a:srgbClr val="595959"/>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64" name="Google Shape;364;p47"/>
          <p:cNvSpPr txBox="1"/>
          <p:nvPr/>
        </p:nvSpPr>
        <p:spPr>
          <a:xfrm>
            <a:off x="318225" y="1949275"/>
            <a:ext cx="32889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l" sz="1500">
                <a:solidFill>
                  <a:srgbClr val="434343"/>
                </a:solidFill>
                <a:latin typeface="Calibri"/>
                <a:ea typeface="Calibri"/>
                <a:cs typeface="Calibri"/>
                <a:sym typeface="Calibri"/>
              </a:rPr>
              <a:t>STOMP ( simple text-orientated messaging protocol ) -</a:t>
            </a:r>
            <a:r>
              <a:rPr lang="pl" sz="1500">
                <a:solidFill>
                  <a:srgbClr val="434343"/>
                </a:solidFill>
                <a:latin typeface="Calibri"/>
                <a:ea typeface="Calibri"/>
                <a:cs typeface="Calibri"/>
                <a:sym typeface="Calibri"/>
              </a:rPr>
              <a:t> Definiuje format komunikacyjny tak, że każdy z dostępnych klientów STOMP może komunikować się z dowolnym brokerem komunikatów STOMP, aby zapewnić łatwą i powszechną interoperacyjność komunikatów pomiędzy językami i platformami.</a:t>
            </a:r>
            <a:endParaRPr sz="1500">
              <a:solidFill>
                <a:srgbClr val="434343"/>
              </a:solidFill>
              <a:latin typeface="Calibri"/>
              <a:ea typeface="Calibri"/>
              <a:cs typeface="Calibri"/>
              <a:sym typeface="Calibri"/>
            </a:endParaRPr>
          </a:p>
        </p:txBody>
      </p:sp>
      <p:pic>
        <p:nvPicPr>
          <p:cNvPr id="365" name="Google Shape;365;p47"/>
          <p:cNvPicPr preferRelativeResize="0"/>
          <p:nvPr/>
        </p:nvPicPr>
        <p:blipFill>
          <a:blip r:embed="rId3">
            <a:alphaModFix/>
          </a:blip>
          <a:stretch>
            <a:fillRect/>
          </a:stretch>
        </p:blipFill>
        <p:spPr>
          <a:xfrm>
            <a:off x="4000500" y="2050000"/>
            <a:ext cx="4280904" cy="220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ctrTitle"/>
          </p:nvPr>
        </p:nvSpPr>
        <p:spPr>
          <a:xfrm>
            <a:off x="311700" y="744575"/>
            <a:ext cx="4017600" cy="580200"/>
          </a:xfrm>
          <a:prstGeom prst="rect">
            <a:avLst/>
          </a:prstGeom>
        </p:spPr>
        <p:txBody>
          <a:bodyPr anchorCtr="0" anchor="b" bIns="45700" lIns="91425" spcFirstLastPara="1" rIns="91425" wrap="square" tIns="45700">
            <a:normAutofit fontScale="90000"/>
          </a:bodyPr>
          <a:lstStyle/>
          <a:p>
            <a:pPr indent="0" lvl="0" marL="457200" rtl="0" algn="l">
              <a:spcBef>
                <a:spcPts val="0"/>
              </a:spcBef>
              <a:spcAft>
                <a:spcPts val="0"/>
              </a:spcAft>
              <a:buNone/>
            </a:pPr>
            <a:r>
              <a:rPr lang="pl" sz="3900"/>
              <a:t>Rest API</a:t>
            </a:r>
            <a:endParaRPr sz="3900"/>
          </a:p>
        </p:txBody>
      </p:sp>
      <p:sp>
        <p:nvSpPr>
          <p:cNvPr id="228" name="Google Shape;228;p27"/>
          <p:cNvSpPr txBox="1"/>
          <p:nvPr>
            <p:ph idx="1" type="subTitle"/>
          </p:nvPr>
        </p:nvSpPr>
        <p:spPr>
          <a:xfrm>
            <a:off x="311700" y="1383925"/>
            <a:ext cx="8520600" cy="22428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t/>
            </a:r>
            <a:endParaRPr sz="1100">
              <a:solidFill>
                <a:schemeClr val="dk1"/>
              </a:solidFill>
              <a:latin typeface="Arial"/>
              <a:ea typeface="Arial"/>
              <a:cs typeface="Arial"/>
              <a:sym typeface="Arial"/>
            </a:endParaRPr>
          </a:p>
          <a:p>
            <a:pPr indent="0" lvl="0" marL="0" rtl="0" algn="l">
              <a:spcBef>
                <a:spcPts val="280"/>
              </a:spcBef>
              <a:spcAft>
                <a:spcPts val="0"/>
              </a:spcAft>
              <a:buNone/>
            </a:pPr>
            <a:r>
              <a:t/>
            </a:r>
            <a:endParaRPr sz="1100">
              <a:solidFill>
                <a:schemeClr val="dk1"/>
              </a:solidFill>
              <a:latin typeface="Arial"/>
              <a:ea typeface="Arial"/>
              <a:cs typeface="Arial"/>
              <a:sym typeface="Arial"/>
            </a:endParaRPr>
          </a:p>
          <a:p>
            <a:pPr indent="0" lvl="0" marL="0" rtl="0" algn="l">
              <a:spcBef>
                <a:spcPts val="280"/>
              </a:spcBef>
              <a:spcAft>
                <a:spcPts val="0"/>
              </a:spcAft>
              <a:buNone/>
            </a:pPr>
            <a:r>
              <a:rPr lang="pl" sz="1500">
                <a:solidFill>
                  <a:schemeClr val="dk1"/>
                </a:solidFill>
                <a:latin typeface="Arial"/>
                <a:ea typeface="Arial"/>
                <a:cs typeface="Arial"/>
                <a:sym typeface="Arial"/>
              </a:rPr>
              <a:t>REST</a:t>
            </a:r>
            <a:r>
              <a:rPr b="0" lang="pl" sz="1500">
                <a:solidFill>
                  <a:schemeClr val="dk1"/>
                </a:solidFill>
                <a:latin typeface="Arial"/>
                <a:ea typeface="Arial"/>
                <a:cs typeface="Arial"/>
                <a:sym typeface="Arial"/>
              </a:rPr>
              <a:t> – </a:t>
            </a:r>
            <a:r>
              <a:rPr lang="pl" sz="1500">
                <a:solidFill>
                  <a:schemeClr val="dk1"/>
                </a:solidFill>
                <a:latin typeface="Arial"/>
                <a:ea typeface="Arial"/>
                <a:cs typeface="Arial"/>
                <a:sym typeface="Arial"/>
              </a:rPr>
              <a:t>Re</a:t>
            </a:r>
            <a:r>
              <a:rPr b="0" lang="pl" sz="1500">
                <a:solidFill>
                  <a:schemeClr val="dk1"/>
                </a:solidFill>
                <a:latin typeface="Arial"/>
                <a:ea typeface="Arial"/>
                <a:cs typeface="Arial"/>
                <a:sym typeface="Arial"/>
              </a:rPr>
              <a:t>presentational </a:t>
            </a:r>
            <a:r>
              <a:rPr lang="pl" sz="1500">
                <a:solidFill>
                  <a:schemeClr val="dk1"/>
                </a:solidFill>
                <a:latin typeface="Arial"/>
                <a:ea typeface="Arial"/>
                <a:cs typeface="Arial"/>
                <a:sym typeface="Arial"/>
              </a:rPr>
              <a:t>S</a:t>
            </a:r>
            <a:r>
              <a:rPr b="0" lang="pl" sz="1500">
                <a:solidFill>
                  <a:schemeClr val="dk1"/>
                </a:solidFill>
                <a:latin typeface="Arial"/>
                <a:ea typeface="Arial"/>
                <a:cs typeface="Arial"/>
                <a:sym typeface="Arial"/>
              </a:rPr>
              <a:t>tate </a:t>
            </a:r>
            <a:r>
              <a:rPr lang="pl" sz="1500">
                <a:solidFill>
                  <a:schemeClr val="dk1"/>
                </a:solidFill>
                <a:latin typeface="Arial"/>
                <a:ea typeface="Arial"/>
                <a:cs typeface="Arial"/>
                <a:sym typeface="Arial"/>
              </a:rPr>
              <a:t>T</a:t>
            </a:r>
            <a:r>
              <a:rPr b="0" lang="pl" sz="1500">
                <a:solidFill>
                  <a:schemeClr val="dk1"/>
                </a:solidFill>
                <a:latin typeface="Arial"/>
                <a:ea typeface="Arial"/>
                <a:cs typeface="Arial"/>
                <a:sym typeface="Arial"/>
              </a:rPr>
              <a:t>ransfer – styl architektury oprogramowania, opierający się o zbiór       wcześniej określonych reguł opisujących jak definiowane są zasoby, a także umożliwiających dostęp do nich.</a:t>
            </a:r>
            <a:endParaRPr b="0" sz="1500">
              <a:solidFill>
                <a:schemeClr val="dk1"/>
              </a:solidFill>
              <a:latin typeface="Arial"/>
              <a:ea typeface="Arial"/>
              <a:cs typeface="Arial"/>
              <a:sym typeface="Arial"/>
            </a:endParaRPr>
          </a:p>
          <a:p>
            <a:pPr indent="0" lvl="0" marL="0" rtl="0" algn="l">
              <a:spcBef>
                <a:spcPts val="280"/>
              </a:spcBef>
              <a:spcAft>
                <a:spcPts val="0"/>
              </a:spcAft>
              <a:buNone/>
            </a:pPr>
            <a:r>
              <a:t/>
            </a:r>
            <a:endParaRPr b="0" sz="1100">
              <a:solidFill>
                <a:schemeClr val="dk1"/>
              </a:solidFill>
              <a:latin typeface="Arial"/>
              <a:ea typeface="Arial"/>
              <a:cs typeface="Arial"/>
              <a:sym typeface="Arial"/>
            </a:endParaRPr>
          </a:p>
          <a:p>
            <a:pPr indent="0" lvl="0" marL="0" rtl="0" algn="l">
              <a:spcBef>
                <a:spcPts val="280"/>
              </a:spcBef>
              <a:spcAft>
                <a:spcPts val="0"/>
              </a:spcAft>
              <a:buNone/>
            </a:pPr>
            <a:r>
              <a:rPr lang="pl" sz="1500">
                <a:solidFill>
                  <a:schemeClr val="dk1"/>
                </a:solidFill>
                <a:latin typeface="Arial"/>
                <a:ea typeface="Arial"/>
                <a:cs typeface="Arial"/>
                <a:sym typeface="Arial"/>
              </a:rPr>
              <a:t>API</a:t>
            </a:r>
            <a:r>
              <a:rPr b="0" lang="pl" sz="1500">
                <a:solidFill>
                  <a:schemeClr val="dk1"/>
                </a:solidFill>
                <a:latin typeface="Arial"/>
                <a:ea typeface="Arial"/>
                <a:cs typeface="Arial"/>
                <a:sym typeface="Arial"/>
              </a:rPr>
              <a:t> – </a:t>
            </a:r>
            <a:r>
              <a:rPr lang="pl" sz="1500">
                <a:solidFill>
                  <a:schemeClr val="dk1"/>
                </a:solidFill>
                <a:latin typeface="Arial"/>
                <a:ea typeface="Arial"/>
                <a:cs typeface="Arial"/>
                <a:sym typeface="Arial"/>
              </a:rPr>
              <a:t>A</a:t>
            </a:r>
            <a:r>
              <a:rPr b="0" lang="pl" sz="1500">
                <a:solidFill>
                  <a:schemeClr val="dk1"/>
                </a:solidFill>
                <a:latin typeface="Arial"/>
                <a:ea typeface="Arial"/>
                <a:cs typeface="Arial"/>
                <a:sym typeface="Arial"/>
              </a:rPr>
              <a:t>pplication </a:t>
            </a:r>
            <a:r>
              <a:rPr lang="pl" sz="1500">
                <a:solidFill>
                  <a:schemeClr val="dk1"/>
                </a:solidFill>
                <a:latin typeface="Arial"/>
                <a:ea typeface="Arial"/>
                <a:cs typeface="Arial"/>
                <a:sym typeface="Arial"/>
              </a:rPr>
              <a:t>P</a:t>
            </a:r>
            <a:r>
              <a:rPr b="0" lang="pl" sz="1500">
                <a:solidFill>
                  <a:schemeClr val="dk1"/>
                </a:solidFill>
                <a:latin typeface="Arial"/>
                <a:ea typeface="Arial"/>
                <a:cs typeface="Arial"/>
                <a:sym typeface="Arial"/>
              </a:rPr>
              <a:t>rogramming </a:t>
            </a:r>
            <a:r>
              <a:rPr lang="pl" sz="1500">
                <a:solidFill>
                  <a:schemeClr val="dk1"/>
                </a:solidFill>
                <a:latin typeface="Arial"/>
                <a:ea typeface="Arial"/>
                <a:cs typeface="Arial"/>
                <a:sym typeface="Arial"/>
              </a:rPr>
              <a:t>I</a:t>
            </a:r>
            <a:r>
              <a:rPr b="0" lang="pl" sz="1500">
                <a:solidFill>
                  <a:schemeClr val="dk1"/>
                </a:solidFill>
                <a:latin typeface="Arial"/>
                <a:ea typeface="Arial"/>
                <a:cs typeface="Arial"/>
                <a:sym typeface="Arial"/>
              </a:rPr>
              <a:t>nterface – zestaw reguł definiujący komunikację pomiędzy systemami komputerowymi oraz pomiędzy systemem komputerowym a człowiekiem.</a:t>
            </a:r>
            <a:endParaRPr b="0" sz="15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ctrTitle"/>
          </p:nvPr>
        </p:nvSpPr>
        <p:spPr>
          <a:xfrm>
            <a:off x="311704" y="744575"/>
            <a:ext cx="4765200" cy="639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pl" sz="3500"/>
              <a:t> 	Protokół HTTP</a:t>
            </a:r>
            <a:endParaRPr sz="3500"/>
          </a:p>
        </p:txBody>
      </p:sp>
      <p:sp>
        <p:nvSpPr>
          <p:cNvPr id="234" name="Google Shape;234;p28"/>
          <p:cNvSpPr txBox="1"/>
          <p:nvPr>
            <p:ph idx="1" type="subTitle"/>
          </p:nvPr>
        </p:nvSpPr>
        <p:spPr>
          <a:xfrm>
            <a:off x="311700" y="1531950"/>
            <a:ext cx="8520600" cy="10398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rPr lang="pl" sz="1500">
                <a:solidFill>
                  <a:schemeClr val="dk1"/>
                </a:solidFill>
                <a:latin typeface="Arial"/>
                <a:ea typeface="Arial"/>
                <a:cs typeface="Arial"/>
                <a:sym typeface="Arial"/>
              </a:rPr>
              <a:t>HTTP -</a:t>
            </a:r>
            <a:r>
              <a:rPr b="0" lang="pl" sz="1500">
                <a:solidFill>
                  <a:schemeClr val="dk1"/>
                </a:solidFill>
                <a:latin typeface="Arial"/>
                <a:ea typeface="Arial"/>
                <a:cs typeface="Arial"/>
                <a:sym typeface="Arial"/>
              </a:rPr>
              <a:t> </a:t>
            </a:r>
            <a:r>
              <a:rPr lang="pl" sz="1500">
                <a:solidFill>
                  <a:schemeClr val="dk1"/>
                </a:solidFill>
                <a:latin typeface="Arial"/>
                <a:ea typeface="Arial"/>
                <a:cs typeface="Arial"/>
                <a:sym typeface="Arial"/>
              </a:rPr>
              <a:t>H</a:t>
            </a:r>
            <a:r>
              <a:rPr b="0" lang="pl" sz="1500">
                <a:solidFill>
                  <a:schemeClr val="dk1"/>
                </a:solidFill>
                <a:latin typeface="Arial"/>
                <a:ea typeface="Arial"/>
                <a:cs typeface="Arial"/>
                <a:sym typeface="Arial"/>
              </a:rPr>
              <a:t>yper</a:t>
            </a:r>
            <a:r>
              <a:rPr lang="pl" sz="1500">
                <a:solidFill>
                  <a:schemeClr val="dk1"/>
                </a:solidFill>
                <a:latin typeface="Arial"/>
                <a:ea typeface="Arial"/>
                <a:cs typeface="Arial"/>
                <a:sym typeface="Arial"/>
              </a:rPr>
              <a:t>t</a:t>
            </a:r>
            <a:r>
              <a:rPr b="0" lang="pl" sz="1500">
                <a:solidFill>
                  <a:schemeClr val="dk1"/>
                </a:solidFill>
                <a:latin typeface="Arial"/>
                <a:ea typeface="Arial"/>
                <a:cs typeface="Arial"/>
                <a:sym typeface="Arial"/>
              </a:rPr>
              <a:t>ext </a:t>
            </a:r>
            <a:r>
              <a:rPr lang="pl" sz="1500">
                <a:solidFill>
                  <a:schemeClr val="dk1"/>
                </a:solidFill>
                <a:latin typeface="Arial"/>
                <a:ea typeface="Arial"/>
                <a:cs typeface="Arial"/>
                <a:sym typeface="Arial"/>
              </a:rPr>
              <a:t>T</a:t>
            </a:r>
            <a:r>
              <a:rPr b="0" lang="pl" sz="1500">
                <a:solidFill>
                  <a:schemeClr val="dk1"/>
                </a:solidFill>
                <a:latin typeface="Arial"/>
                <a:ea typeface="Arial"/>
                <a:cs typeface="Arial"/>
                <a:sym typeface="Arial"/>
              </a:rPr>
              <a:t>ransfer </a:t>
            </a:r>
            <a:r>
              <a:rPr lang="pl" sz="1500">
                <a:solidFill>
                  <a:schemeClr val="dk1"/>
                </a:solidFill>
                <a:latin typeface="Arial"/>
                <a:ea typeface="Arial"/>
                <a:cs typeface="Arial"/>
                <a:sym typeface="Arial"/>
              </a:rPr>
              <a:t>P</a:t>
            </a:r>
            <a:r>
              <a:rPr b="0" lang="pl" sz="1500">
                <a:solidFill>
                  <a:schemeClr val="dk1"/>
                </a:solidFill>
                <a:latin typeface="Arial"/>
                <a:ea typeface="Arial"/>
                <a:cs typeface="Arial"/>
                <a:sym typeface="Arial"/>
              </a:rPr>
              <a:t>rotocol - protokół określający reguły przesyłania zasobów i zasady komunikacji na drodzę klient - serwer. Protokół HTTP definiuje znormalizowany sposób w jakim informacje są udostępniane, przetwarzane i odczytywane przez serwer oraz jak wygląda odpowiedź na żądania.</a:t>
            </a:r>
            <a:endParaRPr b="0" sz="1500">
              <a:solidFill>
                <a:schemeClr val="dk1"/>
              </a:solidFill>
              <a:latin typeface="Arial"/>
              <a:ea typeface="Arial"/>
              <a:cs typeface="Arial"/>
              <a:sym typeface="Arial"/>
            </a:endParaRPr>
          </a:p>
          <a:p>
            <a:pPr indent="0" lvl="0" marL="0" rtl="0" algn="l">
              <a:spcBef>
                <a:spcPts val="280"/>
              </a:spcBef>
              <a:spcAft>
                <a:spcPts val="0"/>
              </a:spcAft>
              <a:buNone/>
            </a:pPr>
            <a:r>
              <a:t/>
            </a:r>
            <a:endParaRPr b="0" sz="1500">
              <a:solidFill>
                <a:schemeClr val="dk1"/>
              </a:solidFill>
              <a:latin typeface="Arial"/>
              <a:ea typeface="Arial"/>
              <a:cs typeface="Arial"/>
              <a:sym typeface="Arial"/>
            </a:endParaRPr>
          </a:p>
          <a:p>
            <a:pPr indent="0" lvl="0" marL="0" rtl="0" algn="l">
              <a:spcBef>
                <a:spcPts val="280"/>
              </a:spcBef>
              <a:spcAft>
                <a:spcPts val="0"/>
              </a:spcAft>
              <a:buNone/>
            </a:pPr>
            <a:r>
              <a:rPr b="0" lang="pl" sz="1500">
                <a:solidFill>
                  <a:schemeClr val="dk1"/>
                </a:solidFill>
                <a:latin typeface="Arial"/>
                <a:ea typeface="Arial"/>
                <a:cs typeface="Arial"/>
                <a:sym typeface="Arial"/>
              </a:rPr>
              <a:t>Metody HTTP:</a:t>
            </a:r>
            <a:endParaRPr b="0" sz="1500">
              <a:solidFill>
                <a:schemeClr val="dk1"/>
              </a:solidFill>
              <a:latin typeface="Arial"/>
              <a:ea typeface="Arial"/>
              <a:cs typeface="Arial"/>
              <a:sym typeface="Arial"/>
            </a:endParaRPr>
          </a:p>
          <a:p>
            <a:pPr indent="0" lvl="0" marL="0" rtl="0" algn="l">
              <a:spcBef>
                <a:spcPts val="280"/>
              </a:spcBef>
              <a:spcAft>
                <a:spcPts val="0"/>
              </a:spcAft>
              <a:buNone/>
            </a:pPr>
            <a:r>
              <a:t/>
            </a:r>
            <a:endParaRPr b="0" sz="1500">
              <a:solidFill>
                <a:schemeClr val="dk1"/>
              </a:solidFill>
              <a:latin typeface="Arial"/>
              <a:ea typeface="Arial"/>
              <a:cs typeface="Arial"/>
              <a:sym typeface="Arial"/>
            </a:endParaRPr>
          </a:p>
        </p:txBody>
      </p:sp>
      <p:sp>
        <p:nvSpPr>
          <p:cNvPr id="235" name="Google Shape;235;p28"/>
          <p:cNvSpPr txBox="1"/>
          <p:nvPr/>
        </p:nvSpPr>
        <p:spPr>
          <a:xfrm>
            <a:off x="1980175" y="2974975"/>
            <a:ext cx="2161800" cy="1545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b="1" lang="pl">
                <a:latin typeface="Calibri"/>
                <a:ea typeface="Calibri"/>
                <a:cs typeface="Calibri"/>
                <a:sym typeface="Calibri"/>
              </a:rPr>
              <a:t>GET</a:t>
            </a:r>
            <a:endParaRPr b="1">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b="1" lang="pl">
                <a:latin typeface="Calibri"/>
                <a:ea typeface="Calibri"/>
                <a:cs typeface="Calibri"/>
                <a:sym typeface="Calibri"/>
              </a:rPr>
              <a:t>POST</a:t>
            </a:r>
            <a:endParaRPr b="1">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b="1" lang="pl">
                <a:latin typeface="Calibri"/>
                <a:ea typeface="Calibri"/>
                <a:cs typeface="Calibri"/>
                <a:sym typeface="Calibri"/>
              </a:rPr>
              <a:t>PUT</a:t>
            </a:r>
            <a:endParaRPr b="1">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b="1" lang="pl">
                <a:latin typeface="Calibri"/>
                <a:ea typeface="Calibri"/>
                <a:cs typeface="Calibri"/>
                <a:sym typeface="Calibri"/>
              </a:rPr>
              <a:t>DELETE</a:t>
            </a:r>
            <a:endParaRPr b="1">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236" name="Google Shape;236;p28"/>
          <p:cNvSpPr txBox="1"/>
          <p:nvPr/>
        </p:nvSpPr>
        <p:spPr>
          <a:xfrm>
            <a:off x="4473425" y="2974975"/>
            <a:ext cx="2690400" cy="1391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lang="pl">
                <a:solidFill>
                  <a:schemeClr val="dk1"/>
                </a:solidFill>
                <a:latin typeface="Calibri"/>
                <a:ea typeface="Calibri"/>
                <a:cs typeface="Calibri"/>
                <a:sym typeface="Calibri"/>
              </a:rPr>
              <a:t>CONNECT</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pl">
                <a:solidFill>
                  <a:schemeClr val="dk1"/>
                </a:solidFill>
                <a:latin typeface="Calibri"/>
                <a:ea typeface="Calibri"/>
                <a:cs typeface="Calibri"/>
                <a:sym typeface="Calibri"/>
              </a:rPr>
              <a:t>OPTIONS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pl">
                <a:solidFill>
                  <a:schemeClr val="dk1"/>
                </a:solidFill>
                <a:latin typeface="Calibri"/>
                <a:ea typeface="Calibri"/>
                <a:cs typeface="Calibri"/>
                <a:sym typeface="Calibri"/>
              </a:rPr>
              <a:t>TRACE</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pl">
                <a:solidFill>
                  <a:schemeClr val="dk1"/>
                </a:solidFill>
                <a:latin typeface="Calibri"/>
                <a:ea typeface="Calibri"/>
                <a:cs typeface="Calibri"/>
                <a:sym typeface="Calibri"/>
              </a:rPr>
              <a:t>PATCH</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pl">
                <a:solidFill>
                  <a:schemeClr val="dk1"/>
                </a:solidFill>
                <a:latin typeface="Calibri"/>
                <a:ea typeface="Calibri"/>
                <a:cs typeface="Calibri"/>
                <a:sym typeface="Calibri"/>
              </a:rPr>
              <a:t>HEAD</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ctrTitle"/>
          </p:nvPr>
        </p:nvSpPr>
        <p:spPr>
          <a:xfrm>
            <a:off x="433677" y="554825"/>
            <a:ext cx="6614100" cy="7926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pl" sz="3500"/>
              <a:t>Podstawowe metody HTTP</a:t>
            </a:r>
            <a:endParaRPr sz="3500"/>
          </a:p>
        </p:txBody>
      </p:sp>
      <p:sp>
        <p:nvSpPr>
          <p:cNvPr id="242" name="Google Shape;242;p29"/>
          <p:cNvSpPr txBox="1"/>
          <p:nvPr/>
        </p:nvSpPr>
        <p:spPr>
          <a:xfrm>
            <a:off x="318500" y="1653500"/>
            <a:ext cx="8477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l">
                <a:latin typeface="Calibri"/>
                <a:ea typeface="Calibri"/>
                <a:cs typeface="Calibri"/>
                <a:sym typeface="Calibri"/>
              </a:rPr>
              <a:t>GET </a:t>
            </a:r>
            <a:r>
              <a:rPr lang="pl">
                <a:latin typeface="Calibri"/>
                <a:ea typeface="Calibri"/>
                <a:cs typeface="Calibri"/>
                <a:sym typeface="Calibri"/>
              </a:rPr>
              <a:t>- służy do pobierania danych z serwera. Do wywołania wystarczy odpowiedni endpoint po stronie serwerowej.</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pl">
                <a:latin typeface="Calibri"/>
                <a:ea typeface="Calibri"/>
                <a:cs typeface="Calibri"/>
                <a:sym typeface="Calibri"/>
              </a:rPr>
              <a:t>POST</a:t>
            </a:r>
            <a:r>
              <a:rPr lang="pl">
                <a:latin typeface="Calibri"/>
                <a:ea typeface="Calibri"/>
                <a:cs typeface="Calibri"/>
                <a:sym typeface="Calibri"/>
              </a:rPr>
              <a:t> - służy do </a:t>
            </a:r>
            <a:r>
              <a:rPr lang="pl">
                <a:latin typeface="Calibri"/>
                <a:ea typeface="Calibri"/>
                <a:cs typeface="Calibri"/>
                <a:sym typeface="Calibri"/>
              </a:rPr>
              <a:t>tworzenia</a:t>
            </a:r>
            <a:r>
              <a:rPr lang="pl">
                <a:latin typeface="Calibri"/>
                <a:ea typeface="Calibri"/>
                <a:cs typeface="Calibri"/>
                <a:sym typeface="Calibri"/>
              </a:rPr>
              <a:t> i przesyłania </a:t>
            </a:r>
            <a:r>
              <a:rPr i="1" lang="pl">
                <a:latin typeface="Calibri"/>
                <a:ea typeface="Calibri"/>
                <a:cs typeface="Calibri"/>
                <a:sym typeface="Calibri"/>
              </a:rPr>
              <a:t>nowych </a:t>
            </a:r>
            <a:r>
              <a:rPr lang="pl">
                <a:latin typeface="Calibri"/>
                <a:ea typeface="Calibri"/>
                <a:cs typeface="Calibri"/>
                <a:sym typeface="Calibri"/>
              </a:rPr>
              <a:t>danych. W przypadku metody POST musimy stworzyć </a:t>
            </a:r>
            <a:r>
              <a:rPr lang="pl">
                <a:latin typeface="Calibri"/>
                <a:ea typeface="Calibri"/>
                <a:cs typeface="Calibri"/>
                <a:sym typeface="Calibri"/>
              </a:rPr>
              <a:t>odpowiednie</a:t>
            </a:r>
            <a:r>
              <a:rPr lang="pl">
                <a:latin typeface="Calibri"/>
                <a:ea typeface="Calibri"/>
                <a:cs typeface="Calibri"/>
                <a:sym typeface="Calibri"/>
              </a:rPr>
              <a:t> ciało ( </a:t>
            </a:r>
            <a:r>
              <a:rPr i="1" lang="pl">
                <a:latin typeface="Calibri"/>
                <a:ea typeface="Calibri"/>
                <a:cs typeface="Calibri"/>
                <a:sym typeface="Calibri"/>
              </a:rPr>
              <a:t>body </a:t>
            </a:r>
            <a:r>
              <a:rPr lang="pl">
                <a:latin typeface="Calibri"/>
                <a:ea typeface="Calibri"/>
                <a:cs typeface="Calibri"/>
                <a:sym typeface="Calibri"/>
              </a:rPr>
              <a:t>) zapytania ( </a:t>
            </a:r>
            <a:r>
              <a:rPr i="1" lang="pl">
                <a:latin typeface="Calibri"/>
                <a:ea typeface="Calibri"/>
                <a:cs typeface="Calibri"/>
                <a:sym typeface="Calibri"/>
              </a:rPr>
              <a:t>request</a:t>
            </a:r>
            <a:r>
              <a:rPr lang="pl">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pl">
                <a:latin typeface="Calibri"/>
                <a:ea typeface="Calibri"/>
                <a:cs typeface="Calibri"/>
                <a:sym typeface="Calibri"/>
              </a:rPr>
              <a:t>PUT - </a:t>
            </a:r>
            <a:r>
              <a:rPr lang="pl">
                <a:latin typeface="Calibri"/>
                <a:ea typeface="Calibri"/>
                <a:cs typeface="Calibri"/>
                <a:sym typeface="Calibri"/>
              </a:rPr>
              <a:t>metoda podobna do POST, ale w tym przypadku request body musi wskazywać na już istniejący obiekt. PUT używany jest głównie do aktualizowania danych.</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pl">
                <a:latin typeface="Calibri"/>
                <a:ea typeface="Calibri"/>
                <a:cs typeface="Calibri"/>
                <a:sym typeface="Calibri"/>
              </a:rPr>
              <a:t>DELETE</a:t>
            </a:r>
            <a:r>
              <a:rPr lang="pl">
                <a:latin typeface="Calibri"/>
                <a:ea typeface="Calibri"/>
                <a:cs typeface="Calibri"/>
                <a:sym typeface="Calibri"/>
              </a:rPr>
              <a:t> - metoda służąca do usuwania danych. Do poprawnego działania potrzebujemy podać unikatowe pole ( np. ID ) żeby zidentyfikować obiekt który chcemy usunąć.</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ctrTitle"/>
          </p:nvPr>
        </p:nvSpPr>
        <p:spPr>
          <a:xfrm>
            <a:off x="257500" y="691225"/>
            <a:ext cx="5272200" cy="5880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Statusy odpowiedzi</a:t>
            </a:r>
            <a:endParaRPr sz="3500"/>
          </a:p>
        </p:txBody>
      </p:sp>
      <p:sp>
        <p:nvSpPr>
          <p:cNvPr id="248" name="Google Shape;248;p30"/>
          <p:cNvSpPr txBox="1"/>
          <p:nvPr>
            <p:ph idx="1" type="subTitle"/>
          </p:nvPr>
        </p:nvSpPr>
        <p:spPr>
          <a:xfrm>
            <a:off x="311700" y="1721275"/>
            <a:ext cx="8520600" cy="15924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1200"/>
              </a:spcBef>
              <a:spcAft>
                <a:spcPts val="0"/>
              </a:spcAft>
              <a:buClr>
                <a:schemeClr val="dk1"/>
              </a:buClr>
              <a:buSzPts val="1500"/>
              <a:buChar char="●"/>
            </a:pPr>
            <a:r>
              <a:rPr lang="pl" sz="1500">
                <a:solidFill>
                  <a:schemeClr val="dk1"/>
                </a:solidFill>
              </a:rPr>
              <a:t>1xx – informacyjne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pl" sz="1500">
                <a:solidFill>
                  <a:schemeClr val="dk1"/>
                </a:solidFill>
              </a:rPr>
              <a:t>2xx – powodzenie realizacji</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pl" sz="1500">
                <a:solidFill>
                  <a:schemeClr val="dk1"/>
                </a:solidFill>
              </a:rPr>
              <a:t>3xx – przekierowania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pl" sz="1500">
                <a:solidFill>
                  <a:schemeClr val="dk1"/>
                </a:solidFill>
              </a:rPr>
              <a:t>4xx – błąd po stronie klienta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pl" sz="1500">
                <a:solidFill>
                  <a:schemeClr val="dk1"/>
                </a:solidFill>
              </a:rPr>
              <a:t>5xx – błąd po stronie serwera</a:t>
            </a:r>
            <a:endParaRPr sz="1500">
              <a:solidFill>
                <a:schemeClr val="dk1"/>
              </a:solidFill>
            </a:endParaRPr>
          </a:p>
          <a:p>
            <a:pPr indent="0" lvl="0" marL="0" rtl="0" algn="ctr">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ctrTitle"/>
          </p:nvPr>
        </p:nvSpPr>
        <p:spPr>
          <a:xfrm>
            <a:off x="237175" y="596350"/>
            <a:ext cx="5916000" cy="6150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Zasady tworzenia REST</a:t>
            </a:r>
            <a:endParaRPr sz="3500"/>
          </a:p>
        </p:txBody>
      </p:sp>
      <p:sp>
        <p:nvSpPr>
          <p:cNvPr id="254" name="Google Shape;254;p31"/>
          <p:cNvSpPr txBox="1"/>
          <p:nvPr>
            <p:ph idx="1" type="subTitle"/>
          </p:nvPr>
        </p:nvSpPr>
        <p:spPr>
          <a:xfrm>
            <a:off x="311700" y="1707750"/>
            <a:ext cx="8520600" cy="25617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t/>
            </a:r>
            <a:endParaRPr/>
          </a:p>
          <a:p>
            <a:pPr indent="-323850" lvl="0" marL="457200" rtl="0" algn="l">
              <a:spcBef>
                <a:spcPts val="280"/>
              </a:spcBef>
              <a:spcAft>
                <a:spcPts val="0"/>
              </a:spcAft>
              <a:buClr>
                <a:schemeClr val="dk1"/>
              </a:buClr>
              <a:buSzPts val="1500"/>
              <a:buChar char="-"/>
            </a:pPr>
            <a:r>
              <a:rPr lang="pl" sz="1500">
                <a:solidFill>
                  <a:schemeClr val="dk1"/>
                </a:solidFill>
              </a:rPr>
              <a:t>Oddzielenie interfejsu </a:t>
            </a:r>
            <a:r>
              <a:rPr lang="pl" sz="1500">
                <a:solidFill>
                  <a:schemeClr val="dk1"/>
                </a:solidFill>
              </a:rPr>
              <a:t>użytkownika</a:t>
            </a:r>
            <a:r>
              <a:rPr lang="pl" sz="1500">
                <a:solidFill>
                  <a:schemeClr val="dk1"/>
                </a:solidFill>
              </a:rPr>
              <a:t> od operacji na serwerze.</a:t>
            </a:r>
            <a:endParaRPr sz="1500">
              <a:solidFill>
                <a:schemeClr val="dk1"/>
              </a:solidFill>
            </a:endParaRPr>
          </a:p>
          <a:p>
            <a:pPr indent="-323850" lvl="0" marL="457200" rtl="0" algn="l">
              <a:spcBef>
                <a:spcPts val="0"/>
              </a:spcBef>
              <a:spcAft>
                <a:spcPts val="0"/>
              </a:spcAft>
              <a:buClr>
                <a:schemeClr val="dk1"/>
              </a:buClr>
              <a:buSzPts val="1500"/>
              <a:buChar char="-"/>
            </a:pPr>
            <a:r>
              <a:rPr lang="pl" sz="1500">
                <a:solidFill>
                  <a:schemeClr val="dk1"/>
                </a:solidFill>
              </a:rPr>
              <a:t>Bezstanowość.</a:t>
            </a:r>
            <a:endParaRPr sz="1500">
              <a:solidFill>
                <a:schemeClr val="dk1"/>
              </a:solidFill>
            </a:endParaRPr>
          </a:p>
          <a:p>
            <a:pPr indent="-323850" lvl="0" marL="457200" rtl="0" algn="l">
              <a:spcBef>
                <a:spcPts val="0"/>
              </a:spcBef>
              <a:spcAft>
                <a:spcPts val="0"/>
              </a:spcAft>
              <a:buClr>
                <a:schemeClr val="dk1"/>
              </a:buClr>
              <a:buSzPts val="1500"/>
              <a:buChar char="-"/>
            </a:pPr>
            <a:r>
              <a:rPr lang="pl" sz="1500">
                <a:solidFill>
                  <a:schemeClr val="dk1"/>
                </a:solidFill>
              </a:rPr>
              <a:t>Cacheability.</a:t>
            </a:r>
            <a:endParaRPr sz="1500">
              <a:solidFill>
                <a:schemeClr val="dk1"/>
              </a:solidFill>
            </a:endParaRPr>
          </a:p>
          <a:p>
            <a:pPr indent="-323850" lvl="0" marL="457200" rtl="0" algn="l">
              <a:spcBef>
                <a:spcPts val="0"/>
              </a:spcBef>
              <a:spcAft>
                <a:spcPts val="0"/>
              </a:spcAft>
              <a:buClr>
                <a:schemeClr val="dk1"/>
              </a:buClr>
              <a:buSzPts val="1500"/>
              <a:buChar char="-"/>
            </a:pPr>
            <a:r>
              <a:rPr lang="pl" sz="1500">
                <a:solidFill>
                  <a:schemeClr val="dk1"/>
                </a:solidFill>
              </a:rPr>
              <a:t>Jasne endpointy.</a:t>
            </a:r>
            <a:endParaRPr sz="1500">
              <a:solidFill>
                <a:schemeClr val="dk1"/>
              </a:solidFill>
            </a:endParaRPr>
          </a:p>
          <a:p>
            <a:pPr indent="-323850" lvl="0" marL="457200" rtl="0" algn="l">
              <a:spcBef>
                <a:spcPts val="0"/>
              </a:spcBef>
              <a:spcAft>
                <a:spcPts val="0"/>
              </a:spcAft>
              <a:buClr>
                <a:schemeClr val="dk1"/>
              </a:buClr>
              <a:buSzPts val="1500"/>
              <a:buChar char="-"/>
            </a:pPr>
            <a:r>
              <a:rPr lang="pl" sz="1500">
                <a:solidFill>
                  <a:schemeClr val="dk1"/>
                </a:solidFill>
              </a:rPr>
              <a:t>Odseparowanie </a:t>
            </a:r>
            <a:r>
              <a:rPr lang="pl" sz="1500">
                <a:solidFill>
                  <a:schemeClr val="dk1"/>
                </a:solidFill>
              </a:rPr>
              <a:t>warstw</a:t>
            </a:r>
            <a:r>
              <a:rPr lang="pl" sz="1500">
                <a:solidFill>
                  <a:schemeClr val="dk1"/>
                </a:solidFill>
              </a:rPr>
              <a:t>.</a:t>
            </a:r>
            <a:endParaRPr sz="1500">
              <a:solidFill>
                <a:schemeClr val="dk1"/>
              </a:solidFill>
            </a:endParaRPr>
          </a:p>
          <a:p>
            <a:pPr indent="0" lvl="0" marL="0" rtl="0" algn="l">
              <a:spcBef>
                <a:spcPts val="280"/>
              </a:spcBef>
              <a:spcAft>
                <a:spcPts val="0"/>
              </a:spcAft>
              <a:buNone/>
            </a:pPr>
            <a:r>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ctrTitle"/>
          </p:nvPr>
        </p:nvSpPr>
        <p:spPr>
          <a:xfrm>
            <a:off x="311700" y="744575"/>
            <a:ext cx="2920800" cy="6243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pl" sz="3200"/>
              <a:t>Controller</a:t>
            </a:r>
            <a:endParaRPr sz="3200"/>
          </a:p>
        </p:txBody>
      </p:sp>
      <p:pic>
        <p:nvPicPr>
          <p:cNvPr id="260" name="Google Shape;260;p32"/>
          <p:cNvPicPr preferRelativeResize="0"/>
          <p:nvPr/>
        </p:nvPicPr>
        <p:blipFill>
          <a:blip r:embed="rId3">
            <a:alphaModFix/>
          </a:blip>
          <a:stretch>
            <a:fillRect/>
          </a:stretch>
        </p:blipFill>
        <p:spPr>
          <a:xfrm>
            <a:off x="2083725" y="1402750"/>
            <a:ext cx="4473400" cy="309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ctrTitle"/>
          </p:nvPr>
        </p:nvSpPr>
        <p:spPr>
          <a:xfrm>
            <a:off x="311699" y="744575"/>
            <a:ext cx="4909500" cy="5226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pl" sz="3500"/>
              <a:t>Adnotacje controllera</a:t>
            </a:r>
            <a:endParaRPr sz="3500"/>
          </a:p>
        </p:txBody>
      </p:sp>
      <p:sp>
        <p:nvSpPr>
          <p:cNvPr id="266" name="Google Shape;266;p33"/>
          <p:cNvSpPr txBox="1"/>
          <p:nvPr>
            <p:ph idx="1" type="subTitle"/>
          </p:nvPr>
        </p:nvSpPr>
        <p:spPr>
          <a:xfrm>
            <a:off x="311700" y="1565350"/>
            <a:ext cx="8520600" cy="23595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rPr lang="pl" sz="1500"/>
              <a:t>	@Controller</a:t>
            </a:r>
            <a:endParaRPr sz="1500"/>
          </a:p>
          <a:p>
            <a:pPr indent="0" lvl="0" marL="0" rtl="0" algn="l">
              <a:spcBef>
                <a:spcPts val="280"/>
              </a:spcBef>
              <a:spcAft>
                <a:spcPts val="0"/>
              </a:spcAft>
              <a:buClr>
                <a:schemeClr val="dk1"/>
              </a:buClr>
              <a:buSzPts val="1100"/>
              <a:buFont typeface="Arial"/>
              <a:buNone/>
            </a:pPr>
            <a:r>
              <a:rPr lang="pl" sz="1500"/>
              <a:t>	@RequestMapping</a:t>
            </a:r>
            <a:endParaRPr sz="1500"/>
          </a:p>
          <a:p>
            <a:pPr indent="0" lvl="0" marL="0" rtl="0" algn="l">
              <a:spcBef>
                <a:spcPts val="280"/>
              </a:spcBef>
              <a:spcAft>
                <a:spcPts val="0"/>
              </a:spcAft>
              <a:buClr>
                <a:schemeClr val="dk1"/>
              </a:buClr>
              <a:buSzPts val="1100"/>
              <a:buFont typeface="Arial"/>
              <a:buNone/>
            </a:pPr>
            <a:r>
              <a:rPr lang="pl" sz="1500"/>
              <a:t>	@PathVariable</a:t>
            </a:r>
            <a:endParaRPr sz="1500"/>
          </a:p>
          <a:p>
            <a:pPr indent="0" lvl="0" marL="0" rtl="0" algn="l">
              <a:spcBef>
                <a:spcPts val="280"/>
              </a:spcBef>
              <a:spcAft>
                <a:spcPts val="0"/>
              </a:spcAft>
              <a:buClr>
                <a:schemeClr val="dk1"/>
              </a:buClr>
              <a:buSzPts val="1100"/>
              <a:buFont typeface="Arial"/>
              <a:buNone/>
            </a:pPr>
            <a:r>
              <a:rPr lang="pl" sz="1500"/>
              <a:t>	@RequestParam</a:t>
            </a:r>
            <a:endParaRPr sz="1500"/>
          </a:p>
          <a:p>
            <a:pPr indent="0" lvl="0" marL="0" rtl="0" algn="l">
              <a:spcBef>
                <a:spcPts val="280"/>
              </a:spcBef>
              <a:spcAft>
                <a:spcPts val="0"/>
              </a:spcAft>
              <a:buClr>
                <a:schemeClr val="dk1"/>
              </a:buClr>
              <a:buSzPts val="1100"/>
              <a:buFont typeface="Arial"/>
              <a:buNone/>
            </a:pPr>
            <a:r>
              <a:rPr lang="pl" sz="1500"/>
              <a:t>	@ModelAttribute</a:t>
            </a:r>
            <a:endParaRPr sz="1500"/>
          </a:p>
          <a:p>
            <a:pPr indent="0" lvl="0" marL="0" rtl="0" algn="l">
              <a:spcBef>
                <a:spcPts val="280"/>
              </a:spcBef>
              <a:spcAft>
                <a:spcPts val="0"/>
              </a:spcAft>
              <a:buClr>
                <a:schemeClr val="dk1"/>
              </a:buClr>
              <a:buSzPts val="1100"/>
              <a:buFont typeface="Arial"/>
              <a:buNone/>
            </a:pPr>
            <a:r>
              <a:rPr lang="pl" sz="1500"/>
              <a:t>	@RequestBody and @ResponseBody</a:t>
            </a:r>
            <a:endParaRPr sz="1500"/>
          </a:p>
          <a:p>
            <a:pPr indent="0" lvl="0" marL="0" rtl="0" algn="l">
              <a:spcBef>
                <a:spcPts val="280"/>
              </a:spcBef>
              <a:spcAft>
                <a:spcPts val="0"/>
              </a:spcAft>
              <a:buNone/>
            </a:pPr>
            <a:r>
              <a:rPr lang="pl" sz="1500"/>
              <a:t>	@RequestHeader and @ResponseHeader</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IS">
  <a:themeElements>
    <a:clrScheme name="Pakiet 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E96EAB24226CF44A456EC89C72FA2E6" ma:contentTypeVersion="4" ma:contentTypeDescription="Utwórz nowy dokument." ma:contentTypeScope="" ma:versionID="c6820337a6159f46a87b55ab571f903c">
  <xsd:schema xmlns:xsd="http://www.w3.org/2001/XMLSchema" xmlns:xs="http://www.w3.org/2001/XMLSchema" xmlns:p="http://schemas.microsoft.com/office/2006/metadata/properties" xmlns:ns2="8e991f04-aa26-4ece-9cd8-17eadef3d794" xmlns:ns3="961021e1-11bc-4ad8-8715-e6afe96dade8" targetNamespace="http://schemas.microsoft.com/office/2006/metadata/properties" ma:root="true" ma:fieldsID="2b05bd612e6903fe174fb6fd243eaa6f" ns2:_="" ns3:_="">
    <xsd:import namespace="8e991f04-aa26-4ece-9cd8-17eadef3d794"/>
    <xsd:import namespace="961021e1-11bc-4ad8-8715-e6afe96dade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991f04-aa26-4ece-9cd8-17eadef3d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1021e1-11bc-4ad8-8715-e6afe96dade8"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B7DF93-5E53-4440-A90C-FB2A95FAC9B1}"/>
</file>

<file path=customXml/itemProps2.xml><?xml version="1.0" encoding="utf-8"?>
<ds:datastoreItem xmlns:ds="http://schemas.openxmlformats.org/officeDocument/2006/customXml" ds:itemID="{49C27235-B4DB-4A0E-AA83-D348D8E57093}"/>
</file>

<file path=customXml/itemProps3.xml><?xml version="1.0" encoding="utf-8"?>
<ds:datastoreItem xmlns:ds="http://schemas.openxmlformats.org/officeDocument/2006/customXml" ds:itemID="{07C49E9A-6244-4D9C-BD31-940730378A7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0x010100BE96EAB24226CF44A456EC89C72FA2E6</vt:lpwstr>
  </property>
</Properties>
</file>