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302" r:id="rId3"/>
    <p:sldId id="267" r:id="rId4"/>
    <p:sldId id="268" r:id="rId5"/>
    <p:sldId id="264" r:id="rId6"/>
    <p:sldId id="265" r:id="rId7"/>
    <p:sldId id="266" r:id="rId8"/>
    <p:sldId id="269" r:id="rId9"/>
    <p:sldId id="301" r:id="rId10"/>
    <p:sldId id="270" r:id="rId11"/>
    <p:sldId id="257" r:id="rId12"/>
    <p:sldId id="271" r:id="rId13"/>
    <p:sldId id="272" r:id="rId14"/>
    <p:sldId id="256" r:id="rId15"/>
    <p:sldId id="26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05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5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4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3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9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32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37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356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9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80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A6C3-3E2D-4FC3-B917-E2B243922071}" type="datetimeFigureOut">
              <a:rPr lang="pl-PL" smtClean="0"/>
              <a:t>29.06.2022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EB8A-90C8-4A4F-9974-1CE1757AF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53FDE1-A0C0-477F-B5F7-18B7CAF2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Wprowadzenie do relacyjnych baz danych oraz języka SQL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FEC4BD1-296C-42BA-87AC-B51562B2EE94}"/>
              </a:ext>
            </a:extLst>
          </p:cNvPr>
          <p:cNvSpPr txBox="1"/>
          <p:nvPr/>
        </p:nvSpPr>
        <p:spPr>
          <a:xfrm>
            <a:off x="8440614" y="5952391"/>
            <a:ext cx="407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Autor Kamil Konopka</a:t>
            </a:r>
          </a:p>
        </p:txBody>
      </p:sp>
    </p:spTree>
    <p:extLst>
      <p:ext uri="{BB962C8B-B14F-4D97-AF65-F5344CB8AC3E}">
        <p14:creationId xmlns:p14="http://schemas.microsoft.com/office/powerpoint/2010/main" val="192251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844533-8BE5-491C-B311-2107A431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SQL - fundamenty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483B4B-D162-4DCD-87F6-9BEFD54F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Structured</a:t>
            </a:r>
            <a:r>
              <a:rPr lang="pl-PL" dirty="0"/>
              <a:t> Query Language</a:t>
            </a:r>
          </a:p>
          <a:p>
            <a:r>
              <a:rPr lang="pl-PL" dirty="0"/>
              <a:t>Służy do wykonywania operacji na danych</a:t>
            </a:r>
          </a:p>
          <a:p>
            <a:r>
              <a:rPr lang="pl-PL" dirty="0">
                <a:solidFill>
                  <a:srgbClr val="202122"/>
                </a:solidFill>
                <a:latin typeface="Calibri "/>
              </a:rPr>
              <a:t>J</a:t>
            </a:r>
            <a:r>
              <a:rPr lang="pl-PL" dirty="0"/>
              <a:t>est standardem w komunikacji z serwerami relacyjnych baz danych</a:t>
            </a:r>
          </a:p>
        </p:txBody>
      </p:sp>
    </p:spTree>
    <p:extLst>
      <p:ext uri="{BB962C8B-B14F-4D97-AF65-F5344CB8AC3E}">
        <p14:creationId xmlns:p14="http://schemas.microsoft.com/office/powerpoint/2010/main" val="201953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EE3C16-4149-49B9-8419-9ED19C89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SELECT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0D085E-904D-4E76-A076-563FAB43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SELECT</a:t>
            </a:r>
            <a:r>
              <a:rPr lang="pl-PL" sz="2000" b="1" dirty="0"/>
              <a:t> służy do wybierania danych z bazy danych.</a:t>
            </a:r>
          </a:p>
          <a:p>
            <a:pPr marL="0" indent="0">
              <a:buNone/>
            </a:pPr>
            <a:endParaRPr lang="pl-PL" sz="2000" b="1" dirty="0"/>
          </a:p>
          <a:p>
            <a:pPr marL="0" indent="0">
              <a:buNone/>
            </a:pPr>
            <a:r>
              <a:rPr lang="pl-PL" sz="2000" b="1" dirty="0"/>
              <a:t>Pobieranie wszystkich danych:</a:t>
            </a:r>
          </a:p>
          <a:p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</a:t>
            </a:r>
            <a:r>
              <a:rPr lang="pl-PL" sz="2000" dirty="0"/>
              <a:t> * </a:t>
            </a:r>
            <a:r>
              <a:rPr lang="pl-PL" sz="2000" b="1" dirty="0">
                <a:solidFill>
                  <a:srgbClr val="FF0000"/>
                </a:solidFill>
              </a:rPr>
              <a:t>FROM</a:t>
            </a:r>
            <a:r>
              <a:rPr lang="pl-PL" sz="2000" dirty="0"/>
              <a:t> EMPLOYEE  =&gt; (EMPLOYEE to nazwa tabeli)</a:t>
            </a:r>
          </a:p>
          <a:p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</a:t>
            </a:r>
            <a:r>
              <a:rPr lang="pl-PL" sz="2000" dirty="0"/>
              <a:t> e.* </a:t>
            </a:r>
            <a:r>
              <a:rPr lang="pl-PL" sz="2000" b="1" dirty="0">
                <a:solidFill>
                  <a:srgbClr val="FF0000"/>
                </a:solidFill>
              </a:rPr>
              <a:t>FROM</a:t>
            </a:r>
            <a:r>
              <a:rPr lang="pl-PL" sz="2000" dirty="0"/>
              <a:t> EMPLOYEE e</a:t>
            </a:r>
          </a:p>
          <a:p>
            <a:endParaRPr lang="pl-PL" sz="2000" dirty="0"/>
          </a:p>
          <a:p>
            <a:pPr marL="0" indent="0">
              <a:buNone/>
            </a:pPr>
            <a:r>
              <a:rPr lang="pl-PL" sz="2000" b="1" dirty="0"/>
              <a:t>Pobieranie wybranych kolumn:</a:t>
            </a:r>
          </a:p>
          <a:p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</a:t>
            </a:r>
            <a:r>
              <a:rPr lang="pl-PL" sz="2000" dirty="0"/>
              <a:t> EMP_ID, NAME </a:t>
            </a:r>
            <a:r>
              <a:rPr lang="pl-PL" sz="2000" b="1" dirty="0">
                <a:solidFill>
                  <a:srgbClr val="FF0000"/>
                </a:solidFill>
              </a:rPr>
              <a:t>FROM</a:t>
            </a:r>
            <a:r>
              <a:rPr lang="pl-PL" sz="2000" dirty="0"/>
              <a:t> EMPLOYEE</a:t>
            </a:r>
          </a:p>
          <a:p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</a:t>
            </a:r>
            <a:r>
              <a:rPr lang="pl-PL" sz="2000" dirty="0"/>
              <a:t> </a:t>
            </a:r>
            <a:r>
              <a:rPr lang="pl-PL" sz="2000" dirty="0" err="1"/>
              <a:t>e.EMP_ID</a:t>
            </a:r>
            <a:r>
              <a:rPr lang="pl-PL" sz="2000" dirty="0"/>
              <a:t>, e.NAME </a:t>
            </a:r>
            <a:r>
              <a:rPr lang="pl-PL" sz="2000" b="1" dirty="0">
                <a:solidFill>
                  <a:srgbClr val="FF0000"/>
                </a:solidFill>
              </a:rPr>
              <a:t>FROM</a:t>
            </a:r>
            <a:r>
              <a:rPr lang="pl-PL" sz="2000" dirty="0"/>
              <a:t> EMPLOYEE e</a:t>
            </a:r>
          </a:p>
          <a:p>
            <a:pPr marL="0" indent="0">
              <a:buNone/>
            </a:pPr>
            <a:endParaRPr lang="pl-PL" sz="20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9A6627E-D433-4385-A406-BD6D065E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48379"/>
              </p:ext>
            </p:extLst>
          </p:nvPr>
        </p:nvGraphicFramePr>
        <p:xfrm>
          <a:off x="7796941" y="2304277"/>
          <a:ext cx="2912247" cy="1946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3504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Michał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37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A8733D-CF0F-432E-80F0-A74AD671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Aliasy kolumn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6D74B8-465A-4EFA-9CB1-B0DDC535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/>
              <a:t>Aliasy służą do zmienia nazw kolumn.</a:t>
            </a:r>
          </a:p>
          <a:p>
            <a:pPr marL="0" indent="0">
              <a:buNone/>
            </a:pPr>
            <a:endParaRPr lang="pl-PL" sz="2800" b="1" dirty="0"/>
          </a:p>
          <a:p>
            <a:pPr marL="0" indent="0">
              <a:buNone/>
            </a:pPr>
            <a:r>
              <a:rPr lang="pl-PL" sz="2000" b="1" dirty="0"/>
              <a:t>Nadawanie aliasów:</a:t>
            </a:r>
          </a:p>
          <a:p>
            <a:pPr marL="0" indent="0">
              <a:buNone/>
            </a:pPr>
            <a:r>
              <a:rPr lang="pl-PL" sz="2000" dirty="0"/>
              <a:t>SELECT EMP_ID </a:t>
            </a:r>
            <a:r>
              <a:rPr lang="pl-PL" sz="2000" b="1" dirty="0">
                <a:solidFill>
                  <a:srgbClr val="FF0000"/>
                </a:solidFill>
              </a:rPr>
              <a:t>AS</a:t>
            </a:r>
            <a:r>
              <a:rPr lang="pl-PL" sz="2000" dirty="0"/>
              <a:t> ID, NAME </a:t>
            </a:r>
            <a:r>
              <a:rPr lang="pl-PL" sz="2000" b="1" dirty="0">
                <a:solidFill>
                  <a:srgbClr val="FF0000"/>
                </a:solidFill>
              </a:rPr>
              <a:t>AS</a:t>
            </a:r>
            <a:r>
              <a:rPr lang="pl-PL" sz="2000" dirty="0"/>
              <a:t> FIRST_NAME FROM EMPLOYEE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CB94D9D-C408-4F35-B2DB-C79D4BBA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82528"/>
              </p:ext>
            </p:extLst>
          </p:nvPr>
        </p:nvGraphicFramePr>
        <p:xfrm>
          <a:off x="7953461" y="2382666"/>
          <a:ext cx="2912247" cy="1935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244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Michał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2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FF1B53-8527-44D9-9E5A-8AF8713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ORDER BY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CC0A23-1C65-469C-9425-E6EF5AE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ORDER BY </a:t>
            </a:r>
            <a:r>
              <a:rPr lang="pl-PL" sz="2000" b="1" dirty="0"/>
              <a:t>służy do sortowania danych poprzez określone kolumny rosnąco lub malejąco.</a:t>
            </a:r>
          </a:p>
          <a:p>
            <a:pPr marL="0" indent="0">
              <a:buNone/>
            </a:pPr>
            <a:endParaRPr lang="pl-PL" sz="2000" b="1" dirty="0"/>
          </a:p>
          <a:p>
            <a:pPr marL="0" indent="0">
              <a:buNone/>
            </a:pPr>
            <a:r>
              <a:rPr lang="pl-PL" sz="2000" b="1" dirty="0"/>
              <a:t>Sortowanie:</a:t>
            </a:r>
          </a:p>
          <a:p>
            <a:r>
              <a:rPr lang="pl-PL" sz="2000" dirty="0"/>
              <a:t>SELECT EMP_ID, NAME FROM EMPLOYEE </a:t>
            </a:r>
            <a:r>
              <a:rPr lang="pl-PL" sz="2000" b="1" dirty="0">
                <a:solidFill>
                  <a:srgbClr val="FF0000"/>
                </a:solidFill>
              </a:rPr>
              <a:t>ORDER BY </a:t>
            </a:r>
            <a:r>
              <a:rPr lang="pl-PL" sz="2000" dirty="0"/>
              <a:t>SALARY </a:t>
            </a:r>
          </a:p>
          <a:p>
            <a:r>
              <a:rPr lang="pl-PL" sz="2000" dirty="0"/>
              <a:t>SELECT EMP_ID, NAME FROM EMPLOYEE </a:t>
            </a:r>
            <a:r>
              <a:rPr lang="pl-PL" sz="2000" b="1" dirty="0">
                <a:solidFill>
                  <a:srgbClr val="FF0000"/>
                </a:solidFill>
              </a:rPr>
              <a:t>ORDER BY </a:t>
            </a:r>
            <a:r>
              <a:rPr lang="pl-PL" sz="2000" dirty="0"/>
              <a:t>SALARY ASC </a:t>
            </a:r>
          </a:p>
          <a:p>
            <a:r>
              <a:rPr lang="pl-PL" sz="2000" dirty="0"/>
              <a:t>SELECT EMP_ID, NAME FROM EMPLOYEE </a:t>
            </a:r>
            <a:r>
              <a:rPr lang="pl-PL" sz="2000" b="1" dirty="0">
                <a:solidFill>
                  <a:srgbClr val="FF0000"/>
                </a:solidFill>
              </a:rPr>
              <a:t>ORDER BY </a:t>
            </a:r>
            <a:r>
              <a:rPr lang="pl-PL" sz="2000" dirty="0"/>
              <a:t>SALARY DESC</a:t>
            </a:r>
          </a:p>
          <a:p>
            <a:r>
              <a:rPr lang="pl-PL" sz="2000" dirty="0"/>
              <a:t>SELECT EMP_ID, NAME FROM EMPLOYEE </a:t>
            </a:r>
            <a:r>
              <a:rPr lang="pl-PL" sz="2000" b="1" dirty="0">
                <a:solidFill>
                  <a:srgbClr val="FF0000"/>
                </a:solidFill>
              </a:rPr>
              <a:t>ORDER BY </a:t>
            </a:r>
            <a:r>
              <a:rPr lang="pl-PL" sz="2000" dirty="0"/>
              <a:t>NAME ASC,</a:t>
            </a:r>
            <a:r>
              <a:rPr lang="pl-PL" sz="2000" dirty="0">
                <a:solidFill>
                  <a:srgbClr val="FF0000"/>
                </a:solidFill>
              </a:rPr>
              <a:t> </a:t>
            </a:r>
            <a:r>
              <a:rPr lang="pl-PL" sz="2000" dirty="0"/>
              <a:t>SALARY DESC</a:t>
            </a:r>
          </a:p>
          <a:p>
            <a:endParaRPr lang="pl-PL" sz="2000" dirty="0"/>
          </a:p>
          <a:p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F16CBF-B111-4235-A581-4768833B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41261"/>
              </p:ext>
            </p:extLst>
          </p:nvPr>
        </p:nvGraphicFramePr>
        <p:xfrm>
          <a:off x="8219131" y="2259098"/>
          <a:ext cx="2912247" cy="1935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244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5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SELECT DISTINCT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Instrukcja </a:t>
            </a:r>
            <a:r>
              <a:rPr lang="pl-PL" sz="2000" b="1" dirty="0">
                <a:solidFill>
                  <a:srgbClr val="FF0000"/>
                </a:solidFill>
              </a:rPr>
              <a:t>SELECT DISTINCT</a:t>
            </a:r>
            <a:r>
              <a:rPr lang="pl-PL" sz="2000" b="1" dirty="0"/>
              <a:t> służy do wybierania danych, które się różnią (są unikalne).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Pobieranie wszystkich danych: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 DISTINCT </a:t>
            </a:r>
            <a:r>
              <a:rPr lang="pl-PL" sz="2000" dirty="0"/>
              <a:t>* FROM EMPLOYEE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 DISTINCT </a:t>
            </a:r>
            <a:r>
              <a:rPr lang="pl-PL" sz="2000" dirty="0"/>
              <a:t>e.* FROM EMPLOYEE e</a:t>
            </a:r>
          </a:p>
          <a:p>
            <a:pPr algn="l"/>
            <a:endParaRPr lang="pl-PL" sz="2000" dirty="0"/>
          </a:p>
          <a:p>
            <a:pPr algn="l"/>
            <a:r>
              <a:rPr lang="pl-PL" sz="2000" b="1" dirty="0"/>
              <a:t>Pobieranie wybranych kolumn: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b="1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 DISTINCT </a:t>
            </a:r>
            <a:r>
              <a:rPr lang="pl-PL" sz="2000" dirty="0"/>
              <a:t>NAME, SURNAME FROM EMPLOYEE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SELECT DISTINCT </a:t>
            </a:r>
            <a:r>
              <a:rPr lang="pl-PL" sz="2000" dirty="0"/>
              <a:t>e.NAME, e. SURNAME FROM EMPLOYEE e</a:t>
            </a:r>
          </a:p>
          <a:p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A950F60-1D58-432F-A490-B007A7004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47332"/>
              </p:ext>
            </p:extLst>
          </p:nvPr>
        </p:nvGraphicFramePr>
        <p:xfrm>
          <a:off x="7823714" y="2629800"/>
          <a:ext cx="2912247" cy="1935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244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1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WHERE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WHERE</a:t>
            </a:r>
            <a:r>
              <a:rPr lang="pl-PL" sz="2000" b="1" dirty="0"/>
              <a:t> służy do filtrowania rekordów dla podanych warunków.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Filtrowanie wierszy: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EMP_ID, NAME FROM EMPLOYEE </a:t>
            </a:r>
            <a:r>
              <a:rPr lang="pl-PL" sz="2000" b="1" dirty="0">
                <a:solidFill>
                  <a:srgbClr val="FF0000"/>
                </a:solidFill>
              </a:rPr>
              <a:t>WHERE</a:t>
            </a:r>
            <a:r>
              <a:rPr lang="pl-PL" sz="2000" dirty="0"/>
              <a:t> NAME = ’Kamil’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EMP_ID, NAME FROM EMPLOYEE </a:t>
            </a:r>
            <a:r>
              <a:rPr lang="pl-PL" sz="2000" b="1" dirty="0">
                <a:solidFill>
                  <a:srgbClr val="FF0000"/>
                </a:solidFill>
              </a:rPr>
              <a:t>WHERE</a:t>
            </a:r>
            <a:r>
              <a:rPr lang="pl-PL" sz="2000" dirty="0"/>
              <a:t> NAME = ’Kamil’ AND SALARY = 1000</a:t>
            </a:r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13819"/>
              </p:ext>
            </p:extLst>
          </p:nvPr>
        </p:nvGraphicFramePr>
        <p:xfrm>
          <a:off x="8346904" y="4001294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LIMIT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LIMIT</a:t>
            </a:r>
            <a:r>
              <a:rPr lang="pl-PL" sz="2000" b="1" dirty="0"/>
              <a:t> służy do ograniczenia ilości zwróconych wierszy.</a:t>
            </a:r>
          </a:p>
          <a:p>
            <a:pPr algn="l"/>
            <a:r>
              <a:rPr lang="pl-PL" sz="2000" b="1" dirty="0"/>
              <a:t>Ograniczanie ilości wierszy: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</a:t>
            </a:r>
            <a:r>
              <a:rPr lang="pl-PL" sz="2000" b="1" dirty="0">
                <a:solidFill>
                  <a:srgbClr val="FF0000"/>
                </a:solidFill>
              </a:rPr>
              <a:t>LIMIT</a:t>
            </a:r>
            <a:r>
              <a:rPr lang="pl-PL" sz="2000" dirty="0"/>
              <a:t>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r>
              <a:rPr lang="pl-PL" sz="2000" b="1" dirty="0"/>
              <a:t>Ograniczanie ilości wierszy z przesunięciem: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</a:t>
            </a:r>
            <a:r>
              <a:rPr lang="pl-PL" sz="2000" b="1" dirty="0">
                <a:solidFill>
                  <a:srgbClr val="FF0000"/>
                </a:solidFill>
              </a:rPr>
              <a:t>LIMIT</a:t>
            </a:r>
            <a:r>
              <a:rPr lang="pl-PL" sz="2000" dirty="0"/>
              <a:t> 2 </a:t>
            </a:r>
            <a:r>
              <a:rPr lang="pl-PL" sz="2000" b="1" dirty="0">
                <a:solidFill>
                  <a:srgbClr val="FF0000"/>
                </a:solidFill>
              </a:rPr>
              <a:t>OFFSET</a:t>
            </a:r>
            <a:r>
              <a:rPr lang="pl-PL" sz="2000" dirty="0"/>
              <a:t> 2</a:t>
            </a:r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/>
        </p:nvGraphicFramePr>
        <p:xfrm>
          <a:off x="8346904" y="4001294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2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FETCH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FETCH</a:t>
            </a:r>
            <a:r>
              <a:rPr lang="pl-PL" sz="2000" b="1" dirty="0"/>
              <a:t> służy do ograniczenia ilości zwróconych wierszy.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Ograniczanie ilości wierszy: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</a:t>
            </a:r>
            <a:r>
              <a:rPr lang="pl-PL" sz="2000" b="1" dirty="0">
                <a:solidFill>
                  <a:srgbClr val="FF0000"/>
                </a:solidFill>
              </a:rPr>
              <a:t>FETCH FIRST</a:t>
            </a:r>
            <a:r>
              <a:rPr lang="pl-PL" sz="2000" dirty="0"/>
              <a:t> 2 </a:t>
            </a:r>
            <a:r>
              <a:rPr lang="pl-PL" sz="2000" b="1" dirty="0">
                <a:solidFill>
                  <a:srgbClr val="FF0000"/>
                </a:solidFill>
              </a:rPr>
              <a:t>ROW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r>
              <a:rPr lang="pl-PL" sz="2000" b="1" dirty="0"/>
              <a:t>Ograniczanie ilości wierszy z przesunięciem: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</a:t>
            </a:r>
            <a:r>
              <a:rPr lang="pl-PL" sz="2000" b="1" dirty="0">
                <a:solidFill>
                  <a:srgbClr val="FF0000"/>
                </a:solidFill>
              </a:rPr>
              <a:t>OFFSET</a:t>
            </a:r>
            <a:r>
              <a:rPr lang="pl-PL" sz="2000" dirty="0"/>
              <a:t> 2 </a:t>
            </a:r>
            <a:r>
              <a:rPr lang="pl-PL" sz="2000" b="1" dirty="0">
                <a:solidFill>
                  <a:srgbClr val="FF0000"/>
                </a:solidFill>
              </a:rPr>
              <a:t>ROWS</a:t>
            </a:r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FETCH FIRST</a:t>
            </a:r>
            <a:r>
              <a:rPr lang="pl-PL" sz="2000" dirty="0"/>
              <a:t> 2 </a:t>
            </a:r>
            <a:r>
              <a:rPr lang="pl-PL" sz="2000" b="1" dirty="0">
                <a:solidFill>
                  <a:srgbClr val="FF0000"/>
                </a:solidFill>
              </a:rPr>
              <a:t>ROW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8345"/>
              </p:ext>
            </p:extLst>
          </p:nvPr>
        </p:nvGraphicFramePr>
        <p:xfrm>
          <a:off x="8264526" y="1939903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4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operator IN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Operator </a:t>
            </a:r>
            <a:r>
              <a:rPr lang="pl-PL" sz="2000" b="1" dirty="0">
                <a:solidFill>
                  <a:srgbClr val="FF0000"/>
                </a:solidFill>
              </a:rPr>
              <a:t>IN</a:t>
            </a:r>
            <a:r>
              <a:rPr lang="pl-PL" sz="2000" b="1" dirty="0"/>
              <a:t> służy do sprawdzenia czy wartość znajduje się na liście wartości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Porównanie wartości z listą wartości: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WHERE SALARY </a:t>
            </a:r>
            <a:r>
              <a:rPr lang="pl-PL" sz="2000" b="1" dirty="0">
                <a:solidFill>
                  <a:srgbClr val="FF0000"/>
                </a:solidFill>
              </a:rPr>
              <a:t>IN</a:t>
            </a:r>
            <a:r>
              <a:rPr lang="pl-PL" sz="2000" dirty="0"/>
              <a:t> (1000, 2000)</a:t>
            </a:r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082"/>
              </p:ext>
            </p:extLst>
          </p:nvPr>
        </p:nvGraphicFramePr>
        <p:xfrm>
          <a:off x="8643467" y="2195276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6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operator BETWEEN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Operator </a:t>
            </a:r>
            <a:r>
              <a:rPr lang="pl-PL" sz="2000" b="1" dirty="0">
                <a:solidFill>
                  <a:srgbClr val="FF0000"/>
                </a:solidFill>
              </a:rPr>
              <a:t>BETWEEN</a:t>
            </a:r>
            <a:r>
              <a:rPr lang="pl-PL" sz="2000" b="1" dirty="0"/>
              <a:t> służy do ograniczenia wartości do podanego zakresu.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Ograniczenie wartości do określonego zakresu: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WHERE SALARY </a:t>
            </a:r>
            <a:r>
              <a:rPr lang="pl-PL" sz="2000" b="1" dirty="0">
                <a:solidFill>
                  <a:srgbClr val="FF0000"/>
                </a:solidFill>
              </a:rPr>
              <a:t>BETWEEN</a:t>
            </a:r>
            <a:r>
              <a:rPr lang="pl-PL" sz="2000" dirty="0"/>
              <a:t> 1000 </a:t>
            </a:r>
            <a:r>
              <a:rPr lang="pl-PL" sz="2000" b="1" dirty="0">
                <a:solidFill>
                  <a:srgbClr val="FF0000"/>
                </a:solidFill>
              </a:rPr>
              <a:t>AND</a:t>
            </a:r>
            <a:r>
              <a:rPr lang="pl-PL" sz="2000" dirty="0"/>
              <a:t> 2000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WHERE SALARY </a:t>
            </a:r>
            <a:r>
              <a:rPr lang="pl-PL" sz="2000" b="1" dirty="0">
                <a:solidFill>
                  <a:srgbClr val="FF0000"/>
                </a:solidFill>
              </a:rPr>
              <a:t>NOT</a:t>
            </a:r>
            <a:r>
              <a:rPr lang="pl-PL" sz="2000" dirty="0"/>
              <a:t> </a:t>
            </a:r>
            <a:r>
              <a:rPr lang="pl-PL" sz="2000" b="1" dirty="0">
                <a:solidFill>
                  <a:srgbClr val="FF0000"/>
                </a:solidFill>
              </a:rPr>
              <a:t>BETWEEN</a:t>
            </a:r>
            <a:r>
              <a:rPr lang="pl-PL" sz="2000" dirty="0"/>
              <a:t> 1000 </a:t>
            </a:r>
            <a:r>
              <a:rPr lang="pl-PL" sz="2000" b="1" dirty="0">
                <a:solidFill>
                  <a:srgbClr val="FF0000"/>
                </a:solidFill>
              </a:rPr>
              <a:t>AND</a:t>
            </a:r>
            <a:r>
              <a:rPr lang="pl-PL" sz="2000" dirty="0"/>
              <a:t> 2000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12610"/>
              </p:ext>
            </p:extLst>
          </p:nvPr>
        </p:nvGraphicFramePr>
        <p:xfrm>
          <a:off x="7448981" y="4001294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1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38AFE-6760-45EA-B8C4-AB18F748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Przedstawmy się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B79623-FB5C-4530-BDDC-2A8E0C2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dirty="0"/>
              <a:t>Kamil Konopka</a:t>
            </a:r>
          </a:p>
          <a:p>
            <a:r>
              <a:rPr lang="pl-PL" dirty="0"/>
              <a:t>Java developer (</a:t>
            </a:r>
            <a:r>
              <a:rPr lang="pl-PL" dirty="0" err="1"/>
              <a:t>fullstack</a:t>
            </a:r>
            <a:r>
              <a:rPr lang="pl-PL" dirty="0"/>
              <a:t>) od pond 4 lat</a:t>
            </a:r>
          </a:p>
          <a:p>
            <a:r>
              <a:rPr lang="pl-PL" dirty="0"/>
              <a:t>Też zaczynałem od LBD</a:t>
            </a:r>
          </a:p>
          <a:p>
            <a:r>
              <a:rPr lang="pl-PL" dirty="0"/>
              <a:t>Studiowałem na Politechnice Śląskiej w Gliwicach (wieża magów) i do dzisiaj mam koszmary z modelowania cyfrowego</a:t>
            </a:r>
          </a:p>
        </p:txBody>
      </p:sp>
    </p:spTree>
    <p:extLst>
      <p:ext uri="{BB962C8B-B14F-4D97-AF65-F5344CB8AC3E}">
        <p14:creationId xmlns:p14="http://schemas.microsoft.com/office/powerpoint/2010/main" val="235806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operator LIKE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Operator </a:t>
            </a:r>
            <a:r>
              <a:rPr lang="pl-PL" sz="2000" b="1" dirty="0">
                <a:solidFill>
                  <a:srgbClr val="FF0000"/>
                </a:solidFill>
              </a:rPr>
              <a:t>LIKE</a:t>
            </a:r>
            <a:r>
              <a:rPr lang="pl-PL" sz="2000" b="1" dirty="0"/>
              <a:t> służy do ograniczenia wierszy dla danej kolumny poprzez podany wzorzec.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Wyszukiwanie wierszy, dla których wartości kolumny rozpoczynają się od wzorca: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WHERE SURNAME </a:t>
            </a:r>
            <a:r>
              <a:rPr lang="pl-PL" sz="2000" b="1" dirty="0">
                <a:solidFill>
                  <a:srgbClr val="FF0000"/>
                </a:solidFill>
              </a:rPr>
              <a:t>LIKE ’</a:t>
            </a:r>
            <a:r>
              <a:rPr lang="pl-PL" sz="2000" b="1" dirty="0" err="1">
                <a:solidFill>
                  <a:srgbClr val="FF0000"/>
                </a:solidFill>
              </a:rPr>
              <a:t>Kow</a:t>
            </a:r>
            <a:r>
              <a:rPr lang="pl-PL" sz="2000" b="1" dirty="0">
                <a:solidFill>
                  <a:srgbClr val="FF0000"/>
                </a:solidFill>
              </a:rPr>
              <a:t>%’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r>
              <a:rPr lang="pl-PL" sz="2000" b="1" dirty="0"/>
              <a:t>Wyszukiwanie wierszy, dla których wartości kolumny kończą się od wzorca: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WHERE SURNAME </a:t>
            </a:r>
            <a:r>
              <a:rPr lang="pl-PL" sz="2000" b="1" dirty="0">
                <a:solidFill>
                  <a:srgbClr val="FF0000"/>
                </a:solidFill>
              </a:rPr>
              <a:t>LIKE ’%</a:t>
            </a:r>
            <a:r>
              <a:rPr lang="pl-PL" sz="2000" b="1" dirty="0" err="1">
                <a:solidFill>
                  <a:srgbClr val="FF0000"/>
                </a:solidFill>
              </a:rPr>
              <a:t>Kow</a:t>
            </a:r>
            <a:r>
              <a:rPr lang="pl-PL" sz="2000" b="1" dirty="0">
                <a:solidFill>
                  <a:srgbClr val="FF0000"/>
                </a:solidFill>
              </a:rPr>
              <a:t>’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8688"/>
              </p:ext>
            </p:extLst>
          </p:nvPr>
        </p:nvGraphicFramePr>
        <p:xfrm>
          <a:off x="8173910" y="4409748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6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operator IS NULL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Operator </a:t>
            </a:r>
            <a:r>
              <a:rPr lang="pl-PL" sz="2000" b="1" dirty="0">
                <a:solidFill>
                  <a:srgbClr val="FF0000"/>
                </a:solidFill>
              </a:rPr>
              <a:t>IS NULL</a:t>
            </a:r>
            <a:r>
              <a:rPr lang="pl-PL" sz="2000" b="1" dirty="0"/>
              <a:t> ogranicza wiersze, do tych, które nie posiadają wartości w danej kolumnie.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Wyszukiwanie wierszy, które nie posiadają wartości: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WHERE SURNAME </a:t>
            </a:r>
            <a:r>
              <a:rPr lang="pl-PL" sz="2000" b="1" dirty="0">
                <a:solidFill>
                  <a:srgbClr val="FF0000"/>
                </a:solidFill>
              </a:rPr>
              <a:t>IS NULL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r>
              <a:rPr lang="pl-PL" sz="2000" b="1" dirty="0"/>
              <a:t>Wyszukiwanie wierszy, które posiadają wartość: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WHERE SURNAME </a:t>
            </a:r>
            <a:r>
              <a:rPr lang="pl-PL" sz="2000" b="1" dirty="0">
                <a:solidFill>
                  <a:srgbClr val="FF0000"/>
                </a:solidFill>
              </a:rPr>
              <a:t>IS NOT NULL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44223"/>
              </p:ext>
            </p:extLst>
          </p:nvPr>
        </p:nvGraphicFramePr>
        <p:xfrm>
          <a:off x="8824700" y="3429000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1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INNER JOIN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INNER JOIN </a:t>
            </a:r>
            <a:r>
              <a:rPr lang="pl-PL" sz="2000" b="1" dirty="0"/>
              <a:t>służy do łączenia tabel poprzez podaną kolumnę. Zwrócone zostaną wiersze, dla których wartość z pierwszej tabeli istnieje w drugiej tabeli.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Złączenie danych z dwóch tabel: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e.NAME, </a:t>
            </a:r>
            <a:r>
              <a:rPr lang="pl-PL" sz="2000" dirty="0" err="1"/>
              <a:t>a.STREET</a:t>
            </a:r>
            <a:r>
              <a:rPr lang="pl-PL" sz="2000" dirty="0"/>
              <a:t> FROM EMPLOYEE e </a:t>
            </a:r>
            <a:r>
              <a:rPr lang="pl-PL" sz="2000" b="1" dirty="0">
                <a:solidFill>
                  <a:srgbClr val="FF0000"/>
                </a:solidFill>
              </a:rPr>
              <a:t>INNER JOIN </a:t>
            </a:r>
            <a:r>
              <a:rPr lang="pl-PL" sz="2000" dirty="0"/>
              <a:t>ADDRESS a ON </a:t>
            </a:r>
            <a:r>
              <a:rPr lang="pl-PL" sz="2000" dirty="0" err="1"/>
              <a:t>a.ADR_ID</a:t>
            </a:r>
            <a:r>
              <a:rPr lang="pl-PL" sz="2000" dirty="0"/>
              <a:t> = </a:t>
            </a:r>
            <a:r>
              <a:rPr lang="pl-PL" sz="2000" dirty="0" err="1"/>
              <a:t>e.ADR_ID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pic>
        <p:nvPicPr>
          <p:cNvPr id="2052" name="Picture 4" descr="PostgreSQL Join - Inner Join">
            <a:extLst>
              <a:ext uri="{FF2B5EF4-FFF2-40B4-BE49-F238E27FC236}">
                <a16:creationId xmlns:a16="http://schemas.microsoft.com/office/drawing/2014/main" id="{4223BC25-D2D7-45CE-AFB1-95953EC7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10" y="255629"/>
            <a:ext cx="2235908" cy="156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9C27AD4-C07E-4DF6-B37D-AB62ED58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49820"/>
              </p:ext>
            </p:extLst>
          </p:nvPr>
        </p:nvGraphicFramePr>
        <p:xfrm>
          <a:off x="7043351" y="4207218"/>
          <a:ext cx="29337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586">
                  <a:extLst>
                    <a:ext uri="{9D8B030D-6E8A-4147-A177-3AD203B41FA5}">
                      <a16:colId xmlns:a16="http://schemas.microsoft.com/office/drawing/2014/main" val="451044251"/>
                    </a:ext>
                  </a:extLst>
                </a:gridCol>
                <a:gridCol w="812262">
                  <a:extLst>
                    <a:ext uri="{9D8B030D-6E8A-4147-A177-3AD203B41FA5}">
                      <a16:colId xmlns:a16="http://schemas.microsoft.com/office/drawing/2014/main" val="1068266860"/>
                    </a:ext>
                  </a:extLst>
                </a:gridCol>
                <a:gridCol w="898266">
                  <a:extLst>
                    <a:ext uri="{9D8B030D-6E8A-4147-A177-3AD203B41FA5}">
                      <a16:colId xmlns:a16="http://schemas.microsoft.com/office/drawing/2014/main" val="655834741"/>
                    </a:ext>
                  </a:extLst>
                </a:gridCol>
                <a:gridCol w="611586">
                  <a:extLst>
                    <a:ext uri="{9D8B030D-6E8A-4147-A177-3AD203B41FA5}">
                      <a16:colId xmlns:a16="http://schemas.microsoft.com/office/drawing/2014/main" val="1567774808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ADDRESS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2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STREET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POSTAL_CODE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COUNTRY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74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Wrocławska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272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Mikołowska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707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Bojkowska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47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Opolska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IT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59004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9AF3F9-1472-4A7B-9D93-57C35F975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56881"/>
              </p:ext>
            </p:extLst>
          </p:nvPr>
        </p:nvGraphicFramePr>
        <p:xfrm>
          <a:off x="2088120" y="4207218"/>
          <a:ext cx="29083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266">
                  <a:extLst>
                    <a:ext uri="{9D8B030D-6E8A-4147-A177-3AD203B41FA5}">
                      <a16:colId xmlns:a16="http://schemas.microsoft.com/office/drawing/2014/main" val="2705204949"/>
                    </a:ext>
                  </a:extLst>
                </a:gridCol>
                <a:gridCol w="457700">
                  <a:extLst>
                    <a:ext uri="{9D8B030D-6E8A-4147-A177-3AD203B41FA5}">
                      <a16:colId xmlns:a16="http://schemas.microsoft.com/office/drawing/2014/main" val="2540552713"/>
                    </a:ext>
                  </a:extLst>
                </a:gridCol>
                <a:gridCol w="696085">
                  <a:extLst>
                    <a:ext uri="{9D8B030D-6E8A-4147-A177-3AD203B41FA5}">
                      <a16:colId xmlns:a16="http://schemas.microsoft.com/office/drawing/2014/main" val="3805978593"/>
                    </a:ext>
                  </a:extLst>
                </a:gridCol>
                <a:gridCol w="533983">
                  <a:extLst>
                    <a:ext uri="{9D8B030D-6E8A-4147-A177-3AD203B41FA5}">
                      <a16:colId xmlns:a16="http://schemas.microsoft.com/office/drawing/2014/main" val="3932416582"/>
                    </a:ext>
                  </a:extLst>
                </a:gridCol>
                <a:gridCol w="610266">
                  <a:extLst>
                    <a:ext uri="{9D8B030D-6E8A-4147-A177-3AD203B41FA5}">
                      <a16:colId xmlns:a16="http://schemas.microsoft.com/office/drawing/2014/main" val="3573953402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EMPLOYEE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37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59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00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926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32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Michał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NULL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26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0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LEFT JOIN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LEFT JOIN </a:t>
            </a:r>
            <a:r>
              <a:rPr lang="pl-PL" sz="2000" b="1" dirty="0"/>
              <a:t>służy do łączenia tabel poprzez podana kolumnę. Zwrócone zostaną wiersze z pierwszej tabeli, które zostały dopasowane w drugiej tabeli oraz te bez dopasowania (wypełnione </a:t>
            </a:r>
            <a:r>
              <a:rPr lang="pl-PL" sz="2000" b="1" dirty="0" err="1"/>
              <a:t>null’ami</a:t>
            </a:r>
            <a:r>
              <a:rPr lang="pl-PL" sz="2000" b="1" dirty="0"/>
              <a:t>)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Złączenie danych z dwóch tabel: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e.NAME, </a:t>
            </a:r>
            <a:r>
              <a:rPr lang="pl-PL" sz="2000" dirty="0" err="1"/>
              <a:t>a.STREET</a:t>
            </a:r>
            <a:r>
              <a:rPr lang="pl-PL" sz="2000" dirty="0"/>
              <a:t> FROM EMPLOYEE e </a:t>
            </a:r>
            <a:r>
              <a:rPr lang="pl-PL" sz="2000" b="1" dirty="0">
                <a:solidFill>
                  <a:srgbClr val="FF0000"/>
                </a:solidFill>
              </a:rPr>
              <a:t>LEFT JOIN </a:t>
            </a:r>
            <a:r>
              <a:rPr lang="pl-PL" sz="2000" dirty="0"/>
              <a:t>ADDRESS a ON </a:t>
            </a:r>
            <a:r>
              <a:rPr lang="pl-PL" sz="2000" dirty="0" err="1"/>
              <a:t>a.ADR_ID</a:t>
            </a:r>
            <a:r>
              <a:rPr lang="pl-PL" sz="2000" dirty="0"/>
              <a:t> = </a:t>
            </a:r>
            <a:r>
              <a:rPr lang="pl-PL" sz="2000" dirty="0" err="1"/>
              <a:t>e.ADR_ID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9C27AD4-C07E-4DF6-B37D-AB62ED58B659}"/>
              </a:ext>
            </a:extLst>
          </p:cNvPr>
          <p:cNvGraphicFramePr>
            <a:graphicFrameLocks noGrp="1"/>
          </p:cNvGraphicFramePr>
          <p:nvPr/>
        </p:nvGraphicFramePr>
        <p:xfrm>
          <a:off x="7043351" y="4207218"/>
          <a:ext cx="29337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586">
                  <a:extLst>
                    <a:ext uri="{9D8B030D-6E8A-4147-A177-3AD203B41FA5}">
                      <a16:colId xmlns:a16="http://schemas.microsoft.com/office/drawing/2014/main" val="451044251"/>
                    </a:ext>
                  </a:extLst>
                </a:gridCol>
                <a:gridCol w="812262">
                  <a:extLst>
                    <a:ext uri="{9D8B030D-6E8A-4147-A177-3AD203B41FA5}">
                      <a16:colId xmlns:a16="http://schemas.microsoft.com/office/drawing/2014/main" val="1068266860"/>
                    </a:ext>
                  </a:extLst>
                </a:gridCol>
                <a:gridCol w="898266">
                  <a:extLst>
                    <a:ext uri="{9D8B030D-6E8A-4147-A177-3AD203B41FA5}">
                      <a16:colId xmlns:a16="http://schemas.microsoft.com/office/drawing/2014/main" val="655834741"/>
                    </a:ext>
                  </a:extLst>
                </a:gridCol>
                <a:gridCol w="611586">
                  <a:extLst>
                    <a:ext uri="{9D8B030D-6E8A-4147-A177-3AD203B41FA5}">
                      <a16:colId xmlns:a16="http://schemas.microsoft.com/office/drawing/2014/main" val="1567774808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ADDRESS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2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STREET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POSTAL_CODE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COUNTRY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74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Wrocławska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272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Mikołowska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707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Bojkowska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47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Opolska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IT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59004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9AF3F9-1472-4A7B-9D93-57C35F975B84}"/>
              </a:ext>
            </a:extLst>
          </p:cNvPr>
          <p:cNvGraphicFramePr>
            <a:graphicFrameLocks noGrp="1"/>
          </p:cNvGraphicFramePr>
          <p:nvPr/>
        </p:nvGraphicFramePr>
        <p:xfrm>
          <a:off x="2088120" y="4207218"/>
          <a:ext cx="29083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266">
                  <a:extLst>
                    <a:ext uri="{9D8B030D-6E8A-4147-A177-3AD203B41FA5}">
                      <a16:colId xmlns:a16="http://schemas.microsoft.com/office/drawing/2014/main" val="2705204949"/>
                    </a:ext>
                  </a:extLst>
                </a:gridCol>
                <a:gridCol w="457700">
                  <a:extLst>
                    <a:ext uri="{9D8B030D-6E8A-4147-A177-3AD203B41FA5}">
                      <a16:colId xmlns:a16="http://schemas.microsoft.com/office/drawing/2014/main" val="2540552713"/>
                    </a:ext>
                  </a:extLst>
                </a:gridCol>
                <a:gridCol w="696085">
                  <a:extLst>
                    <a:ext uri="{9D8B030D-6E8A-4147-A177-3AD203B41FA5}">
                      <a16:colId xmlns:a16="http://schemas.microsoft.com/office/drawing/2014/main" val="3805978593"/>
                    </a:ext>
                  </a:extLst>
                </a:gridCol>
                <a:gridCol w="533983">
                  <a:extLst>
                    <a:ext uri="{9D8B030D-6E8A-4147-A177-3AD203B41FA5}">
                      <a16:colId xmlns:a16="http://schemas.microsoft.com/office/drawing/2014/main" val="3932416582"/>
                    </a:ext>
                  </a:extLst>
                </a:gridCol>
                <a:gridCol w="610266">
                  <a:extLst>
                    <a:ext uri="{9D8B030D-6E8A-4147-A177-3AD203B41FA5}">
                      <a16:colId xmlns:a16="http://schemas.microsoft.com/office/drawing/2014/main" val="3573953402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EMPLOYEE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37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59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00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926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32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Michał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NULL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262810"/>
                  </a:ext>
                </a:extLst>
              </a:tr>
            </a:tbl>
          </a:graphicData>
        </a:graphic>
      </p:graphicFrame>
      <p:pic>
        <p:nvPicPr>
          <p:cNvPr id="13314" name="Picture 2" descr="PostgreSQL Join - Left Join">
            <a:extLst>
              <a:ext uri="{FF2B5EF4-FFF2-40B4-BE49-F238E27FC236}">
                <a16:creationId xmlns:a16="http://schemas.microsoft.com/office/drawing/2014/main" id="{42996966-E893-46A9-BB54-7E715F37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188" y="224306"/>
            <a:ext cx="2194612" cy="16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7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RIGHT JOIN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RIGHT JOIN </a:t>
            </a:r>
            <a:r>
              <a:rPr lang="pl-PL" sz="2000" b="1" dirty="0"/>
              <a:t>służy do łączenia tabel poprzez podana kolumnę. Zwrócone zostaną wiersze z drugiej tabeli, które zostały dopasowane w pierwszej tabeli oraz te bez dopasowania (wypełnione </a:t>
            </a:r>
            <a:r>
              <a:rPr lang="pl-PL" sz="2000" b="1" dirty="0" err="1"/>
              <a:t>null’ami</a:t>
            </a:r>
            <a:r>
              <a:rPr lang="pl-PL" sz="2000" b="1" dirty="0"/>
              <a:t>)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Złączenie danych z dwóch tabel: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e.NAME, </a:t>
            </a:r>
            <a:r>
              <a:rPr lang="pl-PL" sz="2000" dirty="0" err="1"/>
              <a:t>a.STREET</a:t>
            </a:r>
            <a:r>
              <a:rPr lang="pl-PL" sz="2000" dirty="0"/>
              <a:t> FROM EMPLOYEE e </a:t>
            </a:r>
            <a:r>
              <a:rPr lang="pl-PL" sz="2000" b="1" dirty="0">
                <a:solidFill>
                  <a:srgbClr val="FF0000"/>
                </a:solidFill>
              </a:rPr>
              <a:t>RIGHT JOIN </a:t>
            </a:r>
            <a:r>
              <a:rPr lang="pl-PL" sz="2000" dirty="0"/>
              <a:t>ADDRESS a ON </a:t>
            </a:r>
            <a:r>
              <a:rPr lang="pl-PL" sz="2000" dirty="0" err="1"/>
              <a:t>a.ADR_ID</a:t>
            </a:r>
            <a:r>
              <a:rPr lang="pl-PL" sz="2000" dirty="0"/>
              <a:t> = </a:t>
            </a:r>
            <a:r>
              <a:rPr lang="pl-PL" sz="2000" dirty="0" err="1"/>
              <a:t>e.ADR_ID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9C27AD4-C07E-4DF6-B37D-AB62ED58B659}"/>
              </a:ext>
            </a:extLst>
          </p:cNvPr>
          <p:cNvGraphicFramePr>
            <a:graphicFrameLocks noGrp="1"/>
          </p:cNvGraphicFramePr>
          <p:nvPr/>
        </p:nvGraphicFramePr>
        <p:xfrm>
          <a:off x="7043351" y="4207218"/>
          <a:ext cx="29337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586">
                  <a:extLst>
                    <a:ext uri="{9D8B030D-6E8A-4147-A177-3AD203B41FA5}">
                      <a16:colId xmlns:a16="http://schemas.microsoft.com/office/drawing/2014/main" val="451044251"/>
                    </a:ext>
                  </a:extLst>
                </a:gridCol>
                <a:gridCol w="812262">
                  <a:extLst>
                    <a:ext uri="{9D8B030D-6E8A-4147-A177-3AD203B41FA5}">
                      <a16:colId xmlns:a16="http://schemas.microsoft.com/office/drawing/2014/main" val="1068266860"/>
                    </a:ext>
                  </a:extLst>
                </a:gridCol>
                <a:gridCol w="898266">
                  <a:extLst>
                    <a:ext uri="{9D8B030D-6E8A-4147-A177-3AD203B41FA5}">
                      <a16:colId xmlns:a16="http://schemas.microsoft.com/office/drawing/2014/main" val="655834741"/>
                    </a:ext>
                  </a:extLst>
                </a:gridCol>
                <a:gridCol w="611586">
                  <a:extLst>
                    <a:ext uri="{9D8B030D-6E8A-4147-A177-3AD203B41FA5}">
                      <a16:colId xmlns:a16="http://schemas.microsoft.com/office/drawing/2014/main" val="1567774808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ADDRESS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2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STREET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POSTAL_CODE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COUNTRY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74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Wrocławska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272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Mikołowska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707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Bojkowska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47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Opolska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IT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59004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9AF3F9-1472-4A7B-9D93-57C35F975B84}"/>
              </a:ext>
            </a:extLst>
          </p:cNvPr>
          <p:cNvGraphicFramePr>
            <a:graphicFrameLocks noGrp="1"/>
          </p:cNvGraphicFramePr>
          <p:nvPr/>
        </p:nvGraphicFramePr>
        <p:xfrm>
          <a:off x="2088120" y="4207218"/>
          <a:ext cx="29083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266">
                  <a:extLst>
                    <a:ext uri="{9D8B030D-6E8A-4147-A177-3AD203B41FA5}">
                      <a16:colId xmlns:a16="http://schemas.microsoft.com/office/drawing/2014/main" val="2705204949"/>
                    </a:ext>
                  </a:extLst>
                </a:gridCol>
                <a:gridCol w="457700">
                  <a:extLst>
                    <a:ext uri="{9D8B030D-6E8A-4147-A177-3AD203B41FA5}">
                      <a16:colId xmlns:a16="http://schemas.microsoft.com/office/drawing/2014/main" val="2540552713"/>
                    </a:ext>
                  </a:extLst>
                </a:gridCol>
                <a:gridCol w="696085">
                  <a:extLst>
                    <a:ext uri="{9D8B030D-6E8A-4147-A177-3AD203B41FA5}">
                      <a16:colId xmlns:a16="http://schemas.microsoft.com/office/drawing/2014/main" val="3805978593"/>
                    </a:ext>
                  </a:extLst>
                </a:gridCol>
                <a:gridCol w="533983">
                  <a:extLst>
                    <a:ext uri="{9D8B030D-6E8A-4147-A177-3AD203B41FA5}">
                      <a16:colId xmlns:a16="http://schemas.microsoft.com/office/drawing/2014/main" val="3932416582"/>
                    </a:ext>
                  </a:extLst>
                </a:gridCol>
                <a:gridCol w="610266">
                  <a:extLst>
                    <a:ext uri="{9D8B030D-6E8A-4147-A177-3AD203B41FA5}">
                      <a16:colId xmlns:a16="http://schemas.microsoft.com/office/drawing/2014/main" val="3573953402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EMPLOYEE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37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59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00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926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32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Michał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NULL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262810"/>
                  </a:ext>
                </a:extLst>
              </a:tr>
            </a:tbl>
          </a:graphicData>
        </a:graphic>
      </p:graphicFrame>
      <p:pic>
        <p:nvPicPr>
          <p:cNvPr id="14338" name="Picture 2" descr="PostgreSQL Join - Right Join">
            <a:extLst>
              <a:ext uri="{FF2B5EF4-FFF2-40B4-BE49-F238E27FC236}">
                <a16:creationId xmlns:a16="http://schemas.microsoft.com/office/drawing/2014/main" id="{ADED5343-F8C9-4F5E-A0EA-5531D3C1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47" y="98839"/>
            <a:ext cx="2464658" cy="17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52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FULL OUTER JOIN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FULL OUTER JOIN </a:t>
            </a:r>
            <a:r>
              <a:rPr lang="pl-PL" sz="2000" b="1" dirty="0"/>
              <a:t>służy do łączenia tabel poprzez podana kolumnę. Zwrócone zostaną wiersze, które zostały dopasowane oraz te bez dopasowania (wypełnione </a:t>
            </a:r>
            <a:r>
              <a:rPr lang="pl-PL" sz="2000" b="1" dirty="0" err="1"/>
              <a:t>null’ami</a:t>
            </a:r>
            <a:r>
              <a:rPr lang="pl-PL" sz="2000" b="1" dirty="0"/>
              <a:t>)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Złączenie danych z dwóch tabel: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e.NAME, </a:t>
            </a:r>
            <a:r>
              <a:rPr lang="pl-PL" sz="2000" dirty="0" err="1"/>
              <a:t>a.STREET</a:t>
            </a:r>
            <a:r>
              <a:rPr lang="pl-PL" sz="2000" dirty="0"/>
              <a:t> FROM EMPLOYEE e </a:t>
            </a:r>
            <a:r>
              <a:rPr lang="pl-PL" sz="2000" b="1" dirty="0">
                <a:solidFill>
                  <a:srgbClr val="FF0000"/>
                </a:solidFill>
              </a:rPr>
              <a:t>FULL OUTER JOIN </a:t>
            </a:r>
            <a:r>
              <a:rPr lang="pl-PL" sz="2000" dirty="0"/>
              <a:t>ADDRESS a ON </a:t>
            </a:r>
            <a:r>
              <a:rPr lang="pl-PL" sz="2000" dirty="0" err="1"/>
              <a:t>a.ADR_ID</a:t>
            </a:r>
            <a:r>
              <a:rPr lang="pl-PL" sz="2000" dirty="0"/>
              <a:t> = </a:t>
            </a:r>
            <a:r>
              <a:rPr lang="pl-PL" sz="2000" dirty="0" err="1"/>
              <a:t>e.ADR_ID</a:t>
            </a: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9C27AD4-C07E-4DF6-B37D-AB62ED58B659}"/>
              </a:ext>
            </a:extLst>
          </p:cNvPr>
          <p:cNvGraphicFramePr>
            <a:graphicFrameLocks noGrp="1"/>
          </p:cNvGraphicFramePr>
          <p:nvPr/>
        </p:nvGraphicFramePr>
        <p:xfrm>
          <a:off x="7043351" y="4207218"/>
          <a:ext cx="29337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586">
                  <a:extLst>
                    <a:ext uri="{9D8B030D-6E8A-4147-A177-3AD203B41FA5}">
                      <a16:colId xmlns:a16="http://schemas.microsoft.com/office/drawing/2014/main" val="451044251"/>
                    </a:ext>
                  </a:extLst>
                </a:gridCol>
                <a:gridCol w="812262">
                  <a:extLst>
                    <a:ext uri="{9D8B030D-6E8A-4147-A177-3AD203B41FA5}">
                      <a16:colId xmlns:a16="http://schemas.microsoft.com/office/drawing/2014/main" val="1068266860"/>
                    </a:ext>
                  </a:extLst>
                </a:gridCol>
                <a:gridCol w="898266">
                  <a:extLst>
                    <a:ext uri="{9D8B030D-6E8A-4147-A177-3AD203B41FA5}">
                      <a16:colId xmlns:a16="http://schemas.microsoft.com/office/drawing/2014/main" val="655834741"/>
                    </a:ext>
                  </a:extLst>
                </a:gridCol>
                <a:gridCol w="611586">
                  <a:extLst>
                    <a:ext uri="{9D8B030D-6E8A-4147-A177-3AD203B41FA5}">
                      <a16:colId xmlns:a16="http://schemas.microsoft.com/office/drawing/2014/main" val="1567774808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ADDRESS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2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STREET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POSTAL_CODE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COUNTRY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74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Wrocławska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272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Mikołowska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707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Bojkowska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47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Opolska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44-103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IT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59004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9AF3F9-1472-4A7B-9D93-57C35F975B84}"/>
              </a:ext>
            </a:extLst>
          </p:cNvPr>
          <p:cNvGraphicFramePr>
            <a:graphicFrameLocks noGrp="1"/>
          </p:cNvGraphicFramePr>
          <p:nvPr/>
        </p:nvGraphicFramePr>
        <p:xfrm>
          <a:off x="2088120" y="4207218"/>
          <a:ext cx="29083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266">
                  <a:extLst>
                    <a:ext uri="{9D8B030D-6E8A-4147-A177-3AD203B41FA5}">
                      <a16:colId xmlns:a16="http://schemas.microsoft.com/office/drawing/2014/main" val="2705204949"/>
                    </a:ext>
                  </a:extLst>
                </a:gridCol>
                <a:gridCol w="457700">
                  <a:extLst>
                    <a:ext uri="{9D8B030D-6E8A-4147-A177-3AD203B41FA5}">
                      <a16:colId xmlns:a16="http://schemas.microsoft.com/office/drawing/2014/main" val="2540552713"/>
                    </a:ext>
                  </a:extLst>
                </a:gridCol>
                <a:gridCol w="696085">
                  <a:extLst>
                    <a:ext uri="{9D8B030D-6E8A-4147-A177-3AD203B41FA5}">
                      <a16:colId xmlns:a16="http://schemas.microsoft.com/office/drawing/2014/main" val="3805978593"/>
                    </a:ext>
                  </a:extLst>
                </a:gridCol>
                <a:gridCol w="533983">
                  <a:extLst>
                    <a:ext uri="{9D8B030D-6E8A-4147-A177-3AD203B41FA5}">
                      <a16:colId xmlns:a16="http://schemas.microsoft.com/office/drawing/2014/main" val="3932416582"/>
                    </a:ext>
                  </a:extLst>
                </a:gridCol>
                <a:gridCol w="610266">
                  <a:extLst>
                    <a:ext uri="{9D8B030D-6E8A-4147-A177-3AD203B41FA5}">
                      <a16:colId xmlns:a16="http://schemas.microsoft.com/office/drawing/2014/main" val="3573953402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EMPLOYEE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37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ADR_ID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59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00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926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32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Michał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NULL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262810"/>
                  </a:ext>
                </a:extLst>
              </a:tr>
            </a:tbl>
          </a:graphicData>
        </a:graphic>
      </p:graphicFrame>
      <p:pic>
        <p:nvPicPr>
          <p:cNvPr id="15362" name="Picture 2" descr="PostgreSQL Join - Full Outer Join">
            <a:extLst>
              <a:ext uri="{FF2B5EF4-FFF2-40B4-BE49-F238E27FC236}">
                <a16:creationId xmlns:a16="http://schemas.microsoft.com/office/drawing/2014/main" id="{8C6FA97D-C496-4684-BEE6-BDAEE7F08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69" y="153934"/>
            <a:ext cx="2212374" cy="15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08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GROUP BY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GROUP BY </a:t>
            </a:r>
            <a:r>
              <a:rPr lang="pl-PL" sz="2000" b="1" dirty="0"/>
              <a:t>grupuje wiersze poprzez wybrane atrybuty.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>
                <a:solidFill>
                  <a:srgbClr val="FF0000"/>
                </a:solidFill>
              </a:rPr>
              <a:t>GROUP BY </a:t>
            </a:r>
            <a:r>
              <a:rPr lang="pl-PL" sz="2000" b="1" dirty="0"/>
              <a:t>bez funkcji agregujących(działa jak DISTINC, usuwa duplikaty):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 FROM EMPLOYEE </a:t>
            </a:r>
            <a:r>
              <a:rPr lang="pl-PL" sz="2000" b="1" dirty="0">
                <a:solidFill>
                  <a:srgbClr val="FF0000"/>
                </a:solidFill>
              </a:rPr>
              <a:t>GROUP BY </a:t>
            </a:r>
            <a:r>
              <a:rPr lang="pl-PL" sz="2000" dirty="0"/>
              <a:t>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b="1" dirty="0"/>
          </a:p>
          <a:p>
            <a:pPr algn="l"/>
            <a:r>
              <a:rPr lang="pl-PL" sz="2000" b="1" dirty="0">
                <a:solidFill>
                  <a:srgbClr val="FF0000"/>
                </a:solidFill>
              </a:rPr>
              <a:t>GROUP BY </a:t>
            </a:r>
            <a:r>
              <a:rPr lang="pl-PL" sz="2000" b="1" dirty="0"/>
              <a:t>z</a:t>
            </a:r>
            <a:r>
              <a:rPr lang="pl-PL" sz="2000" b="1" dirty="0">
                <a:solidFill>
                  <a:srgbClr val="FF0000"/>
                </a:solidFill>
              </a:rPr>
              <a:t> </a:t>
            </a:r>
            <a:r>
              <a:rPr lang="pl-PL" sz="2000" b="1" dirty="0"/>
              <a:t>funkcjami agregującymi(np. SUM, AVG, COUNT, MIN, MAX):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NAME, SUM(SALARY) FROM EMPLOYEE </a:t>
            </a:r>
            <a:r>
              <a:rPr lang="pl-PL" sz="2000" b="1" dirty="0">
                <a:solidFill>
                  <a:srgbClr val="FF0000"/>
                </a:solidFill>
              </a:rPr>
              <a:t>GROUP BY </a:t>
            </a:r>
            <a:r>
              <a:rPr lang="pl-PL" sz="2000" dirty="0"/>
              <a:t>NAME</a:t>
            </a:r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40588"/>
              </p:ext>
            </p:extLst>
          </p:nvPr>
        </p:nvGraphicFramePr>
        <p:xfrm>
          <a:off x="8808223" y="4231303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4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UNION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UNION </a:t>
            </a:r>
            <a:r>
              <a:rPr lang="pl-PL" sz="2000" b="1" dirty="0"/>
              <a:t>umożliwia łączenie wyników z dwóch zapytań. Warunkiem jest to, że oba zapytania będą zwracały takie same atrybuty.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Łączenie wyników z dwóch zapytań: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* FROM EMPLOYEE WHERE NAME = ’Kamil’ </a:t>
            </a:r>
            <a:r>
              <a:rPr lang="pl-PL" sz="2000" b="1" dirty="0">
                <a:solidFill>
                  <a:srgbClr val="FF0000"/>
                </a:solidFill>
              </a:rPr>
              <a:t>UNION</a:t>
            </a:r>
            <a:r>
              <a:rPr lang="pl-PL" sz="2000" dirty="0"/>
              <a:t> SELECT * FROM EMPLOYEE WHERE NAME = Paweł’ </a:t>
            </a:r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75236"/>
              </p:ext>
            </p:extLst>
          </p:nvPr>
        </p:nvGraphicFramePr>
        <p:xfrm>
          <a:off x="6419250" y="4001294"/>
          <a:ext cx="2912247" cy="206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4499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5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HAVING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HAVING </a:t>
            </a:r>
            <a:r>
              <a:rPr lang="pl-PL" sz="2000" b="1" dirty="0"/>
              <a:t>służy do tworzenia warunków dla funkcji agregujących.</a:t>
            </a:r>
          </a:p>
          <a:p>
            <a:pPr algn="l"/>
            <a:endParaRPr lang="pl-PL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NAME, SUM(SALARY) FROM EMPLOYEE GROUP BY NAME </a:t>
            </a:r>
            <a:r>
              <a:rPr lang="pl-PL" sz="2000" b="1" dirty="0">
                <a:solidFill>
                  <a:srgbClr val="FF0000"/>
                </a:solidFill>
              </a:rPr>
              <a:t>HAVING</a:t>
            </a:r>
            <a:r>
              <a:rPr lang="pl-PL" sz="2000" dirty="0"/>
              <a:t> SUM(SALARY) &gt; 1000</a:t>
            </a:r>
          </a:p>
          <a:p>
            <a:pPr algn="l"/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54530"/>
              </p:ext>
            </p:extLst>
          </p:nvPr>
        </p:nvGraphicFramePr>
        <p:xfrm>
          <a:off x="4639876" y="3558746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48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EXISTS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Operator </a:t>
            </a:r>
            <a:r>
              <a:rPr lang="pl-PL" sz="2000" b="1" dirty="0">
                <a:solidFill>
                  <a:srgbClr val="FF0000"/>
                </a:solidFill>
              </a:rPr>
              <a:t>EXISTS </a:t>
            </a:r>
            <a:r>
              <a:rPr lang="pl-PL" sz="2000" b="1" dirty="0"/>
              <a:t>służy do testowania istnienia wierszy w podzapytaniu.</a:t>
            </a:r>
          </a:p>
          <a:p>
            <a:pPr algn="l"/>
            <a:endParaRPr lang="pl-PL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e.NAME FROM EMPLOYEE e WHERE </a:t>
            </a:r>
            <a:r>
              <a:rPr lang="pl-PL" sz="2000" b="1" dirty="0">
                <a:solidFill>
                  <a:srgbClr val="FF0000"/>
                </a:solidFill>
              </a:rPr>
              <a:t>EXISTS</a:t>
            </a:r>
            <a:r>
              <a:rPr lang="pl-PL" sz="2000" dirty="0"/>
              <a:t>(SELECT 1 FROM EMPLOYEE e1 WHERE e1.NAME = e.NAME) </a:t>
            </a:r>
            <a:endParaRPr lang="pl-PL" sz="2000" b="1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/>
        </p:nvGraphicFramePr>
        <p:xfrm>
          <a:off x="4639876" y="3558746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4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A0C7E2-8950-49E5-84E3-DE51C23F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Plan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B6B647-2A9C-482B-BDA4-3DECBCE4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Prezentacja z relacyjnych baz danych i języka SQL</a:t>
            </a:r>
          </a:p>
          <a:p>
            <a:r>
              <a:rPr lang="pl-PL" dirty="0"/>
              <a:t>Uruchomienie bazy danych, import danych i analiza</a:t>
            </a:r>
          </a:p>
          <a:p>
            <a:r>
              <a:rPr lang="pl-PL" dirty="0"/>
              <a:t>Wykonywanie zadań z zapytań SQL</a:t>
            </a:r>
          </a:p>
          <a:p>
            <a:r>
              <a:rPr lang="pl-PL" dirty="0"/>
              <a:t>Funkcje, procedury, </a:t>
            </a:r>
            <a:r>
              <a:rPr lang="pl-PL" dirty="0" err="1"/>
              <a:t>triggery</a:t>
            </a:r>
            <a:r>
              <a:rPr lang="pl-PL" dirty="0"/>
              <a:t>(opcjonalne)</a:t>
            </a:r>
          </a:p>
          <a:p>
            <a:r>
              <a:rPr lang="pl-PL" dirty="0"/>
              <a:t>Migracja bazy danych za pomocą </a:t>
            </a:r>
            <a:r>
              <a:rPr lang="pl-PL" dirty="0" err="1"/>
              <a:t>Flyway</a:t>
            </a:r>
            <a:endParaRPr lang="pl-PL" dirty="0"/>
          </a:p>
          <a:p>
            <a:r>
              <a:rPr lang="pl-PL" dirty="0"/>
              <a:t>Stworzenie konta na </a:t>
            </a:r>
            <a:r>
              <a:rPr lang="pl-PL" dirty="0" err="1"/>
              <a:t>HakerRanku</a:t>
            </a:r>
            <a:r>
              <a:rPr lang="pl-PL" dirty="0"/>
              <a:t> i wykonywanie zadań z  SQL(opcjonalne) </a:t>
            </a:r>
          </a:p>
        </p:txBody>
      </p:sp>
    </p:spTree>
    <p:extLst>
      <p:ext uri="{BB962C8B-B14F-4D97-AF65-F5344CB8AC3E}">
        <p14:creationId xmlns:p14="http://schemas.microsoft.com/office/powerpoint/2010/main" val="1848151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INSERT INTO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INSERT INTO </a:t>
            </a:r>
            <a:r>
              <a:rPr lang="pl-PL" sz="2000" b="1" dirty="0"/>
              <a:t>służy do dodawania nowych wierszy.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Dodawanie bez podania kolumn: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FF0000"/>
                </a:solidFill>
              </a:rPr>
              <a:t>INSERT INTO </a:t>
            </a:r>
            <a:r>
              <a:rPr lang="pl-PL" sz="2000" dirty="0"/>
              <a:t>EMPLOYEE VALUES (5, „Maciek”, „Kowalski4”, 5000);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r>
              <a:rPr lang="pl-PL" sz="2000" b="1" dirty="0"/>
              <a:t>Dodawanie z podanymi kolumnami: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FF0000"/>
                </a:solidFill>
              </a:rPr>
              <a:t>INSERT INTO </a:t>
            </a:r>
            <a:r>
              <a:rPr lang="pl-PL" sz="2000" dirty="0"/>
              <a:t>EMPLOYEE(EMP_ID, NAME,SURNAME,SALARY) VALUES (5, „Maciek”, „Kowalski4”, 5000);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19649"/>
              </p:ext>
            </p:extLst>
          </p:nvPr>
        </p:nvGraphicFramePr>
        <p:xfrm>
          <a:off x="8441553" y="1825625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UPDATE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UPDATE </a:t>
            </a:r>
            <a:r>
              <a:rPr lang="pl-PL" sz="2000" b="1" dirty="0"/>
              <a:t>służy do dodawania modyfikowania wartości wierszy.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Modyfikowanie wierszy: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FF0000"/>
                </a:solidFill>
              </a:rPr>
              <a:t>UPDATE </a:t>
            </a:r>
            <a:r>
              <a:rPr lang="pl-PL" sz="2000" dirty="0"/>
              <a:t>EMPLOYEE SET NAME = „Jan” WHERE EMP_ID = 1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/>
        </p:nvGraphicFramePr>
        <p:xfrm>
          <a:off x="8441553" y="1825625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50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DELETE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Klauzula </a:t>
            </a:r>
            <a:r>
              <a:rPr lang="pl-PL" sz="2000" b="1" dirty="0">
                <a:solidFill>
                  <a:srgbClr val="FF0000"/>
                </a:solidFill>
              </a:rPr>
              <a:t>DELETE </a:t>
            </a:r>
            <a:r>
              <a:rPr lang="pl-PL" sz="2000" b="1" dirty="0"/>
              <a:t>służy do usuwania wierszy.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Usuwanie wierszy: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FF0000"/>
                </a:solidFill>
              </a:rPr>
              <a:t>DELETE </a:t>
            </a:r>
            <a:r>
              <a:rPr lang="pl-PL" sz="2000" dirty="0"/>
              <a:t>FROM</a:t>
            </a:r>
            <a:r>
              <a:rPr lang="pl-PL" sz="2000" b="1" dirty="0">
                <a:solidFill>
                  <a:srgbClr val="FF0000"/>
                </a:solidFill>
              </a:rPr>
              <a:t> </a:t>
            </a:r>
            <a:r>
              <a:rPr lang="pl-PL" sz="2000" dirty="0"/>
              <a:t>EMPLOYEE WHERE EMP_ID = 1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/>
        </p:nvGraphicFramePr>
        <p:xfrm>
          <a:off x="8441553" y="1825625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4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CASE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Wyrażenie </a:t>
            </a:r>
            <a:r>
              <a:rPr lang="pl-PL" sz="2000" b="1" dirty="0">
                <a:solidFill>
                  <a:srgbClr val="FF0000"/>
                </a:solidFill>
              </a:rPr>
              <a:t>CASE </a:t>
            </a:r>
            <a:r>
              <a:rPr lang="pl-PL" sz="2000" b="1" dirty="0"/>
              <a:t>może</a:t>
            </a:r>
            <a:r>
              <a:rPr lang="pl-PL" sz="2000" b="1" dirty="0">
                <a:solidFill>
                  <a:srgbClr val="FF0000"/>
                </a:solidFill>
              </a:rPr>
              <a:t> </a:t>
            </a:r>
            <a:r>
              <a:rPr lang="pl-PL" sz="2000" b="1" dirty="0"/>
              <a:t>służyć do zwracania innych wartości pod wpływem warunków.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Sterowanie zwracanymi wartościami: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NAME, </a:t>
            </a:r>
            <a:r>
              <a:rPr lang="pl-PL" sz="2000" b="1" dirty="0">
                <a:solidFill>
                  <a:srgbClr val="FF0000"/>
                </a:solidFill>
              </a:rPr>
              <a:t>CASE WHEN </a:t>
            </a:r>
            <a:r>
              <a:rPr lang="pl-PL" sz="2000" dirty="0"/>
              <a:t>SALARY &gt; 1000 </a:t>
            </a:r>
            <a:r>
              <a:rPr lang="pl-PL" sz="2000" b="1" dirty="0">
                <a:solidFill>
                  <a:srgbClr val="FF0000"/>
                </a:solidFill>
              </a:rPr>
              <a:t>THEN</a:t>
            </a:r>
            <a:r>
              <a:rPr lang="pl-PL" sz="2000" dirty="0"/>
              <a:t> 1 </a:t>
            </a:r>
            <a:r>
              <a:rPr lang="pl-PL" sz="2000" b="1" dirty="0">
                <a:solidFill>
                  <a:srgbClr val="FF0000"/>
                </a:solidFill>
              </a:rPr>
              <a:t>ELSE</a:t>
            </a:r>
            <a:r>
              <a:rPr lang="pl-PL" sz="2000" dirty="0"/>
              <a:t> 0 </a:t>
            </a:r>
            <a:r>
              <a:rPr lang="pl-PL" sz="2000" b="1" dirty="0">
                <a:solidFill>
                  <a:srgbClr val="FF0000"/>
                </a:solidFill>
              </a:rPr>
              <a:t>END</a:t>
            </a:r>
            <a:r>
              <a:rPr lang="pl-PL" sz="2000" dirty="0"/>
              <a:t>  FROM EMPLOYEE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91086"/>
              </p:ext>
            </p:extLst>
          </p:nvPr>
        </p:nvGraphicFramePr>
        <p:xfrm>
          <a:off x="7755753" y="4212603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5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COALESCE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Funkcja </a:t>
            </a:r>
            <a:r>
              <a:rPr lang="pl-PL" sz="2000" b="1" dirty="0">
                <a:solidFill>
                  <a:srgbClr val="FF0000"/>
                </a:solidFill>
              </a:rPr>
              <a:t>COALESCE </a:t>
            </a:r>
            <a:r>
              <a:rPr lang="pl-PL" sz="2000" b="1" dirty="0"/>
              <a:t>służy do zwracania domyślnych wartości dla wartości </a:t>
            </a:r>
            <a:r>
              <a:rPr lang="pl-PL" sz="2000" b="1" dirty="0" err="1"/>
              <a:t>null</a:t>
            </a:r>
            <a:r>
              <a:rPr lang="pl-PL" sz="2000" b="1" dirty="0"/>
              <a:t>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Sterowanie zwracanymi wartościami: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NAME, </a:t>
            </a:r>
            <a:r>
              <a:rPr lang="pl-PL" sz="2000" b="1" dirty="0">
                <a:solidFill>
                  <a:srgbClr val="FF0000"/>
                </a:solidFill>
              </a:rPr>
              <a:t>COALESCE </a:t>
            </a:r>
            <a:r>
              <a:rPr lang="pl-PL" sz="2000" dirty="0"/>
              <a:t>(SALARY, 1000) FROM EMPLOYEE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/>
        </p:nvGraphicFramePr>
        <p:xfrm>
          <a:off x="7755753" y="4212603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8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CAST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/>
              <a:t>Funkcja </a:t>
            </a:r>
            <a:r>
              <a:rPr lang="pl-PL" sz="2000" b="1" dirty="0">
                <a:solidFill>
                  <a:srgbClr val="FF0000"/>
                </a:solidFill>
              </a:rPr>
              <a:t>CAST </a:t>
            </a:r>
            <a:r>
              <a:rPr lang="pl-PL" sz="2000" b="1" dirty="0"/>
              <a:t>służy do rzutowania typu na inny wskazany.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Rzutowania: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SELECT </a:t>
            </a:r>
            <a:r>
              <a:rPr lang="pl-PL" sz="2000" b="1" dirty="0">
                <a:solidFill>
                  <a:srgbClr val="FF0000"/>
                </a:solidFill>
              </a:rPr>
              <a:t>CAST</a:t>
            </a:r>
            <a:r>
              <a:rPr lang="pl-PL" sz="2000" dirty="0"/>
              <a:t>(SALARY AS TEXT) FROM EMPLOYEE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8F6744-E328-496C-8447-27E7D33C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22100"/>
              </p:ext>
            </p:extLst>
          </p:nvPr>
        </p:nvGraphicFramePr>
        <p:xfrm>
          <a:off x="7376812" y="3561814"/>
          <a:ext cx="2912247" cy="196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377">
                  <a:extLst>
                    <a:ext uri="{9D8B030D-6E8A-4147-A177-3AD203B41FA5}">
                      <a16:colId xmlns:a16="http://schemas.microsoft.com/office/drawing/2014/main" val="2938701455"/>
                    </a:ext>
                  </a:extLst>
                </a:gridCol>
                <a:gridCol w="580032">
                  <a:extLst>
                    <a:ext uri="{9D8B030D-6E8A-4147-A177-3AD203B41FA5}">
                      <a16:colId xmlns:a16="http://schemas.microsoft.com/office/drawing/2014/main" val="1785837193"/>
                    </a:ext>
                  </a:extLst>
                </a:gridCol>
                <a:gridCol w="882133">
                  <a:extLst>
                    <a:ext uri="{9D8B030D-6E8A-4147-A177-3AD203B41FA5}">
                      <a16:colId xmlns:a16="http://schemas.microsoft.com/office/drawing/2014/main" val="1808348594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1164997208"/>
                    </a:ext>
                  </a:extLst>
                </a:gridCol>
              </a:tblGrid>
              <a:tr h="3529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EMPLOYEE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99066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EMP_ID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SURNAME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SALARY</a:t>
                      </a:r>
                      <a:endParaRPr lang="pl-PL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795113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Kamil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82481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Paweł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81140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Jacek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Kowalski2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637278"/>
                  </a:ext>
                </a:extLst>
              </a:tr>
              <a:tr h="31909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Michał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Kowalski3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4000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89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80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CONSTRAINTS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 err="1">
                <a:solidFill>
                  <a:srgbClr val="FF0000"/>
                </a:solidFill>
              </a:rPr>
              <a:t>Constraints</a:t>
            </a:r>
            <a:r>
              <a:rPr lang="pl-PL" sz="2000" b="1" dirty="0">
                <a:solidFill>
                  <a:srgbClr val="FF0000"/>
                </a:solidFill>
              </a:rPr>
              <a:t> </a:t>
            </a:r>
            <a:r>
              <a:rPr lang="pl-PL" sz="2000" b="1" dirty="0"/>
              <a:t>umożliwia ograniczanie danych w tabelach, żeby spełniały pewne warunki.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/>
              <a:t>Kilka możliwych ograniczeń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Klucz główny(PRIMARY KEY) - nie mogą istnieć wiersze w tabeli, które mają taki sam klucz główny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Klucz obcy(FOREIGN KEY) – musi istnieć wpis dla danego klucza obcego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Unikalność(UNIQUE) – nie mogą istnieć takie same wartości wierszy dla danej kolumny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Zakres(CHECK) – tylko określone wartości mogą się znaleźć w polu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Istniejąca wartość(NOT NULL)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174912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CREATE TABLE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CREATE TABLE </a:t>
            </a:r>
            <a:r>
              <a:rPr lang="pl-PL" sz="2000" b="1" dirty="0"/>
              <a:t>umożliwia tworzenie nowych tabel w bazie danych.</a:t>
            </a:r>
          </a:p>
          <a:p>
            <a:pPr algn="l"/>
            <a:endParaRPr lang="pl-PL" sz="2000" b="1" dirty="0"/>
          </a:p>
          <a:p>
            <a:pPr algn="l"/>
            <a:r>
              <a:rPr lang="pl-PL" sz="2000" b="1" dirty="0">
                <a:solidFill>
                  <a:srgbClr val="FF0000"/>
                </a:solidFill>
              </a:rPr>
              <a:t>CREATE TABLE </a:t>
            </a:r>
            <a:r>
              <a:rPr lang="pl-PL" sz="2000" b="1" dirty="0" err="1"/>
              <a:t>accounts</a:t>
            </a:r>
            <a:r>
              <a:rPr lang="pl-PL" sz="2000" b="1" dirty="0"/>
              <a:t> (</a:t>
            </a:r>
          </a:p>
          <a:p>
            <a:pPr algn="l"/>
            <a:r>
              <a:rPr lang="pl-PL" sz="2000" b="1" dirty="0"/>
              <a:t>	</a:t>
            </a:r>
            <a:r>
              <a:rPr lang="pl-PL" sz="2000" b="1" dirty="0" err="1"/>
              <a:t>user_id</a:t>
            </a:r>
            <a:r>
              <a:rPr lang="pl-PL" sz="2000" b="1" dirty="0"/>
              <a:t> serial PRIMARY KEY,</a:t>
            </a:r>
          </a:p>
          <a:p>
            <a:pPr algn="l"/>
            <a:r>
              <a:rPr lang="pl-PL" sz="2000" b="1" dirty="0"/>
              <a:t>	</a:t>
            </a:r>
            <a:r>
              <a:rPr lang="pl-PL" sz="2000" b="1" dirty="0" err="1"/>
              <a:t>username</a:t>
            </a:r>
            <a:r>
              <a:rPr lang="pl-PL" sz="2000" b="1" dirty="0"/>
              <a:t> VARCHAR ( 50 ) UNIQUE NOT NULL,</a:t>
            </a:r>
          </a:p>
          <a:p>
            <a:pPr algn="l"/>
            <a:r>
              <a:rPr lang="pl-PL" sz="2000" b="1" dirty="0"/>
              <a:t>	</a:t>
            </a:r>
            <a:r>
              <a:rPr lang="pl-PL" sz="2000" b="1" dirty="0" err="1"/>
              <a:t>password</a:t>
            </a:r>
            <a:r>
              <a:rPr lang="pl-PL" sz="2000" b="1" dirty="0"/>
              <a:t> VARCHAR ( 50 ) NOT NULL,</a:t>
            </a:r>
          </a:p>
          <a:p>
            <a:pPr algn="l"/>
            <a:r>
              <a:rPr lang="pl-PL" sz="2000" b="1" dirty="0"/>
              <a:t>	email VARCHAR ( 255 ) UNIQUE NOT NULL,</a:t>
            </a:r>
          </a:p>
          <a:p>
            <a:pPr algn="l"/>
            <a:r>
              <a:rPr lang="pl-PL" sz="2000" b="1" dirty="0"/>
              <a:t>	</a:t>
            </a:r>
            <a:r>
              <a:rPr lang="pl-PL" sz="2000" b="1" dirty="0" err="1"/>
              <a:t>created_on</a:t>
            </a:r>
            <a:r>
              <a:rPr lang="pl-PL" sz="2000" b="1" dirty="0"/>
              <a:t> TIMESTAMP NOT NULL,</a:t>
            </a:r>
          </a:p>
          <a:p>
            <a:pPr algn="l"/>
            <a:r>
              <a:rPr lang="pl-PL" sz="2000" b="1" dirty="0"/>
              <a:t>        	</a:t>
            </a:r>
            <a:r>
              <a:rPr lang="pl-PL" sz="2000" b="1" dirty="0" err="1"/>
              <a:t>last_login</a:t>
            </a:r>
            <a:r>
              <a:rPr lang="pl-PL" sz="2000" b="1" dirty="0"/>
              <a:t> TIMESTAMP </a:t>
            </a:r>
          </a:p>
          <a:p>
            <a:pPr algn="l"/>
            <a:r>
              <a:rPr lang="pl-PL" sz="2000" b="1" dirty="0"/>
              <a:t>);</a:t>
            </a: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4748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DROP TABLE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DROP TABLE </a:t>
            </a:r>
            <a:r>
              <a:rPr lang="pl-PL" sz="2000" b="1" dirty="0"/>
              <a:t>umożliwia usunięcie tabeli z bazy danych.</a:t>
            </a:r>
          </a:p>
          <a:p>
            <a:pPr algn="l"/>
            <a:endParaRPr lang="pl-PL" sz="2000" dirty="0"/>
          </a:p>
          <a:p>
            <a:pPr algn="l"/>
            <a:endParaRPr lang="pl-PL" sz="2000" dirty="0"/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DROP TABLE </a:t>
            </a:r>
            <a:r>
              <a:rPr lang="en-US" sz="2000" dirty="0"/>
              <a:t>IF EXISTS author;</a:t>
            </a:r>
            <a:endParaRPr lang="pl-PL" sz="2000" dirty="0"/>
          </a:p>
          <a:p>
            <a:pPr algn="l"/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09230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ALTER TABLE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ALTER TABLE </a:t>
            </a:r>
            <a:r>
              <a:rPr lang="pl-PL" sz="2000" b="1" dirty="0"/>
              <a:t>umożliwia wprowadzanie modyfikacji do tabeli.</a:t>
            </a:r>
          </a:p>
          <a:p>
            <a:pPr algn="l"/>
            <a:endParaRPr lang="pl-PL" sz="2000" dirty="0"/>
          </a:p>
          <a:p>
            <a:pPr algn="l"/>
            <a:r>
              <a:rPr lang="pl-PL" sz="2000" b="1" dirty="0"/>
              <a:t>ADD COLUMN: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Dodaje kolumnę: </a:t>
            </a:r>
            <a:r>
              <a:rPr lang="en-US" sz="2000" dirty="0"/>
              <a:t>ALTER TABLE customers ADD COLUMN phone VARCHAR;</a:t>
            </a:r>
            <a:endParaRPr lang="pl-PL" sz="2000" dirty="0"/>
          </a:p>
          <a:p>
            <a:pPr algn="l"/>
            <a:r>
              <a:rPr lang="pl-PL" sz="2000" b="1" dirty="0"/>
              <a:t>DROP COLUMN: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Usuwa kolumnę: </a:t>
            </a:r>
            <a:r>
              <a:rPr lang="en-US" sz="2000" dirty="0"/>
              <a:t>ALTER TABLE books DROP COLUMN </a:t>
            </a:r>
            <a:r>
              <a:rPr lang="en-US" sz="2000" dirty="0" err="1"/>
              <a:t>category_id</a:t>
            </a:r>
            <a:r>
              <a:rPr lang="en-US" sz="2000" dirty="0"/>
              <a:t>;</a:t>
            </a:r>
            <a:endParaRPr lang="pl-PL" sz="2000" dirty="0"/>
          </a:p>
          <a:p>
            <a:pPr algn="l"/>
            <a:r>
              <a:rPr lang="pl-PL" sz="2000" b="1" dirty="0"/>
              <a:t>RENAME COLUMN: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Zmienia nazwę tabeli: </a:t>
            </a:r>
            <a:r>
              <a:rPr lang="en-US" sz="2000" dirty="0"/>
              <a:t>ALTER TABLE customers RENAME COLUMN email TO </a:t>
            </a:r>
            <a:r>
              <a:rPr lang="en-US" sz="2000" dirty="0" err="1"/>
              <a:t>contact_email</a:t>
            </a:r>
            <a:r>
              <a:rPr lang="en-US" sz="2000" dirty="0"/>
              <a:t>;</a:t>
            </a:r>
            <a:endParaRPr lang="pl-PL" sz="2000" dirty="0"/>
          </a:p>
          <a:p>
            <a:pPr algn="l"/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15654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5ADB65-8E04-446D-AA87-502B02B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Raport z wykonanych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CBB030-EBBF-4ADB-B466-A1C518D3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Każde zadanie trafia do osobnego folderu</a:t>
            </a:r>
          </a:p>
          <a:p>
            <a:r>
              <a:rPr lang="pl-PL" dirty="0"/>
              <a:t>Pod pytaniem piszemy odpowiedź/wklejamy zrzut ekranu jeżeli jest taka potrzeba</a:t>
            </a:r>
          </a:p>
          <a:p>
            <a:r>
              <a:rPr lang="pl-PL" dirty="0"/>
              <a:t>Na koniec wysyłamy całą paczkę z zadaniami/projektem</a:t>
            </a:r>
          </a:p>
        </p:txBody>
      </p:sp>
    </p:spTree>
    <p:extLst>
      <p:ext uri="{BB962C8B-B14F-4D97-AF65-F5344CB8AC3E}">
        <p14:creationId xmlns:p14="http://schemas.microsoft.com/office/powerpoint/2010/main" val="2474864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WIDOKI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Widoki </a:t>
            </a:r>
            <a:r>
              <a:rPr lang="pl-PL" sz="2000" b="1" dirty="0"/>
              <a:t>umożliwiają przedstawienie danych w wyniku zapytania w trybie tylko do odczytu.</a:t>
            </a:r>
          </a:p>
          <a:p>
            <a:pPr algn="l"/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Mogą udostępniać dane z tabel do których dostęp jest zabroniony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Mogą udostępniać dane z tabel, w których znajdują </a:t>
            </a:r>
            <a:r>
              <a:rPr lang="pl-PL" sz="2000" dirty="0" err="1"/>
              <a:t>sie</a:t>
            </a:r>
            <a:r>
              <a:rPr lang="pl-PL" sz="2000" dirty="0"/>
              <a:t> wrażliwe dane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87824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PROCEDURY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Procedury </a:t>
            </a:r>
            <a:r>
              <a:rPr lang="pl-PL" sz="2000" b="1" dirty="0"/>
              <a:t>są to funkcje zdefiniowane przez użytkownika</a:t>
            </a:r>
          </a:p>
          <a:p>
            <a:pPr algn="l"/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Nie można utworzyć nowej transakcji w procedurze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Procedura może być wielokrotnie wykorzystywana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138408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TRIGGERY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 err="1">
                <a:solidFill>
                  <a:srgbClr val="FF0000"/>
                </a:solidFill>
              </a:rPr>
              <a:t>Trigger’y</a:t>
            </a:r>
            <a:r>
              <a:rPr lang="pl-PL" sz="2000" b="1" dirty="0">
                <a:solidFill>
                  <a:srgbClr val="FF0000"/>
                </a:solidFill>
              </a:rPr>
              <a:t> </a:t>
            </a:r>
            <a:r>
              <a:rPr lang="pl-PL" sz="2000" b="1" dirty="0"/>
              <a:t>umożliwiają wykonanie akcji przed lub po INSERT, UPDATE, DELETE.</a:t>
            </a:r>
          </a:p>
          <a:p>
            <a:pPr algn="l"/>
            <a:endParaRPr lang="pl-PL" sz="2000" dirty="0"/>
          </a:p>
          <a:p>
            <a:pPr algn="l"/>
            <a:r>
              <a:rPr lang="pl-PL" sz="2000" dirty="0" err="1"/>
              <a:t>Trigger</a:t>
            </a:r>
            <a:r>
              <a:rPr lang="pl-PL" sz="2000" dirty="0"/>
              <a:t> zostanie uruchomiony wtedy, gdy w bazie danych wystąpi określony event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2866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3D48E-6CB1-436A-BB92-321504D6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61"/>
            <a:ext cx="9144000" cy="888024"/>
          </a:xfrm>
        </p:spPr>
        <p:txBody>
          <a:bodyPr>
            <a:normAutofit/>
          </a:bodyPr>
          <a:lstStyle/>
          <a:p>
            <a:r>
              <a:rPr lang="pl-PL" sz="4400" dirty="0"/>
              <a:t>INDEKSY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78C8696-139A-40E9-B2C4-6709A57395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rgbClr val="FF0000"/>
                </a:solidFill>
              </a:rPr>
              <a:t>Indeks </a:t>
            </a:r>
            <a:r>
              <a:rPr lang="pl-PL" sz="2000" b="1" dirty="0"/>
              <a:t>przyśpiesza wyszukiwanie danych.</a:t>
            </a:r>
          </a:p>
          <a:p>
            <a:pPr algn="l"/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Zazwyczaj indeks zakłada się na jedną kolumnę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Może być nałożony na wiele kolumn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  <a:p>
            <a:pPr algn="l"/>
            <a:endParaRPr lang="pl-PL" sz="2000" dirty="0"/>
          </a:p>
          <a:p>
            <a:pPr algn="l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800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3E000-CB5F-463B-AA73-CCC07977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Relacyjne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FED0E5-200B-433F-8C02-9521A055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0" dirty="0">
                <a:solidFill>
                  <a:srgbClr val="333333"/>
                </a:solidFill>
                <a:effectLst/>
              </a:rPr>
              <a:t>Dane w tabelach</a:t>
            </a:r>
          </a:p>
          <a:p>
            <a:r>
              <a:rPr lang="pl-PL" i="0" dirty="0">
                <a:solidFill>
                  <a:srgbClr val="333333"/>
                </a:solidFill>
                <a:effectLst/>
              </a:rPr>
              <a:t>Tabela składa się z wierszy (zwanych rekordami)i</a:t>
            </a:r>
          </a:p>
          <a:p>
            <a:pPr marL="0" indent="0">
              <a:buNone/>
            </a:pPr>
            <a:r>
              <a:rPr lang="pl-PL" i="0" dirty="0">
                <a:solidFill>
                  <a:srgbClr val="333333"/>
                </a:solidFill>
                <a:effectLst/>
              </a:rPr>
              <a:t> kolumn (zwanych polami)</a:t>
            </a:r>
          </a:p>
          <a:p>
            <a:r>
              <a:rPr lang="pl-PL" b="0" i="0" dirty="0">
                <a:solidFill>
                  <a:srgbClr val="333333"/>
                </a:solidFill>
                <a:effectLst/>
              </a:rPr>
              <a:t>W jednym wierszu informacje o jednym obiekcie</a:t>
            </a:r>
          </a:p>
          <a:p>
            <a:r>
              <a:rPr lang="pl-PL" dirty="0">
                <a:solidFill>
                  <a:srgbClr val="333333"/>
                </a:solidFill>
              </a:rPr>
              <a:t>K</a:t>
            </a:r>
            <a:r>
              <a:rPr lang="pl-PL" b="0" i="0" dirty="0">
                <a:solidFill>
                  <a:srgbClr val="333333"/>
                </a:solidFill>
                <a:effectLst/>
              </a:rPr>
              <a:t>olumna posiada unikalną nazwę w ramach tabeli</a:t>
            </a:r>
          </a:p>
          <a:p>
            <a:r>
              <a:rPr lang="pl-PL" dirty="0">
                <a:solidFill>
                  <a:srgbClr val="333333"/>
                </a:solidFill>
              </a:rPr>
              <a:t>Do komunikacji wykorzystujemy język SQL</a:t>
            </a:r>
            <a:endParaRPr lang="pl-PL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pl-PL" i="0" dirty="0">
              <a:solidFill>
                <a:srgbClr val="333333"/>
              </a:solidFill>
              <a:effectLst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34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9D9950-EADD-4B0B-AA49-B5B05F99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Relacyjne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510E02-DFAC-49A1-8FB2-F8F24E4F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87595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dirty="0" err="1"/>
              <a:t>PostgreSQL</a:t>
            </a:r>
            <a:r>
              <a:rPr lang="pl-PL" dirty="0"/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/>
              <a:t>MySQL,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 err="1"/>
              <a:t>SQLite</a:t>
            </a:r>
            <a:r>
              <a:rPr lang="pl-PL" dirty="0"/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/>
              <a:t>Oracle,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/>
              <a:t>SQL Server,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 err="1"/>
              <a:t>HyperSQL</a:t>
            </a:r>
            <a:endParaRPr lang="pl-PL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/>
              <a:t>IBM DB2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076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A8EF4-2796-4224-B5D3-E1EC6F77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PostgreSQL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3CABCF-9300-4ADC-A951-415DADD1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Darmowe oprogramowanie</a:t>
            </a:r>
          </a:p>
          <a:p>
            <a:r>
              <a:rPr lang="pl-PL" dirty="0"/>
              <a:t>Przyjazny interfejs użytkownika aplikacji klienta</a:t>
            </a:r>
          </a:p>
          <a:p>
            <a:r>
              <a:rPr lang="pl-PL" dirty="0"/>
              <a:t>Obsługuje wyszukiwanie </a:t>
            </a:r>
            <a:r>
              <a:rPr lang="pl-PL" dirty="0" err="1"/>
              <a:t>pełnotekstowe</a:t>
            </a:r>
            <a:endParaRPr lang="pl-PL" dirty="0"/>
          </a:p>
          <a:p>
            <a:r>
              <a:rPr lang="pl-PL" dirty="0"/>
              <a:t>Obsługuje typ JSON</a:t>
            </a:r>
          </a:p>
          <a:p>
            <a:r>
              <a:rPr lang="pl-PL" dirty="0"/>
              <a:t>Duże wsparcie, często wybierany</a:t>
            </a:r>
          </a:p>
          <a:p>
            <a:r>
              <a:rPr lang="pl-PL" dirty="0"/>
              <a:t>Aktualna wersja 14.4</a:t>
            </a:r>
          </a:p>
        </p:txBody>
      </p:sp>
    </p:spTree>
    <p:extLst>
      <p:ext uri="{BB962C8B-B14F-4D97-AF65-F5344CB8AC3E}">
        <p14:creationId xmlns:p14="http://schemas.microsoft.com/office/powerpoint/2010/main" val="129344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4848A-EEA9-4FA7-9B1F-797EF69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PostgreSQL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7F74E7-F5CE-4C0A-B380-F7929E11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zainstalowaniu do dyspozycji jest aplikacja kliencka pgAdmin4, która uruchamia serwer automatycznie</a:t>
            </a:r>
          </a:p>
          <a:p>
            <a:r>
              <a:rPr lang="pl-PL" dirty="0"/>
              <a:t>Poszczególne moduły znajdują się w folderze \bin</a:t>
            </a:r>
          </a:p>
          <a:p>
            <a:r>
              <a:rPr lang="pl-PL" dirty="0"/>
              <a:t>Konfiguracja znajduje się w folderze \data</a:t>
            </a:r>
          </a:p>
          <a:p>
            <a:r>
              <a:rPr lang="pl-PL" dirty="0"/>
              <a:t>Logi znajdują się w folderze\data\log</a:t>
            </a:r>
          </a:p>
        </p:txBody>
      </p:sp>
    </p:spTree>
    <p:extLst>
      <p:ext uri="{BB962C8B-B14F-4D97-AF65-F5344CB8AC3E}">
        <p14:creationId xmlns:p14="http://schemas.microsoft.com/office/powerpoint/2010/main" val="13015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4848A-EEA9-4FA7-9B1F-797EF69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PostgreSQL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7F74E7-F5CE-4C0A-B380-F7929E11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Zapytania/komendy można wykonywać z poziomu linii komend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SQL Shell(</a:t>
            </a:r>
            <a:r>
              <a:rPr lang="pl-PL" dirty="0" err="1"/>
              <a:t>psql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11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E96EAB24226CF44A456EC89C72FA2E6" ma:contentTypeVersion="0" ma:contentTypeDescription="Utwórz nowy dokument." ma:contentTypeScope="" ma:versionID="4ccceaac8497ae4ffa2c7c456b2d6f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0a096fdcd835eace904039899b369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A7DEB7-82F5-4821-83C0-FACB73874C2B}"/>
</file>

<file path=customXml/itemProps2.xml><?xml version="1.0" encoding="utf-8"?>
<ds:datastoreItem xmlns:ds="http://schemas.openxmlformats.org/officeDocument/2006/customXml" ds:itemID="{46CAA564-B094-4D0F-A826-95447A8D7E00}"/>
</file>

<file path=customXml/itemProps3.xml><?xml version="1.0" encoding="utf-8"?>
<ds:datastoreItem xmlns:ds="http://schemas.openxmlformats.org/officeDocument/2006/customXml" ds:itemID="{309C5288-43CC-4584-92A6-A6458D03A3A3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778</TotalTime>
  <Words>2444</Words>
  <Application>Microsoft Office PowerPoint</Application>
  <PresentationFormat>Panoramiczny</PresentationFormat>
  <Paragraphs>939</Paragraphs>
  <Slides>43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</vt:lpstr>
      <vt:lpstr>Calibri Light</vt:lpstr>
      <vt:lpstr>Office Theme</vt:lpstr>
      <vt:lpstr>Wprowadzenie do relacyjnych baz danych oraz języka SQL</vt:lpstr>
      <vt:lpstr>Przedstawmy się </vt:lpstr>
      <vt:lpstr>Plan </vt:lpstr>
      <vt:lpstr>Raport z wykonanych zadań</vt:lpstr>
      <vt:lpstr>Relacyjne bazy danych</vt:lpstr>
      <vt:lpstr>Relacyjne bazy danych</vt:lpstr>
      <vt:lpstr>PostgreSQL</vt:lpstr>
      <vt:lpstr>PostgreSQL</vt:lpstr>
      <vt:lpstr>PostgreSQL</vt:lpstr>
      <vt:lpstr>SQL - fundamenty</vt:lpstr>
      <vt:lpstr>SELECT</vt:lpstr>
      <vt:lpstr>Aliasy kolumn</vt:lpstr>
      <vt:lpstr>ORDER BY</vt:lpstr>
      <vt:lpstr>SELECT DISTINCT</vt:lpstr>
      <vt:lpstr>WHERE</vt:lpstr>
      <vt:lpstr>LIMIT</vt:lpstr>
      <vt:lpstr>FETCH</vt:lpstr>
      <vt:lpstr>operator IN</vt:lpstr>
      <vt:lpstr>operator BETWEEN</vt:lpstr>
      <vt:lpstr>operator LIKE</vt:lpstr>
      <vt:lpstr>operator IS NULL</vt:lpstr>
      <vt:lpstr>INNER JOIN</vt:lpstr>
      <vt:lpstr>LEFT JOIN</vt:lpstr>
      <vt:lpstr>RIGHT JOIN</vt:lpstr>
      <vt:lpstr>FULL OUTER JOIN</vt:lpstr>
      <vt:lpstr>GROUP BY</vt:lpstr>
      <vt:lpstr>UNION</vt:lpstr>
      <vt:lpstr>HAVING</vt:lpstr>
      <vt:lpstr>EXISTS</vt:lpstr>
      <vt:lpstr>INSERT INTO</vt:lpstr>
      <vt:lpstr>UPDATE</vt:lpstr>
      <vt:lpstr>DELETE</vt:lpstr>
      <vt:lpstr>CASE</vt:lpstr>
      <vt:lpstr>COALESCE</vt:lpstr>
      <vt:lpstr>CAST</vt:lpstr>
      <vt:lpstr>CONSTRAINTS</vt:lpstr>
      <vt:lpstr>CREATE TABLE</vt:lpstr>
      <vt:lpstr>DROP TABLE</vt:lpstr>
      <vt:lpstr>ALTER TABLE</vt:lpstr>
      <vt:lpstr>WIDOKI</vt:lpstr>
      <vt:lpstr>PROCEDURY</vt:lpstr>
      <vt:lpstr>TRIGGERY</vt:lpstr>
      <vt:lpstr>INDEKSY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Czarny</dc:creator>
  <cp:lastModifiedBy>Kamil Konopka</cp:lastModifiedBy>
  <cp:revision>36</cp:revision>
  <dcterms:created xsi:type="dcterms:W3CDTF">2019-07-08T18:04:30Z</dcterms:created>
  <dcterms:modified xsi:type="dcterms:W3CDTF">2022-06-29T06:56:26Z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0x010100BE96EAB24226CF44A456EC89C72FA2E6</vt:lpwstr>
  </property>
</Properties>
</file>