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4e3616df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4e3616df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tlw said, things will always take longer than we expected → as such we should have prepared more and potentially been ready for hiccups like these in the development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Frontend was done by people without much frontend experience, backend was the same but vice versa, and none of us had real server/client programming experience. As such, we had some challenges in development, but feel like we got the most out of project</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4e3616df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4e3616df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3e0ff0f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3e0ff0f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a:p>
            <a:pPr indent="0" lvl="0" marL="0" rtl="0" algn="l">
              <a:lnSpc>
                <a:spcPct val="115000"/>
              </a:lnSpc>
              <a:spcBef>
                <a:spcPts val="900"/>
              </a:spcBef>
              <a:spcAft>
                <a:spcPts val="0"/>
              </a:spcAft>
              <a:buNone/>
            </a:pPr>
            <a:r>
              <a:rPr lang="en" sz="1200">
                <a:solidFill>
                  <a:srgbClr val="2D3B45"/>
                </a:solidFill>
              </a:rPr>
              <a:t>The money management application does not only allow users to keep track of their income, expense, and remaining balance, but also alert them if they spend excessive amounts of money on a certain category. The goal of the application is to help people who have less experience on managing budgets or struggle to control their spending habits. The application provides features in account books such as tracking income, expense, and balance. Additionally, the application can remind a user when he or she tries to spend excessively by sending a notification.</a:t>
            </a:r>
            <a:endParaRPr/>
          </a:p>
          <a:p>
            <a:pPr indent="0" lvl="0" marL="0" rtl="0" algn="l">
              <a:spcBef>
                <a:spcPts val="900"/>
              </a:spcBef>
              <a:spcAft>
                <a:spcPts val="0"/>
              </a:spcAft>
              <a:buNone/>
            </a:pPr>
            <a:r>
              <a:t/>
            </a:r>
            <a:endParaRPr/>
          </a:p>
          <a:p>
            <a:pPr indent="0" lvl="0" marL="0" rtl="0" algn="l">
              <a:spcBef>
                <a:spcPts val="0"/>
              </a:spcBef>
              <a:spcAft>
                <a:spcPts val="0"/>
              </a:spcAft>
              <a:buNone/>
            </a:pPr>
            <a:r>
              <a:rPr lang="en"/>
              <a:t>Frontend: MainPage, Categories, Goals, Report, Settings</a:t>
            </a:r>
            <a:endParaRPr/>
          </a:p>
          <a:p>
            <a:pPr indent="-298450" lvl="0" marL="457200" rtl="0" algn="l">
              <a:spcBef>
                <a:spcPts val="0"/>
              </a:spcBef>
              <a:spcAft>
                <a:spcPts val="0"/>
              </a:spcAft>
              <a:buSzPts val="1100"/>
              <a:buChar char="-"/>
            </a:pPr>
            <a:r>
              <a:rPr lang="en"/>
              <a:t>MainPage</a:t>
            </a:r>
            <a:endParaRPr/>
          </a:p>
          <a:p>
            <a:pPr indent="-298450" lvl="1" marL="914400" rtl="0" algn="l">
              <a:spcBef>
                <a:spcPts val="0"/>
              </a:spcBef>
              <a:spcAft>
                <a:spcPts val="0"/>
              </a:spcAft>
              <a:buSzPts val="1100"/>
              <a:buChar char="-"/>
            </a:pPr>
            <a:r>
              <a:rPr lang="en"/>
              <a:t>The main page displays right after the user logs in. </a:t>
            </a:r>
            <a:endParaRPr/>
          </a:p>
          <a:p>
            <a:pPr indent="-298450" lvl="1" marL="914400" rtl="0" algn="l">
              <a:spcBef>
                <a:spcPts val="0"/>
              </a:spcBef>
              <a:spcAft>
                <a:spcPts val="0"/>
              </a:spcAft>
              <a:buSzPts val="1100"/>
              <a:buChar char="-"/>
            </a:pPr>
            <a:r>
              <a:rPr lang="en"/>
              <a:t>Can add transactions </a:t>
            </a:r>
            <a:endParaRPr/>
          </a:p>
          <a:p>
            <a:pPr indent="-298450" lvl="1" marL="914400" rtl="0" algn="l">
              <a:spcBef>
                <a:spcPts val="0"/>
              </a:spcBef>
              <a:spcAft>
                <a:spcPts val="0"/>
              </a:spcAft>
              <a:buSzPts val="1100"/>
              <a:buChar char="-"/>
            </a:pPr>
            <a:r>
              <a:rPr lang="en"/>
              <a:t>View Monthly expenses vs. Monthly Budget</a:t>
            </a:r>
            <a:endParaRPr/>
          </a:p>
          <a:p>
            <a:pPr indent="-298450" lvl="0" marL="457200" rtl="0" algn="l">
              <a:spcBef>
                <a:spcPts val="0"/>
              </a:spcBef>
              <a:spcAft>
                <a:spcPts val="0"/>
              </a:spcAft>
              <a:buSzPts val="1100"/>
              <a:buChar char="-"/>
            </a:pPr>
            <a:r>
              <a:rPr lang="en"/>
              <a:t>Categories</a:t>
            </a:r>
            <a:endParaRPr/>
          </a:p>
          <a:p>
            <a:pPr indent="-298450" lvl="1" marL="914400" rtl="0" algn="l">
              <a:spcBef>
                <a:spcPts val="0"/>
              </a:spcBef>
              <a:spcAft>
                <a:spcPts val="0"/>
              </a:spcAft>
              <a:buSzPts val="1100"/>
              <a:buChar char="-"/>
            </a:pPr>
            <a:r>
              <a:rPr lang="en"/>
              <a:t>The categories page displays all the user’s current categories along with their budgets. </a:t>
            </a:r>
            <a:endParaRPr/>
          </a:p>
          <a:p>
            <a:pPr indent="-298450" lvl="1" marL="914400" rtl="0" algn="l">
              <a:spcBef>
                <a:spcPts val="0"/>
              </a:spcBef>
              <a:spcAft>
                <a:spcPts val="0"/>
              </a:spcAft>
              <a:buSzPts val="1100"/>
              <a:buChar char="-"/>
            </a:pPr>
            <a:r>
              <a:rPr lang="en"/>
              <a:t>The user is also able to add and delete categories here.</a:t>
            </a:r>
            <a:endParaRPr/>
          </a:p>
          <a:p>
            <a:pPr indent="-298450" lvl="0" marL="457200" rtl="0" algn="l">
              <a:spcBef>
                <a:spcPts val="0"/>
              </a:spcBef>
              <a:spcAft>
                <a:spcPts val="0"/>
              </a:spcAft>
              <a:buSzPts val="1100"/>
              <a:buChar char="-"/>
            </a:pPr>
            <a:r>
              <a:rPr lang="en"/>
              <a:t>Goals</a:t>
            </a:r>
            <a:endParaRPr/>
          </a:p>
          <a:p>
            <a:pPr indent="-298450" lvl="1" marL="914400" rtl="0" algn="l">
              <a:spcBef>
                <a:spcPts val="0"/>
              </a:spcBef>
              <a:spcAft>
                <a:spcPts val="0"/>
              </a:spcAft>
              <a:buSzPts val="1100"/>
              <a:buChar char="-"/>
            </a:pPr>
            <a:r>
              <a:rPr lang="en"/>
              <a:t>The goals page breaks down each category budget vs. how much the user has spent this month in that category. </a:t>
            </a:r>
            <a:endParaRPr/>
          </a:p>
          <a:p>
            <a:pPr indent="-298450" lvl="1" marL="914400" rtl="0" algn="l">
              <a:spcBef>
                <a:spcPts val="0"/>
              </a:spcBef>
              <a:spcAft>
                <a:spcPts val="0"/>
              </a:spcAft>
              <a:buSzPts val="1100"/>
              <a:buChar char="-"/>
            </a:pPr>
            <a:r>
              <a:rPr lang="en"/>
              <a:t>The progress is displayed in progress bars.</a:t>
            </a:r>
            <a:endParaRPr/>
          </a:p>
          <a:p>
            <a:pPr indent="-298450" lvl="0" marL="457200" rtl="0" algn="l">
              <a:spcBef>
                <a:spcPts val="0"/>
              </a:spcBef>
              <a:spcAft>
                <a:spcPts val="0"/>
              </a:spcAft>
              <a:buSzPts val="1100"/>
              <a:buChar char="-"/>
            </a:pPr>
            <a:r>
              <a:rPr lang="en"/>
              <a:t>Report</a:t>
            </a:r>
            <a:endParaRPr/>
          </a:p>
          <a:p>
            <a:pPr indent="-298450" lvl="1" marL="914400" rtl="0" algn="l">
              <a:spcBef>
                <a:spcPts val="0"/>
              </a:spcBef>
              <a:spcAft>
                <a:spcPts val="0"/>
              </a:spcAft>
              <a:buSzPts val="1100"/>
              <a:buChar char="-"/>
            </a:pPr>
            <a:r>
              <a:rPr lang="en"/>
              <a:t>The report page allows the users to view past spending trends. The user is able to select a start and and end date and then a bar graph and pie graph are generated to show both the user’s spending trends as well as how much they’ve spent per category. </a:t>
            </a:r>
            <a:endParaRPr/>
          </a:p>
          <a:p>
            <a:pPr indent="-298450" lvl="0" marL="457200" rtl="0" algn="l">
              <a:spcBef>
                <a:spcPts val="0"/>
              </a:spcBef>
              <a:spcAft>
                <a:spcPts val="0"/>
              </a:spcAft>
              <a:buSzPts val="1100"/>
              <a:buChar char="-"/>
            </a:pPr>
            <a:r>
              <a:rPr lang="en"/>
              <a:t>Settings Page</a:t>
            </a:r>
            <a:endParaRPr/>
          </a:p>
          <a:p>
            <a:pPr indent="-298450" lvl="1" marL="914400" rtl="0" algn="l">
              <a:spcBef>
                <a:spcPts val="0"/>
              </a:spcBef>
              <a:spcAft>
                <a:spcPts val="0"/>
              </a:spcAft>
              <a:buSzPts val="1100"/>
              <a:buChar char="-"/>
            </a:pPr>
            <a:r>
              <a:rPr lang="en"/>
              <a:t>The settings page allows the user to do things like update account information</a:t>
            </a:r>
            <a:endParaRPr/>
          </a:p>
          <a:p>
            <a:pPr indent="-298450" lvl="1" marL="914400" rtl="0" algn="l">
              <a:spcBef>
                <a:spcPts val="0"/>
              </a:spcBef>
              <a:spcAft>
                <a:spcPts val="0"/>
              </a:spcAft>
              <a:buSzPts val="1100"/>
              <a:buChar char="-"/>
            </a:pPr>
            <a:r>
              <a:rPr lang="en"/>
              <a:t>Learn how to use the app through the user guide</a:t>
            </a:r>
            <a:endParaRPr/>
          </a:p>
          <a:p>
            <a:pPr indent="-298450" lvl="1" marL="914400" rtl="0" algn="l">
              <a:spcBef>
                <a:spcPts val="0"/>
              </a:spcBef>
              <a:spcAft>
                <a:spcPts val="0"/>
              </a:spcAft>
              <a:buSzPts val="1100"/>
              <a:buChar char="-"/>
            </a:pPr>
            <a:r>
              <a:rPr lang="en"/>
              <a:t>Access the tip and tax calculator </a:t>
            </a:r>
            <a:endParaRPr/>
          </a:p>
          <a:p>
            <a:pPr indent="-298450" lvl="1" marL="914400" rtl="0" algn="l">
              <a:spcBef>
                <a:spcPts val="0"/>
              </a:spcBef>
              <a:spcAft>
                <a:spcPts val="0"/>
              </a:spcAft>
              <a:buSzPts val="1100"/>
              <a:buChar char="-"/>
            </a:pPr>
            <a:r>
              <a:rPr lang="en"/>
              <a:t>Logout of the app. </a:t>
            </a:r>
            <a:endParaRPr/>
          </a:p>
          <a:p>
            <a:pPr indent="0" lvl="0" marL="0" rtl="0" algn="l">
              <a:spcBef>
                <a:spcPts val="0"/>
              </a:spcBef>
              <a:spcAft>
                <a:spcPts val="0"/>
              </a:spcAft>
              <a:buNone/>
            </a:pPr>
            <a:r>
              <a:rPr lang="en"/>
              <a:t>Backend: Server/Client and Database:</a:t>
            </a:r>
            <a:endParaRPr/>
          </a:p>
          <a:p>
            <a:pPr indent="-298450" lvl="0" marL="457200" rtl="0" algn="l">
              <a:spcBef>
                <a:spcPts val="0"/>
              </a:spcBef>
              <a:spcAft>
                <a:spcPts val="0"/>
              </a:spcAft>
              <a:buSzPts val="1100"/>
              <a:buChar char="-"/>
            </a:pPr>
            <a:r>
              <a:rPr lang="en"/>
              <a:t>Server: </a:t>
            </a:r>
            <a:endParaRPr/>
          </a:p>
          <a:p>
            <a:pPr indent="-298450" lvl="1" marL="914400" rtl="0" algn="l">
              <a:spcBef>
                <a:spcPts val="0"/>
              </a:spcBef>
              <a:spcAft>
                <a:spcPts val="0"/>
              </a:spcAft>
              <a:buSzPts val="1100"/>
              <a:buChar char="-"/>
            </a:pPr>
            <a:r>
              <a:rPr lang="en"/>
              <a:t>Java Socket Server</a:t>
            </a:r>
            <a:endParaRPr/>
          </a:p>
          <a:p>
            <a:pPr indent="-298450" lvl="1" marL="914400" rtl="0" algn="l">
              <a:spcBef>
                <a:spcPts val="0"/>
              </a:spcBef>
              <a:spcAft>
                <a:spcPts val="0"/>
              </a:spcAft>
              <a:buSzPts val="1100"/>
              <a:buChar char="-"/>
            </a:pPr>
            <a:r>
              <a:rPr lang="en"/>
              <a:t>We ran a java socket server locally on a specified port. </a:t>
            </a:r>
            <a:endParaRPr/>
          </a:p>
          <a:p>
            <a:pPr indent="-298450" lvl="1" marL="914400" rtl="0" algn="l">
              <a:spcBef>
                <a:spcPts val="0"/>
              </a:spcBef>
              <a:spcAft>
                <a:spcPts val="0"/>
              </a:spcAft>
              <a:buSzPts val="1100"/>
              <a:buChar char="-"/>
            </a:pPr>
            <a:r>
              <a:rPr lang="en"/>
              <a:t>Server would connect locally using the MySQL Driver to the database. </a:t>
            </a:r>
            <a:endParaRPr/>
          </a:p>
          <a:p>
            <a:pPr indent="-298450" lvl="0" marL="457200" rtl="0" algn="l">
              <a:spcBef>
                <a:spcPts val="0"/>
              </a:spcBef>
              <a:spcAft>
                <a:spcPts val="0"/>
              </a:spcAft>
              <a:buSzPts val="1100"/>
              <a:buChar char="-"/>
            </a:pPr>
            <a:r>
              <a:rPr lang="en"/>
              <a:t>Client:</a:t>
            </a:r>
            <a:endParaRPr/>
          </a:p>
          <a:p>
            <a:pPr indent="-298450" lvl="1" marL="914400" rtl="0" algn="l">
              <a:spcBef>
                <a:spcPts val="0"/>
              </a:spcBef>
              <a:spcAft>
                <a:spcPts val="0"/>
              </a:spcAft>
              <a:buSzPts val="1100"/>
              <a:buChar char="-"/>
            </a:pPr>
            <a:r>
              <a:rPr lang="en"/>
              <a:t>Communicated to the Server via Print Writers</a:t>
            </a:r>
            <a:endParaRPr/>
          </a:p>
          <a:p>
            <a:pPr indent="-298450" lvl="1" marL="914400" rtl="0" algn="l">
              <a:spcBef>
                <a:spcPts val="0"/>
              </a:spcBef>
              <a:spcAft>
                <a:spcPts val="0"/>
              </a:spcAft>
              <a:buSzPts val="1100"/>
              <a:buChar char="-"/>
            </a:pPr>
            <a:r>
              <a:rPr lang="en"/>
              <a:t>Strings would be send to the server, parsed, and the server would receive the message and parse it to get it’s data. </a:t>
            </a:r>
            <a:endParaRPr/>
          </a:p>
          <a:p>
            <a:pPr indent="-298450" lvl="0" marL="457200" rtl="0" algn="l">
              <a:spcBef>
                <a:spcPts val="0"/>
              </a:spcBef>
              <a:spcAft>
                <a:spcPts val="0"/>
              </a:spcAft>
              <a:buSzPts val="1100"/>
              <a:buChar char="-"/>
            </a:pPr>
            <a:r>
              <a:rPr lang="en"/>
              <a:t>Database: </a:t>
            </a:r>
            <a:endParaRPr/>
          </a:p>
          <a:p>
            <a:pPr indent="-298450" lvl="1" marL="914400" rtl="0" algn="l">
              <a:spcBef>
                <a:spcPts val="0"/>
              </a:spcBef>
              <a:spcAft>
                <a:spcPts val="0"/>
              </a:spcAft>
              <a:buSzPts val="1100"/>
              <a:buChar char="-"/>
            </a:pPr>
            <a:r>
              <a:rPr lang="en"/>
              <a:t>MySQL database running locally on our computers. </a:t>
            </a:r>
            <a:endParaRPr/>
          </a:p>
          <a:p>
            <a:pPr indent="-298450" lvl="1" marL="914400" rtl="0" algn="l">
              <a:spcBef>
                <a:spcPts val="0"/>
              </a:spcBef>
              <a:spcAft>
                <a:spcPts val="0"/>
              </a:spcAft>
              <a:buSzPts val="1100"/>
              <a:buChar char="-"/>
            </a:pPr>
            <a:r>
              <a:rPr lang="en"/>
              <a:t>Used MySQL Workbench to be able to see different Databases and Tables</a:t>
            </a:r>
            <a:endParaRPr/>
          </a:p>
          <a:p>
            <a:pPr indent="-298450" lvl="1" marL="914400" rtl="0" algn="l">
              <a:spcBef>
                <a:spcPts val="0"/>
              </a:spcBef>
              <a:spcAft>
                <a:spcPts val="0"/>
              </a:spcAft>
              <a:buSzPts val="1100"/>
              <a:buChar char="-"/>
            </a:pPr>
            <a:r>
              <a:rPr lang="en"/>
              <a:t>Organization:</a:t>
            </a:r>
            <a:endParaRPr/>
          </a:p>
          <a:p>
            <a:pPr indent="-298450" lvl="2" marL="1371600" rtl="0" algn="l">
              <a:spcBef>
                <a:spcPts val="0"/>
              </a:spcBef>
              <a:spcAft>
                <a:spcPts val="0"/>
              </a:spcAft>
              <a:buSzPts val="1100"/>
              <a:buChar char="-"/>
            </a:pPr>
            <a:r>
              <a:rPr lang="en"/>
              <a:t>There is one user database that contains all of the users information and after it’s validated another database is created with all of the user’s Budget information.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4e3616d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4e3616d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4e3616d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4e3616d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4e3616df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4e3616df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MVC: </a:t>
            </a:r>
            <a:endParaRPr/>
          </a:p>
          <a:p>
            <a:pPr indent="-298450" lvl="0" marL="457200" rtl="0" algn="l">
              <a:spcBef>
                <a:spcPts val="0"/>
              </a:spcBef>
              <a:spcAft>
                <a:spcPts val="0"/>
              </a:spcAft>
              <a:buSzPts val="1100"/>
              <a:buChar char="-"/>
            </a:pPr>
            <a:r>
              <a:rPr lang="en"/>
              <a:t>Model: Backend Server </a:t>
            </a:r>
            <a:endParaRPr/>
          </a:p>
          <a:p>
            <a:pPr indent="-298450" lvl="0" marL="457200" rtl="0" algn="l">
              <a:spcBef>
                <a:spcPts val="0"/>
              </a:spcBef>
              <a:spcAft>
                <a:spcPts val="0"/>
              </a:spcAft>
              <a:buSzPts val="1100"/>
              <a:buChar char="-"/>
            </a:pPr>
            <a:r>
              <a:rPr lang="en"/>
              <a:t>View: User Interface</a:t>
            </a:r>
            <a:endParaRPr/>
          </a:p>
          <a:p>
            <a:pPr indent="-298450" lvl="0" marL="457200" rtl="0" algn="l">
              <a:spcBef>
                <a:spcPts val="0"/>
              </a:spcBef>
              <a:spcAft>
                <a:spcPts val="0"/>
              </a:spcAft>
              <a:buSzPts val="1100"/>
              <a:buChar char="-"/>
            </a:pPr>
            <a:r>
              <a:rPr lang="en"/>
              <a:t>Controller: Connector class for front-end and back-end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3e0ff0f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3e0ff0f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So Far: </a:t>
            </a:r>
            <a:endParaRPr/>
          </a:p>
          <a:p>
            <a:pPr indent="-298450" lvl="0" marL="457200" rtl="0" algn="l">
              <a:spcBef>
                <a:spcPts val="0"/>
              </a:spcBef>
              <a:spcAft>
                <a:spcPts val="0"/>
              </a:spcAft>
              <a:buSzPts val="1100"/>
              <a:buChar char="-"/>
            </a:pPr>
            <a:r>
              <a:rPr lang="en"/>
              <a:t>We have a fully functioning backend that communicates data to the frontend and displays it for the user to view. </a:t>
            </a:r>
            <a:endParaRPr/>
          </a:p>
          <a:p>
            <a:pPr indent="-298450" lvl="1" marL="914400" rtl="0" algn="l">
              <a:spcBef>
                <a:spcPts val="0"/>
              </a:spcBef>
              <a:spcAft>
                <a:spcPts val="0"/>
              </a:spcAft>
              <a:buSzPts val="1100"/>
              <a:buChar char="-"/>
            </a:pPr>
            <a:r>
              <a:rPr lang="en"/>
              <a:t>The user is fully able to: </a:t>
            </a:r>
            <a:endParaRPr/>
          </a:p>
          <a:p>
            <a:pPr indent="-298450" lvl="2" marL="1371600" rtl="0" algn="l">
              <a:spcBef>
                <a:spcPts val="0"/>
              </a:spcBef>
              <a:spcAft>
                <a:spcPts val="0"/>
              </a:spcAft>
              <a:buSzPts val="1100"/>
              <a:buChar char="-"/>
            </a:pPr>
            <a:r>
              <a:rPr lang="en"/>
              <a:t>Create an Account</a:t>
            </a:r>
            <a:endParaRPr/>
          </a:p>
          <a:p>
            <a:pPr indent="-298450" lvl="2" marL="1371600" rtl="0" algn="l">
              <a:spcBef>
                <a:spcPts val="0"/>
              </a:spcBef>
              <a:spcAft>
                <a:spcPts val="0"/>
              </a:spcAft>
              <a:buSzPts val="1100"/>
              <a:buChar char="-"/>
            </a:pPr>
            <a:r>
              <a:rPr lang="en"/>
              <a:t>Log in </a:t>
            </a:r>
            <a:endParaRPr/>
          </a:p>
          <a:p>
            <a:pPr indent="-298450" lvl="2" marL="1371600" rtl="0" algn="l">
              <a:spcBef>
                <a:spcPts val="0"/>
              </a:spcBef>
              <a:spcAft>
                <a:spcPts val="0"/>
              </a:spcAft>
              <a:buSzPts val="1100"/>
              <a:buChar char="-"/>
            </a:pPr>
            <a:r>
              <a:rPr lang="en"/>
              <a:t>Add Transactions </a:t>
            </a:r>
            <a:endParaRPr/>
          </a:p>
          <a:p>
            <a:pPr indent="-298450" lvl="2" marL="1371600" rtl="0" algn="l">
              <a:spcBef>
                <a:spcPts val="0"/>
              </a:spcBef>
              <a:spcAft>
                <a:spcPts val="0"/>
              </a:spcAft>
              <a:buSzPts val="1100"/>
              <a:buChar char="-"/>
            </a:pPr>
            <a:r>
              <a:rPr lang="en"/>
              <a:t>Add personalized user </a:t>
            </a:r>
            <a:r>
              <a:rPr lang="en"/>
              <a:t>categories</a:t>
            </a:r>
            <a:endParaRPr/>
          </a:p>
          <a:p>
            <a:pPr indent="-298450" lvl="2" marL="1371600" rtl="0" algn="l">
              <a:spcBef>
                <a:spcPts val="0"/>
              </a:spcBef>
              <a:spcAft>
                <a:spcPts val="0"/>
              </a:spcAft>
              <a:buSzPts val="1100"/>
              <a:buChar char="-"/>
            </a:pPr>
            <a:r>
              <a:rPr lang="en"/>
              <a:t>View current goals progressed </a:t>
            </a:r>
            <a:endParaRPr/>
          </a:p>
          <a:p>
            <a:pPr indent="-298450" lvl="2" marL="1371600" rtl="0" algn="l">
              <a:spcBef>
                <a:spcPts val="0"/>
              </a:spcBef>
              <a:spcAft>
                <a:spcPts val="0"/>
              </a:spcAft>
              <a:buSzPts val="1100"/>
              <a:buChar char="-"/>
            </a:pPr>
            <a:r>
              <a:rPr lang="en"/>
              <a:t>View reports of spending trends both totally as well as per category</a:t>
            </a:r>
            <a:endParaRPr/>
          </a:p>
          <a:p>
            <a:pPr indent="-298450" lvl="2" marL="1371600" rtl="0" algn="l">
              <a:spcBef>
                <a:spcPts val="0"/>
              </a:spcBef>
              <a:spcAft>
                <a:spcPts val="0"/>
              </a:spcAft>
              <a:buSzPts val="1100"/>
              <a:buChar char="-"/>
            </a:pPr>
            <a:r>
              <a:rPr lang="en"/>
              <a:t>Update account information such as password and name.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3e0ff0f85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3e0ff0f85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 Testing</a:t>
            </a:r>
            <a:endParaRPr/>
          </a:p>
          <a:p>
            <a:pPr indent="-298450" lvl="0" marL="457200" rtl="0" algn="l">
              <a:spcBef>
                <a:spcPts val="0"/>
              </a:spcBef>
              <a:spcAft>
                <a:spcPts val="0"/>
              </a:spcAft>
              <a:buSzPts val="1100"/>
              <a:buChar char="-"/>
            </a:pPr>
            <a:r>
              <a:rPr lang="en"/>
              <a:t>Used JUnit testing to show </a:t>
            </a:r>
            <a:endParaRPr/>
          </a:p>
          <a:p>
            <a:pPr indent="-298450" lvl="1" marL="914400" rtl="0" algn="l">
              <a:spcBef>
                <a:spcPts val="0"/>
              </a:spcBef>
              <a:spcAft>
                <a:spcPts val="0"/>
              </a:spcAft>
              <a:buSzPts val="1100"/>
              <a:buChar char="-"/>
            </a:pPr>
            <a:r>
              <a:rPr lang="en"/>
              <a:t>That the server can successfully connect to the database</a:t>
            </a:r>
            <a:endParaRPr/>
          </a:p>
          <a:p>
            <a:pPr indent="-298450" lvl="1" marL="914400" rtl="0" algn="l">
              <a:spcBef>
                <a:spcPts val="0"/>
              </a:spcBef>
              <a:spcAft>
                <a:spcPts val="0"/>
              </a:spcAft>
              <a:buSzPts val="1100"/>
              <a:buChar char="-"/>
            </a:pPr>
            <a:r>
              <a:rPr lang="en"/>
              <a:t>The correct tables and databases are created upon creating a user</a:t>
            </a:r>
            <a:endParaRPr/>
          </a:p>
          <a:p>
            <a:pPr indent="-298450" lvl="1" marL="914400" rtl="0" algn="l">
              <a:spcBef>
                <a:spcPts val="0"/>
              </a:spcBef>
              <a:spcAft>
                <a:spcPts val="0"/>
              </a:spcAft>
              <a:buSzPts val="1100"/>
              <a:buChar char="-"/>
            </a:pPr>
            <a:r>
              <a:rPr lang="en"/>
              <a:t>That the right information was return to the client from the server from the database</a:t>
            </a:r>
            <a:endParaRPr/>
          </a:p>
          <a:p>
            <a:pPr indent="-298450" lvl="1" marL="914400" rtl="0" algn="l">
              <a:spcBef>
                <a:spcPts val="0"/>
              </a:spcBef>
              <a:spcAft>
                <a:spcPts val="0"/>
              </a:spcAft>
              <a:buSzPts val="1100"/>
              <a:buChar char="-"/>
            </a:pPr>
            <a:r>
              <a:rPr lang="en"/>
              <a:t>That the username and password match that of what is currently stored in the database. </a:t>
            </a:r>
            <a:endParaRPr/>
          </a:p>
          <a:p>
            <a:pPr indent="-298450" lvl="1" marL="914400" rtl="0" algn="l">
              <a:spcBef>
                <a:spcPts val="0"/>
              </a:spcBef>
              <a:spcAft>
                <a:spcPts val="0"/>
              </a:spcAft>
              <a:buSzPts val="1100"/>
              <a:buChar char="-"/>
            </a:pPr>
            <a:r>
              <a:rPr lang="en"/>
              <a:t>The things like username and categories aren’t able to be repeated.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3e0ff0f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3e0ff0f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Went Wrong: </a:t>
            </a:r>
            <a:endParaRPr/>
          </a:p>
          <a:p>
            <a:pPr indent="-298450" lvl="0" marL="457200" rtl="0" algn="l">
              <a:spcBef>
                <a:spcPts val="0"/>
              </a:spcBef>
              <a:spcAft>
                <a:spcPts val="0"/>
              </a:spcAft>
              <a:buSzPts val="1100"/>
              <a:buChar char="-"/>
            </a:pPr>
            <a:r>
              <a:rPr lang="en"/>
              <a:t>Took a little to adjust to not being able to meet in person. </a:t>
            </a:r>
            <a:endParaRPr/>
          </a:p>
          <a:p>
            <a:pPr indent="-298450" lvl="1" marL="914400" rtl="0" algn="l">
              <a:spcBef>
                <a:spcPts val="0"/>
              </a:spcBef>
              <a:spcAft>
                <a:spcPts val="0"/>
              </a:spcAft>
              <a:buSzPts val="1100"/>
              <a:buChar char="-"/>
            </a:pPr>
            <a:r>
              <a:rPr lang="en"/>
              <a:t>Harder to keep up with what everyone was doing and when we could meet with us all being in different time zones. </a:t>
            </a:r>
            <a:endParaRPr/>
          </a:p>
          <a:p>
            <a:pPr indent="-298450" lvl="0" marL="457200" rtl="0" algn="l">
              <a:spcBef>
                <a:spcPts val="0"/>
              </a:spcBef>
              <a:spcAft>
                <a:spcPts val="0"/>
              </a:spcAft>
              <a:buSzPts val="1100"/>
              <a:buChar char="-"/>
            </a:pPr>
            <a:r>
              <a:rPr lang="en"/>
              <a:t>As far as Client/Server/Database operations, our group had little experience and it definitely showed; however, we pulled through. </a:t>
            </a:r>
            <a:endParaRPr/>
          </a:p>
          <a:p>
            <a:pPr indent="-298450" lvl="0" marL="457200" rtl="0" algn="l">
              <a:spcBef>
                <a:spcPts val="0"/>
              </a:spcBef>
              <a:spcAft>
                <a:spcPts val="0"/>
              </a:spcAft>
              <a:buSzPts val="1100"/>
              <a:buChar char="-"/>
            </a:pPr>
            <a:r>
              <a:rPr lang="en"/>
              <a:t>Client and Server had some issues being able to communicate as well as getting the server to fetch information from the database. </a:t>
            </a:r>
            <a:endParaRPr/>
          </a:p>
          <a:p>
            <a:pPr indent="-298450" lvl="1" marL="914400" rtl="0" algn="l">
              <a:spcBef>
                <a:spcPts val="0"/>
              </a:spcBef>
              <a:spcAft>
                <a:spcPts val="0"/>
              </a:spcAft>
              <a:buSzPts val="1100"/>
              <a:buChar char="-"/>
            </a:pPr>
            <a:r>
              <a:rPr lang="en"/>
              <a:t>A lot of small bugs that crashed the app</a:t>
            </a:r>
            <a:endParaRPr/>
          </a:p>
          <a:p>
            <a:pPr indent="-298450" lvl="2" marL="1371600" rtl="0" algn="l">
              <a:spcBef>
                <a:spcPts val="0"/>
              </a:spcBef>
              <a:spcAft>
                <a:spcPts val="0"/>
              </a:spcAft>
              <a:buSzPts val="1100"/>
              <a:buChar char="-"/>
            </a:pPr>
            <a:r>
              <a:rPr lang="en"/>
              <a:t>Client on main thread. To solve, client threads were placed in the background</a:t>
            </a:r>
            <a:endParaRPr/>
          </a:p>
          <a:p>
            <a:pPr indent="-298450" lvl="2" marL="1371600" rtl="0" algn="l">
              <a:spcBef>
                <a:spcPts val="0"/>
              </a:spcBef>
              <a:spcAft>
                <a:spcPts val="0"/>
              </a:spcAft>
              <a:buSzPts val="1100"/>
              <a:buChar char="-"/>
            </a:pPr>
            <a:r>
              <a:rPr lang="en"/>
              <a:t>Client had to use local emulator IP address, which we now know is “10.0.2.2”. </a:t>
            </a:r>
            <a:endParaRPr/>
          </a:p>
          <a:p>
            <a:pPr indent="-298450" lvl="2" marL="1371600" rtl="0" algn="l">
              <a:spcBef>
                <a:spcPts val="0"/>
              </a:spcBef>
              <a:spcAft>
                <a:spcPts val="0"/>
              </a:spcAft>
              <a:buSzPts val="1100"/>
              <a:buChar char="-"/>
            </a:pPr>
            <a:r>
              <a:rPr lang="en"/>
              <a:t>Forgot to close socket on the client, which caused the app to hang up badly and black screen. </a:t>
            </a:r>
            <a:endParaRPr/>
          </a:p>
          <a:p>
            <a:pPr indent="-298450" lvl="0" marL="457200" rtl="0" algn="l">
              <a:spcBef>
                <a:spcPts val="0"/>
              </a:spcBef>
              <a:spcAft>
                <a:spcPts val="0"/>
              </a:spcAft>
              <a:buSzPts val="1100"/>
              <a:buChar char="-"/>
            </a:pPr>
            <a:r>
              <a:rPr lang="en"/>
              <a:t>Connecting the front-end and back end was a little tedious and took longer than expected. </a:t>
            </a:r>
            <a:endParaRPr/>
          </a:p>
          <a:p>
            <a:pPr indent="-298450" lvl="1" marL="914400" rtl="0" algn="l">
              <a:spcBef>
                <a:spcPts val="0"/>
              </a:spcBef>
              <a:spcAft>
                <a:spcPts val="0"/>
              </a:spcAft>
              <a:buSzPts val="1100"/>
              <a:buChar char="-"/>
            </a:pPr>
            <a:r>
              <a:rPr lang="en"/>
              <a:t>Making the connection between database tables by parsing Strings took a long time</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3e0ff0f8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3e0ff0f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21.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jp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8.png"/><Relationship Id="rId6" Type="http://schemas.openxmlformats.org/officeDocument/2006/relationships/image" Target="../media/image17.png"/><Relationship Id="rId7"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625" y="1345650"/>
            <a:ext cx="7135500" cy="12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Budget Management App: </a:t>
            </a:r>
            <a:r>
              <a:rPr lang="en" sz="2400"/>
              <a:t>Outcomes and Lessons Learned</a:t>
            </a:r>
            <a:endParaRPr sz="24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 Ali, Joon, Anna, Na, Jack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168" name="Google Shape;168;p22"/>
          <p:cNvSpPr txBox="1"/>
          <p:nvPr>
            <p:ph idx="1" type="body"/>
          </p:nvPr>
        </p:nvSpPr>
        <p:spPr>
          <a:xfrm>
            <a:off x="729450" y="2188900"/>
            <a:ext cx="7688700" cy="27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Professor TLW was right! “Always take longer than expected”</a:t>
            </a:r>
            <a:endParaRPr sz="1800">
              <a:solidFill>
                <a:srgbClr val="000000"/>
              </a:solidFill>
            </a:endParaRPr>
          </a:p>
          <a:p>
            <a:pPr indent="0" lvl="0" marL="0" rtl="0" algn="l">
              <a:spcBef>
                <a:spcPts val="1600"/>
              </a:spcBef>
              <a:spcAft>
                <a:spcPts val="0"/>
              </a:spcAft>
              <a:buNone/>
            </a:pPr>
            <a:r>
              <a:t/>
            </a:r>
            <a:endParaRPr sz="1800">
              <a:solidFill>
                <a:srgbClr val="000000"/>
              </a:solidFill>
            </a:endParaRPr>
          </a:p>
          <a:p>
            <a:pPr indent="0" lvl="0" marL="0" rtl="0" algn="l">
              <a:spcBef>
                <a:spcPts val="1600"/>
              </a:spcBef>
              <a:spcAft>
                <a:spcPts val="0"/>
              </a:spcAft>
              <a:buNone/>
            </a:pPr>
            <a:r>
              <a:rPr lang="en" sz="1800">
                <a:solidFill>
                  <a:srgbClr val="000000"/>
                </a:solidFill>
              </a:rPr>
              <a:t>We developed our technical skills in different fields than we were used to</a:t>
            </a:r>
            <a:endParaRPr sz="1800">
              <a:solidFill>
                <a:srgbClr val="000000"/>
              </a:solidFill>
            </a:endParaRPr>
          </a:p>
          <a:p>
            <a:pPr indent="0" lvl="0" marL="0" rtl="0" algn="l">
              <a:spcBef>
                <a:spcPts val="1600"/>
              </a:spcBef>
              <a:spcAft>
                <a:spcPts val="0"/>
              </a:spcAft>
              <a:buNone/>
            </a:pPr>
            <a:r>
              <a:t/>
            </a:r>
            <a:endParaRPr sz="1800">
              <a:solidFill>
                <a:srgbClr val="000000"/>
              </a:solidFill>
            </a:endParaRPr>
          </a:p>
          <a:p>
            <a:pPr indent="0" lvl="0" marL="0" rtl="0" algn="l">
              <a:spcBef>
                <a:spcPts val="1600"/>
              </a:spcBef>
              <a:spcAft>
                <a:spcPts val="0"/>
              </a:spcAft>
              <a:buNone/>
            </a:pPr>
            <a:r>
              <a:rPr lang="en" sz="1800">
                <a:solidFill>
                  <a:srgbClr val="000000"/>
                </a:solidFill>
              </a:rPr>
              <a:t>Working as a team with constant communication</a:t>
            </a:r>
            <a:endParaRPr sz="1800">
              <a:solidFill>
                <a:srgbClr val="000000"/>
              </a:solidFill>
            </a:endParaRPr>
          </a:p>
          <a:p>
            <a:pPr indent="0" lvl="0" marL="0" rtl="0" algn="l">
              <a:spcBef>
                <a:spcPts val="1600"/>
              </a:spcBef>
              <a:spcAft>
                <a:spcPts val="1600"/>
              </a:spcAft>
              <a:buNone/>
            </a:pPr>
            <a:r>
              <a:t/>
            </a:r>
            <a:endParaRPr sz="1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3"/>
          <p:cNvSpPr txBox="1"/>
          <p:nvPr/>
        </p:nvSpPr>
        <p:spPr>
          <a:xfrm>
            <a:off x="3183000" y="1787850"/>
            <a:ext cx="2778000" cy="15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Lato"/>
                <a:ea typeface="Lato"/>
                <a:cs typeface="Lato"/>
                <a:sym typeface="Lato"/>
              </a:rPr>
              <a:t>Questions</a:t>
            </a:r>
            <a:r>
              <a:rPr b="1" lang="en" sz="9600">
                <a:solidFill>
                  <a:srgbClr val="FF0000"/>
                </a:solidFill>
                <a:latin typeface="Lato"/>
                <a:ea typeface="Lato"/>
                <a:cs typeface="Lato"/>
                <a:sym typeface="Lato"/>
              </a:rPr>
              <a:t>?</a:t>
            </a:r>
            <a:endParaRPr b="1" sz="9600">
              <a:solidFill>
                <a:srgbClr val="FF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93" name="Google Shape;93;p14"/>
          <p:cNvSpPr txBox="1"/>
          <p:nvPr/>
        </p:nvSpPr>
        <p:spPr>
          <a:xfrm>
            <a:off x="751200" y="1987725"/>
            <a:ext cx="7641600" cy="267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n" sz="1200"/>
              <a:t>Customer</a:t>
            </a:r>
            <a:r>
              <a:rPr lang="en" sz="1200"/>
              <a:t>: UW-Credit Union</a:t>
            </a:r>
            <a:endParaRPr sz="1200"/>
          </a:p>
          <a:p>
            <a:pPr indent="0" lvl="0" marL="0" rtl="0" algn="l">
              <a:lnSpc>
                <a:spcPct val="115000"/>
              </a:lnSpc>
              <a:spcBef>
                <a:spcPts val="900"/>
              </a:spcBef>
              <a:spcAft>
                <a:spcPts val="0"/>
              </a:spcAft>
              <a:buNone/>
            </a:pPr>
            <a:r>
              <a:t/>
            </a:r>
            <a:endParaRPr sz="1200"/>
          </a:p>
          <a:p>
            <a:pPr indent="0" lvl="0" marL="0" rtl="0" algn="l">
              <a:spcBef>
                <a:spcPts val="900"/>
              </a:spcBef>
              <a:spcAft>
                <a:spcPts val="0"/>
              </a:spcAft>
              <a:buNone/>
            </a:pPr>
            <a:r>
              <a:rPr b="1" lang="en">
                <a:latin typeface="Lato"/>
                <a:ea typeface="Lato"/>
                <a:cs typeface="Lato"/>
                <a:sym typeface="Lato"/>
              </a:rPr>
              <a:t>Purpose of the project</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304800" lvl="0" marL="457200" rtl="0" algn="l">
              <a:lnSpc>
                <a:spcPct val="115000"/>
              </a:lnSpc>
              <a:spcBef>
                <a:spcPts val="900"/>
              </a:spcBef>
              <a:spcAft>
                <a:spcPts val="0"/>
              </a:spcAft>
              <a:buClr>
                <a:srgbClr val="000000"/>
              </a:buClr>
              <a:buSzPts val="1200"/>
              <a:buFont typeface="Arial"/>
              <a:buChar char="-"/>
            </a:pPr>
            <a:r>
              <a:rPr lang="en" sz="1200"/>
              <a:t>allow users to keep track of their income, expense, and remaining balance</a:t>
            </a:r>
            <a:endParaRPr sz="1200"/>
          </a:p>
          <a:p>
            <a:pPr indent="-304800" lvl="0" marL="457200" rtl="0" algn="l">
              <a:lnSpc>
                <a:spcPct val="115000"/>
              </a:lnSpc>
              <a:spcBef>
                <a:spcPts val="0"/>
              </a:spcBef>
              <a:spcAft>
                <a:spcPts val="0"/>
              </a:spcAft>
              <a:buClr>
                <a:srgbClr val="000000"/>
              </a:buClr>
              <a:buSzPts val="1200"/>
              <a:buFont typeface="Lato"/>
              <a:buChar char="-"/>
            </a:pPr>
            <a:r>
              <a:rPr lang="en" sz="1200"/>
              <a:t>alert them if they spend excessive amounts of money</a:t>
            </a:r>
            <a:endParaRPr sz="1200"/>
          </a:p>
          <a:p>
            <a:pPr indent="0" lvl="0" marL="0" rtl="0" algn="l">
              <a:lnSpc>
                <a:spcPct val="115000"/>
              </a:lnSpc>
              <a:spcBef>
                <a:spcPts val="900"/>
              </a:spcBef>
              <a:spcAft>
                <a:spcPts val="0"/>
              </a:spcAft>
              <a:buNone/>
            </a:pPr>
            <a:r>
              <a:t/>
            </a:r>
            <a:endParaRPr sz="1200"/>
          </a:p>
          <a:p>
            <a:pPr indent="0" lvl="0" marL="0" rtl="0" algn="l">
              <a:lnSpc>
                <a:spcPct val="115000"/>
              </a:lnSpc>
              <a:spcBef>
                <a:spcPts val="900"/>
              </a:spcBef>
              <a:spcAft>
                <a:spcPts val="0"/>
              </a:spcAft>
              <a:buNone/>
            </a:pPr>
            <a:r>
              <a:rPr b="1" lang="en"/>
              <a:t>Goal of the project</a:t>
            </a:r>
            <a:endParaRPr b="1"/>
          </a:p>
          <a:p>
            <a:pPr indent="-304800" lvl="0" marL="457200" rtl="0" algn="l">
              <a:lnSpc>
                <a:spcPct val="115000"/>
              </a:lnSpc>
              <a:spcBef>
                <a:spcPts val="900"/>
              </a:spcBef>
              <a:spcAft>
                <a:spcPts val="0"/>
              </a:spcAft>
              <a:buSzPts val="1200"/>
              <a:buChar char="-"/>
            </a:pPr>
            <a:r>
              <a:rPr lang="en" sz="1200"/>
              <a:t>help people who have less experience on managing budgets or struggle to control their spending habits</a:t>
            </a:r>
            <a:endParaRPr sz="1200"/>
          </a:p>
          <a:p>
            <a:pPr indent="0" lvl="0" marL="0" rtl="0" algn="l">
              <a:lnSpc>
                <a:spcPct val="115000"/>
              </a:lnSpc>
              <a:spcBef>
                <a:spcPts val="900"/>
              </a:spcBef>
              <a:spcAft>
                <a:spcPts val="0"/>
              </a:spcAft>
              <a:buNone/>
            </a:pPr>
            <a:r>
              <a:t/>
            </a:r>
            <a:endParaRPr sz="1200"/>
          </a:p>
          <a:p>
            <a:pPr indent="0" lvl="0" marL="0" rtl="0" algn="l">
              <a:spcBef>
                <a:spcPts val="90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Specification &amp; </a:t>
            </a:r>
            <a:r>
              <a:rPr lang="en"/>
              <a:t>Design</a:t>
            </a:r>
            <a:endParaRPr/>
          </a:p>
        </p:txBody>
      </p:sp>
      <p:pic>
        <p:nvPicPr>
          <p:cNvPr id="99" name="Google Shape;99;p15"/>
          <p:cNvPicPr preferRelativeResize="0"/>
          <p:nvPr/>
        </p:nvPicPr>
        <p:blipFill>
          <a:blip r:embed="rId3">
            <a:alphaModFix/>
          </a:blip>
          <a:stretch>
            <a:fillRect/>
          </a:stretch>
        </p:blipFill>
        <p:spPr>
          <a:xfrm>
            <a:off x="596563" y="2165225"/>
            <a:ext cx="3468868" cy="2175475"/>
          </a:xfrm>
          <a:prstGeom prst="rect">
            <a:avLst/>
          </a:prstGeom>
          <a:noFill/>
          <a:ln>
            <a:noFill/>
          </a:ln>
        </p:spPr>
      </p:pic>
      <p:pic>
        <p:nvPicPr>
          <p:cNvPr id="100" name="Google Shape;100;p15"/>
          <p:cNvPicPr preferRelativeResize="0"/>
          <p:nvPr/>
        </p:nvPicPr>
        <p:blipFill>
          <a:blip r:embed="rId4">
            <a:alphaModFix/>
          </a:blip>
          <a:stretch>
            <a:fillRect/>
          </a:stretch>
        </p:blipFill>
        <p:spPr>
          <a:xfrm>
            <a:off x="6178954" y="1190867"/>
            <a:ext cx="1681499" cy="3435463"/>
          </a:xfrm>
          <a:prstGeom prst="rect">
            <a:avLst/>
          </a:prstGeom>
          <a:noFill/>
          <a:ln>
            <a:noFill/>
          </a:ln>
        </p:spPr>
      </p:pic>
      <p:pic>
        <p:nvPicPr>
          <p:cNvPr id="101" name="Google Shape;101;p15"/>
          <p:cNvPicPr preferRelativeResize="0"/>
          <p:nvPr/>
        </p:nvPicPr>
        <p:blipFill rotWithShape="1">
          <a:blip r:embed="rId5">
            <a:alphaModFix/>
          </a:blip>
          <a:srcRect b="0" l="2047" r="0" t="960"/>
          <a:stretch/>
        </p:blipFill>
        <p:spPr>
          <a:xfrm rot="537333">
            <a:off x="5179775" y="3216600"/>
            <a:ext cx="867725" cy="1756849"/>
          </a:xfrm>
          <a:prstGeom prst="rect">
            <a:avLst/>
          </a:prstGeom>
          <a:noFill/>
          <a:ln>
            <a:noFill/>
          </a:ln>
        </p:spPr>
      </p:pic>
      <p:pic>
        <p:nvPicPr>
          <p:cNvPr id="102" name="Google Shape;102;p15"/>
          <p:cNvPicPr preferRelativeResize="0"/>
          <p:nvPr/>
        </p:nvPicPr>
        <p:blipFill>
          <a:blip r:embed="rId6">
            <a:alphaModFix/>
          </a:blip>
          <a:stretch>
            <a:fillRect/>
          </a:stretch>
        </p:blipFill>
        <p:spPr>
          <a:xfrm rot="-553598">
            <a:off x="7999362" y="3193668"/>
            <a:ext cx="867725" cy="1802715"/>
          </a:xfrm>
          <a:prstGeom prst="rect">
            <a:avLst/>
          </a:prstGeom>
          <a:noFill/>
          <a:ln>
            <a:noFill/>
          </a:ln>
        </p:spPr>
      </p:pic>
      <p:pic>
        <p:nvPicPr>
          <p:cNvPr id="103" name="Google Shape;103;p15"/>
          <p:cNvPicPr preferRelativeResize="0"/>
          <p:nvPr/>
        </p:nvPicPr>
        <p:blipFill>
          <a:blip r:embed="rId7">
            <a:alphaModFix/>
          </a:blip>
          <a:stretch>
            <a:fillRect/>
          </a:stretch>
        </p:blipFill>
        <p:spPr>
          <a:xfrm rot="562286">
            <a:off x="7946902" y="669707"/>
            <a:ext cx="867725" cy="1765085"/>
          </a:xfrm>
          <a:prstGeom prst="rect">
            <a:avLst/>
          </a:prstGeom>
          <a:noFill/>
          <a:ln>
            <a:noFill/>
          </a:ln>
        </p:spPr>
      </p:pic>
      <p:pic>
        <p:nvPicPr>
          <p:cNvPr id="104" name="Google Shape;104;p15"/>
          <p:cNvPicPr preferRelativeResize="0"/>
          <p:nvPr/>
        </p:nvPicPr>
        <p:blipFill>
          <a:blip r:embed="rId8">
            <a:alphaModFix/>
          </a:blip>
          <a:stretch>
            <a:fillRect/>
          </a:stretch>
        </p:blipFill>
        <p:spPr>
          <a:xfrm rot="-906813">
            <a:off x="5364208" y="1391111"/>
            <a:ext cx="764360" cy="1571928"/>
          </a:xfrm>
          <a:prstGeom prst="rect">
            <a:avLst/>
          </a:prstGeom>
          <a:noFill/>
          <a:ln>
            <a:noFill/>
          </a:ln>
        </p:spPr>
      </p:pic>
      <p:sp>
        <p:nvSpPr>
          <p:cNvPr id="105" name="Google Shape;105;p15"/>
          <p:cNvSpPr txBox="1"/>
          <p:nvPr/>
        </p:nvSpPr>
        <p:spPr>
          <a:xfrm>
            <a:off x="1988775" y="4264775"/>
            <a:ext cx="1885500" cy="4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Initial specification diagram &amp; UI</a:t>
            </a:r>
            <a:endParaRPr>
              <a:latin typeface="Lato"/>
              <a:ea typeface="Lato"/>
              <a:cs typeface="Lato"/>
              <a:sym typeface="Lato"/>
            </a:endParaRPr>
          </a:p>
        </p:txBody>
      </p:sp>
      <p:sp>
        <p:nvSpPr>
          <p:cNvPr id="106" name="Google Shape;106;p15"/>
          <p:cNvSpPr txBox="1"/>
          <p:nvPr/>
        </p:nvSpPr>
        <p:spPr>
          <a:xfrm>
            <a:off x="6438475" y="671725"/>
            <a:ext cx="1885500" cy="4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User Interface</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Specification &amp; Design</a:t>
            </a:r>
            <a:endParaRPr/>
          </a:p>
          <a:p>
            <a:pPr indent="0" lvl="0" marL="0" rtl="0" algn="l">
              <a:spcBef>
                <a:spcPts val="0"/>
              </a:spcBef>
              <a:spcAft>
                <a:spcPts val="0"/>
              </a:spcAft>
              <a:buNone/>
            </a:pPr>
            <a:r>
              <a:t/>
            </a:r>
            <a:endParaRPr/>
          </a:p>
        </p:txBody>
      </p:sp>
      <p:pic>
        <p:nvPicPr>
          <p:cNvPr id="112" name="Google Shape;112;p16"/>
          <p:cNvPicPr preferRelativeResize="0"/>
          <p:nvPr/>
        </p:nvPicPr>
        <p:blipFill>
          <a:blip r:embed="rId3">
            <a:alphaModFix/>
          </a:blip>
          <a:stretch>
            <a:fillRect/>
          </a:stretch>
        </p:blipFill>
        <p:spPr>
          <a:xfrm>
            <a:off x="5019200" y="1393125"/>
            <a:ext cx="4046500" cy="3650900"/>
          </a:xfrm>
          <a:prstGeom prst="rect">
            <a:avLst/>
          </a:prstGeom>
          <a:noFill/>
          <a:ln>
            <a:noFill/>
          </a:ln>
        </p:spPr>
      </p:pic>
      <p:sp>
        <p:nvSpPr>
          <p:cNvPr id="113" name="Google Shape;113;p16"/>
          <p:cNvSpPr txBox="1"/>
          <p:nvPr/>
        </p:nvSpPr>
        <p:spPr>
          <a:xfrm>
            <a:off x="7560300" y="1024700"/>
            <a:ext cx="15054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Class Diagram</a:t>
            </a:r>
            <a:endParaRPr b="1">
              <a:latin typeface="Lato"/>
              <a:ea typeface="Lato"/>
              <a:cs typeface="Lato"/>
              <a:sym typeface="Lato"/>
            </a:endParaRPr>
          </a:p>
        </p:txBody>
      </p:sp>
      <p:pic>
        <p:nvPicPr>
          <p:cNvPr id="114" name="Google Shape;114;p16"/>
          <p:cNvPicPr preferRelativeResize="0"/>
          <p:nvPr/>
        </p:nvPicPr>
        <p:blipFill>
          <a:blip r:embed="rId4">
            <a:alphaModFix/>
          </a:blip>
          <a:stretch>
            <a:fillRect/>
          </a:stretch>
        </p:blipFill>
        <p:spPr>
          <a:xfrm>
            <a:off x="810800" y="1853850"/>
            <a:ext cx="4208400" cy="2998857"/>
          </a:xfrm>
          <a:prstGeom prst="rect">
            <a:avLst/>
          </a:prstGeom>
          <a:noFill/>
          <a:ln>
            <a:noFill/>
          </a:ln>
        </p:spPr>
      </p:pic>
      <p:sp>
        <p:nvSpPr>
          <p:cNvPr id="115" name="Google Shape;115;p16"/>
          <p:cNvSpPr txBox="1"/>
          <p:nvPr/>
        </p:nvSpPr>
        <p:spPr>
          <a:xfrm>
            <a:off x="148850" y="3450000"/>
            <a:ext cx="17097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ER </a:t>
            </a:r>
            <a:r>
              <a:rPr b="1" lang="en">
                <a:latin typeface="Lato"/>
                <a:ea typeface="Lato"/>
                <a:cs typeface="Lato"/>
                <a:sym typeface="Lato"/>
              </a:rPr>
              <a:t>Diagram</a:t>
            </a:r>
            <a:endParaRPr b="1">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Design</a:t>
            </a:r>
            <a:endParaRPr/>
          </a:p>
          <a:p>
            <a:pPr indent="0" lvl="0" marL="0" rtl="0" algn="l">
              <a:spcBef>
                <a:spcPts val="0"/>
              </a:spcBef>
              <a:spcAft>
                <a:spcPts val="0"/>
              </a:spcAft>
              <a:buNone/>
            </a:pPr>
            <a:r>
              <a:rPr lang="en" sz="1800"/>
              <a:t>(MVC Design)</a:t>
            </a:r>
            <a:endParaRPr sz="1800"/>
          </a:p>
        </p:txBody>
      </p:sp>
      <p:pic>
        <p:nvPicPr>
          <p:cNvPr id="121" name="Google Shape;121;p17"/>
          <p:cNvPicPr preferRelativeResize="0"/>
          <p:nvPr/>
        </p:nvPicPr>
        <p:blipFill>
          <a:blip r:embed="rId3">
            <a:alphaModFix/>
          </a:blip>
          <a:stretch>
            <a:fillRect/>
          </a:stretch>
        </p:blipFill>
        <p:spPr>
          <a:xfrm>
            <a:off x="4530525" y="1318650"/>
            <a:ext cx="4511701" cy="3720174"/>
          </a:xfrm>
          <a:prstGeom prst="rect">
            <a:avLst/>
          </a:prstGeom>
          <a:noFill/>
          <a:ln>
            <a:noFill/>
          </a:ln>
        </p:spPr>
      </p:pic>
      <p:pic>
        <p:nvPicPr>
          <p:cNvPr id="122" name="Google Shape;122;p17"/>
          <p:cNvPicPr preferRelativeResize="0"/>
          <p:nvPr/>
        </p:nvPicPr>
        <p:blipFill>
          <a:blip r:embed="rId4">
            <a:alphaModFix/>
          </a:blip>
          <a:stretch>
            <a:fillRect/>
          </a:stretch>
        </p:blipFill>
        <p:spPr>
          <a:xfrm>
            <a:off x="314875" y="2513675"/>
            <a:ext cx="3725349" cy="2382400"/>
          </a:xfrm>
          <a:prstGeom prst="rect">
            <a:avLst/>
          </a:prstGeom>
          <a:noFill/>
          <a:ln>
            <a:noFill/>
          </a:ln>
        </p:spPr>
      </p:pic>
      <p:sp>
        <p:nvSpPr>
          <p:cNvPr id="123" name="Google Shape;123;p17"/>
          <p:cNvSpPr txBox="1"/>
          <p:nvPr/>
        </p:nvSpPr>
        <p:spPr>
          <a:xfrm>
            <a:off x="4638750" y="783875"/>
            <a:ext cx="35145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System Design (MVC Design)</a:t>
            </a:r>
            <a:endParaRPr b="1">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Progress up to this point</a:t>
            </a:r>
            <a:endParaRPr/>
          </a:p>
        </p:txBody>
      </p:sp>
      <p:sp>
        <p:nvSpPr>
          <p:cNvPr id="129" name="Google Shape;129;p18"/>
          <p:cNvSpPr txBox="1"/>
          <p:nvPr>
            <p:ph idx="1" type="body"/>
          </p:nvPr>
        </p:nvSpPr>
        <p:spPr>
          <a:xfrm>
            <a:off x="729450" y="1950500"/>
            <a:ext cx="7688700" cy="25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Server/Client connection working with Android Studio frontend</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0"/>
              </a:spcAft>
              <a:buNone/>
            </a:pPr>
            <a:r>
              <a:rPr lang="en" sz="1400">
                <a:solidFill>
                  <a:srgbClr val="000000"/>
                </a:solidFill>
              </a:rPr>
              <a:t>Backend functionalities that meets our specification &amp; design</a:t>
            </a:r>
            <a:endParaRPr sz="1400">
              <a:solidFill>
                <a:srgbClr val="000000"/>
              </a:solidFill>
            </a:endParaRPr>
          </a:p>
          <a:p>
            <a:pPr indent="-292100" lvl="0" marL="457200" rtl="0" algn="l">
              <a:spcBef>
                <a:spcPts val="1600"/>
              </a:spcBef>
              <a:spcAft>
                <a:spcPts val="0"/>
              </a:spcAft>
              <a:buClr>
                <a:srgbClr val="000000"/>
              </a:buClr>
              <a:buSzPts val="1000"/>
              <a:buChar char="●"/>
            </a:pPr>
            <a:r>
              <a:rPr lang="en" sz="1000">
                <a:solidFill>
                  <a:srgbClr val="000000"/>
                </a:solidFill>
              </a:rPr>
              <a:t>Login functionality</a:t>
            </a:r>
            <a:endParaRPr sz="1000">
              <a:solidFill>
                <a:srgbClr val="000000"/>
              </a:solidFill>
            </a:endParaRPr>
          </a:p>
          <a:p>
            <a:pPr indent="-292100" lvl="0" marL="457200" rtl="0" algn="l">
              <a:spcBef>
                <a:spcPts val="0"/>
              </a:spcBef>
              <a:spcAft>
                <a:spcPts val="0"/>
              </a:spcAft>
              <a:buClr>
                <a:srgbClr val="000000"/>
              </a:buClr>
              <a:buSzPts val="1000"/>
              <a:buChar char="●"/>
            </a:pPr>
            <a:r>
              <a:rPr lang="en" sz="1000">
                <a:solidFill>
                  <a:srgbClr val="000000"/>
                </a:solidFill>
              </a:rPr>
              <a:t>Create account functionality</a:t>
            </a:r>
            <a:endParaRPr sz="1000">
              <a:solidFill>
                <a:srgbClr val="000000"/>
              </a:solidFill>
            </a:endParaRPr>
          </a:p>
          <a:p>
            <a:pPr indent="-292100" lvl="0" marL="457200" rtl="0" algn="l">
              <a:spcBef>
                <a:spcPts val="0"/>
              </a:spcBef>
              <a:spcAft>
                <a:spcPts val="0"/>
              </a:spcAft>
              <a:buClr>
                <a:srgbClr val="000000"/>
              </a:buClr>
              <a:buSzPts val="1000"/>
              <a:buChar char="●"/>
            </a:pPr>
            <a:r>
              <a:rPr lang="en" sz="1000">
                <a:solidFill>
                  <a:srgbClr val="000000"/>
                </a:solidFill>
              </a:rPr>
              <a:t>Add transaction functionality</a:t>
            </a:r>
            <a:endParaRPr sz="1000">
              <a:solidFill>
                <a:srgbClr val="000000"/>
              </a:solidFill>
            </a:endParaRPr>
          </a:p>
          <a:p>
            <a:pPr indent="-292100" lvl="0" marL="457200" rtl="0" algn="l">
              <a:spcBef>
                <a:spcPts val="0"/>
              </a:spcBef>
              <a:spcAft>
                <a:spcPts val="0"/>
              </a:spcAft>
              <a:buClr>
                <a:srgbClr val="000000"/>
              </a:buClr>
              <a:buSzPts val="1000"/>
              <a:buChar char="●"/>
            </a:pPr>
            <a:r>
              <a:rPr lang="en" sz="1000">
                <a:solidFill>
                  <a:srgbClr val="000000"/>
                </a:solidFill>
              </a:rPr>
              <a:t>Add/delete Categories</a:t>
            </a:r>
            <a:endParaRPr sz="1000">
              <a:solidFill>
                <a:srgbClr val="000000"/>
              </a:solidFill>
            </a:endParaRPr>
          </a:p>
          <a:p>
            <a:pPr indent="-292100" lvl="0" marL="457200" rtl="0" algn="l">
              <a:spcBef>
                <a:spcPts val="0"/>
              </a:spcBef>
              <a:spcAft>
                <a:spcPts val="0"/>
              </a:spcAft>
              <a:buClr>
                <a:srgbClr val="000000"/>
              </a:buClr>
              <a:buSzPts val="1000"/>
              <a:buChar char="●"/>
            </a:pPr>
            <a:r>
              <a:rPr lang="en" sz="1000">
                <a:solidFill>
                  <a:srgbClr val="000000"/>
                </a:solidFill>
              </a:rPr>
              <a:t>View Report / </a:t>
            </a:r>
            <a:r>
              <a:rPr lang="en" sz="1000">
                <a:solidFill>
                  <a:srgbClr val="000000"/>
                </a:solidFill>
              </a:rPr>
              <a:t>Goal</a:t>
            </a:r>
            <a:endParaRPr sz="1000">
              <a:solidFill>
                <a:srgbClr val="000000"/>
              </a:solidFill>
            </a:endParaRPr>
          </a:p>
          <a:p>
            <a:pPr indent="-292100" lvl="0" marL="457200" rtl="0" algn="l">
              <a:spcBef>
                <a:spcPts val="0"/>
              </a:spcBef>
              <a:spcAft>
                <a:spcPts val="0"/>
              </a:spcAft>
              <a:buClr>
                <a:srgbClr val="000000"/>
              </a:buClr>
              <a:buSzPts val="1000"/>
              <a:buChar char="●"/>
            </a:pPr>
            <a:r>
              <a:rPr lang="en" sz="1000">
                <a:solidFill>
                  <a:srgbClr val="000000"/>
                </a:solidFill>
              </a:rPr>
              <a:t>Can change account settings</a:t>
            </a:r>
            <a:endParaRPr sz="1000">
              <a:solidFill>
                <a:srgbClr val="000000"/>
              </a:solidFill>
            </a:endParaRPr>
          </a:p>
          <a:p>
            <a:pPr indent="-292100" lvl="0" marL="457200" rtl="0" algn="l">
              <a:spcBef>
                <a:spcPts val="0"/>
              </a:spcBef>
              <a:spcAft>
                <a:spcPts val="0"/>
              </a:spcAft>
              <a:buClr>
                <a:srgbClr val="000000"/>
              </a:buClr>
              <a:buSzPts val="1000"/>
              <a:buChar char="●"/>
            </a:pPr>
            <a:r>
              <a:rPr lang="en" sz="1000">
                <a:solidFill>
                  <a:srgbClr val="000000"/>
                </a:solidFill>
              </a:rPr>
              <a:t>…</a:t>
            </a:r>
            <a:endParaRPr sz="1000">
              <a:solidFill>
                <a:srgbClr val="000000"/>
              </a:solidFill>
            </a:endParaRPr>
          </a:p>
          <a:p>
            <a:pPr indent="0" lvl="0" marL="0" rtl="0" algn="l">
              <a:spcBef>
                <a:spcPts val="1600"/>
              </a:spcBef>
              <a:spcAft>
                <a:spcPts val="1600"/>
              </a:spcAft>
              <a:buNone/>
            </a:pPr>
            <a:r>
              <a:t/>
            </a:r>
            <a:endParaRPr sz="1400">
              <a:solidFill>
                <a:srgbClr val="000000"/>
              </a:solidFill>
            </a:endParaRPr>
          </a:p>
        </p:txBody>
      </p:sp>
      <p:pic>
        <p:nvPicPr>
          <p:cNvPr id="130" name="Google Shape;130;p18"/>
          <p:cNvPicPr preferRelativeResize="0"/>
          <p:nvPr/>
        </p:nvPicPr>
        <p:blipFill>
          <a:blip r:embed="rId3">
            <a:alphaModFix/>
          </a:blip>
          <a:stretch>
            <a:fillRect/>
          </a:stretch>
        </p:blipFill>
        <p:spPr>
          <a:xfrm>
            <a:off x="878025" y="2351600"/>
            <a:ext cx="5499199" cy="89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a:t>
            </a:r>
            <a:endParaRPr/>
          </a:p>
        </p:txBody>
      </p:sp>
      <p:pic>
        <p:nvPicPr>
          <p:cNvPr id="136" name="Google Shape;136;p19"/>
          <p:cNvPicPr preferRelativeResize="0"/>
          <p:nvPr/>
        </p:nvPicPr>
        <p:blipFill>
          <a:blip r:embed="rId3">
            <a:alphaModFix/>
          </a:blip>
          <a:stretch>
            <a:fillRect/>
          </a:stretch>
        </p:blipFill>
        <p:spPr>
          <a:xfrm>
            <a:off x="4402150" y="1820750"/>
            <a:ext cx="4530824" cy="282700"/>
          </a:xfrm>
          <a:prstGeom prst="rect">
            <a:avLst/>
          </a:prstGeom>
          <a:noFill/>
          <a:ln>
            <a:noFill/>
          </a:ln>
        </p:spPr>
      </p:pic>
      <p:pic>
        <p:nvPicPr>
          <p:cNvPr id="137" name="Google Shape;137;p19"/>
          <p:cNvPicPr preferRelativeResize="0"/>
          <p:nvPr/>
        </p:nvPicPr>
        <p:blipFill>
          <a:blip r:embed="rId4">
            <a:alphaModFix/>
          </a:blip>
          <a:stretch>
            <a:fillRect/>
          </a:stretch>
        </p:blipFill>
        <p:spPr>
          <a:xfrm>
            <a:off x="4492325" y="694100"/>
            <a:ext cx="4350475" cy="1126650"/>
          </a:xfrm>
          <a:prstGeom prst="rect">
            <a:avLst/>
          </a:prstGeom>
          <a:noFill/>
          <a:ln>
            <a:noFill/>
          </a:ln>
        </p:spPr>
      </p:pic>
      <p:pic>
        <p:nvPicPr>
          <p:cNvPr id="138" name="Google Shape;138;p19"/>
          <p:cNvPicPr preferRelativeResize="0"/>
          <p:nvPr/>
        </p:nvPicPr>
        <p:blipFill>
          <a:blip r:embed="rId5">
            <a:alphaModFix/>
          </a:blip>
          <a:stretch>
            <a:fillRect/>
          </a:stretch>
        </p:blipFill>
        <p:spPr>
          <a:xfrm>
            <a:off x="5895891" y="2947925"/>
            <a:ext cx="3146742" cy="2134725"/>
          </a:xfrm>
          <a:prstGeom prst="rect">
            <a:avLst/>
          </a:prstGeom>
          <a:noFill/>
          <a:ln>
            <a:noFill/>
          </a:ln>
        </p:spPr>
      </p:pic>
      <p:sp>
        <p:nvSpPr>
          <p:cNvPr id="139" name="Google Shape;139;p19"/>
          <p:cNvSpPr txBox="1"/>
          <p:nvPr/>
        </p:nvSpPr>
        <p:spPr>
          <a:xfrm>
            <a:off x="2363525" y="694100"/>
            <a:ext cx="2128800" cy="869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rgbClr val="0000FF"/>
                </a:solidFill>
                <a:latin typeface="Lato"/>
                <a:ea typeface="Lato"/>
                <a:cs typeface="Lato"/>
                <a:sym typeface="Lato"/>
              </a:rPr>
              <a:t>Backend features</a:t>
            </a:r>
            <a:endParaRPr b="1" sz="1800">
              <a:solidFill>
                <a:srgbClr val="0000FF"/>
              </a:solidFill>
              <a:latin typeface="Lato"/>
              <a:ea typeface="Lato"/>
              <a:cs typeface="Lato"/>
              <a:sym typeface="Lato"/>
            </a:endParaRPr>
          </a:p>
          <a:p>
            <a:pPr indent="0" lvl="0" marL="0" rtl="0" algn="r">
              <a:spcBef>
                <a:spcPts val="0"/>
              </a:spcBef>
              <a:spcAft>
                <a:spcPts val="0"/>
              </a:spcAft>
              <a:buNone/>
            </a:pPr>
            <a:r>
              <a:rPr b="1" lang="en" sz="1200">
                <a:latin typeface="Lato"/>
                <a:ea typeface="Lato"/>
                <a:cs typeface="Lato"/>
                <a:sym typeface="Lato"/>
              </a:rPr>
              <a:t>JUnit test</a:t>
            </a:r>
            <a:r>
              <a:rPr lang="en" sz="1200">
                <a:latin typeface="Lato"/>
                <a:ea typeface="Lato"/>
                <a:cs typeface="Lato"/>
                <a:sym typeface="Lato"/>
              </a:rPr>
              <a:t> with code coverage on Android Studio</a:t>
            </a:r>
            <a:endParaRPr sz="1200">
              <a:latin typeface="Lato"/>
              <a:ea typeface="Lato"/>
              <a:cs typeface="Lato"/>
              <a:sym typeface="Lato"/>
            </a:endParaRPr>
          </a:p>
          <a:p>
            <a:pPr indent="-304800" lvl="0" marL="457200" rtl="0" algn="r">
              <a:spcBef>
                <a:spcPts val="0"/>
              </a:spcBef>
              <a:spcAft>
                <a:spcPts val="0"/>
              </a:spcAft>
              <a:buSzPts val="1200"/>
              <a:buFont typeface="Lato"/>
              <a:buChar char="-"/>
            </a:pPr>
            <a:r>
              <a:rPr b="1" lang="en" sz="1200">
                <a:latin typeface="Lato"/>
                <a:ea typeface="Lato"/>
                <a:cs typeface="Lato"/>
                <a:sym typeface="Lato"/>
              </a:rPr>
              <a:t>Regression</a:t>
            </a:r>
            <a:r>
              <a:rPr lang="en" sz="1200">
                <a:latin typeface="Lato"/>
                <a:ea typeface="Lato"/>
                <a:cs typeface="Lato"/>
                <a:sym typeface="Lato"/>
              </a:rPr>
              <a:t> Testing</a:t>
            </a:r>
            <a:endParaRPr sz="1200">
              <a:latin typeface="Lato"/>
              <a:ea typeface="Lato"/>
              <a:cs typeface="Lato"/>
              <a:sym typeface="Lato"/>
            </a:endParaRPr>
          </a:p>
        </p:txBody>
      </p:sp>
      <p:sp>
        <p:nvSpPr>
          <p:cNvPr id="140" name="Google Shape;140;p19"/>
          <p:cNvSpPr txBox="1"/>
          <p:nvPr/>
        </p:nvSpPr>
        <p:spPr>
          <a:xfrm>
            <a:off x="338475" y="4149525"/>
            <a:ext cx="2622300" cy="8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Lato"/>
                <a:ea typeface="Lato"/>
                <a:cs typeface="Lato"/>
                <a:sym typeface="Lato"/>
              </a:rPr>
              <a:t>Other tests...</a:t>
            </a:r>
            <a:endParaRPr>
              <a:solidFill>
                <a:srgbClr val="0000FF"/>
              </a:solidFill>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Integration testing</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System testing</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41" name="Google Shape;141;p19"/>
          <p:cNvPicPr preferRelativeResize="0"/>
          <p:nvPr/>
        </p:nvPicPr>
        <p:blipFill>
          <a:blip r:embed="rId6">
            <a:alphaModFix/>
          </a:blip>
          <a:stretch>
            <a:fillRect/>
          </a:stretch>
        </p:blipFill>
        <p:spPr>
          <a:xfrm>
            <a:off x="4855784" y="4264500"/>
            <a:ext cx="2414482" cy="535200"/>
          </a:xfrm>
          <a:prstGeom prst="rect">
            <a:avLst/>
          </a:prstGeom>
          <a:noFill/>
          <a:ln cap="flat" cmpd="sng" w="19050">
            <a:solidFill>
              <a:srgbClr val="000000"/>
            </a:solidFill>
            <a:prstDash val="solid"/>
            <a:round/>
            <a:headEnd len="sm" w="sm" type="none"/>
            <a:tailEnd len="sm" w="sm" type="none"/>
          </a:ln>
        </p:spPr>
      </p:pic>
      <p:grpSp>
        <p:nvGrpSpPr>
          <p:cNvPr id="142" name="Google Shape;142;p19"/>
          <p:cNvGrpSpPr/>
          <p:nvPr/>
        </p:nvGrpSpPr>
        <p:grpSpPr>
          <a:xfrm>
            <a:off x="100307" y="2571750"/>
            <a:ext cx="5305736" cy="1414825"/>
            <a:chOff x="108982" y="2402500"/>
            <a:chExt cx="5305736" cy="1414825"/>
          </a:xfrm>
        </p:grpSpPr>
        <p:pic>
          <p:nvPicPr>
            <p:cNvPr id="143" name="Google Shape;143;p19"/>
            <p:cNvPicPr preferRelativeResize="0"/>
            <p:nvPr/>
          </p:nvPicPr>
          <p:blipFill rotWithShape="1">
            <a:blip r:embed="rId7">
              <a:alphaModFix/>
            </a:blip>
            <a:srcRect b="34606" l="-1800" r="1800" t="0"/>
            <a:stretch/>
          </p:blipFill>
          <p:spPr>
            <a:xfrm>
              <a:off x="108982" y="2402500"/>
              <a:ext cx="5305736" cy="1384525"/>
            </a:xfrm>
            <a:prstGeom prst="rect">
              <a:avLst/>
            </a:prstGeom>
            <a:noFill/>
            <a:ln>
              <a:noFill/>
            </a:ln>
          </p:spPr>
        </p:pic>
        <p:sp>
          <p:nvSpPr>
            <p:cNvPr id="144" name="Google Shape;144;p19"/>
            <p:cNvSpPr txBox="1"/>
            <p:nvPr/>
          </p:nvSpPr>
          <p:spPr>
            <a:xfrm>
              <a:off x="1703050" y="2947925"/>
              <a:ext cx="2547600" cy="8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FF"/>
                  </a:solidFill>
                  <a:latin typeface="Lato"/>
                  <a:ea typeface="Lato"/>
                  <a:cs typeface="Lato"/>
                  <a:sym typeface="Lato"/>
                </a:rPr>
                <a:t>Server/Client</a:t>
              </a:r>
              <a:endParaRPr b="1" sz="1800">
                <a:solidFill>
                  <a:srgbClr val="0000FF"/>
                </a:solidFill>
                <a:latin typeface="Lato"/>
                <a:ea typeface="Lato"/>
                <a:cs typeface="Lato"/>
                <a:sym typeface="Lato"/>
              </a:endParaRPr>
            </a:p>
            <a:p>
              <a:pPr indent="0" lvl="0" marL="0" rtl="0" algn="l">
                <a:spcBef>
                  <a:spcPts val="0"/>
                </a:spcBef>
                <a:spcAft>
                  <a:spcPts val="0"/>
                </a:spcAft>
                <a:buNone/>
              </a:pPr>
              <a:r>
                <a:rPr b="1" lang="en" sz="1200">
                  <a:latin typeface="Lato"/>
                  <a:ea typeface="Lato"/>
                  <a:cs typeface="Lato"/>
                  <a:sym typeface="Lato"/>
                </a:rPr>
                <a:t>JUnit </a:t>
              </a:r>
              <a:r>
                <a:rPr lang="en" sz="1200">
                  <a:latin typeface="Lato"/>
                  <a:ea typeface="Lato"/>
                  <a:cs typeface="Lato"/>
                  <a:sym typeface="Lato"/>
                </a:rPr>
                <a:t>test with code coverage</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b="1" lang="en" sz="1200">
                  <a:latin typeface="Lato"/>
                  <a:ea typeface="Lato"/>
                  <a:cs typeface="Lato"/>
                  <a:sym typeface="Lato"/>
                </a:rPr>
                <a:t>Regression </a:t>
              </a:r>
              <a:r>
                <a:rPr lang="en" sz="1200">
                  <a:latin typeface="Lato"/>
                  <a:ea typeface="Lato"/>
                  <a:cs typeface="Lato"/>
                  <a:sym typeface="Lato"/>
                </a:rPr>
                <a:t>Testing</a:t>
              </a:r>
              <a:endParaRPr sz="1200">
                <a:latin typeface="Lato"/>
                <a:ea typeface="Lato"/>
                <a:cs typeface="Lato"/>
                <a:sym typeface="Lato"/>
              </a:endParaRPr>
            </a:p>
          </p:txBody>
        </p:sp>
      </p:grpSp>
      <p:sp>
        <p:nvSpPr>
          <p:cNvPr id="145" name="Google Shape;145;p19"/>
          <p:cNvSpPr txBox="1"/>
          <p:nvPr/>
        </p:nvSpPr>
        <p:spPr>
          <a:xfrm>
            <a:off x="6596400" y="2335625"/>
            <a:ext cx="2547600" cy="6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FF"/>
                </a:solidFill>
                <a:latin typeface="Lato"/>
                <a:ea typeface="Lato"/>
                <a:cs typeface="Lato"/>
                <a:sym typeface="Lato"/>
              </a:rPr>
              <a:t>Database</a:t>
            </a:r>
            <a:endParaRPr b="1" sz="1800">
              <a:solidFill>
                <a:srgbClr val="0000FF"/>
              </a:solidFill>
              <a:latin typeface="Lato"/>
              <a:ea typeface="Lato"/>
              <a:cs typeface="Lato"/>
              <a:sym typeface="Lato"/>
            </a:endParaRPr>
          </a:p>
          <a:p>
            <a:pPr indent="0" lvl="0" marL="0" rtl="0" algn="l">
              <a:spcBef>
                <a:spcPts val="0"/>
              </a:spcBef>
              <a:spcAft>
                <a:spcPts val="0"/>
              </a:spcAft>
              <a:buNone/>
            </a:pPr>
            <a:r>
              <a:rPr b="1" lang="en" sz="1200">
                <a:latin typeface="Lato"/>
                <a:ea typeface="Lato"/>
                <a:cs typeface="Lato"/>
                <a:sym typeface="Lato"/>
              </a:rPr>
              <a:t>Testing queries </a:t>
            </a:r>
            <a:r>
              <a:rPr lang="en" sz="1200">
                <a:latin typeface="Lato"/>
                <a:ea typeface="Lato"/>
                <a:cs typeface="Lato"/>
                <a:sym typeface="Lato"/>
              </a:rPr>
              <a:t>before use them</a:t>
            </a:r>
            <a:endParaRPr sz="12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went wrong (</a:t>
            </a:r>
            <a:r>
              <a:rPr lang="en" sz="2400">
                <a:solidFill>
                  <a:srgbClr val="2D3B45"/>
                </a:solidFill>
                <a:highlight>
                  <a:srgbClr val="FFFFFF"/>
                </a:highlight>
              </a:rPr>
              <a:t>what was </a:t>
            </a:r>
            <a:r>
              <a:rPr i="1" lang="en" sz="2400">
                <a:solidFill>
                  <a:srgbClr val="2D3B45"/>
                </a:solidFill>
                <a:highlight>
                  <a:srgbClr val="FFFFFF"/>
                </a:highlight>
              </a:rPr>
              <a:t>not</a:t>
            </a:r>
            <a:r>
              <a:rPr lang="en" sz="2400">
                <a:solidFill>
                  <a:srgbClr val="2D3B45"/>
                </a:solidFill>
                <a:highlight>
                  <a:srgbClr val="FFFFFF"/>
                </a:highlight>
              </a:rPr>
              <a:t> accomplished)</a:t>
            </a:r>
            <a:endParaRPr sz="2400"/>
          </a:p>
        </p:txBody>
      </p:sp>
      <p:sp>
        <p:nvSpPr>
          <p:cNvPr id="151" name="Google Shape;151;p20"/>
          <p:cNvSpPr txBox="1"/>
          <p:nvPr>
            <p:ph idx="1" type="body"/>
          </p:nvPr>
        </p:nvSpPr>
        <p:spPr>
          <a:xfrm>
            <a:off x="727650" y="1853850"/>
            <a:ext cx="7740900" cy="31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What Went Wrong: </a:t>
            </a:r>
            <a:endParaRPr b="1">
              <a:solidFill>
                <a:srgbClr val="000000"/>
              </a:solidFill>
            </a:endParaRPr>
          </a:p>
          <a:p>
            <a:pPr indent="-311150" lvl="0" marL="914400" rtl="0" algn="l">
              <a:spcBef>
                <a:spcPts val="1600"/>
              </a:spcBef>
              <a:spcAft>
                <a:spcPts val="0"/>
              </a:spcAft>
              <a:buClr>
                <a:srgbClr val="000000"/>
              </a:buClr>
              <a:buSzPts val="1300"/>
              <a:buChar char="-"/>
            </a:pPr>
            <a:r>
              <a:rPr lang="en">
                <a:solidFill>
                  <a:srgbClr val="000000"/>
                </a:solidFill>
              </a:rPr>
              <a:t>Remote coding adjustment period</a:t>
            </a:r>
            <a:endParaRPr>
              <a:solidFill>
                <a:srgbClr val="000000"/>
              </a:solidFill>
            </a:endParaRPr>
          </a:p>
          <a:p>
            <a:pPr indent="-311150" lvl="0" marL="914400" rtl="0" algn="l">
              <a:spcBef>
                <a:spcPts val="0"/>
              </a:spcBef>
              <a:spcAft>
                <a:spcPts val="0"/>
              </a:spcAft>
              <a:buClr>
                <a:srgbClr val="000000"/>
              </a:buClr>
              <a:buSzPts val="1300"/>
              <a:buChar char="-"/>
            </a:pPr>
            <a:r>
              <a:rPr lang="en">
                <a:solidFill>
                  <a:srgbClr val="000000"/>
                </a:solidFill>
              </a:rPr>
              <a:t>Server/Client Issues</a:t>
            </a:r>
            <a:endParaRPr>
              <a:solidFill>
                <a:srgbClr val="000000"/>
              </a:solidFill>
            </a:endParaRPr>
          </a:p>
          <a:p>
            <a:pPr indent="-311150" lvl="0" marL="914400" rtl="0" algn="l">
              <a:spcBef>
                <a:spcPts val="0"/>
              </a:spcBef>
              <a:spcAft>
                <a:spcPts val="0"/>
              </a:spcAft>
              <a:buClr>
                <a:srgbClr val="000000"/>
              </a:buClr>
              <a:buSzPts val="1300"/>
              <a:buChar char="-"/>
            </a:pPr>
            <a:r>
              <a:rPr lang="en">
                <a:solidFill>
                  <a:srgbClr val="000000"/>
                </a:solidFill>
              </a:rPr>
              <a:t>Connecting to Front-end to Back-end</a:t>
            </a:r>
            <a:endParaRPr>
              <a:solidFill>
                <a:srgbClr val="000000"/>
              </a:solidFill>
            </a:endParaRPr>
          </a:p>
          <a:p>
            <a:pPr indent="0" lvl="0" marL="0" rtl="0" algn="l">
              <a:spcBef>
                <a:spcPts val="1600"/>
              </a:spcBef>
              <a:spcAft>
                <a:spcPts val="0"/>
              </a:spcAft>
              <a:buNone/>
            </a:pPr>
            <a:r>
              <a:rPr b="1" lang="en">
                <a:solidFill>
                  <a:srgbClr val="000000"/>
                </a:solidFill>
              </a:rPr>
              <a:t>Still To Do: </a:t>
            </a:r>
            <a:endParaRPr b="1">
              <a:solidFill>
                <a:srgbClr val="000000"/>
              </a:solidFill>
            </a:endParaRPr>
          </a:p>
          <a:p>
            <a:pPr indent="-311150" lvl="0" marL="914400" rtl="0" algn="l">
              <a:spcBef>
                <a:spcPts val="1600"/>
              </a:spcBef>
              <a:spcAft>
                <a:spcPts val="0"/>
              </a:spcAft>
              <a:buClr>
                <a:srgbClr val="000000"/>
              </a:buClr>
              <a:buSzPts val="1300"/>
              <a:buChar char="-"/>
            </a:pPr>
            <a:r>
              <a:rPr lang="en">
                <a:solidFill>
                  <a:srgbClr val="000000"/>
                </a:solidFill>
              </a:rPr>
              <a:t>Fix Bugs</a:t>
            </a:r>
            <a:endParaRPr>
              <a:solidFill>
                <a:srgbClr val="000000"/>
              </a:solidFill>
            </a:endParaRPr>
          </a:p>
          <a:p>
            <a:pPr indent="-311150" lvl="0" marL="914400" rtl="0" algn="l">
              <a:spcBef>
                <a:spcPts val="0"/>
              </a:spcBef>
              <a:spcAft>
                <a:spcPts val="0"/>
              </a:spcAft>
              <a:buClr>
                <a:srgbClr val="000000"/>
              </a:buClr>
              <a:buSzPts val="1300"/>
              <a:buChar char="-"/>
            </a:pPr>
            <a:r>
              <a:rPr lang="en">
                <a:solidFill>
                  <a:srgbClr val="000000"/>
                </a:solidFill>
              </a:rPr>
              <a:t>System testing, </a:t>
            </a:r>
            <a:r>
              <a:rPr lang="en">
                <a:solidFill>
                  <a:srgbClr val="000000"/>
                </a:solidFill>
              </a:rPr>
              <a:t>Regression</a:t>
            </a:r>
            <a:r>
              <a:rPr lang="en">
                <a:solidFill>
                  <a:srgbClr val="000000"/>
                </a:solidFill>
              </a:rPr>
              <a:t> testing etc. with sample dataset</a:t>
            </a:r>
            <a:endParaRPr>
              <a:solidFill>
                <a:srgbClr val="000000"/>
              </a:solidFill>
            </a:endParaRPr>
          </a:p>
          <a:p>
            <a:pPr indent="-311150" lvl="0" marL="914400" rtl="0" algn="l">
              <a:spcBef>
                <a:spcPts val="0"/>
              </a:spcBef>
              <a:spcAft>
                <a:spcPts val="0"/>
              </a:spcAft>
              <a:buClr>
                <a:srgbClr val="000000"/>
              </a:buClr>
              <a:buSzPts val="1300"/>
              <a:buChar char="-"/>
            </a:pPr>
            <a:r>
              <a:rPr lang="en">
                <a:solidFill>
                  <a:srgbClr val="000000"/>
                </a:solidFill>
              </a:rPr>
              <a:t>Automated testing</a:t>
            </a:r>
            <a:endParaRPr>
              <a:solidFill>
                <a:srgbClr val="000000"/>
              </a:solidFill>
            </a:endParaRPr>
          </a:p>
          <a:p>
            <a:pPr indent="-311150" lvl="0" marL="914400" rtl="0" algn="l">
              <a:spcBef>
                <a:spcPts val="0"/>
              </a:spcBef>
              <a:spcAft>
                <a:spcPts val="0"/>
              </a:spcAft>
              <a:buClr>
                <a:srgbClr val="000000"/>
              </a:buClr>
              <a:buSzPts val="1300"/>
              <a:buChar char="-"/>
            </a:pPr>
            <a:r>
              <a:rPr lang="en">
                <a:solidFill>
                  <a:srgbClr val="000000"/>
                </a:solidFill>
              </a:rPr>
              <a:t>Reaching 85% code coverage</a:t>
            </a:r>
            <a:endParaRPr>
              <a:solidFill>
                <a:srgbClr val="000000"/>
              </a:solidFill>
            </a:endParaRPr>
          </a:p>
          <a:p>
            <a:pPr indent="-311150" lvl="0" marL="914400" rtl="0" algn="l">
              <a:spcBef>
                <a:spcPts val="0"/>
              </a:spcBef>
              <a:spcAft>
                <a:spcPts val="0"/>
              </a:spcAft>
              <a:buClr>
                <a:srgbClr val="000000"/>
              </a:buClr>
              <a:buSzPts val="1300"/>
              <a:buChar char="-"/>
            </a:pPr>
            <a:r>
              <a:rPr lang="en">
                <a:solidFill>
                  <a:srgbClr val="000000"/>
                </a:solidFill>
              </a:rPr>
              <a:t>Make UI look better</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Skills/Tools Learned</a:t>
            </a:r>
            <a:endParaRPr/>
          </a:p>
        </p:txBody>
      </p:sp>
      <p:sp>
        <p:nvSpPr>
          <p:cNvPr id="157" name="Google Shape;157;p21"/>
          <p:cNvSpPr txBox="1"/>
          <p:nvPr>
            <p:ph idx="1" type="body"/>
          </p:nvPr>
        </p:nvSpPr>
        <p:spPr>
          <a:xfrm>
            <a:off x="2315575" y="2042175"/>
            <a:ext cx="6568800" cy="27903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800">
                <a:solidFill>
                  <a:srgbClr val="000000"/>
                </a:solidFill>
              </a:rPr>
              <a:t>Android application development</a:t>
            </a:r>
            <a:endParaRPr sz="1800">
              <a:solidFill>
                <a:srgbClr val="000000"/>
              </a:solidFill>
            </a:endParaRPr>
          </a:p>
          <a:p>
            <a:pPr indent="0" lvl="0" marL="0" rtl="0" algn="l">
              <a:lnSpc>
                <a:spcPct val="200000"/>
              </a:lnSpc>
              <a:spcBef>
                <a:spcPts val="1600"/>
              </a:spcBef>
              <a:spcAft>
                <a:spcPts val="0"/>
              </a:spcAft>
              <a:buNone/>
            </a:pPr>
            <a:r>
              <a:rPr lang="en" sz="1800">
                <a:solidFill>
                  <a:srgbClr val="000000"/>
                </a:solidFill>
              </a:rPr>
              <a:t>Version Control</a:t>
            </a:r>
            <a:endParaRPr sz="1800">
              <a:solidFill>
                <a:srgbClr val="000000"/>
              </a:solidFill>
            </a:endParaRPr>
          </a:p>
          <a:p>
            <a:pPr indent="0" lvl="0" marL="0" rtl="0" algn="l">
              <a:lnSpc>
                <a:spcPct val="200000"/>
              </a:lnSpc>
              <a:spcBef>
                <a:spcPts val="1600"/>
              </a:spcBef>
              <a:spcAft>
                <a:spcPts val="0"/>
              </a:spcAft>
              <a:buNone/>
            </a:pPr>
            <a:r>
              <a:rPr lang="en" sz="1800">
                <a:solidFill>
                  <a:srgbClr val="000000"/>
                </a:solidFill>
              </a:rPr>
              <a:t>JUnit testing with code coverage</a:t>
            </a:r>
            <a:endParaRPr sz="1800">
              <a:solidFill>
                <a:srgbClr val="000000"/>
              </a:solidFill>
            </a:endParaRPr>
          </a:p>
          <a:p>
            <a:pPr indent="0" lvl="0" marL="0" rtl="0" algn="l">
              <a:lnSpc>
                <a:spcPct val="200000"/>
              </a:lnSpc>
              <a:spcBef>
                <a:spcPts val="1600"/>
              </a:spcBef>
              <a:spcAft>
                <a:spcPts val="1600"/>
              </a:spcAft>
              <a:buNone/>
            </a:pPr>
            <a:r>
              <a:rPr lang="en" sz="1800">
                <a:solidFill>
                  <a:srgbClr val="000000"/>
                </a:solidFill>
              </a:rPr>
              <a:t>Java Socket Server connected with SQL database</a:t>
            </a:r>
            <a:endParaRPr sz="1800">
              <a:solidFill>
                <a:srgbClr val="000000"/>
              </a:solidFill>
            </a:endParaRPr>
          </a:p>
        </p:txBody>
      </p:sp>
      <p:pic>
        <p:nvPicPr>
          <p:cNvPr id="158" name="Google Shape;158;p21"/>
          <p:cNvPicPr preferRelativeResize="0"/>
          <p:nvPr/>
        </p:nvPicPr>
        <p:blipFill>
          <a:blip r:embed="rId3">
            <a:alphaModFix/>
          </a:blip>
          <a:stretch>
            <a:fillRect/>
          </a:stretch>
        </p:blipFill>
        <p:spPr>
          <a:xfrm>
            <a:off x="1089956" y="1922999"/>
            <a:ext cx="1251644" cy="704050"/>
          </a:xfrm>
          <a:prstGeom prst="rect">
            <a:avLst/>
          </a:prstGeom>
          <a:noFill/>
          <a:ln>
            <a:noFill/>
          </a:ln>
        </p:spPr>
      </p:pic>
      <p:pic>
        <p:nvPicPr>
          <p:cNvPr id="159" name="Google Shape;159;p21"/>
          <p:cNvPicPr preferRelativeResize="0"/>
          <p:nvPr/>
        </p:nvPicPr>
        <p:blipFill rotWithShape="1">
          <a:blip r:embed="rId4">
            <a:alphaModFix/>
          </a:blip>
          <a:srcRect b="0" l="0" r="0" t="21389"/>
          <a:stretch/>
        </p:blipFill>
        <p:spPr>
          <a:xfrm>
            <a:off x="1267975" y="3452925"/>
            <a:ext cx="895575" cy="704050"/>
          </a:xfrm>
          <a:prstGeom prst="rect">
            <a:avLst/>
          </a:prstGeom>
          <a:noFill/>
          <a:ln>
            <a:noFill/>
          </a:ln>
        </p:spPr>
      </p:pic>
      <p:pic>
        <p:nvPicPr>
          <p:cNvPr id="160" name="Google Shape;160;p21"/>
          <p:cNvPicPr preferRelativeResize="0"/>
          <p:nvPr/>
        </p:nvPicPr>
        <p:blipFill rotWithShape="1">
          <a:blip r:embed="rId5">
            <a:alphaModFix/>
          </a:blip>
          <a:srcRect b="10524" l="0" r="0" t="13098"/>
          <a:stretch/>
        </p:blipFill>
        <p:spPr>
          <a:xfrm>
            <a:off x="1201028" y="4242750"/>
            <a:ext cx="1029493" cy="589725"/>
          </a:xfrm>
          <a:prstGeom prst="rect">
            <a:avLst/>
          </a:prstGeom>
          <a:noFill/>
          <a:ln>
            <a:noFill/>
          </a:ln>
        </p:spPr>
      </p:pic>
      <p:pic>
        <p:nvPicPr>
          <p:cNvPr id="161" name="Google Shape;161;p21"/>
          <p:cNvPicPr preferRelativeResize="0"/>
          <p:nvPr/>
        </p:nvPicPr>
        <p:blipFill rotWithShape="1">
          <a:blip r:embed="rId6">
            <a:alphaModFix/>
          </a:blip>
          <a:srcRect b="23722" l="12598" r="14108" t="21441"/>
          <a:stretch/>
        </p:blipFill>
        <p:spPr>
          <a:xfrm>
            <a:off x="7456475" y="3848750"/>
            <a:ext cx="1071405" cy="801675"/>
          </a:xfrm>
          <a:prstGeom prst="rect">
            <a:avLst/>
          </a:prstGeom>
          <a:noFill/>
          <a:ln>
            <a:noFill/>
          </a:ln>
        </p:spPr>
      </p:pic>
      <p:pic>
        <p:nvPicPr>
          <p:cNvPr id="162" name="Google Shape;162;p21"/>
          <p:cNvPicPr preferRelativeResize="0"/>
          <p:nvPr/>
        </p:nvPicPr>
        <p:blipFill>
          <a:blip r:embed="rId7">
            <a:alphaModFix/>
          </a:blip>
          <a:stretch>
            <a:fillRect/>
          </a:stretch>
        </p:blipFill>
        <p:spPr>
          <a:xfrm>
            <a:off x="1089950" y="2813923"/>
            <a:ext cx="1071400" cy="4521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