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3" r:id="rId2"/>
  </p:sldMasterIdLst>
  <p:notesMasterIdLst>
    <p:notesMasterId r:id="rId17"/>
  </p:notesMasterIdLst>
  <p:handoutMasterIdLst>
    <p:handoutMasterId r:id="rId18"/>
  </p:handoutMasterIdLst>
  <p:sldIdLst>
    <p:sldId id="257" r:id="rId3"/>
    <p:sldId id="259" r:id="rId4"/>
    <p:sldId id="281" r:id="rId5"/>
    <p:sldId id="280" r:id="rId6"/>
    <p:sldId id="274" r:id="rId7"/>
    <p:sldId id="275" r:id="rId8"/>
    <p:sldId id="271" r:id="rId9"/>
    <p:sldId id="273" r:id="rId10"/>
    <p:sldId id="278" r:id="rId11"/>
    <p:sldId id="279" r:id="rId12"/>
    <p:sldId id="282" r:id="rId13"/>
    <p:sldId id="258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140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pt-BR" smtClean="0"/>
              <a:t>14/05/2016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pt-BR" smtClean="0"/>
              <a:t>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pt-BR" smtClean="0"/>
              <a:t>14/05/2016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3770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2743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783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6587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7026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7528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2868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387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3622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400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4428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1437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60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735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pPr/>
              <a:t>14/05/2016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62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pPr/>
              <a:t>14/05/2016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780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pPr/>
              <a:t>14/05/2016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5839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pPr/>
              <a:t>14/05/2016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0509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pPr/>
              <a:t>14/05/2016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51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dirty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pPr/>
              <a:t>14/05/2016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8945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dirty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pPr/>
              <a:t>14/05/2016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7027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pPr/>
              <a:t>14/05/2016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5985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pPr/>
              <a:t>14/05/2016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9938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lide do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15" name="Espaço Reservado para Imagem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78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pPr/>
              <a:t>14/05/2016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83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0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14/05/2016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76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14/05/2016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761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pPr/>
              <a:t>14/05/2016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703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pPr/>
              <a:t>14/05/2016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179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14/05/2016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284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14/05/2016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948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9A3335-6331-4872-A8B7-ECD55539F4D0}" type="datetimeFigureOut">
              <a:rPr lang="pt-BR" smtClean="0"/>
              <a:pPr/>
              <a:t>14/05/2016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959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  <p:sldLayoutId id="214748383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 defTabSz="914400">
              <a:spcBef>
                <a:spcPts val="0"/>
              </a:spcBef>
              <a:buNone/>
            </a:pPr>
            <a:r>
              <a:rPr lang="pt-BR" sz="4400" dirty="0">
                <a:solidFill>
                  <a:srgbClr val="595959"/>
                </a:solidFill>
                <a:latin typeface="Calibri" charset="0"/>
              </a:rPr>
              <a:t>Padrões assíncronos em MVVM aplicados à </a:t>
            </a:r>
            <a:r>
              <a:rPr lang="pt-BR" sz="4400" dirty="0" err="1">
                <a:solidFill>
                  <a:srgbClr val="595959"/>
                </a:solidFill>
                <a:latin typeface="Calibri" charset="0"/>
              </a:rPr>
              <a:t>Xamarin</a:t>
            </a:r>
            <a:endParaRPr lang="pt-BR" sz="4400" b="1" dirty="0">
              <a:solidFill>
                <a:srgbClr val="382030"/>
              </a:solidFill>
              <a:latin typeface="Calibri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sz="2400" b="0" i="0" dirty="0"/>
              <a:t>Por William Barbosa</a:t>
            </a:r>
          </a:p>
          <a:p>
            <a:pPr marL="0" indent="0" algn="l">
              <a:buNone/>
            </a:pPr>
            <a:endParaRPr lang="pt-BR" sz="2400" b="0" i="0" dirty="0"/>
          </a:p>
        </p:txBody>
      </p:sp>
      <p:pic>
        <p:nvPicPr>
          <p:cNvPr id="5" name="Espaço Reservado para Imagem 4" descr="Rua urbana com desfoque de movimento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b="0" i="0" dirty="0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MVVM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charset="0"/>
              </a:rPr>
              <a:t>Padrão arquitetural criado pela Microsoft</a:t>
            </a:r>
          </a:p>
          <a:p>
            <a:r>
              <a:rPr lang="pt-BR" dirty="0">
                <a:latin typeface="Arial" charset="0"/>
              </a:rPr>
              <a:t>Muito suportado pelo </a:t>
            </a:r>
            <a:r>
              <a:rPr lang="pt-BR" dirty="0" err="1">
                <a:latin typeface="Arial" charset="0"/>
              </a:rPr>
              <a:t>.net</a:t>
            </a:r>
            <a:r>
              <a:rPr lang="pt-BR" dirty="0">
                <a:latin typeface="Arial" charset="0"/>
              </a:rPr>
              <a:t> framework</a:t>
            </a:r>
          </a:p>
          <a:p>
            <a:r>
              <a:rPr lang="pt-BR" dirty="0">
                <a:latin typeface="Arial" charset="0"/>
              </a:rPr>
              <a:t>Permite grande reuso de código</a:t>
            </a:r>
          </a:p>
          <a:p>
            <a:r>
              <a:rPr lang="pt-BR" dirty="0">
                <a:latin typeface="Arial" charset="0"/>
              </a:rPr>
              <a:t>Permite testes de unidade com facilidade</a:t>
            </a:r>
          </a:p>
          <a:p>
            <a:endParaRPr lang="pt-B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15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b="0" i="0" dirty="0" err="1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Assíncronismo</a:t>
            </a:r>
            <a:r>
              <a:rPr lang="pt-BR" b="0" i="0" dirty="0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 + MVVM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Construtores assíncronos</a:t>
            </a:r>
          </a:p>
          <a:p>
            <a:r>
              <a:rPr lang="pt-BR" dirty="0"/>
              <a:t>Propriedades assíncronas</a:t>
            </a:r>
          </a:p>
          <a:p>
            <a:r>
              <a:rPr lang="pt-BR" dirty="0" err="1"/>
              <a:t>Commands</a:t>
            </a:r>
            <a:r>
              <a:rPr lang="pt-BR" dirty="0"/>
              <a:t> assíncronos</a:t>
            </a:r>
          </a:p>
        </p:txBody>
      </p:sp>
    </p:spTree>
    <p:extLst>
      <p:ext uri="{BB962C8B-B14F-4D97-AF65-F5344CB8AC3E}">
        <p14:creationId xmlns:p14="http://schemas.microsoft.com/office/powerpoint/2010/main" val="409819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b="0" i="0" dirty="0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Contato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Clr>
                <a:srgbClr val="595959"/>
              </a:buClr>
              <a:buNone/>
            </a:pPr>
            <a:r>
              <a:rPr lang="pt-BR" dirty="0">
                <a:solidFill>
                  <a:srgbClr val="000000"/>
                </a:solidFill>
                <a:latin typeface="Calibri" charset="0"/>
              </a:rPr>
              <a:t>Redes Sociais</a:t>
            </a: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dirty="0" err="1">
                <a:solidFill>
                  <a:srgbClr val="000000"/>
                </a:solidFill>
                <a:latin typeface="Calibri" charset="0"/>
              </a:rPr>
              <a:t>Facebook</a:t>
            </a:r>
            <a:r>
              <a:rPr lang="pt-BR" dirty="0">
                <a:solidFill>
                  <a:srgbClr val="000000"/>
                </a:solidFill>
                <a:latin typeface="Calibri" charset="0"/>
              </a:rPr>
              <a:t>: fb.com/</a:t>
            </a:r>
            <a:r>
              <a:rPr lang="pt-BR" dirty="0" err="1">
                <a:solidFill>
                  <a:srgbClr val="000000"/>
                </a:solidFill>
                <a:latin typeface="Calibri" charset="0"/>
              </a:rPr>
              <a:t>MonkeyNightsDevs</a:t>
            </a:r>
            <a:endParaRPr lang="pt-BR" dirty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dirty="0" err="1">
                <a:solidFill>
                  <a:srgbClr val="000000"/>
                </a:solidFill>
                <a:latin typeface="Calibri" charset="0"/>
              </a:rPr>
              <a:t>Github</a:t>
            </a:r>
            <a:r>
              <a:rPr lang="pt-BR" dirty="0">
                <a:solidFill>
                  <a:srgbClr val="000000"/>
                </a:solidFill>
                <a:latin typeface="Calibri" charset="0"/>
              </a:rPr>
              <a:t>: </a:t>
            </a:r>
            <a:r>
              <a:rPr lang="pt-BR" dirty="0" err="1">
                <a:solidFill>
                  <a:srgbClr val="000000"/>
                </a:solidFill>
                <a:latin typeface="Calibri" charset="0"/>
              </a:rPr>
              <a:t>willsb</a:t>
            </a:r>
            <a:endParaRPr lang="pt-BR" dirty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dirty="0" err="1">
                <a:solidFill>
                  <a:srgbClr val="000000"/>
                </a:solidFill>
                <a:latin typeface="Calibri" charset="0"/>
              </a:rPr>
              <a:t>twitter</a:t>
            </a:r>
            <a:r>
              <a:rPr lang="pt-BR" dirty="0">
                <a:solidFill>
                  <a:srgbClr val="000000"/>
                </a:solidFill>
                <a:latin typeface="Calibri" charset="0"/>
              </a:rPr>
              <a:t>: @</a:t>
            </a:r>
            <a:r>
              <a:rPr lang="pt-BR" dirty="0" err="1">
                <a:solidFill>
                  <a:srgbClr val="000000"/>
                </a:solidFill>
                <a:latin typeface="Calibri" charset="0"/>
              </a:rPr>
              <a:t>willdotnet</a:t>
            </a:r>
            <a:endParaRPr lang="pt-BR" dirty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dirty="0" err="1">
                <a:solidFill>
                  <a:srgbClr val="000000"/>
                </a:solidFill>
                <a:latin typeface="Calibri" charset="0"/>
              </a:rPr>
              <a:t>brasildotnet</a:t>
            </a:r>
            <a:r>
              <a:rPr lang="pt-BR" dirty="0">
                <a:solidFill>
                  <a:srgbClr val="000000"/>
                </a:solidFill>
                <a:latin typeface="Calibri" charset="0"/>
              </a:rPr>
              <a:t>: @</a:t>
            </a:r>
            <a:r>
              <a:rPr lang="pt-BR" dirty="0" err="1">
                <a:solidFill>
                  <a:srgbClr val="000000"/>
                </a:solidFill>
                <a:latin typeface="Calibri" charset="0"/>
              </a:rPr>
              <a:t>will</a:t>
            </a:r>
            <a:endParaRPr lang="pt-BR" dirty="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5469878"/>
          </a:xfrm>
        </p:spPr>
        <p:txBody>
          <a:bodyPr>
            <a:normAutofit/>
          </a:bodyPr>
          <a:lstStyle/>
          <a:p>
            <a:pPr defTabSz="914400">
              <a:spcBef>
                <a:spcPts val="0"/>
              </a:spcBef>
              <a:buNone/>
            </a:pPr>
            <a:r>
              <a:rPr lang="pt-BR" sz="9600" b="0" i="0" dirty="0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Perguntas?</a:t>
            </a:r>
          </a:p>
        </p:txBody>
      </p:sp>
    </p:spTree>
    <p:extLst>
      <p:ext uri="{BB962C8B-B14F-4D97-AF65-F5344CB8AC3E}">
        <p14:creationId xmlns:p14="http://schemas.microsoft.com/office/powerpoint/2010/main" val="118912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5469878"/>
          </a:xfrm>
        </p:spPr>
        <p:txBody>
          <a:bodyPr>
            <a:normAutofit/>
          </a:bodyPr>
          <a:lstStyle/>
          <a:p>
            <a:pPr defTabSz="914400">
              <a:spcBef>
                <a:spcPts val="0"/>
              </a:spcBef>
              <a:buNone/>
            </a:pPr>
            <a:r>
              <a:rPr lang="pt-BR" sz="9600" b="0" i="0" dirty="0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44422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b="0" i="0" dirty="0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Sobre o palestrante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Xamarin</a:t>
            </a:r>
            <a:r>
              <a:rPr lang="pt-BR" dirty="0"/>
              <a:t> </a:t>
            </a:r>
            <a:r>
              <a:rPr lang="pt-BR" dirty="0" err="1"/>
              <a:t>Developer</a:t>
            </a:r>
            <a:r>
              <a:rPr lang="pt-BR" dirty="0"/>
              <a:t> @ </a:t>
            </a:r>
            <a:r>
              <a:rPr lang="pt-BR" dirty="0" err="1"/>
              <a:t>Bountye</a:t>
            </a:r>
            <a:endParaRPr lang="pt-BR" dirty="0"/>
          </a:p>
          <a:p>
            <a:r>
              <a:rPr lang="pt-BR" dirty="0"/>
              <a:t>Mestrando em Ciências da Computação</a:t>
            </a:r>
          </a:p>
          <a:p>
            <a:r>
              <a:rPr lang="pt-BR" dirty="0" err="1"/>
              <a:t>Contribuidor</a:t>
            </a:r>
            <a:r>
              <a:rPr lang="pt-BR" dirty="0"/>
              <a:t> do </a:t>
            </a:r>
            <a:r>
              <a:rPr lang="pt-BR" dirty="0" err="1"/>
              <a:t>MvvmCross</a:t>
            </a:r>
            <a:r>
              <a:rPr lang="pt-BR" dirty="0"/>
              <a:t>/</a:t>
            </a:r>
            <a:r>
              <a:rPr lang="pt-BR" dirty="0" err="1"/>
              <a:t>Octokit</a:t>
            </a:r>
            <a:endParaRPr lang="pt-BR" dirty="0"/>
          </a:p>
          <a:p>
            <a:r>
              <a:rPr lang="pt-BR" dirty="0"/>
              <a:t>Membro da comunidade/webcast </a:t>
            </a:r>
            <a:r>
              <a:rPr lang="pt-BR" dirty="0" err="1"/>
              <a:t>Monkey</a:t>
            </a:r>
            <a:r>
              <a:rPr lang="pt-BR" dirty="0"/>
              <a:t> </a:t>
            </a:r>
            <a:r>
              <a:rPr lang="pt-BR" dirty="0" err="1"/>
              <a:t>Nights</a:t>
            </a:r>
            <a:endParaRPr lang="pt-BR" dirty="0"/>
          </a:p>
          <a:p>
            <a:r>
              <a:rPr lang="pt-BR" dirty="0"/>
              <a:t>Consegue resolver um cubo mágico (sério)</a:t>
            </a:r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b="0" i="0" dirty="0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Contato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facebook</a:t>
            </a:r>
            <a:r>
              <a:rPr lang="pt-BR" dirty="0"/>
              <a:t>: fb.com/</a:t>
            </a:r>
            <a:r>
              <a:rPr lang="pt-BR" dirty="0" err="1"/>
              <a:t>MonkeyNightsDevs</a:t>
            </a:r>
            <a:endParaRPr lang="pt-BR" dirty="0"/>
          </a:p>
          <a:p>
            <a:r>
              <a:rPr lang="pt-BR" dirty="0" err="1"/>
              <a:t>github</a:t>
            </a:r>
            <a:r>
              <a:rPr lang="pt-BR" dirty="0"/>
              <a:t>: </a:t>
            </a:r>
            <a:r>
              <a:rPr lang="pt-BR" dirty="0" err="1"/>
              <a:t>willsb</a:t>
            </a:r>
            <a:endParaRPr lang="pt-BR" dirty="0"/>
          </a:p>
          <a:p>
            <a:r>
              <a:rPr lang="pt-BR" dirty="0" err="1"/>
              <a:t>twitter</a:t>
            </a:r>
            <a:r>
              <a:rPr lang="pt-BR" dirty="0"/>
              <a:t>: @</a:t>
            </a:r>
            <a:r>
              <a:rPr lang="pt-BR" dirty="0" err="1"/>
              <a:t>willdotnet</a:t>
            </a:r>
            <a:endParaRPr lang="pt-BR" dirty="0"/>
          </a:p>
          <a:p>
            <a:r>
              <a:rPr lang="pt-BR" dirty="0" err="1"/>
              <a:t>brasildotnet</a:t>
            </a:r>
            <a:r>
              <a:rPr lang="pt-BR" dirty="0"/>
              <a:t>: @</a:t>
            </a:r>
            <a:r>
              <a:rPr lang="pt-BR" dirty="0" err="1"/>
              <a:t>will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56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b="0" i="0" dirty="0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A importância da </a:t>
            </a:r>
            <a:r>
              <a:rPr lang="pt-BR" b="0" i="0" dirty="0" err="1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assincronia</a:t>
            </a:r>
            <a:r>
              <a:rPr lang="pt-BR" b="0" i="0" dirty="0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 em mobile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UI de aplicações geralmente roda em uma thread própria</a:t>
            </a:r>
          </a:p>
          <a:p>
            <a:r>
              <a:rPr lang="pt-BR" dirty="0"/>
              <a:t>As plataformas mobile funcionam assim</a:t>
            </a:r>
          </a:p>
          <a:p>
            <a:r>
              <a:rPr lang="pt-BR" dirty="0" err="1"/>
              <a:t>Apps</a:t>
            </a:r>
            <a:r>
              <a:rPr lang="pt-BR" dirty="0"/>
              <a:t> não podem bloquear a UI Thread</a:t>
            </a:r>
          </a:p>
          <a:p>
            <a:r>
              <a:rPr lang="pt-BR" dirty="0">
                <a:latin typeface="Corbel"/>
              </a:rPr>
              <a:t>Usuários rejeitam </a:t>
            </a:r>
            <a:r>
              <a:rPr lang="pt-BR" dirty="0" err="1">
                <a:latin typeface="Corbel"/>
              </a:rPr>
              <a:t>apps</a:t>
            </a:r>
            <a:r>
              <a:rPr lang="pt-BR" dirty="0">
                <a:latin typeface="Corbel"/>
              </a:rPr>
              <a:t> que não respondem</a:t>
            </a:r>
          </a:p>
          <a:p>
            <a:r>
              <a:rPr lang="pt-BR">
                <a:latin typeface="Corbel" charset="0"/>
              </a:rPr>
              <a:t>O que fazer com operações longas?</a:t>
            </a:r>
            <a:endParaRPr lang="pt-BR" dirty="0"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57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b="0" i="0" dirty="0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Como funciona em Java/Objective-C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Uso de </a:t>
            </a:r>
            <a:r>
              <a:rPr lang="pt-BR" dirty="0" err="1"/>
              <a:t>callbacks</a:t>
            </a:r>
            <a:endParaRPr lang="pt-BR" dirty="0"/>
          </a:p>
          <a:p>
            <a:r>
              <a:rPr lang="pt-BR" dirty="0" err="1"/>
              <a:t>Objective</a:t>
            </a:r>
            <a:r>
              <a:rPr lang="pt-BR" dirty="0"/>
              <a:t>-C usa blocos (</a:t>
            </a:r>
            <a:r>
              <a:rPr lang="pt-BR" dirty="0" err="1"/>
              <a:t>first-class</a:t>
            </a:r>
            <a:r>
              <a:rPr lang="pt-BR" dirty="0"/>
              <a:t> </a:t>
            </a:r>
            <a:r>
              <a:rPr lang="pt-BR" dirty="0" err="1"/>
              <a:t>functions</a:t>
            </a:r>
            <a:r>
              <a:rPr lang="pt-BR" dirty="0"/>
              <a:t>)</a:t>
            </a:r>
          </a:p>
          <a:p>
            <a:r>
              <a:rPr lang="pt-BR" dirty="0"/>
              <a:t>Java usa classes</a:t>
            </a:r>
          </a:p>
          <a:p>
            <a:r>
              <a:rPr lang="pt-BR" dirty="0"/>
              <a:t>Pode causar problemas na legibilidade do código</a:t>
            </a:r>
          </a:p>
        </p:txBody>
      </p:sp>
    </p:spTree>
    <p:extLst>
      <p:ext uri="{BB962C8B-B14F-4D97-AF65-F5344CB8AC3E}">
        <p14:creationId xmlns:p14="http://schemas.microsoft.com/office/powerpoint/2010/main" val="185939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b="0" i="0" dirty="0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Como funciona em C#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Modificador </a:t>
            </a:r>
            <a:r>
              <a:rPr lang="pt-BR" dirty="0" err="1"/>
              <a:t>async</a:t>
            </a:r>
            <a:endParaRPr lang="pt-BR" dirty="0"/>
          </a:p>
          <a:p>
            <a:r>
              <a:rPr lang="pt-BR" dirty="0"/>
              <a:t>Operador </a:t>
            </a:r>
            <a:r>
              <a:rPr lang="pt-BR" dirty="0" err="1"/>
              <a:t>await</a:t>
            </a:r>
            <a:endParaRPr lang="pt-BR" dirty="0"/>
          </a:p>
          <a:p>
            <a:r>
              <a:rPr lang="pt-BR" dirty="0"/>
              <a:t>Uso de </a:t>
            </a:r>
            <a:r>
              <a:rPr lang="pt-BR" dirty="0" err="1"/>
              <a:t>Tasks</a:t>
            </a:r>
            <a:r>
              <a:rPr lang="pt-BR" dirty="0"/>
              <a:t> ao invés dos tipos de retorno conhecidos</a:t>
            </a:r>
          </a:p>
          <a:p>
            <a:r>
              <a:rPr lang="pt-BR" dirty="0"/>
              <a:t>Permite expressividade pois ao aguardar uma </a:t>
            </a:r>
            <a:r>
              <a:rPr lang="pt-BR" dirty="0" err="1"/>
              <a:t>Task</a:t>
            </a:r>
            <a:r>
              <a:rPr lang="pt-BR" dirty="0"/>
              <a:t> você escreve de forma linear</a:t>
            </a:r>
          </a:p>
        </p:txBody>
      </p:sp>
    </p:spTree>
    <p:extLst>
      <p:ext uri="{BB962C8B-B14F-4D97-AF65-F5344CB8AC3E}">
        <p14:creationId xmlns:p14="http://schemas.microsoft.com/office/powerpoint/2010/main" val="59072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b="0" i="0" dirty="0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Como REALMENTE funciona em C#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é dividido sempre que a </a:t>
            </a:r>
            <a:r>
              <a:rPr lang="pt-BR" dirty="0" err="1"/>
              <a:t>keyword</a:t>
            </a:r>
            <a:r>
              <a:rPr lang="pt-BR" dirty="0"/>
              <a:t> </a:t>
            </a:r>
            <a:r>
              <a:rPr lang="pt-BR" dirty="0" err="1"/>
              <a:t>await</a:t>
            </a:r>
            <a:r>
              <a:rPr lang="pt-BR" dirty="0"/>
              <a:t> aparece</a:t>
            </a:r>
          </a:p>
          <a:p>
            <a:r>
              <a:rPr lang="pt-BR" dirty="0"/>
              <a:t>Uma máquina de estados gerencia a ordem de das partes</a:t>
            </a:r>
          </a:p>
          <a:p>
            <a:r>
              <a:rPr lang="pt-BR" dirty="0"/>
              <a:t>A execução do método anterior continua enquanto o resto do método async aguarda sua vez de continuar</a:t>
            </a:r>
          </a:p>
          <a:p>
            <a:r>
              <a:rPr lang="pt-BR" dirty="0"/>
              <a:t>Como resultado o UI Thread continua executando, sem gargalos</a:t>
            </a:r>
          </a:p>
        </p:txBody>
      </p:sp>
    </p:spTree>
    <p:extLst>
      <p:ext uri="{BB962C8B-B14F-4D97-AF65-F5344CB8AC3E}">
        <p14:creationId xmlns:p14="http://schemas.microsoft.com/office/powerpoint/2010/main" val="134151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b="0" i="0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Problemas do modelo assíncrono do C#</a:t>
            </a:r>
            <a:endParaRPr lang="pt-BR" b="0" i="0" dirty="0">
              <a:solidFill>
                <a:srgbClr val="1186C3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keyword</a:t>
            </a:r>
            <a:r>
              <a:rPr lang="pt-BR" dirty="0"/>
              <a:t> </a:t>
            </a:r>
            <a:r>
              <a:rPr lang="pt-BR" dirty="0" err="1"/>
              <a:t>async</a:t>
            </a:r>
            <a:r>
              <a:rPr lang="pt-BR" dirty="0"/>
              <a:t> não torna seu método assíncrono</a:t>
            </a:r>
          </a:p>
          <a:p>
            <a:r>
              <a:rPr lang="pt-BR" dirty="0"/>
              <a:t>Usar </a:t>
            </a:r>
            <a:r>
              <a:rPr lang="pt-BR" dirty="0" err="1"/>
              <a:t>Tasks</a:t>
            </a:r>
            <a:r>
              <a:rPr lang="pt-BR" dirty="0"/>
              <a:t> não garante que seu método é assíncrono</a:t>
            </a:r>
          </a:p>
        </p:txBody>
      </p:sp>
    </p:spTree>
    <p:extLst>
      <p:ext uri="{BB962C8B-B14F-4D97-AF65-F5344CB8AC3E}">
        <p14:creationId xmlns:p14="http://schemas.microsoft.com/office/powerpoint/2010/main" val="315304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b="0" i="0" dirty="0">
                <a:solidFill>
                  <a:srgbClr val="1186C3"/>
                </a:solidFill>
                <a:latin typeface="Calibri" charset="0"/>
                <a:ea typeface="+mj-ea"/>
                <a:cs typeface="+mj-cs"/>
              </a:rPr>
              <a:t>Boas práticas do </a:t>
            </a:r>
            <a:r>
              <a:rPr lang="pt-BR" b="0" i="0" dirty="0" err="1">
                <a:solidFill>
                  <a:srgbClr val="1186C3"/>
                </a:solidFill>
                <a:latin typeface="Calibri" charset="0"/>
                <a:ea typeface="+mj-ea"/>
                <a:cs typeface="+mj-cs"/>
              </a:rPr>
              <a:t>async</a:t>
            </a:r>
            <a:r>
              <a:rPr lang="pt-BR" b="0" i="0" dirty="0">
                <a:solidFill>
                  <a:srgbClr val="1186C3"/>
                </a:solidFill>
                <a:latin typeface="Calibri" charset="0"/>
                <a:ea typeface="+mj-ea"/>
                <a:cs typeface="+mj-cs"/>
              </a:rPr>
              <a:t> no </a:t>
            </a:r>
            <a:r>
              <a:rPr lang="pt-BR" b="0" i="0" dirty="0" err="1">
                <a:solidFill>
                  <a:srgbClr val="1186C3"/>
                </a:solidFill>
                <a:latin typeface="Calibri" charset="0"/>
                <a:ea typeface="+mj-ea"/>
                <a:cs typeface="+mj-cs"/>
              </a:rPr>
              <a:t>.net</a:t>
            </a:r>
            <a:endParaRPr lang="pt-BR" b="0" i="0" dirty="0">
              <a:solidFill>
                <a:srgbClr val="1186C3"/>
              </a:solidFill>
              <a:latin typeface="Calibri" charset="0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Corbel" charset="0"/>
              </a:rPr>
              <a:t>Não bloqueie a UI por mais de 100ms, mas NÃO OTIMIZE PREMATURAMENTE</a:t>
            </a:r>
          </a:p>
          <a:p>
            <a:r>
              <a:rPr lang="pt-BR" dirty="0">
                <a:latin typeface="Corbel" charset="0"/>
              </a:rPr>
              <a:t>Não faça nada assíncrono sem chamar o </a:t>
            </a:r>
            <a:r>
              <a:rPr lang="pt-BR" dirty="0" err="1">
                <a:latin typeface="Corbel" charset="0"/>
              </a:rPr>
              <a:t>ConfigureAwait</a:t>
            </a:r>
            <a:endParaRPr lang="pt-BR" dirty="0">
              <a:latin typeface="Corbel" charset="0"/>
            </a:endParaRPr>
          </a:p>
          <a:p>
            <a:r>
              <a:rPr lang="pt-BR" dirty="0">
                <a:latin typeface="Corbel" charset="0"/>
              </a:rPr>
              <a:t>Fuja do </a:t>
            </a:r>
            <a:r>
              <a:rPr lang="pt-BR" dirty="0" err="1">
                <a:latin typeface="Corbel" charset="0"/>
              </a:rPr>
              <a:t>async</a:t>
            </a:r>
            <a:r>
              <a:rPr lang="pt-BR" dirty="0">
                <a:latin typeface="Corbel" charset="0"/>
              </a:rPr>
              <a:t> </a:t>
            </a:r>
            <a:r>
              <a:rPr lang="pt-BR" dirty="0" err="1">
                <a:latin typeface="Corbel" charset="0"/>
              </a:rPr>
              <a:t>void</a:t>
            </a:r>
            <a:endParaRPr lang="pt-BR" dirty="0">
              <a:latin typeface="Corbel" charset="0"/>
            </a:endParaRPr>
          </a:p>
          <a:p>
            <a:r>
              <a:rPr lang="pt-BR" dirty="0" err="1">
                <a:latin typeface="Corbel" charset="0"/>
              </a:rPr>
              <a:t>Async</a:t>
            </a:r>
            <a:r>
              <a:rPr lang="pt-BR" dirty="0">
                <a:latin typeface="Corbel" charset="0"/>
              </a:rPr>
              <a:t> </a:t>
            </a:r>
            <a:r>
              <a:rPr lang="pt-BR" dirty="0" err="1">
                <a:latin typeface="Corbel" charset="0"/>
              </a:rPr>
              <a:t>all</a:t>
            </a:r>
            <a:r>
              <a:rPr lang="pt-BR" dirty="0">
                <a:latin typeface="Corbel" charset="0"/>
              </a:rPr>
              <a:t> </a:t>
            </a:r>
            <a:r>
              <a:rPr lang="pt-BR" dirty="0" err="1">
                <a:latin typeface="Corbel" charset="0"/>
              </a:rPr>
              <a:t>the</a:t>
            </a:r>
            <a:r>
              <a:rPr lang="pt-BR" dirty="0">
                <a:latin typeface="Corbel" charset="0"/>
              </a:rPr>
              <a:t> </a:t>
            </a:r>
            <a:r>
              <a:rPr lang="pt-BR" dirty="0" err="1">
                <a:latin typeface="Corbel" charset="0"/>
              </a:rPr>
              <a:t>way</a:t>
            </a:r>
            <a:r>
              <a:rPr lang="pt-BR" dirty="0">
                <a:latin typeface="Corbel" charset="0"/>
              </a:rPr>
              <a:t> (não transforme chamadas </a:t>
            </a:r>
            <a:r>
              <a:rPr lang="pt-BR" dirty="0" err="1">
                <a:latin typeface="Corbel" charset="0"/>
              </a:rPr>
              <a:t>async</a:t>
            </a:r>
            <a:r>
              <a:rPr lang="pt-BR" dirty="0">
                <a:latin typeface="Corbel" charset="0"/>
              </a:rPr>
              <a:t> em </a:t>
            </a:r>
            <a:r>
              <a:rPr lang="pt-BR" dirty="0" err="1">
                <a:latin typeface="Corbel" charset="0"/>
              </a:rPr>
              <a:t>blocking</a:t>
            </a:r>
            <a:r>
              <a:rPr lang="pt-BR" dirty="0">
                <a:latin typeface="Corbel" charset="0"/>
              </a:rPr>
              <a:t> </a:t>
            </a:r>
            <a:r>
              <a:rPr lang="pt-BR" dirty="0" err="1">
                <a:latin typeface="Corbel" charset="0"/>
              </a:rPr>
              <a:t>calls</a:t>
            </a:r>
            <a:r>
              <a:rPr lang="pt-BR" dirty="0">
                <a:latin typeface="Corbel" charset="0"/>
              </a:rPr>
              <a:t> ou esqueça de aguarda-las)</a:t>
            </a:r>
          </a:p>
          <a:p>
            <a:r>
              <a:rPr lang="pt-BR" dirty="0"/>
              <a:t>Quando tiver que mexer na UI, certifique-se de estar no thread certo</a:t>
            </a:r>
          </a:p>
        </p:txBody>
      </p:sp>
    </p:spTree>
    <p:extLst>
      <p:ext uri="{BB962C8B-B14F-4D97-AF65-F5344CB8AC3E}">
        <p14:creationId xmlns:p14="http://schemas.microsoft.com/office/powerpoint/2010/main" val="81614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91</Words>
  <Application>Microsoft Office PowerPoint</Application>
  <PresentationFormat>Widescreen</PresentationFormat>
  <Paragraphs>27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Paralaxe</vt:lpstr>
      <vt:lpstr>Padrões assíncronos em MVVM aplicados à Xamarin</vt:lpstr>
      <vt:lpstr>Sobre o palestrante</vt:lpstr>
      <vt:lpstr>Contato</vt:lpstr>
      <vt:lpstr>A importância da assincronia em mobile</vt:lpstr>
      <vt:lpstr>Como funciona em Java/Objective-C</vt:lpstr>
      <vt:lpstr>Como funciona em C#</vt:lpstr>
      <vt:lpstr>Como REALMENTE funciona em C#</vt:lpstr>
      <vt:lpstr>Problemas do modelo assíncrono do C#</vt:lpstr>
      <vt:lpstr>Boas práticas do async no .net</vt:lpstr>
      <vt:lpstr>MVVM</vt:lpstr>
      <vt:lpstr>Assíncronismo + MVVM</vt:lpstr>
      <vt:lpstr>Contato</vt:lpstr>
      <vt:lpstr>Perguntas?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MvvmCross para aplicações Xamarin </dc:title>
  <dc:creator/>
  <cp:keywords/>
  <cp:lastModifiedBy/>
  <cp:revision>16</cp:revision>
  <dcterms:created xsi:type="dcterms:W3CDTF">2016-04-06T23:56:08Z</dcterms:created>
  <dcterms:modified xsi:type="dcterms:W3CDTF">2016-05-14T13:17:52Z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