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747" r:id="rId5"/>
    <p:sldMasterId id="2147483750" r:id="rId6"/>
    <p:sldMasterId id="2147483752" r:id="rId7"/>
    <p:sldMasterId id="2147483754" r:id="rId8"/>
    <p:sldMasterId id="2147483756" r:id="rId9"/>
    <p:sldMasterId id="2147483759" r:id="rId10"/>
    <p:sldMasterId id="2147483761" r:id="rId11"/>
    <p:sldMasterId id="2147483763" r:id="rId12"/>
    <p:sldMasterId id="2147483765" r:id="rId13"/>
    <p:sldMasterId id="2147483767" r:id="rId14"/>
  </p:sldMasterIdLst>
  <p:sldIdLst>
    <p:sldId id="257" r:id="rId15"/>
    <p:sldId id="258" r:id="rId16"/>
    <p:sldId id="260" r:id="rId17"/>
    <p:sldId id="261" r:id="rId18"/>
    <p:sldId id="262" r:id="rId19"/>
    <p:sldId id="263" r:id="rId20"/>
    <p:sldId id="264" r:id="rId21"/>
    <p:sldId id="265" r:id="rId22"/>
    <p:sldId id="266" r:id="rId23"/>
    <p:sldId id="267" r:id="rId24"/>
    <p:sldId id="268"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03-Nov-20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AB84A-003C-4831-83FE-855B33073508}" type="datetimeFigureOut">
              <a:rPr lang="en-US" smtClean="0"/>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9264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AB84A-003C-4831-83FE-855B33073508}" type="datetimeFigureOut">
              <a:rPr lang="en-US" smtClean="0"/>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9264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AB84A-003C-4831-83FE-855B33073508}" type="datetimeFigureOut">
              <a:rPr lang="en-US" smtClean="0"/>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9264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AB84A-003C-4831-83FE-855B33073508}" type="datetimeFigureOut">
              <a:rPr lang="en-US" smtClean="0"/>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92643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AB84A-003C-4831-83FE-855B33073508}" type="datetimeFigureOut">
              <a:rPr lang="en-US" smtClean="0"/>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9264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03-Nov-20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AB84A-003C-4831-83FE-855B33073508}" type="datetimeFigureOut">
              <a:rPr lang="en-US" smtClean="0"/>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EA46A-AA42-483E-9FDC-FBFDE4BF6B71}" type="slidenum">
              <a:rPr lang="en-US" smtClean="0"/>
              <a:t>‹#›</a:t>
            </a:fld>
            <a:endParaRPr lang="en-US"/>
          </a:p>
        </p:txBody>
      </p:sp>
    </p:spTree>
    <p:extLst>
      <p:ext uri="{BB962C8B-B14F-4D97-AF65-F5344CB8AC3E}">
        <p14:creationId xmlns:p14="http://schemas.microsoft.com/office/powerpoint/2010/main" val="40048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03-Nov-20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03-Nov-20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03-Nov-20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03-Nov-20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03-Nov-20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03-Nov-20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03-Nov-20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03-Nov-20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66"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55"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53" r:id="rId1"/>
    <p:sldLayoutId id="2147483757" r:id="rId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60"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62"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AB84A-003C-4831-83FE-855B33073508}" type="datetimeFigureOut">
              <a:rPr lang="en-US" smtClean="0"/>
              <a:t>03-Nov-20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A46A-AA42-483E-9FDC-FBFDE4BF6B71}" type="slidenum">
              <a:rPr lang="en-US" smtClean="0"/>
              <a:t>‹#›</a:t>
            </a:fld>
            <a:endParaRPr lang="en-US"/>
          </a:p>
        </p:txBody>
      </p:sp>
    </p:spTree>
    <p:extLst>
      <p:ext uri="{BB962C8B-B14F-4D97-AF65-F5344CB8AC3E}">
        <p14:creationId xmlns:p14="http://schemas.microsoft.com/office/powerpoint/2010/main" val="324626957"/>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hyperlink" Target="https://pypi.org/project/pydub/" TargetMode="External"/><Relationship Id="rId3" Type="http://schemas.openxmlformats.org/officeDocument/2006/relationships/hyperlink" Target="https://visualstudio.microsoft.com/" TargetMode="External"/><Relationship Id="rId7" Type="http://schemas.openxmlformats.org/officeDocument/2006/relationships/hyperlink" Target="https://pypi.org/project/ffmpeg-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19.xml"/><Relationship Id="rId6" Type="http://schemas.openxmlformats.org/officeDocument/2006/relationships/hyperlink" Target="https://pandas.pydata.org/" TargetMode="External"/><Relationship Id="rId5" Type="http://schemas.openxmlformats.org/officeDocument/2006/relationships/hyperlink" Target="https://pypi.org/project/gTTS/" TargetMode="External"/><Relationship Id="rId4" Type="http://schemas.openxmlformats.org/officeDocument/2006/relationships/hyperlink" Target="https://docs.python.org/3/py-modindex.html" TargetMode="External"/><Relationship Id="rId9" Type="http://schemas.openxmlformats.org/officeDocument/2006/relationships/hyperlink" Target="https://pypi.org/project/PyAudi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5785"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975104"/>
            <a:ext cx="4790151" cy="2033370"/>
          </a:xfrm>
        </p:spPr>
        <p:txBody>
          <a:bodyPr>
            <a:normAutofit/>
          </a:bodyPr>
          <a:lstStyle/>
          <a:p>
            <a:r>
              <a:rPr lang="en-US" sz="4400" b="1" dirty="0">
                <a:solidFill>
                  <a:srgbClr val="FF6600"/>
                </a:solidFill>
              </a:rPr>
              <a:t>Railway</a:t>
            </a:r>
            <a:r>
              <a:rPr lang="en-US" sz="4400" b="1" dirty="0">
                <a:solidFill>
                  <a:schemeClr val="tx1"/>
                </a:solidFill>
              </a:rPr>
              <a:t> announcement </a:t>
            </a:r>
            <a:r>
              <a:rPr lang="en-US" sz="4400" b="1" dirty="0">
                <a:solidFill>
                  <a:srgbClr val="92D050"/>
                </a:solidFill>
              </a:rPr>
              <a:t>software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0" y="3903785"/>
            <a:ext cx="5120639" cy="905607"/>
          </a:xfrm>
        </p:spPr>
        <p:txBody>
          <a:bodyPr>
            <a:normAutofit/>
          </a:bodyPr>
          <a:lstStyle/>
          <a:p>
            <a:pPr>
              <a:spcAft>
                <a:spcPts val="600"/>
              </a:spcAft>
            </a:pPr>
            <a:endParaRPr lang="en-US" b="1" i="1" dirty="0">
              <a:solidFill>
                <a:schemeClr val="tx1"/>
              </a:solidFill>
            </a:endParaRPr>
          </a:p>
          <a:p>
            <a:pPr>
              <a:spcAft>
                <a:spcPts val="600"/>
              </a:spcAft>
            </a:pPr>
            <a:endParaRPr lang="en-US" b="1" i="1" dirty="0">
              <a:solidFill>
                <a:schemeClr val="tx1"/>
              </a:solidFill>
            </a:endParaRPr>
          </a:p>
        </p:txBody>
      </p:sp>
      <p:sp>
        <p:nvSpPr>
          <p:cNvPr id="5" name="TextBox 4">
            <a:extLst>
              <a:ext uri="{FF2B5EF4-FFF2-40B4-BE49-F238E27FC236}">
                <a16:creationId xmlns:a16="http://schemas.microsoft.com/office/drawing/2014/main" id="{B364F574-A54F-4122-8D24-21D83E99E3D1}"/>
              </a:ext>
            </a:extLst>
          </p:cNvPr>
          <p:cNvSpPr txBox="1"/>
          <p:nvPr/>
        </p:nvSpPr>
        <p:spPr>
          <a:xfrm flipH="1">
            <a:off x="6033791" y="3903785"/>
            <a:ext cx="4947857" cy="954107"/>
          </a:xfrm>
          <a:prstGeom prst="rect">
            <a:avLst/>
          </a:prstGeom>
          <a:noFill/>
        </p:spPr>
        <p:txBody>
          <a:bodyPr wrap="square" rtlCol="0">
            <a:spAutoFit/>
          </a:bodyPr>
          <a:lstStyle/>
          <a:p>
            <a:r>
              <a:rPr lang="en-US" sz="2800" b="1" dirty="0">
                <a:solidFill>
                  <a:srgbClr val="FF6600"/>
                </a:solidFill>
                <a:latin typeface="+mj-lt"/>
              </a:rPr>
              <a:t>By </a:t>
            </a:r>
            <a:r>
              <a:rPr lang="en-US" sz="2800" b="1" dirty="0">
                <a:latin typeface="+mj-lt"/>
              </a:rPr>
              <a:t>Tushar</a:t>
            </a:r>
            <a:r>
              <a:rPr lang="en-US" sz="2800" b="1" dirty="0">
                <a:solidFill>
                  <a:srgbClr val="FF6600"/>
                </a:solidFill>
                <a:latin typeface="+mj-lt"/>
              </a:rPr>
              <a:t> </a:t>
            </a:r>
            <a:r>
              <a:rPr lang="en-US" sz="2800" b="1" dirty="0">
                <a:latin typeface="+mj-lt"/>
              </a:rPr>
              <a:t>Maheshwari </a:t>
            </a:r>
            <a:r>
              <a:rPr lang="en-US" sz="2800" b="1" dirty="0">
                <a:solidFill>
                  <a:srgbClr val="92D050"/>
                </a:solidFill>
                <a:latin typeface="+mj-lt"/>
              </a:rPr>
              <a:t>(45)</a:t>
            </a:r>
          </a:p>
          <a:p>
            <a:r>
              <a:rPr lang="en-US" sz="2800" b="1" dirty="0">
                <a:latin typeface="+mj-lt"/>
              </a:rPr>
              <a:t>     Reg. no. – 11917664</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370D0-10CC-4B3A-B2D9-6F108C9CC60F}"/>
              </a:ext>
            </a:extLst>
          </p:cNvPr>
          <p:cNvSpPr txBox="1"/>
          <p:nvPr/>
        </p:nvSpPr>
        <p:spPr>
          <a:xfrm>
            <a:off x="367428" y="402260"/>
            <a:ext cx="11647363" cy="6124754"/>
          </a:xfrm>
          <a:prstGeom prst="rect">
            <a:avLst/>
          </a:prstGeom>
          <a:noFill/>
        </p:spPr>
        <p:txBody>
          <a:bodyPr wrap="square" rtlCol="0">
            <a:spAutoFit/>
          </a:bodyPr>
          <a:lstStyle/>
          <a:p>
            <a:r>
              <a:rPr lang="en-US" sz="2800" b="1" i="0" dirty="0">
                <a:effectLst/>
              </a:rPr>
              <a:t>Applications :</a:t>
            </a:r>
            <a:br>
              <a:rPr lang="en-US" sz="2800" dirty="0"/>
            </a:br>
            <a:r>
              <a:rPr lang="en-US" sz="2800" dirty="0"/>
              <a:t>(</a:t>
            </a:r>
            <a:r>
              <a:rPr lang="en-US" sz="2800" b="0" i="0" dirty="0">
                <a:effectLst/>
              </a:rPr>
              <a:t>1) GUI based desktop applications(Games, Scientific Applications)</a:t>
            </a:r>
            <a:br>
              <a:rPr lang="en-US" sz="2800" dirty="0"/>
            </a:br>
            <a:r>
              <a:rPr lang="en-US" sz="2800" dirty="0"/>
              <a:t>(</a:t>
            </a:r>
            <a:r>
              <a:rPr lang="en-US" sz="2800" b="0" i="0" dirty="0">
                <a:effectLst/>
              </a:rPr>
              <a:t>2) Web frameworks and applications</a:t>
            </a:r>
            <a:br>
              <a:rPr lang="en-US" sz="2800" dirty="0"/>
            </a:br>
            <a:r>
              <a:rPr lang="en-US" sz="2800" dirty="0"/>
              <a:t>(</a:t>
            </a:r>
            <a:r>
              <a:rPr lang="en-US" sz="2800" b="0" i="0" dirty="0">
                <a:effectLst/>
              </a:rPr>
              <a:t>3) Enterprise and Business applications</a:t>
            </a:r>
            <a:br>
              <a:rPr lang="en-US" sz="2800" dirty="0"/>
            </a:br>
            <a:r>
              <a:rPr lang="en-US" sz="2800" dirty="0"/>
              <a:t>(</a:t>
            </a:r>
            <a:r>
              <a:rPr lang="en-US" sz="2800" b="0" i="0" dirty="0">
                <a:effectLst/>
              </a:rPr>
              <a:t>4) Operating Systems</a:t>
            </a:r>
            <a:br>
              <a:rPr lang="en-US" sz="2800" dirty="0"/>
            </a:br>
            <a:r>
              <a:rPr lang="en-US" sz="2800" dirty="0"/>
              <a:t>(</a:t>
            </a:r>
            <a:r>
              <a:rPr lang="en-US" sz="2800" b="0" i="0" dirty="0">
                <a:effectLst/>
              </a:rPr>
              <a:t>5) Language Development</a:t>
            </a:r>
            <a:br>
              <a:rPr lang="en-US" sz="2800" dirty="0"/>
            </a:br>
            <a:r>
              <a:rPr lang="en-US" sz="2800" dirty="0"/>
              <a:t>(</a:t>
            </a:r>
            <a:r>
              <a:rPr lang="en-US" sz="2800" b="0" i="0" dirty="0">
                <a:effectLst/>
              </a:rPr>
              <a:t>6) Prototyping</a:t>
            </a:r>
          </a:p>
          <a:p>
            <a:endParaRPr lang="en-US" sz="2800" dirty="0"/>
          </a:p>
          <a:p>
            <a:r>
              <a:rPr lang="en-US" sz="2800" b="1" i="0" dirty="0">
                <a:effectLst/>
                <a:latin typeface="Roboto"/>
              </a:rPr>
              <a:t>Organizations using Python :</a:t>
            </a:r>
            <a:br>
              <a:rPr lang="en-US" sz="2800" dirty="0"/>
            </a:br>
            <a:r>
              <a:rPr lang="en-US" sz="2800" dirty="0"/>
              <a:t>(</a:t>
            </a:r>
            <a:r>
              <a:rPr lang="en-US" sz="2800" b="0" i="0" dirty="0">
                <a:effectLst/>
                <a:latin typeface="Roboto"/>
              </a:rPr>
              <a:t>1) Google(Components of Google spider and Search Engine)</a:t>
            </a:r>
            <a:br>
              <a:rPr lang="en-US" sz="2800" dirty="0"/>
            </a:br>
            <a:r>
              <a:rPr lang="en-US" sz="2800" dirty="0"/>
              <a:t>(</a:t>
            </a:r>
            <a:r>
              <a:rPr lang="en-US" sz="2800" b="0" i="0" dirty="0">
                <a:effectLst/>
                <a:latin typeface="Roboto"/>
              </a:rPr>
              <a:t>2) Yahoo(Maps)</a:t>
            </a:r>
            <a:br>
              <a:rPr lang="en-US" sz="2800" dirty="0"/>
            </a:br>
            <a:r>
              <a:rPr lang="en-US" sz="2800" dirty="0"/>
              <a:t>(</a:t>
            </a:r>
            <a:r>
              <a:rPr lang="en-US" sz="2800" b="0" i="0" dirty="0">
                <a:effectLst/>
                <a:latin typeface="Roboto"/>
              </a:rPr>
              <a:t>3) YouTube</a:t>
            </a:r>
            <a:br>
              <a:rPr lang="en-US" sz="2800" dirty="0"/>
            </a:br>
            <a:r>
              <a:rPr lang="en-US" sz="2800" dirty="0"/>
              <a:t>(</a:t>
            </a:r>
            <a:r>
              <a:rPr lang="en-US" sz="2800" b="0" i="0" dirty="0">
                <a:effectLst/>
                <a:latin typeface="Roboto"/>
              </a:rPr>
              <a:t>4) Microsoft</a:t>
            </a:r>
          </a:p>
          <a:p>
            <a:r>
              <a:rPr lang="en-US" sz="2800" dirty="0">
                <a:latin typeface="Roboto"/>
                <a:cs typeface="Arial" panose="020B0604020202020204" pitchFamily="34" charset="0"/>
              </a:rPr>
              <a:t>(5) Spotify etc.</a:t>
            </a:r>
            <a:endParaRPr lang="en-US" sz="2800" dirty="0">
              <a:cs typeface="Arial" panose="020B0604020202020204" pitchFamily="34" charset="0"/>
            </a:endParaRPr>
          </a:p>
        </p:txBody>
      </p:sp>
    </p:spTree>
    <p:extLst>
      <p:ext uri="{BB962C8B-B14F-4D97-AF65-F5344CB8AC3E}">
        <p14:creationId xmlns:p14="http://schemas.microsoft.com/office/powerpoint/2010/main" val="318258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B579-312F-441B-9A76-1F2C7852700C}"/>
              </a:ext>
            </a:extLst>
          </p:cNvPr>
          <p:cNvSpPr>
            <a:spLocks noGrp="1"/>
          </p:cNvSpPr>
          <p:nvPr>
            <p:ph type="title"/>
          </p:nvPr>
        </p:nvSpPr>
        <p:spPr>
          <a:xfrm>
            <a:off x="1488292" y="226688"/>
            <a:ext cx="8998938" cy="1180492"/>
          </a:xfrm>
        </p:spPr>
        <p:txBody>
          <a:bodyPr>
            <a:normAutofit/>
          </a:bodyPr>
          <a:lstStyle/>
          <a:p>
            <a:pPr algn="ctr"/>
            <a:r>
              <a:rPr lang="en-US" sz="6000" b="1" i="1" dirty="0"/>
              <a:t>Requirements</a:t>
            </a:r>
            <a:endParaRPr lang="en-US" sz="4800" b="1" i="1" dirty="0"/>
          </a:p>
        </p:txBody>
      </p:sp>
      <p:sp>
        <p:nvSpPr>
          <p:cNvPr id="4" name="TextBox 3">
            <a:extLst>
              <a:ext uri="{FF2B5EF4-FFF2-40B4-BE49-F238E27FC236}">
                <a16:creationId xmlns:a16="http://schemas.microsoft.com/office/drawing/2014/main" id="{3B916EF9-7E94-45F7-816D-2834AC313E93}"/>
              </a:ext>
            </a:extLst>
          </p:cNvPr>
          <p:cNvSpPr txBox="1"/>
          <p:nvPr/>
        </p:nvSpPr>
        <p:spPr>
          <a:xfrm>
            <a:off x="399043" y="1407180"/>
            <a:ext cx="11393913" cy="5262979"/>
          </a:xfrm>
          <a:prstGeom prst="rect">
            <a:avLst/>
          </a:prstGeom>
          <a:noFill/>
        </p:spPr>
        <p:txBody>
          <a:bodyPr wrap="square" rtlCol="0">
            <a:spAutoFit/>
          </a:bodyPr>
          <a:lstStyle/>
          <a:p>
            <a:r>
              <a:rPr lang="en-US" sz="2800" b="0" i="0" dirty="0">
                <a:effectLst/>
                <a:latin typeface="helvetica" panose="020B0604020202020204" pitchFamily="34" charset="0"/>
              </a:rPr>
              <a:t>For creating railway announcement software, we will be using a bunch of modules like</a:t>
            </a:r>
            <a:r>
              <a:rPr lang="en-US" sz="2800" b="1" i="0" dirty="0">
                <a:effectLst/>
                <a:latin typeface="helvetica" panose="020B0604020202020204" pitchFamily="34" charset="0"/>
              </a:rPr>
              <a:t> pyaudio</a:t>
            </a:r>
            <a:r>
              <a:rPr lang="en-US" sz="2800" b="0" i="0" dirty="0">
                <a:effectLst/>
                <a:latin typeface="helvetica" panose="020B0604020202020204" pitchFamily="34" charset="0"/>
              </a:rPr>
              <a:t>, </a:t>
            </a:r>
            <a:r>
              <a:rPr lang="en-US" sz="2800" b="1" i="0" dirty="0">
                <a:effectLst/>
                <a:latin typeface="helvetica" panose="020B0604020202020204" pitchFamily="34" charset="0"/>
              </a:rPr>
              <a:t>pydub</a:t>
            </a:r>
            <a:r>
              <a:rPr lang="en-US" sz="2800" b="0" i="0" dirty="0">
                <a:effectLst/>
                <a:latin typeface="helvetica" panose="020B0604020202020204" pitchFamily="34" charset="0"/>
              </a:rPr>
              <a:t>, and </a:t>
            </a:r>
            <a:r>
              <a:rPr lang="en-US" sz="2800" b="1" i="0" dirty="0">
                <a:effectLst/>
                <a:latin typeface="helvetica" panose="020B0604020202020204" pitchFamily="34" charset="0"/>
              </a:rPr>
              <a:t>gTTS</a:t>
            </a:r>
            <a:r>
              <a:rPr lang="en-US" sz="2800" b="0" i="0" dirty="0">
                <a:effectLst/>
                <a:latin typeface="helvetica" panose="020B0604020202020204" pitchFamily="34" charset="0"/>
              </a:rPr>
              <a:t> to process audio and get the announcing status of thousands of trains. By using </a:t>
            </a:r>
            <a:r>
              <a:rPr lang="en-US" sz="2800" b="1" i="0" dirty="0">
                <a:effectLst/>
                <a:latin typeface="helvetica" panose="020B0604020202020204" pitchFamily="34" charset="0"/>
              </a:rPr>
              <a:t>PyAudio module</a:t>
            </a:r>
            <a:r>
              <a:rPr lang="en-US" sz="2800" b="0" i="0" dirty="0">
                <a:effectLst/>
                <a:latin typeface="helvetica" panose="020B0604020202020204" pitchFamily="34" charset="0"/>
              </a:rPr>
              <a:t>, we can easily use Python to play and record audio on a variety of platforms. </a:t>
            </a:r>
            <a:r>
              <a:rPr lang="en-US" sz="2800" b="1" i="0" dirty="0">
                <a:effectLst/>
                <a:latin typeface="helvetica" panose="020B0604020202020204" pitchFamily="34" charset="0"/>
              </a:rPr>
              <a:t>Pydub </a:t>
            </a:r>
            <a:r>
              <a:rPr lang="en-US" sz="2800" b="0" i="0" dirty="0">
                <a:effectLst/>
                <a:latin typeface="helvetica" panose="020B0604020202020204" pitchFamily="34" charset="0"/>
              </a:rPr>
              <a:t>is a simple and well-designed Python module for audio manipulation and </a:t>
            </a:r>
            <a:r>
              <a:rPr lang="en-US" sz="2800" b="1" i="0" dirty="0">
                <a:effectLst/>
                <a:latin typeface="helvetica" panose="020B0604020202020204" pitchFamily="34" charset="0"/>
              </a:rPr>
              <a:t>gTTS</a:t>
            </a:r>
            <a:r>
              <a:rPr lang="en-US" sz="2800" b="0" i="0" dirty="0">
                <a:effectLst/>
                <a:latin typeface="helvetica" panose="020B0604020202020204" pitchFamily="34" charset="0"/>
              </a:rPr>
              <a:t> (which stands for Google Text-to-Speech) is a Python library and CLI tool to interface with</a:t>
            </a:r>
            <a:r>
              <a:rPr lang="en-US" sz="2800" b="1" i="0" dirty="0">
                <a:effectLst/>
                <a:latin typeface="helvetica" panose="020B0604020202020204" pitchFamily="34" charset="0"/>
              </a:rPr>
              <a:t> Google Translate text-to-speech API</a:t>
            </a:r>
            <a:r>
              <a:rPr lang="en-US" sz="2800" b="0" i="0" dirty="0">
                <a:effectLst/>
                <a:latin typeface="helvetica" panose="020B0604020202020204" pitchFamily="34" charset="0"/>
              </a:rPr>
              <a:t>.</a:t>
            </a:r>
          </a:p>
          <a:p>
            <a:r>
              <a:rPr lang="en-US" sz="2800" dirty="0">
                <a:latin typeface="helvetica" panose="020B0604020202020204" pitchFamily="34" charset="0"/>
              </a:rPr>
              <a:t>Pip install gTTS</a:t>
            </a:r>
          </a:p>
          <a:p>
            <a:r>
              <a:rPr lang="en-US" sz="2800" dirty="0">
                <a:latin typeface="helvetica" panose="020B0604020202020204" pitchFamily="34" charset="0"/>
              </a:rPr>
              <a:t>Pip install PyAudio</a:t>
            </a:r>
          </a:p>
          <a:p>
            <a:r>
              <a:rPr lang="en-US" sz="2800" dirty="0">
                <a:latin typeface="helvetica" panose="020B0604020202020204" pitchFamily="34" charset="0"/>
              </a:rPr>
              <a:t>Pip install Pydub</a:t>
            </a:r>
          </a:p>
          <a:p>
            <a:r>
              <a:rPr lang="en-US" sz="2800" dirty="0">
                <a:latin typeface="helvetica" panose="020B0604020202020204" pitchFamily="34" charset="0"/>
              </a:rPr>
              <a:t>Pip install Pandas</a:t>
            </a:r>
          </a:p>
        </p:txBody>
      </p:sp>
    </p:spTree>
    <p:extLst>
      <p:ext uri="{BB962C8B-B14F-4D97-AF65-F5344CB8AC3E}">
        <p14:creationId xmlns:p14="http://schemas.microsoft.com/office/powerpoint/2010/main" val="183796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B579-312F-441B-9A76-1F2C7852700C}"/>
              </a:ext>
            </a:extLst>
          </p:cNvPr>
          <p:cNvSpPr>
            <a:spLocks noGrp="1"/>
          </p:cNvSpPr>
          <p:nvPr>
            <p:ph type="title"/>
          </p:nvPr>
        </p:nvSpPr>
        <p:spPr>
          <a:xfrm>
            <a:off x="1655769" y="429647"/>
            <a:ext cx="8880462" cy="1351666"/>
          </a:xfrm>
        </p:spPr>
        <p:txBody>
          <a:bodyPr/>
          <a:lstStyle/>
          <a:p>
            <a:pPr algn="ctr"/>
            <a:r>
              <a:rPr lang="en-US" sz="6000" b="1" i="1" dirty="0"/>
              <a:t>References</a:t>
            </a:r>
            <a:endParaRPr lang="en-US" b="1" i="1" dirty="0"/>
          </a:p>
        </p:txBody>
      </p:sp>
      <p:sp>
        <p:nvSpPr>
          <p:cNvPr id="3" name="TextBox 2">
            <a:extLst>
              <a:ext uri="{FF2B5EF4-FFF2-40B4-BE49-F238E27FC236}">
                <a16:creationId xmlns:a16="http://schemas.microsoft.com/office/drawing/2014/main" id="{57460596-5847-45BA-8D79-C9E45C44C697}"/>
              </a:ext>
            </a:extLst>
          </p:cNvPr>
          <p:cNvSpPr txBox="1"/>
          <p:nvPr/>
        </p:nvSpPr>
        <p:spPr>
          <a:xfrm>
            <a:off x="393541" y="1666753"/>
            <a:ext cx="888046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2">
                  <a:extLst>
                    <a:ext uri="{A12FA001-AC4F-418D-AE19-62706E023703}">
                      <ahyp:hlinkClr xmlns:ahyp="http://schemas.microsoft.com/office/drawing/2018/hyperlinkcolor" val="tx"/>
                    </a:ext>
                  </a:extLst>
                </a:hlinkClick>
              </a:rPr>
              <a:t>https://www.python.org/</a:t>
            </a:r>
            <a:endParaRPr lang="en-US" sz="2800" dirty="0"/>
          </a:p>
          <a:p>
            <a:pPr marL="285750" indent="-285750">
              <a:buFont typeface="Arial" panose="020B0604020202020204" pitchFamily="34" charset="0"/>
              <a:buChar char="•"/>
            </a:pPr>
            <a:r>
              <a:rPr lang="en-US" sz="2800" dirty="0">
                <a:hlinkClick r:id="rId3">
                  <a:extLst>
                    <a:ext uri="{A12FA001-AC4F-418D-AE19-62706E023703}">
                      <ahyp:hlinkClr xmlns:ahyp="http://schemas.microsoft.com/office/drawing/2018/hyperlinkcolor" val="tx"/>
                    </a:ext>
                  </a:extLst>
                </a:hlinkClick>
              </a:rPr>
              <a:t>https://visualstudio.microsoft.com/</a:t>
            </a:r>
            <a:endParaRPr lang="en-US" sz="2800" dirty="0"/>
          </a:p>
          <a:p>
            <a:pPr marL="285750" indent="-285750">
              <a:buFont typeface="Arial" panose="020B0604020202020204" pitchFamily="34" charset="0"/>
              <a:buChar char="•"/>
            </a:pPr>
            <a:r>
              <a:rPr lang="en-US" sz="2800" dirty="0">
                <a:hlinkClick r:id="rId4">
                  <a:extLst>
                    <a:ext uri="{A12FA001-AC4F-418D-AE19-62706E023703}">
                      <ahyp:hlinkClr xmlns:ahyp="http://schemas.microsoft.com/office/drawing/2018/hyperlinkcolor" val="tx"/>
                    </a:ext>
                  </a:extLst>
                </a:hlinkClick>
              </a:rPr>
              <a:t>https://docs.python.org/3/py-modindex.html</a:t>
            </a:r>
            <a:endParaRPr lang="en-US" sz="2800" dirty="0"/>
          </a:p>
          <a:p>
            <a:pPr marL="285750" indent="-285750">
              <a:buFont typeface="Arial" panose="020B0604020202020204" pitchFamily="34" charset="0"/>
              <a:buChar char="•"/>
            </a:pPr>
            <a:r>
              <a:rPr lang="en-US" sz="2800" dirty="0">
                <a:hlinkClick r:id="rId5">
                  <a:extLst>
                    <a:ext uri="{A12FA001-AC4F-418D-AE19-62706E023703}">
                      <ahyp:hlinkClr xmlns:ahyp="http://schemas.microsoft.com/office/drawing/2018/hyperlinkcolor" val="tx"/>
                    </a:ext>
                  </a:extLst>
                </a:hlinkClick>
              </a:rPr>
              <a:t>https://pypi.org/project/gTTS/</a:t>
            </a:r>
            <a:endParaRPr lang="en-US" sz="2800" dirty="0"/>
          </a:p>
          <a:p>
            <a:pPr marL="285750" indent="-285750">
              <a:buFont typeface="Arial" panose="020B0604020202020204" pitchFamily="34" charset="0"/>
              <a:buChar char="•"/>
            </a:pPr>
            <a:r>
              <a:rPr lang="en-US" sz="2800" dirty="0">
                <a:hlinkClick r:id="rId6">
                  <a:extLst>
                    <a:ext uri="{A12FA001-AC4F-418D-AE19-62706E023703}">
                      <ahyp:hlinkClr xmlns:ahyp="http://schemas.microsoft.com/office/drawing/2018/hyperlinkcolor" val="tx"/>
                    </a:ext>
                  </a:extLst>
                </a:hlinkClick>
              </a:rPr>
              <a:t>https://pandas.pydata.org/</a:t>
            </a:r>
            <a:endParaRPr lang="en-US" sz="2800" dirty="0"/>
          </a:p>
          <a:p>
            <a:pPr marL="285750" indent="-285750">
              <a:buFont typeface="Arial" panose="020B0604020202020204" pitchFamily="34" charset="0"/>
              <a:buChar char="•"/>
            </a:pPr>
            <a:r>
              <a:rPr lang="en-US" sz="2800" dirty="0">
                <a:hlinkClick r:id="rId7">
                  <a:extLst>
                    <a:ext uri="{A12FA001-AC4F-418D-AE19-62706E023703}">
                      <ahyp:hlinkClr xmlns:ahyp="http://schemas.microsoft.com/office/drawing/2018/hyperlinkcolor" val="tx"/>
                    </a:ext>
                  </a:extLst>
                </a:hlinkClick>
              </a:rPr>
              <a:t>https://pypi.org/project/ffmpeg-python/</a:t>
            </a:r>
            <a:endParaRPr lang="en-US" sz="2800" dirty="0"/>
          </a:p>
          <a:p>
            <a:pPr marL="285750" indent="-285750">
              <a:buFont typeface="Arial" panose="020B0604020202020204" pitchFamily="34" charset="0"/>
              <a:buChar char="•"/>
            </a:pPr>
            <a:r>
              <a:rPr lang="en-US" sz="2800" dirty="0">
                <a:hlinkClick r:id="rId8">
                  <a:extLst>
                    <a:ext uri="{A12FA001-AC4F-418D-AE19-62706E023703}">
                      <ahyp:hlinkClr xmlns:ahyp="http://schemas.microsoft.com/office/drawing/2018/hyperlinkcolor" val="tx"/>
                    </a:ext>
                  </a:extLst>
                </a:hlinkClick>
              </a:rPr>
              <a:t>https://pypi.org/project/pydub/</a:t>
            </a:r>
            <a:endParaRPr lang="en-US" sz="2800" dirty="0"/>
          </a:p>
          <a:p>
            <a:pPr marL="285750" indent="-285750">
              <a:buFont typeface="Arial" panose="020B0604020202020204" pitchFamily="34" charset="0"/>
              <a:buChar char="•"/>
            </a:pPr>
            <a:r>
              <a:rPr lang="en-US" sz="2800" dirty="0">
                <a:hlinkClick r:id="rId9">
                  <a:extLst>
                    <a:ext uri="{A12FA001-AC4F-418D-AE19-62706E023703}">
                      <ahyp:hlinkClr xmlns:ahyp="http://schemas.microsoft.com/office/drawing/2018/hyperlinkcolor" val="tx"/>
                    </a:ext>
                  </a:extLst>
                </a:hlinkClick>
              </a:rPr>
              <a:t>https://pypi.org/project/PyAudio/</a:t>
            </a:r>
            <a:r>
              <a:rPr lang="en-US" sz="2800" dirty="0"/>
              <a:t> </a:t>
            </a:r>
          </a:p>
        </p:txBody>
      </p:sp>
    </p:spTree>
    <p:extLst>
      <p:ext uri="{BB962C8B-B14F-4D97-AF65-F5344CB8AC3E}">
        <p14:creationId xmlns:p14="http://schemas.microsoft.com/office/powerpoint/2010/main" val="164690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Group 70">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A picture containing timeline&#10;&#10;Description automatically generated">
            <a:extLst>
              <a:ext uri="{FF2B5EF4-FFF2-40B4-BE49-F238E27FC236}">
                <a16:creationId xmlns:a16="http://schemas.microsoft.com/office/drawing/2014/main" id="{09F7383A-2F7C-49F5-B8DF-49C04E0D4590}"/>
              </a:ext>
            </a:extLst>
          </p:cNvPr>
          <p:cNvPicPr>
            <a:picLocks noChangeAspect="1"/>
          </p:cNvPicPr>
          <p:nvPr/>
        </p:nvPicPr>
        <p:blipFill rotWithShape="1">
          <a:blip r:embed="rId2"/>
          <a:srcRect l="6846"/>
          <a:stretch/>
        </p:blipFill>
        <p:spPr>
          <a:xfrm>
            <a:off x="0" y="10"/>
            <a:ext cx="12191999" cy="6857990"/>
          </a:xfrm>
          <a:prstGeom prst="rect">
            <a:avLst/>
          </a:prstGeom>
        </p:spPr>
      </p:pic>
    </p:spTree>
    <p:extLst>
      <p:ext uri="{BB962C8B-B14F-4D97-AF65-F5344CB8AC3E}">
        <p14:creationId xmlns:p14="http://schemas.microsoft.com/office/powerpoint/2010/main" val="296658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5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Rectangle 4">
            <a:extLst>
              <a:ext uri="{FF2B5EF4-FFF2-40B4-BE49-F238E27FC236}">
                <a16:creationId xmlns:a16="http://schemas.microsoft.com/office/drawing/2014/main" id="{0BF580D1-D4A8-452E-9A77-24DF8EDAD1E9}"/>
              </a:ext>
            </a:extLst>
          </p:cNvPr>
          <p:cNvSpPr/>
          <p:nvPr/>
        </p:nvSpPr>
        <p:spPr>
          <a:xfrm>
            <a:off x="640038" y="1127044"/>
            <a:ext cx="4203045" cy="1375608"/>
          </a:xfrm>
          <a:prstGeom prst="rect">
            <a:avLst/>
          </a:prstGeom>
        </p:spPr>
        <p:txBody>
          <a:bodyPr vert="horz" lIns="91440" tIns="45720" rIns="91440" bIns="45720" rtlCol="0" anchor="ctr">
            <a:normAutofit/>
          </a:bodyPr>
          <a:lstStyle/>
          <a:p>
            <a:pPr defTabSz="457200">
              <a:spcBef>
                <a:spcPct val="0"/>
              </a:spcBef>
              <a:spcAft>
                <a:spcPts val="600"/>
              </a:spcAft>
            </a:pPr>
            <a:r>
              <a:rPr lang="en-US" sz="4400" b="1" i="1" dirty="0">
                <a:ln w="0"/>
                <a:solidFill>
                  <a:schemeClr val="bg1"/>
                </a:solidFill>
                <a:effectLst>
                  <a:outerShdw blurRad="38100" dist="25400" dir="5400000" algn="ctr" rotWithShape="0">
                    <a:srgbClr val="6E747A">
                      <a:alpha val="43000"/>
                    </a:srgbClr>
                  </a:outerShdw>
                </a:effectLst>
                <a:latin typeface="+mj-lt"/>
                <a:ea typeface="+mj-ea"/>
                <a:cs typeface="+mj-cs"/>
              </a:rPr>
              <a:t>Contents</a:t>
            </a:r>
            <a:endParaRPr lang="en-US" sz="3600" b="1" i="1" cap="none" spc="0"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sp>
        <p:nvSpPr>
          <p:cNvPr id="3" name="Content Placeholder 2">
            <a:extLst>
              <a:ext uri="{FF2B5EF4-FFF2-40B4-BE49-F238E27FC236}">
                <a16:creationId xmlns:a16="http://schemas.microsoft.com/office/drawing/2014/main" id="{81B7E1BE-A258-4779-B06C-AF2B7B296171}"/>
              </a:ext>
            </a:extLst>
          </p:cNvPr>
          <p:cNvSpPr>
            <a:spLocks noGrp="1"/>
          </p:cNvSpPr>
          <p:nvPr>
            <p:ph idx="1"/>
          </p:nvPr>
        </p:nvSpPr>
        <p:spPr>
          <a:xfrm>
            <a:off x="673754" y="2081459"/>
            <a:ext cx="3973943" cy="3440110"/>
          </a:xfrm>
        </p:spPr>
        <p:txBody>
          <a:bodyPr vert="horz" lIns="91440" tIns="45720" rIns="91440" bIns="45720" rtlCol="0">
            <a:normAutofit fontScale="92500" lnSpcReduction="10000"/>
          </a:bodyPr>
          <a:lstStyle/>
          <a:p>
            <a:pPr marL="0" indent="0"/>
            <a:endParaRPr lang="en-US" sz="2400" dirty="0">
              <a:ln w="0"/>
              <a:solidFill>
                <a:schemeClr val="bg1"/>
              </a:solidFill>
              <a:effectLst>
                <a:outerShdw blurRad="38100" dist="25400" dir="5400000" algn="ctr" rotWithShape="0">
                  <a:srgbClr val="6E747A">
                    <a:alpha val="43000"/>
                  </a:srgbClr>
                </a:outerShdw>
              </a:effectLst>
            </a:endParaRPr>
          </a:p>
          <a:p>
            <a:r>
              <a:rPr lang="en-US" sz="2400" dirty="0">
                <a:ln w="0"/>
                <a:solidFill>
                  <a:schemeClr val="bg1"/>
                </a:solidFill>
                <a:effectLst>
                  <a:outerShdw blurRad="38100" dist="25400" dir="5400000" algn="ctr" rotWithShape="0">
                    <a:srgbClr val="6E747A">
                      <a:alpha val="43000"/>
                    </a:srgbClr>
                  </a:outerShdw>
                </a:effectLst>
              </a:rPr>
              <a:t>About</a:t>
            </a:r>
          </a:p>
          <a:p>
            <a:r>
              <a:rPr lang="en-US" sz="2400" dirty="0">
                <a:ln w="0"/>
                <a:solidFill>
                  <a:schemeClr val="bg1"/>
                </a:solidFill>
                <a:effectLst>
                  <a:outerShdw blurRad="38100" dist="25400" dir="5400000" algn="ctr" rotWithShape="0">
                    <a:srgbClr val="6E747A">
                      <a:alpha val="43000"/>
                    </a:srgbClr>
                  </a:outerShdw>
                </a:effectLst>
              </a:rPr>
              <a:t>Importance of python?</a:t>
            </a:r>
          </a:p>
          <a:p>
            <a:r>
              <a:rPr lang="en-US" sz="2400" dirty="0">
                <a:ln w="0"/>
                <a:solidFill>
                  <a:schemeClr val="bg1"/>
                </a:solidFill>
                <a:effectLst>
                  <a:outerShdw blurRad="38100" dist="25400" dir="5400000" algn="ctr" rotWithShape="0">
                    <a:srgbClr val="6E747A">
                      <a:alpha val="43000"/>
                    </a:srgbClr>
                  </a:outerShdw>
                </a:effectLst>
              </a:rPr>
              <a:t>What is a railway announcement software?</a:t>
            </a:r>
          </a:p>
          <a:p>
            <a:r>
              <a:rPr lang="en-US" sz="2400" dirty="0">
                <a:ln w="0"/>
                <a:solidFill>
                  <a:schemeClr val="bg1"/>
                </a:solidFill>
                <a:effectLst>
                  <a:outerShdw blurRad="38100" dist="25400" dir="5400000" algn="ctr" rotWithShape="0">
                    <a:srgbClr val="6E747A">
                      <a:alpha val="43000"/>
                    </a:srgbClr>
                  </a:outerShdw>
                </a:effectLst>
              </a:rPr>
              <a:t>Why you need python?</a:t>
            </a:r>
          </a:p>
          <a:p>
            <a:r>
              <a:rPr lang="en-US" sz="2400" dirty="0">
                <a:ln w="0"/>
                <a:solidFill>
                  <a:schemeClr val="bg1"/>
                </a:solidFill>
                <a:effectLst>
                  <a:outerShdw blurRad="38100" dist="25400" dir="5400000" algn="ctr" rotWithShape="0">
                    <a:srgbClr val="6E747A">
                      <a:alpha val="43000"/>
                    </a:srgbClr>
                  </a:outerShdw>
                </a:effectLst>
              </a:rPr>
              <a:t>Requirements</a:t>
            </a:r>
          </a:p>
          <a:p>
            <a:r>
              <a:rPr lang="en-US" sz="2400" dirty="0">
                <a:ln w="0"/>
                <a:solidFill>
                  <a:schemeClr val="bg1"/>
                </a:solidFill>
                <a:effectLst>
                  <a:outerShdw blurRad="38100" dist="25400" dir="5400000" algn="ctr" rotWithShape="0">
                    <a:srgbClr val="6E747A">
                      <a:alpha val="43000"/>
                    </a:srgbClr>
                  </a:outerShdw>
                </a:effectLst>
              </a:rPr>
              <a:t>References</a:t>
            </a:r>
          </a:p>
        </p:txBody>
      </p:sp>
      <p:pic>
        <p:nvPicPr>
          <p:cNvPr id="4" name="Picture 3" descr="Icon&#10;&#10;Description automatically generated">
            <a:extLst>
              <a:ext uri="{FF2B5EF4-FFF2-40B4-BE49-F238E27FC236}">
                <a16:creationId xmlns:a16="http://schemas.microsoft.com/office/drawing/2014/main" id="{CFEAD109-EFDD-4543-B8B1-FE5EDEFCEB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17616" y="972608"/>
            <a:ext cx="4900269" cy="4900269"/>
          </a:xfrm>
          <a:prstGeom prst="rect">
            <a:avLst/>
          </a:prstGeom>
        </p:spPr>
      </p:pic>
      <p:sp>
        <p:nvSpPr>
          <p:cNvPr id="63" name="Isosceles Triangle 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486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46AE-5B59-4908-81FD-870FD20F9117}"/>
              </a:ext>
            </a:extLst>
          </p:cNvPr>
          <p:cNvSpPr>
            <a:spLocks noGrp="1"/>
          </p:cNvSpPr>
          <p:nvPr>
            <p:ph type="title"/>
          </p:nvPr>
        </p:nvSpPr>
        <p:spPr>
          <a:xfrm>
            <a:off x="1797666" y="699052"/>
            <a:ext cx="8596668" cy="1320800"/>
          </a:xfrm>
        </p:spPr>
        <p:txBody>
          <a:bodyPr>
            <a:normAutofit/>
          </a:bodyPr>
          <a:lstStyle/>
          <a:p>
            <a:pPr algn="ctr"/>
            <a:r>
              <a:rPr lang="en-US" sz="6600" b="1" i="1" dirty="0">
                <a:effectLst>
                  <a:outerShdw blurRad="38100" dist="38100" dir="2700000" algn="tl">
                    <a:srgbClr val="000000">
                      <a:alpha val="43137"/>
                    </a:srgbClr>
                  </a:outerShdw>
                </a:effectLst>
              </a:rPr>
              <a:t>About</a:t>
            </a:r>
          </a:p>
        </p:txBody>
      </p:sp>
      <p:sp>
        <p:nvSpPr>
          <p:cNvPr id="3" name="Content Placeholder 2">
            <a:extLst>
              <a:ext uri="{FF2B5EF4-FFF2-40B4-BE49-F238E27FC236}">
                <a16:creationId xmlns:a16="http://schemas.microsoft.com/office/drawing/2014/main" id="{81C05B66-F48B-4589-ACEB-237C27717114}"/>
              </a:ext>
            </a:extLst>
          </p:cNvPr>
          <p:cNvSpPr>
            <a:spLocks noGrp="1"/>
          </p:cNvSpPr>
          <p:nvPr>
            <p:ph idx="1"/>
          </p:nvPr>
        </p:nvSpPr>
        <p:spPr>
          <a:xfrm>
            <a:off x="1102324" y="2022061"/>
            <a:ext cx="10029502" cy="4013200"/>
          </a:xfrm>
        </p:spPr>
        <p:txBody>
          <a:bodyPr>
            <a:normAutofit/>
          </a:bodyPr>
          <a:lstStyle/>
          <a:p>
            <a:pPr marL="0" indent="0">
              <a:buNone/>
            </a:pPr>
            <a:r>
              <a:rPr lang="en-US" sz="2800" dirty="0">
                <a:solidFill>
                  <a:schemeClr val="tx1"/>
                </a:solidFill>
              </a:rPr>
              <a:t>This is a presentation of the project, </a:t>
            </a:r>
            <a:r>
              <a:rPr lang="en-US" sz="2800" b="1" i="1" dirty="0">
                <a:solidFill>
                  <a:schemeClr val="tx1"/>
                </a:solidFill>
              </a:rPr>
              <a:t>Railway Announcement Software</a:t>
            </a:r>
            <a:r>
              <a:rPr lang="en-US" sz="2800" b="1" dirty="0">
                <a:solidFill>
                  <a:schemeClr val="tx1"/>
                </a:solidFill>
              </a:rPr>
              <a:t> </a:t>
            </a:r>
            <a:r>
              <a:rPr lang="en-US" sz="2800" dirty="0">
                <a:solidFill>
                  <a:schemeClr val="tx1"/>
                </a:solidFill>
              </a:rPr>
              <a:t>which is fully based on the concepts of Python Programming language &amp; its different modules.</a:t>
            </a:r>
          </a:p>
          <a:p>
            <a:pPr marL="0" indent="0">
              <a:buNone/>
            </a:pPr>
            <a:r>
              <a:rPr lang="en-US" sz="2800" dirty="0">
                <a:solidFill>
                  <a:schemeClr val="tx1"/>
                </a:solidFill>
              </a:rPr>
              <a:t>This project is done by </a:t>
            </a:r>
            <a:r>
              <a:rPr lang="en-US" sz="2800" b="1" i="1" dirty="0">
                <a:solidFill>
                  <a:schemeClr val="tx1"/>
                </a:solidFill>
              </a:rPr>
              <a:t>Tushar Maheshwari </a:t>
            </a:r>
            <a:r>
              <a:rPr lang="en-US" sz="2800" dirty="0">
                <a:solidFill>
                  <a:schemeClr val="tx1"/>
                </a:solidFill>
              </a:rPr>
              <a:t>from K19HZ(B) as a part of CA and handled it to </a:t>
            </a:r>
            <a:r>
              <a:rPr lang="en-US" sz="2800" b="1" i="1" dirty="0">
                <a:solidFill>
                  <a:schemeClr val="tx1"/>
                </a:solidFill>
              </a:rPr>
              <a:t>professor, Mr. Sagar Pande.</a:t>
            </a: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67812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F157D-C383-4498-A462-D0770348640B}"/>
              </a:ext>
            </a:extLst>
          </p:cNvPr>
          <p:cNvSpPr/>
          <p:nvPr/>
        </p:nvSpPr>
        <p:spPr>
          <a:xfrm>
            <a:off x="1121735" y="507902"/>
            <a:ext cx="8729330" cy="923330"/>
          </a:xfrm>
          <a:prstGeom prst="rect">
            <a:avLst/>
          </a:prstGeom>
          <a:noFill/>
        </p:spPr>
        <p:txBody>
          <a:bodyPr wrap="square" lIns="91440" tIns="45720" rIns="91440" bIns="45720">
            <a:spAutoFit/>
          </a:bodyPr>
          <a:lstStyle/>
          <a:p>
            <a:pPr algn="ctr"/>
            <a:r>
              <a:rPr lang="en-US" sz="5400" b="1" i="1" dirty="0">
                <a:ln w="9525">
                  <a:solidFill>
                    <a:schemeClr val="bg1"/>
                  </a:solidFill>
                  <a:prstDash val="solid"/>
                </a:ln>
                <a:solidFill>
                  <a:srgbClr val="FFC000"/>
                </a:solidFill>
                <a:effectLst>
                  <a:outerShdw blurRad="50800" dist="38100" dir="2700000" algn="tl" rotWithShape="0">
                    <a:prstClr val="black">
                      <a:alpha val="40000"/>
                    </a:prstClr>
                  </a:outerShdw>
                </a:effectLst>
              </a:rPr>
              <a:t>Importance of Python?</a:t>
            </a:r>
          </a:p>
        </p:txBody>
      </p:sp>
      <p:sp>
        <p:nvSpPr>
          <p:cNvPr id="6" name="Rectangle 5">
            <a:extLst>
              <a:ext uri="{FF2B5EF4-FFF2-40B4-BE49-F238E27FC236}">
                <a16:creationId xmlns:a16="http://schemas.microsoft.com/office/drawing/2014/main" id="{9DC1A8FE-D3EB-4541-B779-71ED41930BA8}"/>
              </a:ext>
            </a:extLst>
          </p:cNvPr>
          <p:cNvSpPr/>
          <p:nvPr/>
        </p:nvSpPr>
        <p:spPr>
          <a:xfrm>
            <a:off x="-71021" y="3897296"/>
            <a:ext cx="5557421" cy="707886"/>
          </a:xfrm>
          <a:prstGeom prst="rect">
            <a:avLst/>
          </a:prstGeom>
          <a:noFill/>
        </p:spPr>
        <p:txBody>
          <a:bodyPr wrap="square" lIns="91440" tIns="45720" rIns="91440" bIns="45720">
            <a:spAutoFit/>
          </a:bodyPr>
          <a:lstStyle/>
          <a:p>
            <a:pPr algn="ctr"/>
            <a:endParaRPr lang="en-US" sz="4000" b="1" i="1" cap="none" spc="0" dirty="0">
              <a:ln w="13462">
                <a:solidFill>
                  <a:schemeClr val="bg1"/>
                </a:solidFill>
                <a:prstDash val="solid"/>
              </a:ln>
              <a:solidFill>
                <a:schemeClr val="accent1">
                  <a:lumMod val="75000"/>
                </a:schemeClr>
              </a:solidFill>
              <a:effectLst>
                <a:outerShdw dist="38100" dir="2700000" algn="bl" rotWithShape="0">
                  <a:schemeClr val="accent5"/>
                </a:outerShdw>
              </a:effectLst>
            </a:endParaRPr>
          </a:p>
        </p:txBody>
      </p:sp>
      <p:sp>
        <p:nvSpPr>
          <p:cNvPr id="5" name="TextBox 4">
            <a:extLst>
              <a:ext uri="{FF2B5EF4-FFF2-40B4-BE49-F238E27FC236}">
                <a16:creationId xmlns:a16="http://schemas.microsoft.com/office/drawing/2014/main" id="{4DEF30B8-296F-4753-9548-372476A52DF4}"/>
              </a:ext>
            </a:extLst>
          </p:cNvPr>
          <p:cNvSpPr txBox="1"/>
          <p:nvPr/>
        </p:nvSpPr>
        <p:spPr>
          <a:xfrm flipH="1">
            <a:off x="553084" y="1816180"/>
            <a:ext cx="11085831" cy="3970318"/>
          </a:xfrm>
          <a:prstGeom prst="rect">
            <a:avLst/>
          </a:prstGeom>
          <a:noFill/>
        </p:spPr>
        <p:txBody>
          <a:bodyPr wrap="square" rtlCol="0">
            <a:spAutoFit/>
          </a:bodyPr>
          <a:lstStyle/>
          <a:p>
            <a:pPr>
              <a:buClr>
                <a:schemeClr val="accent1"/>
              </a:buClr>
            </a:pPr>
            <a:r>
              <a:rPr lang="en-US" sz="2800" i="0" dirty="0">
                <a:effectLst/>
              </a:rPr>
              <a:t>Python</a:t>
            </a:r>
            <a:r>
              <a:rPr lang="en-US" sz="2800" b="0" i="0" dirty="0">
                <a:effectLst/>
              </a:rPr>
              <a:t> is great for building micro-project to macro enterprise web services as well as on supporting other types of programming languages. Although it's a high-level language and can-do complex tasks, </a:t>
            </a:r>
            <a:r>
              <a:rPr lang="en-US" sz="2800" i="0" dirty="0">
                <a:effectLst/>
              </a:rPr>
              <a:t>Python</a:t>
            </a:r>
            <a:r>
              <a:rPr lang="en-US" sz="2800" b="0" i="0" dirty="0">
                <a:effectLst/>
              </a:rPr>
              <a:t> is easy to </a:t>
            </a:r>
            <a:r>
              <a:rPr lang="en-US" sz="2800" i="0" dirty="0">
                <a:effectLst/>
              </a:rPr>
              <a:t>learn</a:t>
            </a:r>
            <a:r>
              <a:rPr lang="en-US" sz="2800" b="0" i="0" dirty="0">
                <a:effectLst/>
              </a:rPr>
              <a:t> and has a clean syntax.</a:t>
            </a:r>
          </a:p>
          <a:p>
            <a:pPr>
              <a:buClr>
                <a:schemeClr val="accent1"/>
              </a:buClr>
            </a:pPr>
            <a:r>
              <a:rPr lang="en-US" sz="2800" b="0" i="0" dirty="0">
                <a:effectLst/>
              </a:rPr>
              <a:t>It has fewer steps when compared to Java and C. It was founded in 1991 by developer Guido Van Rossum.It is used in many organizations as it supports multiple programming paradigms. It also performs automatic memory management.</a:t>
            </a:r>
            <a:endParaRPr lang="en-US" sz="2800" dirty="0"/>
          </a:p>
          <a:p>
            <a:pPr marL="457200" indent="-457200">
              <a:buClr>
                <a:schemeClr val="accent1"/>
              </a:buClr>
              <a:buFont typeface="Wingdings" panose="05000000000000000000" pitchFamily="2" charset="2"/>
              <a:buChar char="Ø"/>
            </a:pPr>
            <a:endParaRPr lang="en-US" sz="2800" dirty="0"/>
          </a:p>
        </p:txBody>
      </p:sp>
    </p:spTree>
    <p:extLst>
      <p:ext uri="{BB962C8B-B14F-4D97-AF65-F5344CB8AC3E}">
        <p14:creationId xmlns:p14="http://schemas.microsoft.com/office/powerpoint/2010/main" val="240209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 name="Group 27">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9"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29">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Rectangle 3">
            <a:extLst>
              <a:ext uri="{FF2B5EF4-FFF2-40B4-BE49-F238E27FC236}">
                <a16:creationId xmlns:a16="http://schemas.microsoft.com/office/drawing/2014/main" id="{6A9D9889-D5C6-4ED2-AB02-15FBB0C6F15F}"/>
              </a:ext>
            </a:extLst>
          </p:cNvPr>
          <p:cNvSpPr/>
          <p:nvPr/>
        </p:nvSpPr>
        <p:spPr>
          <a:xfrm>
            <a:off x="673679" y="461440"/>
            <a:ext cx="9133367" cy="744278"/>
          </a:xfrm>
          <a:prstGeom prst="rect">
            <a:avLst/>
          </a:prstGeom>
        </p:spPr>
        <p:txBody>
          <a:bodyPr vert="horz" lIns="91440" tIns="45720" rIns="91440" bIns="45720" rtlCol="0" anchor="b">
            <a:normAutofit fontScale="92500"/>
          </a:bodyPr>
          <a:lstStyle/>
          <a:p>
            <a:pPr algn="ctr">
              <a:spcBef>
                <a:spcPct val="0"/>
              </a:spcBef>
              <a:spcAft>
                <a:spcPts val="600"/>
              </a:spcAft>
            </a:pPr>
            <a:r>
              <a:rPr lang="en-US" sz="3600" b="1" i="1" cap="none" spc="0" dirty="0">
                <a:ln w="0"/>
                <a:solidFill>
                  <a:schemeClr val="accent1"/>
                </a:solidFill>
                <a:effectLst>
                  <a:outerShdw blurRad="50800" dist="38100" dir="5400000" algn="t" rotWithShape="0">
                    <a:prstClr val="black">
                      <a:alpha val="40000"/>
                    </a:prstClr>
                  </a:outerShdw>
                </a:effectLst>
                <a:latin typeface="+mj-lt"/>
                <a:ea typeface="+mj-ea"/>
                <a:cs typeface="+mj-cs"/>
              </a:rPr>
              <a:t>What is a Railway </a:t>
            </a:r>
            <a:r>
              <a:rPr lang="en-US" sz="3600" b="1" i="1" dirty="0">
                <a:ln w="0"/>
                <a:solidFill>
                  <a:schemeClr val="accent1"/>
                </a:solidFill>
                <a:effectLst>
                  <a:outerShdw blurRad="50800" dist="38100" dir="5400000" algn="t" rotWithShape="0">
                    <a:prstClr val="black">
                      <a:alpha val="40000"/>
                    </a:prstClr>
                  </a:outerShdw>
                </a:effectLst>
                <a:latin typeface="+mj-lt"/>
                <a:ea typeface="+mj-ea"/>
                <a:cs typeface="+mj-cs"/>
              </a:rPr>
              <a:t>Announcement</a:t>
            </a:r>
            <a:r>
              <a:rPr lang="en-US" sz="3600" b="1" i="1" cap="none" spc="0" dirty="0">
                <a:ln w="0"/>
                <a:solidFill>
                  <a:schemeClr val="accent1"/>
                </a:solidFill>
                <a:effectLst>
                  <a:outerShdw blurRad="50800" dist="38100" dir="5400000" algn="t" rotWithShape="0">
                    <a:prstClr val="black">
                      <a:alpha val="40000"/>
                    </a:prstClr>
                  </a:outerShdw>
                </a:effectLst>
                <a:latin typeface="+mj-lt"/>
                <a:ea typeface="+mj-ea"/>
                <a:cs typeface="+mj-cs"/>
              </a:rPr>
              <a:t> Software?</a:t>
            </a:r>
            <a:endParaRPr lang="en-US" sz="2000" b="1" i="1" cap="none" spc="0" dirty="0">
              <a:ln w="0"/>
              <a:solidFill>
                <a:schemeClr val="accent1"/>
              </a:solidFill>
              <a:effectLst>
                <a:outerShdw blurRad="50800" dist="38100" dir="5400000" algn="t" rotWithShape="0">
                  <a:prstClr val="black">
                    <a:alpha val="40000"/>
                  </a:prstClr>
                </a:outerShdw>
              </a:effectLst>
              <a:latin typeface="+mj-lt"/>
              <a:ea typeface="+mj-ea"/>
              <a:cs typeface="+mj-cs"/>
            </a:endParaRPr>
          </a:p>
        </p:txBody>
      </p:sp>
      <p:sp>
        <p:nvSpPr>
          <p:cNvPr id="2" name="TextBox 1">
            <a:extLst>
              <a:ext uri="{FF2B5EF4-FFF2-40B4-BE49-F238E27FC236}">
                <a16:creationId xmlns:a16="http://schemas.microsoft.com/office/drawing/2014/main" id="{3F82553B-A2A5-4644-BD8F-F4E3F2182166}"/>
              </a:ext>
            </a:extLst>
          </p:cNvPr>
          <p:cNvSpPr txBox="1"/>
          <p:nvPr/>
        </p:nvSpPr>
        <p:spPr>
          <a:xfrm>
            <a:off x="894990" y="1429001"/>
            <a:ext cx="8705277" cy="5262979"/>
          </a:xfrm>
          <a:prstGeom prst="rect">
            <a:avLst/>
          </a:prstGeom>
          <a:noFill/>
        </p:spPr>
        <p:txBody>
          <a:bodyPr wrap="square" rtlCol="0">
            <a:spAutoFit/>
          </a:bodyPr>
          <a:lstStyle/>
          <a:p>
            <a:pPr algn="l" rtl="0"/>
            <a:r>
              <a:rPr lang="en-US" sz="2800" b="0" i="0" dirty="0">
                <a:effectLst/>
              </a:rPr>
              <a:t>As we all know Indian Railways is one of the biggest train systems in the world. And IR operates more than 13,000 Passenger train daily.</a:t>
            </a:r>
          </a:p>
          <a:p>
            <a:pPr algn="l" rtl="0"/>
            <a:r>
              <a:rPr lang="en-US" sz="2800" b="0" i="0" dirty="0">
                <a:effectLst/>
              </a:rPr>
              <a:t>So they need a good announcement system for such a huge no. of trains at every Station.</a:t>
            </a:r>
          </a:p>
          <a:p>
            <a:pPr algn="l" rtl="0"/>
            <a:r>
              <a:rPr lang="en-US" sz="2800" b="0" i="0" dirty="0">
                <a:effectLst/>
              </a:rPr>
              <a:t>Announcement system in Indian Railways is operated by computer at every Station-by-station master.</a:t>
            </a:r>
          </a:p>
          <a:p>
            <a:pPr algn="l" rtl="0"/>
            <a:r>
              <a:rPr lang="en-US" sz="2800" b="0" i="0" dirty="0">
                <a:effectLst/>
              </a:rPr>
              <a:t>We can organize the announcement in two categories </a:t>
            </a:r>
          </a:p>
          <a:p>
            <a:pPr marL="514350" indent="-514350" algn="l" rtl="0">
              <a:buAutoNum type="arabicParenBoth"/>
            </a:pPr>
            <a:r>
              <a:rPr lang="en-US" sz="2800" dirty="0"/>
              <a:t>P</a:t>
            </a:r>
            <a:r>
              <a:rPr lang="en-US" sz="2800" b="0" i="0" dirty="0">
                <a:effectLst/>
              </a:rPr>
              <a:t>re-recorded announcement </a:t>
            </a:r>
          </a:p>
          <a:p>
            <a:pPr marL="514350" indent="-514350" algn="l" rtl="0">
              <a:buAutoNum type="arabicParenBoth"/>
            </a:pPr>
            <a:r>
              <a:rPr lang="en-US" sz="2800" dirty="0"/>
              <a:t>S</a:t>
            </a:r>
            <a:r>
              <a:rPr lang="en-US" sz="2800" b="0" i="0" dirty="0">
                <a:effectLst/>
              </a:rPr>
              <a:t>pontaneous announcement.</a:t>
            </a:r>
          </a:p>
          <a:p>
            <a:endParaRPr lang="en-US" sz="2800" dirty="0"/>
          </a:p>
        </p:txBody>
      </p:sp>
    </p:spTree>
    <p:extLst>
      <p:ext uri="{BB962C8B-B14F-4D97-AF65-F5344CB8AC3E}">
        <p14:creationId xmlns:p14="http://schemas.microsoft.com/office/powerpoint/2010/main" val="35993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9E1B1-98A5-45F9-AC36-21786E9FA649}"/>
              </a:ext>
            </a:extLst>
          </p:cNvPr>
          <p:cNvSpPr txBox="1"/>
          <p:nvPr/>
        </p:nvSpPr>
        <p:spPr>
          <a:xfrm flipH="1">
            <a:off x="1130594" y="9239692"/>
            <a:ext cx="6203171" cy="31734169"/>
          </a:xfrm>
          <a:prstGeom prst="rect">
            <a:avLst/>
          </a:prstGeom>
          <a:noFill/>
        </p:spPr>
        <p:txBody>
          <a:bodyPr wrap="square" rtlCol="0">
            <a:spAutoFit/>
          </a:bodyPr>
          <a:lstStyle/>
          <a:p>
            <a:endParaRPr lang="en-US" sz="2800" dirty="0"/>
          </a:p>
        </p:txBody>
      </p:sp>
      <p:sp>
        <p:nvSpPr>
          <p:cNvPr id="3" name="Rectangle 1">
            <a:extLst>
              <a:ext uri="{FF2B5EF4-FFF2-40B4-BE49-F238E27FC236}">
                <a16:creationId xmlns:a16="http://schemas.microsoft.com/office/drawing/2014/main" id="{8D4513AA-0F87-4DA4-B242-A499F2010884}"/>
              </a:ext>
            </a:extLst>
          </p:cNvPr>
          <p:cNvSpPr>
            <a:spLocks noChangeArrowheads="1"/>
          </p:cNvSpPr>
          <p:nvPr/>
        </p:nvSpPr>
        <p:spPr bwMode="auto">
          <a:xfrm>
            <a:off x="485746" y="993787"/>
            <a:ext cx="1122050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rPr>
              <a:t>Pre-recorded announcement are those announcement which are recorded earlier and can be used later. In this type of announcement all of the phrases are not recorded.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rPr>
              <a:t>Only the variable phases which changes for every train and platform are recorded separately and the phrases which changes regularly are recorded separately.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mn-lt"/>
              </a:rPr>
              <a:t>May I have your attention please, train no. ________ with destination to ___________ started from _____________ station via ____________ station ______(time)</a:t>
            </a:r>
            <a:r>
              <a:rPr kumimoji="0" lang="en-US" altLang="en-US" sz="2800" b="0" i="0" u="none" strike="noStrike" cap="none" normalizeH="0" baseline="0" dirty="0">
                <a:ln>
                  <a:noFill/>
                </a:ln>
                <a:effectLst/>
                <a:latin typeface="+mn-lt"/>
              </a:rPr>
              <a:t> </a:t>
            </a:r>
            <a:r>
              <a:rPr kumimoji="0" lang="en-US" altLang="en-US" sz="2800" b="1" i="0" u="none" strike="noStrike" cap="none" normalizeH="0" baseline="0" dirty="0">
                <a:ln>
                  <a:noFill/>
                </a:ln>
                <a:effectLst/>
                <a:latin typeface="+mn-lt"/>
              </a:rPr>
              <a:t>is going to depart/arrive from/at platform no.______</a:t>
            </a:r>
            <a:endParaRPr kumimoji="0" lang="en-US" altLang="en-US" sz="2800" b="0" i="0" u="none" strike="noStrike" cap="none" normalizeH="0" baseline="0" dirty="0">
              <a:ln>
                <a:noFill/>
              </a:ln>
              <a:effectLst/>
              <a:latin typeface="+mn-lt"/>
            </a:endParaRPr>
          </a:p>
        </p:txBody>
      </p:sp>
    </p:spTree>
    <p:extLst>
      <p:ext uri="{BB962C8B-B14F-4D97-AF65-F5344CB8AC3E}">
        <p14:creationId xmlns:p14="http://schemas.microsoft.com/office/powerpoint/2010/main" val="386985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1DF12C-16AC-4127-9C37-8A88BEBDCEF9}"/>
              </a:ext>
            </a:extLst>
          </p:cNvPr>
          <p:cNvSpPr txBox="1"/>
          <p:nvPr/>
        </p:nvSpPr>
        <p:spPr>
          <a:xfrm flipH="1">
            <a:off x="1172770" y="2286000"/>
            <a:ext cx="5458758"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DB8CEC86-FEE4-4213-B5A5-30B62DCF7BE6}"/>
              </a:ext>
            </a:extLst>
          </p:cNvPr>
          <p:cNvSpPr txBox="1"/>
          <p:nvPr/>
        </p:nvSpPr>
        <p:spPr>
          <a:xfrm flipH="1">
            <a:off x="4274285" y="4263656"/>
            <a:ext cx="2402539" cy="925032"/>
          </a:xfrm>
          <a:prstGeom prst="rect">
            <a:avLst/>
          </a:prstGeom>
          <a:noFill/>
        </p:spPr>
        <p:txBody>
          <a:bodyPr wrap="square" rtlCol="0">
            <a:spAutoFit/>
          </a:bodyPr>
          <a:lstStyle/>
          <a:p>
            <a:endParaRPr lang="en-US" sz="2800" dirty="0"/>
          </a:p>
        </p:txBody>
      </p:sp>
      <p:sp>
        <p:nvSpPr>
          <p:cNvPr id="11" name="Rectangle 1">
            <a:extLst>
              <a:ext uri="{FF2B5EF4-FFF2-40B4-BE49-F238E27FC236}">
                <a16:creationId xmlns:a16="http://schemas.microsoft.com/office/drawing/2014/main" id="{5BC7CDE1-F2FE-4C67-B603-3F110D11B12B}"/>
              </a:ext>
            </a:extLst>
          </p:cNvPr>
          <p:cNvSpPr>
            <a:spLocks noChangeArrowheads="1"/>
          </p:cNvSpPr>
          <p:nvPr/>
        </p:nvSpPr>
        <p:spPr bwMode="auto">
          <a:xfrm>
            <a:off x="783419" y="1012954"/>
            <a:ext cx="1062516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rPr>
              <a:t>The above statement is recorded separately as these phrases are common in </a:t>
            </a:r>
            <a:r>
              <a:rPr lang="en-US" altLang="en-US" sz="2800" dirty="0">
                <a:latin typeface="+mn-lt"/>
              </a:rPr>
              <a:t>e</a:t>
            </a:r>
            <a:r>
              <a:rPr kumimoji="0" lang="en-US" altLang="en-US" sz="2800" b="0" i="0" u="none" strike="noStrike" cap="none" normalizeH="0" baseline="0" dirty="0">
                <a:ln>
                  <a:noFill/>
                </a:ln>
                <a:effectLst/>
                <a:latin typeface="+mn-lt"/>
              </a:rPr>
              <a:t>very announcement.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rPr>
              <a:t>And the dashes can be recorded later with Station name and different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n-lt"/>
              </a:rPr>
              <a:t>May I have your attention please, train no. </a:t>
            </a:r>
            <a:r>
              <a:rPr lang="en-US" altLang="en-US" sz="2800" b="1" i="1" dirty="0">
                <a:latin typeface="+mn-lt"/>
              </a:rPr>
              <a:t>12345 Samjauta Express</a:t>
            </a:r>
            <a:r>
              <a:rPr kumimoji="0" lang="en-US" altLang="en-US" sz="2800" b="1" i="0" u="none" strike="noStrike" cap="none" normalizeH="0" baseline="0" dirty="0">
                <a:ln>
                  <a:noFill/>
                </a:ln>
                <a:solidFill>
                  <a:schemeClr val="tx1"/>
                </a:solidFill>
                <a:effectLst/>
                <a:latin typeface="+mn-lt"/>
              </a:rPr>
              <a:t> with destination to </a:t>
            </a:r>
            <a:r>
              <a:rPr lang="en-US" altLang="en-US" sz="2800" b="1" i="1" dirty="0">
                <a:latin typeface="+mn-lt"/>
              </a:rPr>
              <a:t>Lahore Junction</a:t>
            </a:r>
            <a:r>
              <a:rPr kumimoji="0" lang="en-US" altLang="en-US" sz="2800" b="1" i="0" u="none" strike="noStrike" cap="none" normalizeH="0" baseline="0" dirty="0">
                <a:ln>
                  <a:noFill/>
                </a:ln>
                <a:solidFill>
                  <a:schemeClr val="tx1"/>
                </a:solidFill>
                <a:effectLst/>
                <a:latin typeface="+mn-lt"/>
              </a:rPr>
              <a:t> started from </a:t>
            </a:r>
            <a:r>
              <a:rPr kumimoji="0" lang="en-US" altLang="en-US" sz="2800" b="1" i="1" u="none" strike="noStrike" cap="none" normalizeH="0" baseline="0" dirty="0">
                <a:ln>
                  <a:noFill/>
                </a:ln>
                <a:solidFill>
                  <a:schemeClr val="tx1"/>
                </a:solidFill>
                <a:effectLst/>
                <a:latin typeface="+mn-lt"/>
              </a:rPr>
              <a:t>New</a:t>
            </a:r>
            <a:r>
              <a:rPr kumimoji="0" lang="en-US" altLang="en-US" sz="2800" b="1" i="0" u="none" strike="noStrike" cap="none" normalizeH="0" baseline="0" dirty="0">
                <a:ln>
                  <a:noFill/>
                </a:ln>
                <a:solidFill>
                  <a:schemeClr val="tx1"/>
                </a:solidFill>
                <a:effectLst/>
                <a:latin typeface="+mn-lt"/>
              </a:rPr>
              <a:t> </a:t>
            </a:r>
            <a:r>
              <a:rPr kumimoji="0" lang="en-US" altLang="en-US" sz="2800" b="1" i="1" u="none" strike="noStrike" cap="none" normalizeH="0" baseline="0" dirty="0">
                <a:ln>
                  <a:noFill/>
                </a:ln>
                <a:solidFill>
                  <a:schemeClr val="tx1"/>
                </a:solidFill>
                <a:effectLst/>
                <a:latin typeface="+mn-lt"/>
              </a:rPr>
              <a:t>Delhi </a:t>
            </a:r>
            <a:r>
              <a:rPr lang="en-US" altLang="en-US" sz="2800" b="1" i="1" dirty="0">
                <a:latin typeface="+mn-lt"/>
              </a:rPr>
              <a:t>Railway</a:t>
            </a:r>
            <a:r>
              <a:rPr kumimoji="0" lang="en-US" altLang="en-US" sz="2800" b="1" i="0" u="none" strike="noStrike" cap="none" normalizeH="0" baseline="0" dirty="0">
                <a:ln>
                  <a:noFill/>
                </a:ln>
                <a:solidFill>
                  <a:schemeClr val="tx1"/>
                </a:solidFill>
                <a:effectLst/>
                <a:latin typeface="+mn-lt"/>
              </a:rPr>
              <a:t> </a:t>
            </a:r>
            <a:r>
              <a:rPr kumimoji="0" lang="en-US" altLang="en-US" sz="2800" b="1" i="1" u="none" strike="noStrike" cap="none" normalizeH="0" baseline="0" dirty="0">
                <a:ln>
                  <a:noFill/>
                </a:ln>
                <a:solidFill>
                  <a:schemeClr val="tx1"/>
                </a:solidFill>
                <a:effectLst/>
                <a:latin typeface="+mn-lt"/>
              </a:rPr>
              <a:t>station</a:t>
            </a:r>
            <a:r>
              <a:rPr kumimoji="0" lang="en-US" altLang="en-US" sz="2800" b="1" i="0" u="none" strike="noStrike" cap="none" normalizeH="0" baseline="0" dirty="0">
                <a:ln>
                  <a:noFill/>
                </a:ln>
                <a:solidFill>
                  <a:schemeClr val="tx1"/>
                </a:solidFill>
                <a:effectLst/>
                <a:latin typeface="+mn-lt"/>
              </a:rPr>
              <a:t> via </a:t>
            </a:r>
            <a:r>
              <a:rPr lang="en-US" altLang="en-US" sz="2800" b="1" i="1" dirty="0">
                <a:latin typeface="+mn-lt"/>
              </a:rPr>
              <a:t>Amritsar station</a:t>
            </a:r>
            <a:r>
              <a:rPr kumimoji="0" lang="en-US" altLang="en-US" sz="2800" b="1" i="1" u="none" strike="noStrike" cap="none" normalizeH="0" baseline="0" dirty="0">
                <a:ln>
                  <a:noFill/>
                </a:ln>
                <a:solidFill>
                  <a:schemeClr val="tx1"/>
                </a:solidFill>
                <a:effectLst/>
                <a:latin typeface="+mn-lt"/>
              </a:rPr>
              <a:t>, Attari station</a:t>
            </a:r>
            <a:r>
              <a:rPr kumimoji="0" lang="en-US" altLang="en-US" sz="2800" b="1" i="0" u="none" strike="noStrike" cap="none" normalizeH="0" baseline="0" dirty="0">
                <a:ln>
                  <a:noFill/>
                </a:ln>
                <a:solidFill>
                  <a:schemeClr val="tx1"/>
                </a:solidFill>
                <a:effectLst/>
                <a:latin typeface="+mn-lt"/>
              </a:rPr>
              <a:t> is going to arrive at platform no. </a:t>
            </a:r>
            <a:r>
              <a:rPr lang="en-US" altLang="en-US" sz="2800" b="1" i="1" dirty="0">
                <a:latin typeface="+mn-lt"/>
              </a:rPr>
              <a:t>1</a:t>
            </a:r>
            <a:r>
              <a:rPr kumimoji="0" lang="en-US" altLang="en-US" sz="2800" b="1"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mn-lt"/>
              </a:rPr>
              <a:t>W</a:t>
            </a:r>
            <a:r>
              <a:rPr kumimoji="0" lang="en-US" altLang="en-US" sz="2800" i="0" u="none" strike="noStrike" cap="none" normalizeH="0" baseline="0" dirty="0">
                <a:ln>
                  <a:noFill/>
                </a:ln>
                <a:solidFill>
                  <a:schemeClr val="tx1"/>
                </a:solidFill>
                <a:effectLst/>
                <a:latin typeface="+mn-lt"/>
              </a:rPr>
              <a:t>e can auto</a:t>
            </a:r>
            <a:r>
              <a:rPr lang="en-US" altLang="en-US" sz="2800" dirty="0">
                <a:latin typeface="+mn-lt"/>
              </a:rPr>
              <a:t>-generated this announcement by using python programming language and its modules like pyaudio, pydub, pandas &amp; gTTS.</a:t>
            </a:r>
            <a:endParaRPr kumimoji="0" lang="en-US" altLang="en-US" sz="28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6245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F9CBD87-1C52-4590-BE5B-7403B8CE3E57}"/>
              </a:ext>
            </a:extLst>
          </p:cNvPr>
          <p:cNvSpPr txBox="1"/>
          <p:nvPr/>
        </p:nvSpPr>
        <p:spPr>
          <a:xfrm flipH="1">
            <a:off x="1162138" y="2936758"/>
            <a:ext cx="5021684" cy="635781"/>
          </a:xfrm>
          <a:prstGeom prst="rect">
            <a:avLst/>
          </a:prstGeom>
          <a:noFill/>
        </p:spPr>
        <p:txBody>
          <a:bodyPr wrap="square" rtlCol="0">
            <a:spAutoFit/>
          </a:bodyPr>
          <a:lstStyle/>
          <a:p>
            <a:endParaRPr lang="en-US" sz="2800" dirty="0"/>
          </a:p>
        </p:txBody>
      </p:sp>
      <p:sp>
        <p:nvSpPr>
          <p:cNvPr id="13" name="Rectangle 1">
            <a:extLst>
              <a:ext uri="{FF2B5EF4-FFF2-40B4-BE49-F238E27FC236}">
                <a16:creationId xmlns:a16="http://schemas.microsoft.com/office/drawing/2014/main" id="{CC984349-CE91-403F-94A6-54B5C6B7139D}"/>
              </a:ext>
            </a:extLst>
          </p:cNvPr>
          <p:cNvSpPr>
            <a:spLocks noChangeArrowheads="1"/>
          </p:cNvSpPr>
          <p:nvPr/>
        </p:nvSpPr>
        <p:spPr bwMode="auto">
          <a:xfrm>
            <a:off x="535172" y="429726"/>
            <a:ext cx="11121655" cy="662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AUTO ANNOUNCEMENT SYSTEM (PC Based Announcement System by python programming-based software)</a:t>
            </a: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(1) </a:t>
            </a:r>
            <a:r>
              <a:rPr kumimoji="0" lang="en-US" altLang="en-US" sz="2800" b="0" i="0" u="none" strike="noStrike" cap="none" normalizeH="0" baseline="0" dirty="0">
                <a:ln>
                  <a:noFill/>
                </a:ln>
                <a:solidFill>
                  <a:schemeClr val="tx1"/>
                </a:solidFill>
                <a:effectLst/>
              </a:rPr>
              <a:t>It is an integrated system to work as Auto Announcement PA System, Display system &amp; Coach Guidance announcing system. The system shall be capable of automatic announcement with pre-recorded voice prompt, which shall be stored in the hard disk of the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(2) The Data is entered by the data entry operator/Station Master by entering Train number, arrival/departure time and status of the train in the </a:t>
            </a:r>
            <a:r>
              <a:rPr lang="en-US" altLang="en-US" sz="2800" dirty="0"/>
              <a:t>excel sheet or screen format</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t>(3) </a:t>
            </a:r>
            <a:r>
              <a:rPr kumimoji="0" lang="en-US" altLang="en-US" sz="2800" b="0" i="0" u="none" strike="noStrike" cap="none" normalizeH="0" baseline="0" dirty="0">
                <a:ln>
                  <a:noFill/>
                </a:ln>
                <a:solidFill>
                  <a:schemeClr val="tx1"/>
                </a:solidFill>
                <a:effectLst/>
              </a:rPr>
              <a:t>The selected massage is scrolled on the monitor so that the operator can know the announcement/Display being made on platform PA system and display 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4361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940FA9-D2E2-42DF-BC38-09D162FD614B}"/>
              </a:ext>
            </a:extLst>
          </p:cNvPr>
          <p:cNvSpPr>
            <a:spLocks noGrp="1"/>
          </p:cNvSpPr>
          <p:nvPr>
            <p:ph type="title"/>
          </p:nvPr>
        </p:nvSpPr>
        <p:spPr>
          <a:xfrm>
            <a:off x="1123900" y="258726"/>
            <a:ext cx="9359801" cy="730102"/>
          </a:xfrm>
        </p:spPr>
        <p:txBody>
          <a:bodyPr>
            <a:normAutofit fontScale="90000"/>
          </a:bodyPr>
          <a:lstStyle/>
          <a:p>
            <a:pPr algn="ctr"/>
            <a:r>
              <a:rPr lang="en-US" sz="6000" b="1" dirty="0">
                <a:effectLst>
                  <a:outerShdw blurRad="38100" dist="38100" dir="2700000" algn="tl">
                    <a:srgbClr val="000000">
                      <a:alpha val="43137"/>
                    </a:srgbClr>
                  </a:outerShdw>
                </a:effectLst>
              </a:rPr>
              <a:t>Why you need python?</a:t>
            </a:r>
            <a:endParaRPr lang="en-US" b="1"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2C0634E7-16C0-4F46-9705-12AB7705AA67}"/>
              </a:ext>
            </a:extLst>
          </p:cNvPr>
          <p:cNvSpPr txBox="1"/>
          <p:nvPr/>
        </p:nvSpPr>
        <p:spPr>
          <a:xfrm flipH="1">
            <a:off x="218764" y="1450496"/>
            <a:ext cx="11754471" cy="5262979"/>
          </a:xfrm>
          <a:prstGeom prst="rect">
            <a:avLst/>
          </a:prstGeom>
          <a:noFill/>
        </p:spPr>
        <p:txBody>
          <a:bodyPr wrap="square" rtlCol="0">
            <a:spAutoFit/>
          </a:bodyPr>
          <a:lstStyle/>
          <a:p>
            <a:pPr algn="l" fontAlgn="base"/>
            <a:r>
              <a:rPr lang="en-US" sz="2800" b="1" i="0" dirty="0">
                <a:effectLst/>
              </a:rPr>
              <a:t>Advantages :</a:t>
            </a:r>
            <a:br>
              <a:rPr lang="en-US" sz="2800" b="0" i="0" dirty="0">
                <a:effectLst/>
              </a:rPr>
            </a:br>
            <a:r>
              <a:rPr lang="en-US" sz="2800" b="0" i="0" dirty="0">
                <a:effectLst/>
              </a:rPr>
              <a:t>(1) Presence of third-party modules</a:t>
            </a:r>
            <a:br>
              <a:rPr lang="en-US" sz="2800" b="0" i="0" dirty="0">
                <a:effectLst/>
              </a:rPr>
            </a:br>
            <a:r>
              <a:rPr lang="en-US" sz="2800" b="0" i="0" dirty="0">
                <a:effectLst/>
              </a:rPr>
              <a:t>(2) Extensive support libraries(NumPy for numerical calculations, Pandas for data analytics etc.)</a:t>
            </a:r>
            <a:br>
              <a:rPr lang="en-US" sz="2800" b="0" i="0" dirty="0">
                <a:effectLst/>
              </a:rPr>
            </a:br>
            <a:r>
              <a:rPr lang="en-US" sz="2800" b="0" i="0" dirty="0">
                <a:effectLst/>
              </a:rPr>
              <a:t>(3) Open source and community development</a:t>
            </a:r>
            <a:br>
              <a:rPr lang="en-US" sz="2800" b="0" i="0" dirty="0">
                <a:effectLst/>
              </a:rPr>
            </a:br>
            <a:r>
              <a:rPr lang="en-US" sz="2800" b="0" i="0" dirty="0">
                <a:effectLst/>
              </a:rPr>
              <a:t>(4) Easy to learn</a:t>
            </a:r>
            <a:br>
              <a:rPr lang="en-US" sz="2800" b="0" i="0" dirty="0">
                <a:effectLst/>
              </a:rPr>
            </a:br>
            <a:r>
              <a:rPr lang="en-US" sz="2800" b="0" i="0" dirty="0">
                <a:effectLst/>
              </a:rPr>
              <a:t>(5) User-friendly data structures</a:t>
            </a:r>
            <a:br>
              <a:rPr lang="en-US" sz="2800" b="0" i="0" dirty="0">
                <a:effectLst/>
              </a:rPr>
            </a:br>
            <a:r>
              <a:rPr lang="en-US" sz="2800" b="0" i="0" dirty="0">
                <a:effectLst/>
              </a:rPr>
              <a:t>(6) High-level language</a:t>
            </a:r>
            <a:br>
              <a:rPr lang="en-US" sz="2800" b="0" i="0" dirty="0">
                <a:effectLst/>
              </a:rPr>
            </a:br>
            <a:r>
              <a:rPr lang="en-US" sz="2800" b="0" i="0" dirty="0">
                <a:effectLst/>
              </a:rPr>
              <a:t>(7) Dynamically typed language(No need to mention data type based on value assigned, it takes data type)</a:t>
            </a:r>
            <a:br>
              <a:rPr lang="en-US" sz="2800" b="0" i="0" dirty="0">
                <a:effectLst/>
              </a:rPr>
            </a:br>
            <a:endParaRPr lang="en-US" sz="2800" b="0" i="0" dirty="0">
              <a:effectLst/>
            </a:endParaRPr>
          </a:p>
          <a:p>
            <a:endParaRPr lang="en-US" sz="2800" dirty="0"/>
          </a:p>
        </p:txBody>
      </p:sp>
      <p:pic>
        <p:nvPicPr>
          <p:cNvPr id="3" name="Picture 2" descr="Icon&#10;&#10;Description automatically generated">
            <a:extLst>
              <a:ext uri="{FF2B5EF4-FFF2-40B4-BE49-F238E27FC236}">
                <a16:creationId xmlns:a16="http://schemas.microsoft.com/office/drawing/2014/main" id="{7D888B1C-E35A-4ABF-92EB-71E1C9D385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877600" y="258726"/>
            <a:ext cx="910238" cy="910238"/>
          </a:xfrm>
          <a:prstGeom prst="rect">
            <a:avLst/>
          </a:prstGeom>
        </p:spPr>
      </p:pic>
    </p:spTree>
    <p:extLst>
      <p:ext uri="{BB962C8B-B14F-4D97-AF65-F5344CB8AC3E}">
        <p14:creationId xmlns:p14="http://schemas.microsoft.com/office/powerpoint/2010/main" val="3600464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10.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1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6.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8.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9.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932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13</vt:i4>
      </vt:variant>
    </vt:vector>
  </HeadingPairs>
  <TitlesOfParts>
    <vt:vector size="32" baseType="lpstr">
      <vt:lpstr>Arial</vt:lpstr>
      <vt:lpstr>Century Gothic</vt:lpstr>
      <vt:lpstr>Garamond</vt:lpstr>
      <vt:lpstr>helvetica</vt:lpstr>
      <vt:lpstr>Roboto</vt:lpstr>
      <vt:lpstr>Trebuchet MS</vt:lpstr>
      <vt:lpstr>Wingdings</vt:lpstr>
      <vt:lpstr>Wingdings 3</vt:lpstr>
      <vt:lpstr>SavonVTI</vt:lpstr>
      <vt:lpstr>Facet</vt:lpstr>
      <vt:lpstr>Facet</vt:lpstr>
      <vt:lpstr>Facet</vt:lpstr>
      <vt:lpstr>Facet</vt:lpstr>
      <vt:lpstr>Facet</vt:lpstr>
      <vt:lpstr>Facet</vt:lpstr>
      <vt:lpstr>Facet</vt:lpstr>
      <vt:lpstr>Facet</vt:lpstr>
      <vt:lpstr>Facet</vt:lpstr>
      <vt:lpstr>Facet</vt:lpstr>
      <vt:lpstr>Railway announcement software</vt:lpstr>
      <vt:lpstr>PowerPoint Presentation</vt:lpstr>
      <vt:lpstr>About</vt:lpstr>
      <vt:lpstr>PowerPoint Presentation</vt:lpstr>
      <vt:lpstr>PowerPoint Presentation</vt:lpstr>
      <vt:lpstr>PowerPoint Presentation</vt:lpstr>
      <vt:lpstr>PowerPoint Presentation</vt:lpstr>
      <vt:lpstr>PowerPoint Presentation</vt:lpstr>
      <vt:lpstr>Why you need python?</vt:lpstr>
      <vt:lpstr>PowerPoint Presentation</vt:lpstr>
      <vt:lpstr>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announcement software</dc:title>
  <dc:creator>Tushar Maheshwari</dc:creator>
  <cp:lastModifiedBy>Tushar Maheshwari</cp:lastModifiedBy>
  <cp:revision>4</cp:revision>
  <dcterms:created xsi:type="dcterms:W3CDTF">2020-10-26T07:59:53Z</dcterms:created>
  <dcterms:modified xsi:type="dcterms:W3CDTF">2020-11-03T05:30:21Z</dcterms:modified>
</cp:coreProperties>
</file>