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2" r:id="rId2"/>
    <p:sldId id="394" r:id="rId3"/>
    <p:sldId id="402" r:id="rId4"/>
    <p:sldId id="404" r:id="rId5"/>
    <p:sldId id="408" r:id="rId6"/>
    <p:sldId id="409" r:id="rId7"/>
    <p:sldId id="406" r:id="rId8"/>
    <p:sldId id="407" r:id="rId9"/>
    <p:sldId id="405" r:id="rId10"/>
    <p:sldId id="410" r:id="rId11"/>
    <p:sldId id="411" r:id="rId12"/>
    <p:sldId id="419" r:id="rId13"/>
    <p:sldId id="401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7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jpe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oleObject" Target="../embeddings/oleObject65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0.bin"/><Relationship Id="rId31" Type="http://schemas.openxmlformats.org/officeDocument/2006/relationships/image" Target="../media/image3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1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endParaRPr lang="zh-CN" altLang="en-US" sz="3600" b="1" dirty="0">
              <a:solidFill>
                <a:srgbClr val="0000FF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279096672@qq.com</a:t>
            </a:r>
            <a:endParaRPr lang="en-US" altLang="zh-CN" sz="2000" b="1" dirty="0">
              <a:solidFill>
                <a:srgbClr val="0000FF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13673990235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快速乘方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6"/>
          <p:cNvGraphicFramePr>
            <a:graphicFrameLocks noChangeAspect="1"/>
          </p:cNvGraphicFramePr>
          <p:nvPr/>
        </p:nvGraphicFramePr>
        <p:xfrm>
          <a:off x="2714612" y="1266813"/>
          <a:ext cx="4445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266813"/>
                        <a:ext cx="4445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http://img.blog.csdn.net/20151206100428551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624736" cy="44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素数筛法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素数：只能被</a:t>
            </a:r>
            <a:r>
              <a:rPr lang="en-US" dirty="0" smtClean="0"/>
              <a:t>1</a:t>
            </a:r>
            <a:r>
              <a:rPr lang="zh-CN" altLang="en-US" dirty="0" smtClean="0"/>
              <a:t>和自身整除的正整数；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给定正整数集合          ，算法过程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(1)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筛去，因为既不是素数也不是合数；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(2)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2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(3)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(4)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 …</a:t>
            </a:r>
            <a:r>
              <a:rPr lang="zh-CN" altLang="en-US" dirty="0" smtClean="0"/>
              <a:t>直至筛掉所有不超过  的合数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40" name="Object 16"/>
          <p:cNvGraphicFramePr>
            <a:graphicFrameLocks noChangeAspect="1"/>
          </p:cNvGraphicFramePr>
          <p:nvPr/>
        </p:nvGraphicFramePr>
        <p:xfrm>
          <a:off x="3786182" y="2669546"/>
          <a:ext cx="1643074" cy="47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669546"/>
                        <a:ext cx="1643074" cy="470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6"/>
          <p:cNvGraphicFramePr>
            <a:graphicFrameLocks noChangeAspect="1"/>
          </p:cNvGraphicFramePr>
          <p:nvPr/>
        </p:nvGraphicFramePr>
        <p:xfrm>
          <a:off x="4762504" y="5821381"/>
          <a:ext cx="3095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4" y="5821381"/>
                        <a:ext cx="30956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7158" y="1076325"/>
            <a:ext cx="87868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例：利用素数筛法求正整数集合               中的素数。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zh-CN" altLang="en-US" sz="2400" dirty="0" smtClean="0"/>
              <a:t>  相关算法：</a:t>
            </a:r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949844" y="1244600"/>
          <a:ext cx="2408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44" y="1244600"/>
                        <a:ext cx="2408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:\Users\littlefish\AppData\Roaming\Tencent\Users\565189595\QQ\WinTemp\RichOle\B4A[FPX_$9}[)L)HI(I[BV1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214554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zh-CN" sz="2400" dirty="0" smtClean="0"/>
              <a:t> </a:t>
            </a:r>
            <a:r>
              <a:rPr lang="zh-CN" altLang="en-US" sz="2400" dirty="0" smtClean="0"/>
              <a:t>判断一个数是否是梅森素数的算法实现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如果  是素数，我们将形如      的正整数称为梅森数。进一步的，若      也是素数，则将其称为梅森素数。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输入：正整数  和正整数  ；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输出：             中的所有梅森素数；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快速计算乘法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输入：数  和正整数  ；</a:t>
            </a:r>
            <a:endParaRPr lang="en-US" altLang="zh-CN" sz="2400" dirty="0" smtClean="0"/>
          </a:p>
          <a:p>
            <a:pPr lvl="0">
              <a:buNone/>
            </a:pPr>
            <a:r>
              <a:rPr lang="zh-CN" altLang="en-US" sz="2400" dirty="0" smtClean="0"/>
              <a:t>   输出：   ；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   </a:t>
            </a:r>
            <a:r>
              <a:rPr lang="zh-CN" altLang="en-US" sz="2400" dirty="0" smtClean="0"/>
              <a:t>阶方阵求逆的算法实现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输入：正整数  和  阶方阵  ；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输出：若  可逆，则输出   ；否则，输出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0"/>
            <a:endParaRPr lang="zh-CN" altLang="en-US" sz="2400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552557" y="1616065"/>
          <a:ext cx="3762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57" y="1616065"/>
                        <a:ext cx="3762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643438" y="1500174"/>
          <a:ext cx="941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Equation" r:id="rId5" imgW="380880" imgH="190440" progId="Equation.DSMT4">
                  <p:embed/>
                </p:oleObj>
              </mc:Choice>
              <mc:Fallback>
                <p:oleObj name="Equation" r:id="rId5" imgW="38088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00174"/>
                        <a:ext cx="9413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714612" y="1857364"/>
          <a:ext cx="9413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7" imgW="380880" imgH="190440" progId="Equation.DSMT4">
                  <p:embed/>
                </p:oleObj>
              </mc:Choice>
              <mc:Fallback>
                <p:oleObj name="Equation" r:id="rId7" imgW="3808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857364"/>
                        <a:ext cx="9413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786050" y="2428868"/>
          <a:ext cx="3143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428868"/>
                        <a:ext cx="3143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329113" y="2373308"/>
          <a:ext cx="3143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373308"/>
                        <a:ext cx="3143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800221" y="2786058"/>
          <a:ext cx="2200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1" y="2786058"/>
                        <a:ext cx="2200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214546" y="3746504"/>
          <a:ext cx="3143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746504"/>
                        <a:ext cx="31432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757609" y="3729042"/>
          <a:ext cx="3143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09" y="3729042"/>
                        <a:ext cx="3143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928794" y="4071942"/>
          <a:ext cx="398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071942"/>
                        <a:ext cx="398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071538" y="4643446"/>
          <a:ext cx="2841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643446"/>
                        <a:ext cx="284162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2859078" y="5072074"/>
          <a:ext cx="2841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78" y="5072074"/>
                        <a:ext cx="284162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430582" y="5072074"/>
          <a:ext cx="2841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2" y="5072074"/>
                        <a:ext cx="284162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659316" y="5000636"/>
          <a:ext cx="3413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26" imgW="152280" imgH="164880" progId="Equation.DSMT4">
                  <p:embed/>
                </p:oleObj>
              </mc:Choice>
              <mc:Fallback>
                <p:oleObj name="Equation" r:id="rId26" imgW="15228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6" y="5000636"/>
                        <a:ext cx="3413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230424" y="5429264"/>
          <a:ext cx="3413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Equation" r:id="rId28" imgW="152280" imgH="164880" progId="Equation.DSMT4">
                  <p:embed/>
                </p:oleObj>
              </mc:Choice>
              <mc:Fallback>
                <p:oleObj name="Equation" r:id="rId28" imgW="15228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24" y="5429264"/>
                        <a:ext cx="3413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316414" y="5357826"/>
          <a:ext cx="541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30" imgW="241200" imgH="190440" progId="Equation.DSMT4">
                  <p:embed/>
                </p:oleObj>
              </mc:Choice>
              <mc:Fallback>
                <p:oleObj name="Equation" r:id="rId30" imgW="24120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4" y="5357826"/>
                        <a:ext cx="5413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一、数论的概念与应用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/>
            <a:r>
              <a:rPr lang="zh-CN" altLang="en-US" dirty="0" smtClean="0"/>
              <a:t>概念：数论是研究</a:t>
            </a:r>
            <a:r>
              <a:rPr lang="en-US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性质的一门数学分支，是计算机科学的重要支撑之一。</a:t>
            </a:r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  <a:p>
            <a:pPr algn="just"/>
            <a:r>
              <a:rPr lang="zh-CN" altLang="en-US" dirty="0" smtClean="0"/>
              <a:t>应用：数字通信、计算机系统、信息安全等领域。</a:t>
            </a:r>
            <a:endParaRPr lang="zh-CN" altLang="zh-CN" dirty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/>
              <a:t>常见数论算法：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计算快速乘方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素数筛选</a:t>
            </a:r>
          </a:p>
          <a:p>
            <a:pPr algn="just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8" y="1285860"/>
                        <a:ext cx="157162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86058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6" y="2714620"/>
                        <a:ext cx="3571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8" y="1285860"/>
                        <a:ext cx="157162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3" y="3429000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否则，递归计算模余得到          。</a:t>
            </a:r>
            <a:endParaRPr lang="en-US" altLang="zh-CN" dirty="0" smtClean="0"/>
          </a:p>
          <a:p>
            <a:pPr lvl="2" algn="just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例：令      ，     ，求        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(1)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 (2)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     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(3)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 </a:t>
            </a:r>
            <a:r>
              <a:rPr lang="en-US" altLang="zh-CN" sz="2400" dirty="0" smtClean="0">
                <a:solidFill>
                  <a:srgbClr val="FF0000"/>
                </a:solidFill>
              </a:rPr>
              <a:t>(4)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86058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6" y="2714620"/>
                        <a:ext cx="3571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8" y="1285860"/>
                        <a:ext cx="157162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3" y="3429000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10" imgW="736560" imgH="177480" progId="Equation.DSMT4">
                  <p:embed/>
                </p:oleObj>
              </mc:Choice>
              <mc:Fallback>
                <p:oleObj name="Equation" r:id="rId10" imgW="73656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857628"/>
                        <a:ext cx="1785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838581"/>
                        <a:ext cx="200026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285984" y="5214950"/>
          <a:ext cx="17907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14" imgW="761760" imgH="164880" progId="Equation.DSMT4">
                  <p:embed/>
                </p:oleObj>
              </mc:Choice>
              <mc:Fallback>
                <p:oleObj name="Equation" r:id="rId14" imgW="761760" imgH="164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214950"/>
                        <a:ext cx="17907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6"/>
          <p:cNvGraphicFramePr>
            <a:graphicFrameLocks noChangeAspect="1"/>
          </p:cNvGraphicFramePr>
          <p:nvPr/>
        </p:nvGraphicFramePr>
        <p:xfrm>
          <a:off x="6715140" y="5429264"/>
          <a:ext cx="2286016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16" imgW="965160" imgH="190440" progId="Equation.DSMT4">
                  <p:embed/>
                </p:oleObj>
              </mc:Choice>
              <mc:Fallback>
                <p:oleObj name="Equation" r:id="rId16" imgW="965160" imgH="1904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5429264"/>
                        <a:ext cx="2286016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6"/>
          <p:cNvGraphicFramePr>
            <a:graphicFrameLocks noChangeAspect="1"/>
          </p:cNvGraphicFramePr>
          <p:nvPr/>
        </p:nvGraphicFramePr>
        <p:xfrm>
          <a:off x="2676518" y="4786322"/>
          <a:ext cx="8953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18" imgW="380880" imgH="152280" progId="Equation.DSMT4">
                  <p:embed/>
                </p:oleObj>
              </mc:Choice>
              <mc:Fallback>
                <p:oleObj name="Equation" r:id="rId18" imgW="380880" imgH="152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18" y="4786322"/>
                        <a:ext cx="8953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6"/>
          <p:cNvGraphicFramePr>
            <a:graphicFrameLocks noChangeAspect="1"/>
          </p:cNvGraphicFramePr>
          <p:nvPr/>
        </p:nvGraphicFramePr>
        <p:xfrm>
          <a:off x="3778251" y="4794262"/>
          <a:ext cx="865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20" imgW="368280" imgH="164880" progId="Equation.DSMT4">
                  <p:embed/>
                </p:oleObj>
              </mc:Choice>
              <mc:Fallback>
                <p:oleObj name="Equation" r:id="rId20" imgW="36828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1" y="4794262"/>
                        <a:ext cx="8651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6"/>
          <p:cNvGraphicFramePr>
            <a:graphicFrameLocks noChangeAspect="1"/>
          </p:cNvGraphicFramePr>
          <p:nvPr/>
        </p:nvGraphicFramePr>
        <p:xfrm>
          <a:off x="5307026" y="4786322"/>
          <a:ext cx="1193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22" imgW="507960" imgH="190440" progId="Equation.DSMT4">
                  <p:embed/>
                </p:oleObj>
              </mc:Choice>
              <mc:Fallback>
                <p:oleObj name="Equation" r:id="rId22" imgW="50796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26" y="4786322"/>
                        <a:ext cx="1193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5000628" y="5214950"/>
          <a:ext cx="1612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24" imgW="685800" imgH="164880" progId="Equation.DSMT4">
                  <p:embed/>
                </p:oleObj>
              </mc:Choice>
              <mc:Fallback>
                <p:oleObj name="Equation" r:id="rId24" imgW="68580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214950"/>
                        <a:ext cx="16129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6"/>
          <p:cNvGraphicFramePr>
            <a:graphicFrameLocks noChangeAspect="1"/>
          </p:cNvGraphicFramePr>
          <p:nvPr/>
        </p:nvGraphicFramePr>
        <p:xfrm>
          <a:off x="2428860" y="5643578"/>
          <a:ext cx="1492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26" imgW="634680" imgH="164880" progId="Equation.DSMT4">
                  <p:embed/>
                </p:oleObj>
              </mc:Choice>
              <mc:Fallback>
                <p:oleObj name="Equation" r:id="rId26" imgW="6346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5643578"/>
                        <a:ext cx="14922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6"/>
          <p:cNvGraphicFramePr>
            <a:graphicFrameLocks noChangeAspect="1"/>
          </p:cNvGraphicFramePr>
          <p:nvPr/>
        </p:nvGraphicFramePr>
        <p:xfrm>
          <a:off x="5072066" y="5643578"/>
          <a:ext cx="1492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28" imgW="634680" imgH="164880" progId="Equation.DSMT4">
                  <p:embed/>
                </p:oleObj>
              </mc:Choice>
              <mc:Fallback>
                <p:oleObj name="Equation" r:id="rId28" imgW="63468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643578"/>
                        <a:ext cx="14922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5143500" y="4338638"/>
          <a:ext cx="1500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30" imgW="583920" imgH="203040" progId="Equation.DSMT4">
                  <p:embed/>
                </p:oleObj>
              </mc:Choice>
              <mc:Fallback>
                <p:oleObj name="Equation" r:id="rId30" imgW="583920" imgH="2030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338638"/>
                        <a:ext cx="15001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否则，递归计算模余得到          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更相减损法：将  和  以小减大，直至累减后出现相同两数为止，并且此相同两数即为          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86058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6" y="2714620"/>
                        <a:ext cx="3571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8" y="1285860"/>
                        <a:ext cx="157162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3" y="3429000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10" imgW="736560" imgH="177480" progId="Equation.DSMT4">
                  <p:embed/>
                </p:oleObj>
              </mc:Choice>
              <mc:Fallback>
                <p:oleObj name="Equation" r:id="rId10" imgW="73656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857628"/>
                        <a:ext cx="1785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838581"/>
                        <a:ext cx="200026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929060" y="4857763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4" imgW="126835" imgH="139518" progId="Equation.DSMT4">
                  <p:embed/>
                </p:oleObj>
              </mc:Choice>
              <mc:Fallback>
                <p:oleObj name="Equation" r:id="rId14" imgW="126835" imgH="13951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0" y="4857763"/>
                        <a:ext cx="3571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572000" y="4760925"/>
          <a:ext cx="3571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0925"/>
                        <a:ext cx="3571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643713" y="5124465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6" imgW="583920" imgH="203040" progId="Equation.DSMT4">
                  <p:embed/>
                </p:oleObj>
              </mc:Choice>
              <mc:Fallback>
                <p:oleObj name="Equation" r:id="rId16" imgW="5839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13" y="5124465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/>
        </p:nvGraphicFramePr>
        <p:xfrm>
          <a:off x="5143504" y="4338647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7" imgW="583920" imgH="203040" progId="Equation.DSMT4">
                  <p:embed/>
                </p:oleObj>
              </mc:Choice>
              <mc:Fallback>
                <p:oleObj name="Equation" r:id="rId17" imgW="58392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338647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               得到          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更相减损法：将  和  以小减大，直至累减后出现相同两数为止，并且此相同两数即为          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例：令      ，     ，因为</a:t>
            </a:r>
            <a:r>
              <a:rPr lang="en-US" altLang="zh-CN" sz="2400" dirty="0" smtClean="0">
                <a:solidFill>
                  <a:srgbClr val="FF0000"/>
                </a:solidFill>
              </a:rPr>
              <a:t>(1)24-15=9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(2)15-9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=6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(3)9-6=3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(4)6-3=3</a:t>
            </a:r>
          </a:p>
          <a:p>
            <a:pPr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86058"/>
                        <a:ext cx="35719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6" y="2714620"/>
                        <a:ext cx="3571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8" y="1285860"/>
                        <a:ext cx="157162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0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3" y="3429000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1" name="Equation" r:id="rId10" imgW="736560" imgH="177480" progId="Equation.DSMT4">
                  <p:embed/>
                </p:oleObj>
              </mc:Choice>
              <mc:Fallback>
                <p:oleObj name="Equation" r:id="rId10" imgW="73656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857628"/>
                        <a:ext cx="1785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838581"/>
                        <a:ext cx="2000264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917961" y="4338638"/>
          <a:ext cx="2297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14" imgW="965160" imgH="203040" progId="Equation.DSMT4">
                  <p:embed/>
                </p:oleObj>
              </mc:Choice>
              <mc:Fallback>
                <p:oleObj name="Equation" r:id="rId14" imgW="9651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61" y="4338638"/>
                        <a:ext cx="22971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929060" y="4857763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16" imgW="126835" imgH="139518" progId="Equation.DSMT4">
                  <p:embed/>
                </p:oleObj>
              </mc:Choice>
              <mc:Fallback>
                <p:oleObj name="Equation" r:id="rId16" imgW="126835" imgH="13951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0" y="4857763"/>
                        <a:ext cx="3571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572000" y="4760925"/>
          <a:ext cx="3571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0925"/>
                        <a:ext cx="3571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643713" y="5124465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Equation" r:id="rId18" imgW="583920" imgH="203040" progId="Equation.DSMT4">
                  <p:embed/>
                </p:oleObj>
              </mc:Choice>
              <mc:Fallback>
                <p:oleObj name="Equation" r:id="rId18" imgW="5839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13" y="5124465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/>
        </p:nvGraphicFramePr>
        <p:xfrm>
          <a:off x="6786589" y="4338647"/>
          <a:ext cx="1500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7" name="Equation" r:id="rId19" imgW="583920" imgH="203040" progId="Equation.DSMT4">
                  <p:embed/>
                </p:oleObj>
              </mc:Choice>
              <mc:Fallback>
                <p:oleObj name="Equation" r:id="rId19" imgW="58392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89" y="4338647"/>
                        <a:ext cx="1500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3"/>
          <p:cNvGraphicFramePr>
            <a:graphicFrameLocks noChangeAspect="1"/>
          </p:cNvGraphicFramePr>
          <p:nvPr/>
        </p:nvGraphicFramePr>
        <p:xfrm>
          <a:off x="6072214" y="6000768"/>
          <a:ext cx="2286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8" name="Equation" r:id="rId20" imgW="965160" imgH="190440" progId="Equation.DSMT4">
                  <p:embed/>
                </p:oleObj>
              </mc:Choice>
              <mc:Fallback>
                <p:oleObj name="Equation" r:id="rId20" imgW="96516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214" y="6000768"/>
                        <a:ext cx="2286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2676538" y="5572140"/>
          <a:ext cx="8953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name="Equation" r:id="rId22" imgW="380880" imgH="152280" progId="Equation.DSMT4">
                  <p:embed/>
                </p:oleObj>
              </mc:Choice>
              <mc:Fallback>
                <p:oleObj name="Equation" r:id="rId22" imgW="380880" imgH="1522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38" y="5572140"/>
                        <a:ext cx="8953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3778263" y="5580077"/>
          <a:ext cx="865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name="Equation" r:id="rId24" imgW="368280" imgH="164880" progId="Equation.DSMT4">
                  <p:embed/>
                </p:oleObj>
              </mc:Choice>
              <mc:Fallback>
                <p:oleObj name="Equation" r:id="rId24" imgW="3682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63" y="5580077"/>
                        <a:ext cx="8651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快速乘方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基本方法：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快速方法： 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6"/>
          <p:cNvGraphicFramePr>
            <a:graphicFrameLocks noChangeAspect="1"/>
          </p:cNvGraphicFramePr>
          <p:nvPr/>
        </p:nvGraphicFramePr>
        <p:xfrm>
          <a:off x="2714612" y="1266813"/>
          <a:ext cx="4445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266813"/>
                        <a:ext cx="4445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6"/>
          <p:cNvGraphicFramePr>
            <a:graphicFrameLocks noChangeAspect="1"/>
          </p:cNvGraphicFramePr>
          <p:nvPr/>
        </p:nvGraphicFramePr>
        <p:xfrm>
          <a:off x="3143241" y="2170476"/>
          <a:ext cx="2714644" cy="90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054080" imgH="368280" progId="Equation.DSMT4">
                  <p:embed/>
                </p:oleObj>
              </mc:Choice>
              <mc:Fallback>
                <p:oleObj name="Equation" r:id="rId5" imgW="1054080" imgH="3682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1" y="2170476"/>
                        <a:ext cx="2714644" cy="901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063885" y="2919414"/>
          <a:ext cx="30083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7" imgW="1168200" imgH="266400" progId="Equation.DSMT4">
                  <p:embed/>
                </p:oleObj>
              </mc:Choice>
              <mc:Fallback>
                <p:oleObj name="Equation" r:id="rId7" imgW="1168200" imgH="266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5" y="2919414"/>
                        <a:ext cx="3008313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Pages>0</Pages>
  <Words>771</Words>
  <Characters>0</Characters>
  <Application>Microsoft Office PowerPoint</Application>
  <DocSecurity>0</DocSecurity>
  <PresentationFormat>全屏显示(4:3)</PresentationFormat>
  <Lines>0</Lines>
  <Paragraphs>85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隶书</vt:lpstr>
      <vt:lpstr>宋体</vt:lpstr>
      <vt:lpstr>Arial</vt:lpstr>
      <vt:lpstr>Calibri</vt:lpstr>
      <vt:lpstr>Tahoma</vt:lpstr>
      <vt:lpstr>Verdana</vt:lpstr>
      <vt:lpstr>Wingdings</vt:lpstr>
      <vt:lpstr>sample</vt:lpstr>
      <vt:lpstr>Equation</vt:lpstr>
      <vt:lpstr>PowerPoint 演示文稿</vt:lpstr>
      <vt:lpstr>一、数论的概念与应用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三、例题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何渊淘</cp:lastModifiedBy>
  <cp:revision>346</cp:revision>
  <dcterms:created xsi:type="dcterms:W3CDTF">2004-08-26T06:30:40Z</dcterms:created>
  <dcterms:modified xsi:type="dcterms:W3CDTF">2017-11-09T14:53:52Z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