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2" r:id="rId2"/>
    <p:sldId id="453" r:id="rId3"/>
    <p:sldId id="402" r:id="rId4"/>
    <p:sldId id="454" r:id="rId5"/>
    <p:sldId id="455" r:id="rId6"/>
    <p:sldId id="440" r:id="rId7"/>
    <p:sldId id="442" r:id="rId8"/>
    <p:sldId id="443" r:id="rId9"/>
    <p:sldId id="444" r:id="rId10"/>
    <p:sldId id="441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01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0033CC"/>
    <a:srgbClr val="9D9D9D"/>
    <a:srgbClr val="798287"/>
    <a:srgbClr val="F1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21D3-01E8-4102-B608-8A6B50B6B27E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58B7-DAA9-4F91-B7BC-3464546D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3D17-2EF0-43BD-97E4-BB7AF5A7BF42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EC53-73A9-4568-A3D2-42A0C24996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4272 w 4272"/>
              <a:gd name="T3" fmla="*/ 0 h 4320"/>
              <a:gd name="T4" fmla="*/ 2832 w 4272"/>
              <a:gd name="T5" fmla="*/ 4320 h 4320"/>
              <a:gd name="T6" fmla="*/ 0 w 4272"/>
              <a:gd name="T7" fmla="*/ 4320 h 4320"/>
              <a:gd name="T8" fmla="*/ 0 w 4272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未知" descr="gbc_1"/>
          <p:cNvSpPr>
            <a:spLocks/>
          </p:cNvSpPr>
          <p:nvPr/>
        </p:nvSpPr>
        <p:spPr bwMode="auto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2147483647 w 4615"/>
              <a:gd name="T3" fmla="*/ 0 h 1407"/>
              <a:gd name="T4" fmla="*/ 2147483647 w 4615"/>
              <a:gd name="T5" fmla="*/ 2147483647 h 1407"/>
              <a:gd name="T6" fmla="*/ 0 w 4615"/>
              <a:gd name="T7" fmla="*/ 2147483647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176213"/>
            <a:ext cx="304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zh-CN" sz="2400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sz="2400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38850"/>
            <a:ext cx="3581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C6D67F-9DF3-4BE4-A1BD-77AD75487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49F5-5C23-4873-A450-4FC1F4504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D4AD-90C1-4AFF-9B5C-5DC6E243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4694-B374-49CB-B615-F60D2E1B5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16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CE88-5445-47EB-A103-B1655F412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188C-C779-48DF-B4C7-BC4CDF11C7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27A-A724-4239-AC96-D959552B2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0BEE-446B-4A60-B362-2F8912AE6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C8D4-4952-4801-883A-D7D0518A2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617F-2CC7-4BC6-A861-B2EEBC396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DBBD-E5DB-433A-9780-E4D3B31B3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未知" descr="gbc_3"/>
          <p:cNvSpPr>
            <a:spLocks/>
          </p:cNvSpPr>
          <p:nvPr/>
        </p:nvSpPr>
        <p:spPr bwMode="auto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2147483647 h 576"/>
              <a:gd name="T2" fmla="*/ 2147483647 w 5616"/>
              <a:gd name="T3" fmla="*/ 2147483647 h 576"/>
              <a:gd name="T4" fmla="*/ 2147483647 w 5616"/>
              <a:gd name="T5" fmla="*/ 0 h 576"/>
              <a:gd name="T6" fmla="*/ 0 w 5616"/>
              <a:gd name="T7" fmla="*/ 0 h 576"/>
              <a:gd name="T8" fmla="*/ 0 w 561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2147483647 w 5622"/>
              <a:gd name="T3" fmla="*/ 0 h 4320"/>
              <a:gd name="T4" fmla="*/ 2147483647 w 5622"/>
              <a:gd name="T5" fmla="*/ 2147483647 h 4320"/>
              <a:gd name="T6" fmla="*/ 0 w 5622"/>
              <a:gd name="T7" fmla="*/ 2147483647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18FB991-3E88-4AE7-96F8-0141DB671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8664575" y="403225"/>
            <a:ext cx="477838" cy="609600"/>
          </a:xfrm>
          <a:custGeom>
            <a:avLst/>
            <a:gdLst>
              <a:gd name="T0" fmla="*/ 2147483647 w 288"/>
              <a:gd name="T1" fmla="*/ 0 h 384"/>
              <a:gd name="T2" fmla="*/ 0 w 288"/>
              <a:gd name="T3" fmla="*/ 2147483647 h 384"/>
              <a:gd name="T4" fmla="*/ 2147483647 w 288"/>
              <a:gd name="T5" fmla="*/ 2147483647 h 384"/>
              <a:gd name="T6" fmla="*/ 2147483647 w 288"/>
              <a:gd name="T7" fmla="*/ 0 h 384"/>
              <a:gd name="T8" fmla="*/ 2147483647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1275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29346" y="6489700"/>
            <a:ext cx="243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61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990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4800" b="1" dirty="0" smtClean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程序设计</a:t>
            </a:r>
            <a:r>
              <a:rPr lang="zh-CN" altLang="zh-CN" sz="4800" b="1" dirty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综合实践</a:t>
            </a:r>
            <a:endParaRPr lang="zh-CN" altLang="en-US" sz="4800" b="1" dirty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91928" y="4025107"/>
            <a:ext cx="449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任课教师</a:t>
            </a:r>
            <a:r>
              <a:rPr lang="zh-CN" altLang="en-US" sz="3600" b="1" dirty="0" smtClean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：何渊淘</a:t>
            </a:r>
            <a:endParaRPr lang="zh-CN" altLang="en-US" sz="3600" b="1" dirty="0">
              <a:solidFill>
                <a:srgbClr val="0000FF"/>
              </a:solidFill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72" y="4800564"/>
            <a:ext cx="44196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  <a:ea typeface="宋体" pitchFamily="2" charset="-122"/>
              </a:rPr>
              <a:t>E-mail: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279096672@qq.com</a:t>
            </a:r>
            <a:endParaRPr lang="en-US" altLang="zh-CN" sz="2000" b="1" dirty="0">
              <a:solidFill>
                <a:srgbClr val="0000FF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Tel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000" b="1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13673990235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 descr="icpc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25912"/>
            <a:ext cx="6298277" cy="15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53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79656"/>
              </p:ext>
            </p:extLst>
          </p:nvPr>
        </p:nvGraphicFramePr>
        <p:xfrm>
          <a:off x="323528" y="1340197"/>
          <a:ext cx="4685487" cy="61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公式" r:id="rId3" imgW="3721100" imgH="482600" progId="Equation.3">
                  <p:embed/>
                </p:oleObj>
              </mc:Choice>
              <mc:Fallback>
                <p:oleObj name="公式" r:id="rId3" imgW="3721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40197"/>
                        <a:ext cx="4685487" cy="61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2540"/>
              </p:ext>
            </p:extLst>
          </p:nvPr>
        </p:nvGraphicFramePr>
        <p:xfrm>
          <a:off x="5608566" y="1286172"/>
          <a:ext cx="3154434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公式" r:id="rId5" imgW="2133600" imgH="482600" progId="Equation.3">
                  <p:embed/>
                </p:oleObj>
              </mc:Choice>
              <mc:Fallback>
                <p:oleObj name="公式" r:id="rId5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66" y="1286172"/>
                        <a:ext cx="3154434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2204864"/>
            <a:ext cx="244493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b="1" dirty="0">
                <a:latin typeface="+mj-ea"/>
                <a:ea typeface="+mj-ea"/>
              </a:rPr>
              <a:t>背包的容量为</a:t>
            </a:r>
            <a:r>
              <a:rPr lang="en-US" altLang="zh-CN" b="1" dirty="0">
                <a:latin typeface="+mj-ea"/>
                <a:ea typeface="+mj-ea"/>
              </a:rPr>
              <a:t>5</a:t>
            </a:r>
            <a:endParaRPr lang="zh-CN" altLang="en-US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26701"/>
              </p:ext>
            </p:extLst>
          </p:nvPr>
        </p:nvGraphicFramePr>
        <p:xfrm>
          <a:off x="838199" y="2800796"/>
          <a:ext cx="3542211" cy="123127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76591"/>
                <a:gridCol w="666405"/>
                <a:gridCol w="666405"/>
                <a:gridCol w="666405"/>
                <a:gridCol w="666405"/>
              </a:tblGrid>
              <a:tr h="410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W=5</a:t>
                      </a: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</a:tr>
              <a:tr h="410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重量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</a:tr>
              <a:tr h="410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价值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0280"/>
              </p:ext>
            </p:extLst>
          </p:nvPr>
        </p:nvGraphicFramePr>
        <p:xfrm>
          <a:off x="838200" y="4162519"/>
          <a:ext cx="4369528" cy="197915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99124"/>
                <a:gridCol w="611734"/>
                <a:gridCol w="611734"/>
                <a:gridCol w="611734"/>
                <a:gridCol w="611734"/>
                <a:gridCol w="611734"/>
                <a:gridCol w="611734"/>
              </a:tblGrid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| j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92D050"/>
                    </a:solidFill>
                  </a:tcPr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</a:tbl>
          </a:graphicData>
        </a:graphic>
      </p:graphicFrame>
      <p:sp>
        <p:nvSpPr>
          <p:cNvPr id="10" name="Text Box 203"/>
          <p:cNvSpPr txBox="1">
            <a:spLocks noChangeArrowheads="1"/>
          </p:cNvSpPr>
          <p:nvPr/>
        </p:nvSpPr>
        <p:spPr bwMode="auto">
          <a:xfrm>
            <a:off x="4860032" y="2316756"/>
            <a:ext cx="41656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m[2][1]=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(m[3][1],m[3][0]+10)=10;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m[2][2]=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(m[3][2],m[3][1]+10)=15;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m[2][3]=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(m[3][3],m[3][2]+10)=25;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m[2][4]=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(m[3][4],m[3][3]+10)=30;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m[2][5]=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(m[3][5],m[3][4]+10)=35;</a:t>
            </a:r>
          </a:p>
          <a:p>
            <a:pPr eaLnBrk="1" hangingPunct="1"/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m[1][5]=max(m[2][5],m[2][3]+12)=37;</a:t>
            </a:r>
          </a:p>
        </p:txBody>
      </p:sp>
    </p:spTree>
    <p:extLst>
      <p:ext uri="{BB962C8B-B14F-4D97-AF65-F5344CB8AC3E}">
        <p14:creationId xmlns:p14="http://schemas.microsoft.com/office/powerpoint/2010/main" val="4164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524000"/>
            <a:ext cx="7810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29640" y="1268760"/>
            <a:ext cx="5219472" cy="44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用于计算</a:t>
            </a:r>
            <a:r>
              <a:rPr lang="en-US" altLang="zh-CN" sz="2000" dirty="0" smtClean="0"/>
              <a:t>0-1</a:t>
            </a:r>
            <a:r>
              <a:rPr lang="zh-CN" altLang="en-US" sz="2000" dirty="0" smtClean="0"/>
              <a:t>状态的程序</a:t>
            </a:r>
            <a:endParaRPr lang="zh-CN" altLang="zh-CN" sz="2000" dirty="0" smtClean="0"/>
          </a:p>
        </p:txBody>
      </p:sp>
      <p:pic>
        <p:nvPicPr>
          <p:cNvPr id="7" name="内容占位符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35696" y="1772816"/>
            <a:ext cx="5172075" cy="19431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66105"/>
              </p:ext>
            </p:extLst>
          </p:nvPr>
        </p:nvGraphicFramePr>
        <p:xfrm>
          <a:off x="611560" y="4221088"/>
          <a:ext cx="3600450" cy="143986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76072"/>
                <a:gridCol w="504063"/>
                <a:gridCol w="504063"/>
                <a:gridCol w="504063"/>
                <a:gridCol w="504063"/>
                <a:gridCol w="504063"/>
                <a:gridCol w="504063"/>
              </a:tblGrid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| j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92D050"/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0027"/>
              </p:ext>
            </p:extLst>
          </p:nvPr>
        </p:nvGraphicFramePr>
        <p:xfrm>
          <a:off x="5288484" y="4293096"/>
          <a:ext cx="3438573" cy="136797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54449"/>
                <a:gridCol w="621031"/>
                <a:gridCol w="621031"/>
                <a:gridCol w="621031"/>
                <a:gridCol w="621031"/>
              </a:tblGrid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W=5</a:t>
                      </a: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重量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价值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i="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最优解</a:t>
                      </a:r>
                      <a:r>
                        <a:rPr lang="en-US" altLang="zh-CN" sz="1600" b="1" i="1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x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、动态规划的特征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最优</a:t>
            </a:r>
            <a:r>
              <a:rPr lang="zh-CN" altLang="zh-CN" dirty="0" smtClean="0">
                <a:latin typeface="+mn-ea"/>
              </a:rPr>
              <a:t>子结构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当问题的最优解包含了其子问题的最优解时，称该问题具有最优子结构性质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zh-CN" dirty="0">
                <a:latin typeface="+mn-ea"/>
              </a:rPr>
              <a:t>重叠子</a:t>
            </a:r>
            <a:r>
              <a:rPr lang="zh-CN" altLang="zh-CN" dirty="0" smtClean="0">
                <a:latin typeface="+mn-ea"/>
              </a:rPr>
              <a:t>问题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在用递归算法自顶向下解问题时，每次产生的子问题并不总是新问题，有些子问题被反复计算多次。动态规划算法正是利用了这种子问题的重叠性质，对每一个子问题只解一次，而后将其解保存在一个表格中，在以后尽可能多地利用这些子问题的解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5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、动态规划的基本思想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动态规划算法通常用于求解具有某种最优性质的问题。</a:t>
            </a:r>
            <a:endParaRPr lang="en-US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在这类问题中，可能会有许多可行解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每一个解都对应于一个值，我们希望找到具有最优值的解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68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基本思想是将待求解问题分解成若干个子问题，先求解子问题，然后从这些子问题的解得到原问题的解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适合于用动态规划求解的问题，经分解得到子问题往往不是互相独立的。若用分治法来解这类问题，则分解得到的子问题数目太多，有些子问题被重复计算了很多次。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29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如果我们能够保存已解决的子问题的答案，而在需要时再找出已求得的答案，这样就可以避免大量的重复计算，节省时间。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 smtClean="0">
                <a:latin typeface="+mn-ea"/>
                <a:ea typeface="+mn-ea"/>
              </a:rPr>
              <a:t>可以</a:t>
            </a:r>
            <a:r>
              <a:rPr lang="zh-CN" altLang="zh-CN" dirty="0">
                <a:latin typeface="+mn-ea"/>
                <a:ea typeface="+mn-ea"/>
              </a:rPr>
              <a:t>用一个表来记录所有已解的子问题的答案。不管该子问题以后是否被用到，只要它被计算过，就将其结果填入表中。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94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这就是动态规划法的基本</a:t>
            </a:r>
            <a:r>
              <a:rPr lang="zh-CN" altLang="zh-CN" dirty="0" smtClean="0">
                <a:latin typeface="+mn-ea"/>
              </a:rPr>
              <a:t>思路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具体的动态规划算法多种多样，但它们具有相同的填表格式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11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、如何设计动态规划算法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找出最优解的性质，并刻画其结构</a:t>
            </a:r>
            <a:r>
              <a:rPr lang="zh-CN" altLang="zh-CN" dirty="0" smtClean="0"/>
              <a:t>特征</a:t>
            </a:r>
            <a:endParaRPr lang="en-US" altLang="zh-CN" dirty="0" smtClean="0"/>
          </a:p>
          <a:p>
            <a:r>
              <a:rPr lang="zh-CN" altLang="zh-CN" dirty="0"/>
              <a:t>递归地定义最优值（写出动态规划方程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以自底向上的方式计算出</a:t>
            </a:r>
            <a:r>
              <a:rPr lang="zh-CN" altLang="zh-CN" dirty="0" smtClean="0"/>
              <a:t>最优值</a:t>
            </a:r>
            <a:endParaRPr lang="en-US" altLang="zh-CN" dirty="0" smtClean="0"/>
          </a:p>
          <a:p>
            <a:r>
              <a:rPr lang="zh-CN" altLang="zh-CN" dirty="0"/>
              <a:t>根据计算最优值时得到的信息，构造一</a:t>
            </a:r>
            <a:r>
              <a:rPr lang="zh-CN" altLang="zh-CN"/>
              <a:t>个</a:t>
            </a:r>
            <a:r>
              <a:rPr lang="zh-CN" altLang="zh-CN" smtClean="0"/>
              <a:t>最优解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41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pPr lvl="0"/>
            <a:r>
              <a:rPr lang="zh-CN" altLang="en-US" sz="2400" dirty="0"/>
              <a:t>最</a:t>
            </a:r>
            <a:r>
              <a:rPr lang="zh-CN" altLang="en-US" sz="2400" dirty="0" smtClean="0"/>
              <a:t>长公共子序列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altLang="zh-CN" sz="2400" u="sng" dirty="0" smtClean="0">
                <a:solidFill>
                  <a:srgbClr val="0000FF"/>
                </a:solidFill>
                <a:hlinkClick r:id="rId2"/>
              </a:rPr>
              <a:t>acm.hdu.edu.cn/showproblem.php?pid=</a:t>
            </a:r>
            <a:r>
              <a:rPr lang="en-US" altLang="zh-CN" sz="2400" u="sng" dirty="0" smtClean="0">
                <a:solidFill>
                  <a:srgbClr val="0000FF"/>
                </a:solidFill>
              </a:rPr>
              <a:t>1159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Max Sum   </a:t>
            </a:r>
            <a:r>
              <a:rPr lang="en-US" altLang="zh-CN" sz="2400" u="sng" dirty="0" smtClean="0">
                <a:solidFill>
                  <a:srgbClr val="0000FF"/>
                </a:solidFill>
              </a:rPr>
              <a:t>http://acm.hdu.edu.cn/showproblem.php?pid=1003</a:t>
            </a:r>
            <a:endParaRPr lang="en-US" altLang="zh-C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一、动态规划简介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zh-CN" dirty="0" smtClean="0">
                <a:latin typeface="+mn-ea"/>
                <a:ea typeface="+mn-ea"/>
              </a:rPr>
              <a:t>动态规划</a:t>
            </a:r>
            <a:r>
              <a:rPr lang="zh-CN" altLang="zh-CN" dirty="0">
                <a:latin typeface="+mn-ea"/>
                <a:ea typeface="+mn-ea"/>
              </a:rPr>
              <a:t>是一类问题的求解方式，此类</a:t>
            </a:r>
            <a:r>
              <a:rPr lang="zh-CN" altLang="zh-CN" dirty="0" smtClean="0">
                <a:latin typeface="+mn-ea"/>
                <a:ea typeface="+mn-ea"/>
              </a:rPr>
              <a:t>问题</a:t>
            </a:r>
            <a:r>
              <a:rPr lang="zh-CN" altLang="en-US" dirty="0" smtClean="0">
                <a:latin typeface="+mn-ea"/>
                <a:ea typeface="+mn-ea"/>
              </a:rPr>
              <a:t>的解</a:t>
            </a:r>
            <a:r>
              <a:rPr lang="zh-CN" altLang="zh-CN" dirty="0" smtClean="0">
                <a:latin typeface="+mn-ea"/>
                <a:ea typeface="+mn-ea"/>
              </a:rPr>
              <a:t>可以通过</a:t>
            </a:r>
            <a:r>
              <a:rPr lang="zh-CN" altLang="en-US" dirty="0" smtClean="0">
                <a:latin typeface="+mn-ea"/>
                <a:ea typeface="+mn-ea"/>
              </a:rPr>
              <a:t>穷举方式完成，</a:t>
            </a:r>
            <a:r>
              <a:rPr lang="zh-CN" altLang="zh-CN" dirty="0" smtClean="0">
                <a:latin typeface="+mn-ea"/>
                <a:ea typeface="+mn-ea"/>
              </a:rPr>
              <a:t>然而这种</a:t>
            </a:r>
            <a:r>
              <a:rPr lang="zh-CN" altLang="en-US" dirty="0" smtClean="0">
                <a:latin typeface="+mn-ea"/>
                <a:ea typeface="+mn-ea"/>
              </a:rPr>
              <a:t>穷举</a:t>
            </a:r>
            <a:r>
              <a:rPr lang="zh-CN" altLang="zh-CN" dirty="0" smtClean="0">
                <a:latin typeface="+mn-ea"/>
                <a:ea typeface="+mn-ea"/>
              </a:rPr>
              <a:t>算法</a:t>
            </a:r>
            <a:r>
              <a:rPr lang="zh-CN" altLang="zh-CN" dirty="0">
                <a:latin typeface="+mn-ea"/>
                <a:ea typeface="+mn-ea"/>
              </a:rPr>
              <a:t>的复杂度一般通常为</a:t>
            </a:r>
            <a:r>
              <a:rPr lang="en-US" altLang="zh-CN" dirty="0">
                <a:latin typeface="+mn-ea"/>
                <a:ea typeface="+mn-ea"/>
              </a:rPr>
              <a:t>O(2</a:t>
            </a:r>
            <a:r>
              <a:rPr lang="en-US" altLang="zh-CN" baseline="30000" dirty="0">
                <a:latin typeface="+mn-ea"/>
                <a:ea typeface="+mn-ea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zh-CN" dirty="0">
                <a:latin typeface="+mn-ea"/>
                <a:ea typeface="+mn-ea"/>
              </a:rPr>
              <a:t>可以使用动态规划求解的问题</a:t>
            </a:r>
            <a:r>
              <a:rPr lang="zh-CN" altLang="zh-CN" dirty="0" smtClean="0">
                <a:latin typeface="+mn-ea"/>
                <a:ea typeface="+mn-ea"/>
              </a:rPr>
              <a:t>只是用</a:t>
            </a:r>
            <a:r>
              <a:rPr lang="zh-CN" altLang="en-US" dirty="0" smtClean="0">
                <a:latin typeface="+mn-ea"/>
                <a:ea typeface="+mn-ea"/>
              </a:rPr>
              <a:t>穷举策略解决</a:t>
            </a:r>
            <a:r>
              <a:rPr lang="zh-CN" altLang="zh-CN" dirty="0" smtClean="0">
                <a:latin typeface="+mn-ea"/>
                <a:ea typeface="+mn-ea"/>
              </a:rPr>
              <a:t>问题</a:t>
            </a:r>
            <a:r>
              <a:rPr lang="zh-CN" altLang="zh-CN" dirty="0">
                <a:latin typeface="+mn-ea"/>
                <a:ea typeface="+mn-ea"/>
              </a:rPr>
              <a:t>的一个子集，因此要对问题本身进行分析，从而判断是否可以使用动态规划来求解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altLang="zh-CN" dirty="0"/>
          </a:p>
          <a:p>
            <a:endParaRPr lang="zh-CN" altLang="zh-CN" dirty="0" smtClean="0"/>
          </a:p>
          <a:p>
            <a:pPr lvl="1"/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6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/>
          </p:cNvSpPr>
          <p:nvPr/>
        </p:nvSpPr>
        <p:spPr bwMode="auto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</a:t>
            </a:r>
            <a:r>
              <a:rPr lang="en-US" altLang="zh-CN" dirty="0" smtClean="0">
                <a:ea typeface="宋体" pitchFamily="2" charset="-122"/>
              </a:rPr>
              <a:t>0-1</a:t>
            </a:r>
            <a:r>
              <a:rPr lang="zh-CN" altLang="en-US" dirty="0" smtClean="0">
                <a:ea typeface="宋体" pitchFamily="2" charset="-122"/>
              </a:rPr>
              <a:t>背包问题描述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zh-CN" dirty="0">
                <a:latin typeface="+mn-ea"/>
              </a:rPr>
              <a:t>给定一个物品集合</a:t>
            </a:r>
            <a:r>
              <a:rPr lang="en-US" altLang="zh-CN" i="1" dirty="0">
                <a:latin typeface="+mn-ea"/>
              </a:rPr>
              <a:t>s</a:t>
            </a:r>
            <a:r>
              <a:rPr lang="zh-CN" altLang="zh-CN" dirty="0">
                <a:latin typeface="+mn-ea"/>
              </a:rPr>
              <a:t>＝｛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，…，</a:t>
            </a:r>
            <a:r>
              <a:rPr lang="en-US" altLang="zh-CN" i="1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｝，物品</a:t>
            </a:r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的重量是</a:t>
            </a:r>
            <a:r>
              <a:rPr lang="en-US" altLang="zh-CN" i="1" dirty="0" err="1">
                <a:latin typeface="+mn-ea"/>
              </a:rPr>
              <a:t>w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，其价值是</a:t>
            </a:r>
            <a:r>
              <a:rPr lang="en-US" altLang="zh-CN" i="1" dirty="0">
                <a:latin typeface="+mn-ea"/>
              </a:rPr>
              <a:t>v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，背包的</a:t>
            </a:r>
            <a:r>
              <a:rPr lang="zh-CN" altLang="zh-CN" dirty="0" smtClean="0">
                <a:latin typeface="+mn-ea"/>
              </a:rPr>
              <a:t>容量为</a:t>
            </a:r>
            <a:r>
              <a:rPr lang="en-US" altLang="zh-CN" i="1" dirty="0">
                <a:latin typeface="+mn-ea"/>
              </a:rPr>
              <a:t>W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即最大载重量不超过</a:t>
            </a:r>
            <a:r>
              <a:rPr lang="en-US" altLang="zh-CN" i="1" dirty="0">
                <a:latin typeface="+mn-ea"/>
              </a:rPr>
              <a:t>W</a:t>
            </a:r>
            <a:r>
              <a:rPr lang="zh-CN" altLang="zh-CN" dirty="0">
                <a:latin typeface="+mn-ea"/>
              </a:rPr>
              <a:t>。在限定的总重量</a:t>
            </a:r>
            <a:r>
              <a:rPr lang="en-US" altLang="zh-CN" i="1" dirty="0">
                <a:latin typeface="+mn-ea"/>
              </a:rPr>
              <a:t>W</a:t>
            </a:r>
            <a:r>
              <a:rPr lang="zh-CN" altLang="zh-CN" dirty="0">
                <a:latin typeface="+mn-ea"/>
              </a:rPr>
              <a:t>内，我们如何选择物品，才能使得物品的总价值最大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0-1</a:t>
            </a:r>
            <a:r>
              <a:rPr lang="zh-CN" altLang="en-US" dirty="0" smtClean="0">
                <a:latin typeface="+mn-ea"/>
              </a:rPr>
              <a:t>背包问题的特点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如果物品不能被分割，即物品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要么整个地选取，要么不选取；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不能将物品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装入背包多次，也不能只装入部分物品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，则该问题称为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zh-CN" dirty="0">
                <a:latin typeface="+mn-ea"/>
                <a:ea typeface="+mn-ea"/>
              </a:rPr>
              <a:t>—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zh-CN" dirty="0">
                <a:latin typeface="+mn-ea"/>
                <a:ea typeface="+mn-ea"/>
              </a:rPr>
              <a:t>背包问题。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如果物品可以拆分，则问题称为背包问题，适合使用贪心算法。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54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0-1</a:t>
            </a:r>
            <a:r>
              <a:rPr lang="zh-CN" altLang="en-US" dirty="0">
                <a:latin typeface="+mn-ea"/>
              </a:rPr>
              <a:t>背包</a:t>
            </a:r>
            <a:r>
              <a:rPr lang="zh-CN" altLang="en-US" dirty="0" smtClean="0">
                <a:latin typeface="+mn-ea"/>
              </a:rPr>
              <a:t>问题不适合贪心解法（反例）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背包容量为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，共有三件物品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/>
              <a:t>三件物品的价值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容量分别为：</a:t>
            </a:r>
            <a:r>
              <a:rPr lang="en-US" altLang="zh-CN" dirty="0" smtClean="0"/>
              <a:t>6/6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5/4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5/4</a:t>
            </a:r>
            <a:endParaRPr lang="en-US" altLang="zh-CN" dirty="0"/>
          </a:p>
          <a:p>
            <a:pPr lvl="1"/>
            <a:r>
              <a:rPr lang="zh-CN" altLang="en-US" dirty="0" smtClean="0"/>
              <a:t>如果按照贪心算法只会取第一</a:t>
            </a:r>
            <a:r>
              <a:rPr lang="zh-CN" altLang="en-US" smtClean="0"/>
              <a:t>件商品</a:t>
            </a:r>
            <a:r>
              <a:rPr lang="en-US" altLang="zh-CN" smtClean="0"/>
              <a:t>6/6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实际上取后两件商品</a:t>
            </a:r>
            <a:r>
              <a:rPr lang="en-US" altLang="zh-CN" dirty="0" smtClean="0"/>
              <a:t>5/4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5/4</a:t>
            </a:r>
            <a:r>
              <a:rPr lang="zh-CN" altLang="en-US" dirty="0" smtClean="0"/>
              <a:t>能取得最优解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三、动态规划的数学描述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假设</a:t>
            </a:r>
            <a:r>
              <a:rPr lang="en-US" altLang="zh-CN" i="1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表示物品</a:t>
            </a:r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装入背包的</a:t>
            </a:r>
            <a:r>
              <a:rPr lang="zh-CN" altLang="zh-CN" dirty="0" smtClean="0">
                <a:latin typeface="+mn-ea"/>
              </a:rPr>
              <a:t>情况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 smtClean="0">
                <a:latin typeface="+mn-ea"/>
                <a:ea typeface="+mn-ea"/>
              </a:rPr>
              <a:t>当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baseline="-25000" dirty="0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＝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zh-CN" dirty="0">
                <a:latin typeface="+mn-ea"/>
                <a:ea typeface="+mn-ea"/>
              </a:rPr>
              <a:t>时，表示物品没有装入背包；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zh-CN" dirty="0">
                <a:latin typeface="+mn-ea"/>
                <a:ea typeface="+mn-ea"/>
              </a:rPr>
              <a:t>当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baseline="-25000" dirty="0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＝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zh-CN" dirty="0">
                <a:latin typeface="+mn-ea"/>
                <a:ea typeface="+mn-ea"/>
              </a:rPr>
              <a:t>时，表示把物品装入背包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zh-CN" dirty="0">
                <a:latin typeface="+mn-ea"/>
              </a:rPr>
              <a:t>约束方程：</a:t>
            </a:r>
            <a:r>
              <a:rPr lang="en-US" altLang="zh-CN" dirty="0">
                <a:latin typeface="+mn-ea"/>
              </a:rPr>
              <a:t>                       </a:t>
            </a:r>
            <a:endParaRPr lang="zh-CN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目标函数：</a:t>
            </a:r>
            <a:r>
              <a:rPr lang="en-US" altLang="zh-CN" dirty="0">
                <a:latin typeface="+mn-ea"/>
              </a:rPr>
              <a:t> </a:t>
            </a:r>
            <a:endParaRPr lang="zh-CN" altLang="zh-CN" dirty="0">
              <a:latin typeface="+mn-ea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zh-CN" dirty="0">
                <a:latin typeface="+mn-ea"/>
              </a:rPr>
              <a:t>因此问题就归结为找到一个满足上述约束方程</a:t>
            </a:r>
            <a:r>
              <a:rPr lang="zh-CN" altLang="zh-CN" dirty="0" smtClean="0">
                <a:latin typeface="+mn-ea"/>
              </a:rPr>
              <a:t>，并</a:t>
            </a:r>
            <a:r>
              <a:rPr lang="zh-CN" altLang="zh-CN" dirty="0">
                <a:latin typeface="+mn-ea"/>
              </a:rPr>
              <a:t>使目标函数达到最大的解向量：</a:t>
            </a:r>
          </a:p>
          <a:p>
            <a:pPr marL="366713" lvl="1" indent="0"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+mn-cs"/>
              </a:rPr>
              <a:t>X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＝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{x1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，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x2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，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…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，</a:t>
            </a:r>
            <a:r>
              <a:rPr lang="en-US" altLang="zh-CN" sz="3200" dirty="0" err="1">
                <a:latin typeface="+mn-ea"/>
                <a:ea typeface="+mn-ea"/>
                <a:cs typeface="+mn-cs"/>
              </a:rPr>
              <a:t>xn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}, </a:t>
            </a:r>
            <a:endParaRPr lang="zh-CN" altLang="zh-CN" sz="3200" dirty="0">
              <a:latin typeface="+mn-ea"/>
              <a:ea typeface="+mn-ea"/>
              <a:cs typeface="+mn-cs"/>
            </a:endParaRPr>
          </a:p>
          <a:p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14595"/>
              </p:ext>
            </p:extLst>
          </p:nvPr>
        </p:nvGraphicFramePr>
        <p:xfrm>
          <a:off x="3347864" y="2500313"/>
          <a:ext cx="14906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公式" r:id="rId3" imgW="876240" imgH="444240" progId="Equation.3">
                  <p:embed/>
                </p:oleObj>
              </mc:Choice>
              <mc:Fallback>
                <p:oleObj name="公式" r:id="rId3" imgW="876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00313"/>
                        <a:ext cx="1490662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5075"/>
              </p:ext>
            </p:extLst>
          </p:nvPr>
        </p:nvGraphicFramePr>
        <p:xfrm>
          <a:off x="3347864" y="3251118"/>
          <a:ext cx="10810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公式" r:id="rId5" imgW="761669" imgH="482391" progId="Equation.3">
                  <p:embed/>
                </p:oleObj>
              </mc:Choice>
              <mc:Fallback>
                <p:oleObj name="公式" r:id="rId5" imgW="76166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251118"/>
                        <a:ext cx="10810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3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四、动态规划的问题分析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zh-CN" dirty="0"/>
              <a:t>背包问题具有最优子结构性质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对应的数学描述为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59220"/>
              </p:ext>
            </p:extLst>
          </p:nvPr>
        </p:nvGraphicFramePr>
        <p:xfrm>
          <a:off x="3203848" y="2540528"/>
          <a:ext cx="11715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公式" r:id="rId3" imgW="787400" imgH="939800" progId="Equation.3">
                  <p:embed/>
                </p:oleObj>
              </mc:Choice>
              <mc:Fallback>
                <p:oleObj name="公式" r:id="rId3" imgW="787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540528"/>
                        <a:ext cx="117157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3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37000"/>
              </p:ext>
            </p:extLst>
          </p:nvPr>
        </p:nvGraphicFramePr>
        <p:xfrm>
          <a:off x="5004048" y="2924944"/>
          <a:ext cx="1103402" cy="42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924944"/>
                        <a:ext cx="1103402" cy="427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2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≤</a:t>
            </a:r>
            <a:r>
              <a:rPr lang="en-US" altLang="zh-CN" i="1" dirty="0">
                <a:latin typeface="+mn-ea"/>
              </a:rPr>
              <a:t>k</a:t>
            </a:r>
            <a:r>
              <a:rPr lang="zh-CN" altLang="zh-CN" dirty="0">
                <a:latin typeface="+mn-ea"/>
              </a:rPr>
              <a:t>≤</a:t>
            </a:r>
            <a:r>
              <a:rPr lang="en-US" altLang="zh-CN" i="1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的最优值为</a:t>
            </a:r>
            <a:r>
              <a:rPr lang="en-US" altLang="zh-CN" i="1" dirty="0">
                <a:latin typeface="+mn-ea"/>
              </a:rPr>
              <a:t>p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i="1" dirty="0">
                <a:latin typeface="+mn-ea"/>
              </a:rPr>
              <a:t>j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1"/>
            <a:r>
              <a:rPr lang="zh-CN" altLang="zh-CN" dirty="0">
                <a:latin typeface="+mn-ea"/>
                <a:ea typeface="+mn-ea"/>
              </a:rPr>
              <a:t>是背包容量为</a:t>
            </a:r>
            <a:r>
              <a:rPr lang="en-US" altLang="zh-CN" i="1" dirty="0">
                <a:latin typeface="+mn-ea"/>
                <a:ea typeface="+mn-ea"/>
              </a:rPr>
              <a:t>j</a:t>
            </a:r>
            <a:r>
              <a:rPr lang="zh-CN" altLang="zh-CN" dirty="0">
                <a:latin typeface="+mn-ea"/>
                <a:ea typeface="+mn-ea"/>
              </a:rPr>
              <a:t>，可选物品为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，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＋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zh-CN" dirty="0">
                <a:latin typeface="+mn-ea"/>
                <a:ea typeface="+mn-ea"/>
              </a:rPr>
              <a:t>，…，</a:t>
            </a:r>
            <a:r>
              <a:rPr lang="en-US" altLang="zh-CN" i="1" dirty="0">
                <a:latin typeface="+mn-ea"/>
                <a:ea typeface="+mn-ea"/>
              </a:rPr>
              <a:t>n</a:t>
            </a:r>
            <a:r>
              <a:rPr lang="zh-CN" altLang="zh-CN" dirty="0">
                <a:latin typeface="+mn-ea"/>
                <a:ea typeface="+mn-ea"/>
              </a:rPr>
              <a:t>时</a:t>
            </a:r>
            <a:r>
              <a:rPr lang="en-US" altLang="zh-CN" dirty="0">
                <a:latin typeface="+mn-ea"/>
                <a:ea typeface="+mn-ea"/>
              </a:rPr>
              <a:t>0-1</a:t>
            </a:r>
            <a:r>
              <a:rPr lang="zh-CN" altLang="zh-CN" dirty="0">
                <a:latin typeface="+mn-ea"/>
                <a:ea typeface="+mn-ea"/>
              </a:rPr>
              <a:t>背包问题的最优值。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912143" y="3284984"/>
            <a:ext cx="5472113" cy="1360487"/>
            <a:chOff x="1907705" y="3959344"/>
            <a:chExt cx="5472606" cy="1360863"/>
          </a:xfrm>
        </p:grpSpPr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1921994" y="4235645"/>
              <a:ext cx="52773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1921994" y="4183243"/>
              <a:ext cx="1587" cy="109568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2207770" y="4188007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491958" y="4188007"/>
              <a:ext cx="1588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5486252" y="4178480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911741" y="4176891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7197732" y="4175304"/>
              <a:ext cx="1588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12148" y="3959344"/>
              <a:ext cx="5468163" cy="23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1    2     3	                                                           </a:t>
              </a:r>
              <a:r>
                <a:rPr lang="en-US" altLang="zh-CN" sz="14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i</a:t>
              </a:r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                        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921994" y="4391263"/>
              <a:ext cx="0" cy="73521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495778" y="4381736"/>
              <a:ext cx="0" cy="1984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006000" y="4334446"/>
              <a:ext cx="2467150" cy="255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  <a:r>
                <a:rPr lang="zh-CN" altLang="en-US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1600" b="1">
                <a:solidFill>
                  <a:srgbClr val="0070C0"/>
                </a:solidFill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921994" y="4580228"/>
              <a:ext cx="3583310" cy="158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921994" y="5026439"/>
              <a:ext cx="3989746" cy="158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8" name="Line 2"/>
            <p:cNvSpPr>
              <a:spLocks noChangeShapeType="1"/>
            </p:cNvSpPr>
            <p:nvPr/>
          </p:nvSpPr>
          <p:spPr bwMode="auto">
            <a:xfrm>
              <a:off x="5906978" y="4405554"/>
              <a:ext cx="0" cy="73362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 rot="10800000" flipV="1">
              <a:off x="1907705" y="4735432"/>
              <a:ext cx="39185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 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：不装入物品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+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1600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0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五、动态规划的递归关系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则建立计算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zh-CN" altLang="zh-CN" dirty="0"/>
              <a:t>，</a:t>
            </a:r>
            <a:r>
              <a:rPr lang="en-US" altLang="zh-CN" i="1" dirty="0"/>
              <a:t>j</a:t>
            </a:r>
            <a:r>
              <a:rPr lang="en-US" altLang="zh-CN" dirty="0"/>
              <a:t>)</a:t>
            </a:r>
            <a:r>
              <a:rPr lang="zh-CN" altLang="zh-CN" dirty="0"/>
              <a:t>的递归式如下：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53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52437"/>
              </p:ext>
            </p:extLst>
          </p:nvPr>
        </p:nvGraphicFramePr>
        <p:xfrm>
          <a:off x="1816100" y="1916832"/>
          <a:ext cx="5511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公式" r:id="rId3" imgW="3721100" imgH="482600" progId="Equation.3">
                  <p:embed/>
                </p:oleObj>
              </mc:Choice>
              <mc:Fallback>
                <p:oleObj name="公式" r:id="rId3" imgW="3721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916832"/>
                        <a:ext cx="5511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27250"/>
              </p:ext>
            </p:extLst>
          </p:nvPr>
        </p:nvGraphicFramePr>
        <p:xfrm>
          <a:off x="2838450" y="2737569"/>
          <a:ext cx="3467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公式" r:id="rId5" imgW="2133600" imgH="482600" progId="Equation.3">
                  <p:embed/>
                </p:oleObj>
              </mc:Choice>
              <mc:Fallback>
                <p:oleObj name="公式" r:id="rId5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737569"/>
                        <a:ext cx="3467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组合 29"/>
          <p:cNvGrpSpPr>
            <a:grpSpLocks/>
          </p:cNvGrpSpPr>
          <p:nvPr/>
        </p:nvGrpSpPr>
        <p:grpSpPr bwMode="auto">
          <a:xfrm>
            <a:off x="2123728" y="4149080"/>
            <a:ext cx="5472112" cy="1360488"/>
            <a:chOff x="1907705" y="3959344"/>
            <a:chExt cx="5472606" cy="1360863"/>
          </a:xfrm>
        </p:grpSpPr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1921993" y="4235645"/>
              <a:ext cx="527732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1921993" y="4183244"/>
              <a:ext cx="1588" cy="10956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>
              <a:off x="2207769" y="4188007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>
              <a:off x="2491958" y="4188007"/>
              <a:ext cx="1587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5486253" y="4178479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5911741" y="4176892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7197733" y="4175304"/>
              <a:ext cx="1587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1912148" y="3959344"/>
              <a:ext cx="5468163" cy="23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1    2     3	                                                           </a:t>
              </a:r>
              <a:r>
                <a:rPr lang="en-US" altLang="zh-CN" sz="14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i</a:t>
              </a:r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                        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>
              <a:off x="1921993" y="4391263"/>
              <a:ext cx="0" cy="73521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5495779" y="4381735"/>
              <a:ext cx="0" cy="19849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2006000" y="4334446"/>
              <a:ext cx="2467150" cy="255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  <a:r>
                <a:rPr lang="zh-CN" altLang="en-US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1600" b="1">
                <a:solidFill>
                  <a:srgbClr val="0070C0"/>
                </a:solidFill>
              </a:endParaRPr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1921993" y="4580228"/>
              <a:ext cx="3583311" cy="158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1921993" y="5026438"/>
              <a:ext cx="3989748" cy="158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4" name="Line 2"/>
            <p:cNvSpPr>
              <a:spLocks noChangeShapeType="1"/>
            </p:cNvSpPr>
            <p:nvPr/>
          </p:nvSpPr>
          <p:spPr bwMode="auto">
            <a:xfrm>
              <a:off x="5906978" y="4405555"/>
              <a:ext cx="0" cy="7336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 rot="10800000" flipV="1">
              <a:off x="1907705" y="4735432"/>
              <a:ext cx="39185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 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：不装入物品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+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1600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43177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Pages>0</Pages>
  <Words>1110</Words>
  <Characters>0</Characters>
  <Application>Microsoft Office PowerPoint</Application>
  <DocSecurity>0</DocSecurity>
  <PresentationFormat>全屏显示(4:3)</PresentationFormat>
  <Lines>0</Lines>
  <Paragraphs>180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Century Schoolbook</vt:lpstr>
      <vt:lpstr>黑体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sample</vt:lpstr>
      <vt:lpstr>公式</vt:lpstr>
      <vt:lpstr>PowerPoint 演示文稿</vt:lpstr>
      <vt:lpstr>一、动态规划简介</vt:lpstr>
      <vt:lpstr>二、0-1背包问题描述</vt:lpstr>
      <vt:lpstr>PowerPoint 演示文稿</vt:lpstr>
      <vt:lpstr>PowerPoint 演示文稿</vt:lpstr>
      <vt:lpstr>三、动态规划的数学描述</vt:lpstr>
      <vt:lpstr>四、动态规划的问题分析</vt:lpstr>
      <vt:lpstr>PowerPoint 演示文稿</vt:lpstr>
      <vt:lpstr>五、动态规划的递归关系</vt:lpstr>
      <vt:lpstr>PowerPoint 演示文稿</vt:lpstr>
      <vt:lpstr>PowerPoint 演示文稿</vt:lpstr>
      <vt:lpstr>PowerPoint 演示文稿</vt:lpstr>
      <vt:lpstr>6、动态规划的特征</vt:lpstr>
      <vt:lpstr>7、动态规划的基本思想</vt:lpstr>
      <vt:lpstr>PowerPoint 演示文稿</vt:lpstr>
      <vt:lpstr>PowerPoint 演示文稿</vt:lpstr>
      <vt:lpstr>PowerPoint 演示文稿</vt:lpstr>
      <vt:lpstr>8、如何设计动态规划算法</vt:lpstr>
      <vt:lpstr>四、练习题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creator>刘超慧</dc:creator>
  <cp:lastModifiedBy>何渊淘</cp:lastModifiedBy>
  <cp:revision>418</cp:revision>
  <dcterms:created xsi:type="dcterms:W3CDTF">2004-08-26T06:30:40Z</dcterms:created>
  <dcterms:modified xsi:type="dcterms:W3CDTF">2017-12-14T09:50:41Z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