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22" r:id="rId2"/>
    <p:sldId id="394" r:id="rId3"/>
    <p:sldId id="397" r:id="rId4"/>
    <p:sldId id="398" r:id="rId5"/>
    <p:sldId id="399" r:id="rId6"/>
    <p:sldId id="395" r:id="rId7"/>
    <p:sldId id="403" r:id="rId8"/>
    <p:sldId id="404" r:id="rId9"/>
    <p:sldId id="405" r:id="rId10"/>
    <p:sldId id="406" r:id="rId11"/>
    <p:sldId id="407" r:id="rId12"/>
    <p:sldId id="396" r:id="rId13"/>
    <p:sldId id="415" r:id="rId14"/>
    <p:sldId id="409" r:id="rId15"/>
    <p:sldId id="410" r:id="rId16"/>
    <p:sldId id="414" r:id="rId17"/>
    <p:sldId id="276" r:id="rId18"/>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0033CC"/>
    <a:srgbClr val="0000FF"/>
    <a:srgbClr val="9D9D9D"/>
    <a:srgbClr val="798287"/>
    <a:srgbClr val="F1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6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t>2017/10/27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t>‹#›</a:t>
            </a:fld>
            <a:endParaRPr lang="zh-CN" altLang="en-US"/>
          </a:p>
        </p:txBody>
      </p:sp>
    </p:spTree>
    <p:extLst>
      <p:ext uri="{BB962C8B-B14F-4D97-AF65-F5344CB8AC3E}">
        <p14:creationId xmlns:p14="http://schemas.microsoft.com/office/powerpoint/2010/main"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t>2017/10/27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t>‹#›</a:t>
            </a:fld>
            <a:endParaRPr lang="zh-CN" altLang="en-US"/>
          </a:p>
        </p:txBody>
      </p:sp>
    </p:spTree>
    <p:extLst>
      <p:ext uri="{BB962C8B-B14F-4D97-AF65-F5344CB8AC3E}">
        <p14:creationId xmlns:p14="http://schemas.microsoft.com/office/powerpoint/2010/main"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heyuantao/ProgrammingPracticeCourse.g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m.hdu.edu.cn/showproblem.php?pid=10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cm.hdu.edu.cn/showproblem.php?pid=109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cm.hdu.edu.cn/showproblem.php?pid=109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cm.hdu.edu.cn/showproblem.php?pid=1093" TargetMode="External"/><Relationship Id="rId2" Type="http://schemas.openxmlformats.org/officeDocument/2006/relationships/hyperlink" Target="http://acm.hdu.edu.cn/showproblem.php?pid=1092" TargetMode="External"/><Relationship Id="rId1" Type="http://schemas.openxmlformats.org/officeDocument/2006/relationships/slideLayout" Target="../slideLayouts/slideLayout2.xml"/><Relationship Id="rId4" Type="http://schemas.openxmlformats.org/officeDocument/2006/relationships/hyperlink" Target="http://acm.hdu.edu.cn/showproblem.php?pid=109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a:t>
            </a:r>
            <a:r>
              <a:rPr lang="zh-CN" altLang="en-US" sz="3600" b="1" dirty="0" smtClean="0">
                <a:solidFill>
                  <a:srgbClr val="0000FF"/>
                </a:solidFill>
                <a:latin typeface="Tahoma" pitchFamily="34" charset="0"/>
                <a:ea typeface="隶书" pitchFamily="49" charset="-122"/>
              </a:rPr>
              <a:t>：何渊淘</a:t>
            </a:r>
            <a:endParaRPr lang="zh-CN" altLang="en-US" sz="3600" b="1" dirty="0">
              <a:solidFill>
                <a:srgbClr val="0000FF"/>
              </a:solidFill>
              <a:latin typeface="Tahoma" pitchFamily="34" charset="0"/>
              <a:ea typeface="隶书" pitchFamily="49" charset="-122"/>
            </a:endParaRPr>
          </a:p>
        </p:txBody>
      </p:sp>
      <p:sp>
        <p:nvSpPr>
          <p:cNvPr id="3076" name="Text Box 4"/>
          <p:cNvSpPr txBox="1">
            <a:spLocks noChangeArrowheads="1"/>
          </p:cNvSpPr>
          <p:nvPr/>
        </p:nvSpPr>
        <p:spPr bwMode="auto">
          <a:xfrm>
            <a:off x="1676476" y="4800564"/>
            <a:ext cx="632443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smtClean="0">
                <a:solidFill>
                  <a:srgbClr val="0000FF"/>
                </a:solidFill>
                <a:latin typeface="Arial" pitchFamily="34" charset="0"/>
                <a:ea typeface="宋体" pitchFamily="2" charset="-122"/>
              </a:rPr>
              <a:t>he_yuan_tao@163.com</a:t>
            </a:r>
            <a:endParaRPr lang="en-US" altLang="zh-CN" sz="2000" b="1" dirty="0">
              <a:solidFill>
                <a:srgbClr val="0000FF"/>
              </a:solidFill>
              <a:latin typeface="Arial" pitchFamily="34" charset="0"/>
              <a:ea typeface="宋体" pitchFamily="2" charset="-122"/>
            </a:endParaRP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smtClean="0">
                <a:solidFill>
                  <a:srgbClr val="0000FF"/>
                </a:solidFill>
                <a:latin typeface="Arial" pitchFamily="34" charset="0"/>
                <a:ea typeface="宋体" pitchFamily="2" charset="-122"/>
              </a:rPr>
              <a:t>：</a:t>
            </a:r>
            <a:r>
              <a:rPr lang="en-US" altLang="zh-CN" sz="2000" b="1" dirty="0" smtClean="0">
                <a:solidFill>
                  <a:srgbClr val="0000FF"/>
                </a:solidFill>
                <a:latin typeface="Arial" pitchFamily="34" charset="0"/>
                <a:ea typeface="宋体" pitchFamily="2" charset="-122"/>
              </a:rPr>
              <a:t>13673990235 </a:t>
            </a:r>
          </a:p>
          <a:p>
            <a:pPr eaLnBrk="1" hangingPunct="1">
              <a:spcBef>
                <a:spcPct val="50000"/>
              </a:spcBef>
              <a:buClrTx/>
              <a:buFont typeface="Arial" pitchFamily="34" charset="0"/>
              <a:buNone/>
            </a:pPr>
            <a:r>
              <a:rPr lang="en-US" altLang="zh-CN" sz="2000" b="1" dirty="0" smtClean="0">
                <a:solidFill>
                  <a:srgbClr val="0000FF"/>
                </a:solidFill>
                <a:latin typeface="Arial" pitchFamily="34" charset="0"/>
                <a:ea typeface="宋体" pitchFamily="2" charset="-122"/>
              </a:rPr>
              <a:t> </a:t>
            </a:r>
            <a:r>
              <a:rPr lang="zh-CN" altLang="en-US" sz="2000" b="1" dirty="0" smtClean="0">
                <a:solidFill>
                  <a:srgbClr val="0000FF"/>
                </a:solidFill>
                <a:latin typeface="Arial" pitchFamily="34" charset="0"/>
                <a:ea typeface="宋体" pitchFamily="2" charset="-122"/>
                <a:hlinkClick r:id="rId2"/>
              </a:rPr>
              <a:t>课件下载</a:t>
            </a:r>
            <a:endParaRPr lang="en-US" altLang="zh-CN" sz="14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4.</a:t>
            </a:r>
            <a:r>
              <a:rPr lang="zh-CN" altLang="zh-CN" b="1" dirty="0" smtClean="0"/>
              <a:t>国</a:t>
            </a:r>
            <a:r>
              <a:rPr lang="en-US" altLang="zh-CN" b="1" dirty="0"/>
              <a:t>(</a:t>
            </a:r>
            <a:r>
              <a:rPr lang="zh-CN" altLang="zh-CN" b="1" dirty="0"/>
              <a:t>省</a:t>
            </a:r>
            <a:r>
              <a:rPr lang="en-US" altLang="zh-CN" b="1" dirty="0"/>
              <a:t>)</a:t>
            </a:r>
            <a:r>
              <a:rPr lang="zh-CN" altLang="zh-CN" b="1" dirty="0"/>
              <a:t>内开展较好的高校</a:t>
            </a:r>
          </a:p>
          <a:p>
            <a:pPr lvl="1"/>
            <a:r>
              <a:rPr lang="zh-CN" altLang="en-US" dirty="0"/>
              <a:t>清华大学、</a:t>
            </a:r>
            <a:r>
              <a:rPr lang="zh-CN" altLang="en-US" dirty="0" smtClean="0"/>
              <a:t>北京大学</a:t>
            </a:r>
            <a:endParaRPr lang="en-US" altLang="zh-CN" dirty="0" smtClean="0"/>
          </a:p>
          <a:p>
            <a:pPr lvl="1"/>
            <a:r>
              <a:rPr lang="zh-CN" altLang="en-US" dirty="0" smtClean="0"/>
              <a:t>浙江大学</a:t>
            </a:r>
            <a:r>
              <a:rPr lang="zh-CN" altLang="en-US" dirty="0"/>
              <a:t>、复旦大学、上海交通大学、中山大学、</a:t>
            </a:r>
            <a:r>
              <a:rPr lang="zh-CN" altLang="en-US" dirty="0" smtClean="0"/>
              <a:t>北京航天航空大学</a:t>
            </a:r>
            <a:endParaRPr lang="en-US" altLang="zh-CN" dirty="0"/>
          </a:p>
          <a:p>
            <a:pPr lvl="1"/>
            <a:r>
              <a:rPr lang="zh-CN" altLang="en-US" dirty="0" smtClean="0"/>
              <a:t>北京邮电大学</a:t>
            </a:r>
            <a:r>
              <a:rPr lang="zh-CN" altLang="en-US" dirty="0"/>
              <a:t>、电子科技</a:t>
            </a:r>
            <a:r>
              <a:rPr lang="zh-CN" altLang="en-US" dirty="0" smtClean="0"/>
              <a:t>大学</a:t>
            </a:r>
            <a:endParaRPr lang="en-US" altLang="zh-CN" dirty="0" smtClean="0"/>
          </a:p>
          <a:p>
            <a:pPr lvl="1"/>
            <a:r>
              <a:rPr lang="zh-CN" altLang="en-US" dirty="0" smtClean="0"/>
              <a:t>郑州大学、河南理工大学</a:t>
            </a:r>
            <a:endParaRPr lang="en-US" altLang="zh-CN" dirty="0" smtClean="0"/>
          </a:p>
          <a:p>
            <a:pPr lvl="1"/>
            <a:r>
              <a:rPr lang="zh-CN" altLang="en-US" dirty="0" smtClean="0"/>
              <a:t>郑州轻工业学院、南阳理工学院</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5.</a:t>
            </a:r>
            <a:r>
              <a:rPr lang="zh-CN" altLang="en-US" dirty="0" smtClean="0"/>
              <a:t>我校的开展情况</a:t>
            </a:r>
            <a:endParaRPr lang="en-US" altLang="zh-CN" dirty="0" smtClean="0"/>
          </a:p>
          <a:p>
            <a:pPr marL="457200" lvl="1" indent="0">
              <a:buNone/>
            </a:pPr>
            <a:endParaRPr lang="en-US" altLang="zh-CN" dirty="0" smtClean="0"/>
          </a:p>
          <a:p>
            <a:pPr marL="457200" lvl="1" indent="0">
              <a:buNone/>
            </a:pPr>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1.</a:t>
            </a:r>
            <a:r>
              <a:rPr lang="zh-CN" altLang="zh-CN" dirty="0" smtClean="0"/>
              <a:t>输入</a:t>
            </a:r>
            <a:r>
              <a:rPr lang="zh-CN" altLang="zh-CN" dirty="0"/>
              <a:t>不说明有多少个</a:t>
            </a:r>
            <a:r>
              <a:rPr lang="en-US" altLang="zh-CN" dirty="0"/>
              <a:t>Input Block,</a:t>
            </a:r>
            <a:r>
              <a:rPr lang="zh-CN" altLang="zh-CN" dirty="0"/>
              <a:t>以</a:t>
            </a:r>
            <a:r>
              <a:rPr lang="en-US" altLang="zh-CN" dirty="0"/>
              <a:t>EOF</a:t>
            </a:r>
            <a:r>
              <a:rPr lang="zh-CN" altLang="zh-CN" dirty="0"/>
              <a:t>为结束</a:t>
            </a:r>
            <a:r>
              <a:rPr lang="zh-CN" altLang="zh-CN" dirty="0" smtClean="0"/>
              <a:t>标志</a:t>
            </a:r>
            <a:endParaRPr lang="en-US" altLang="zh-CN" dirty="0" smtClean="0"/>
          </a:p>
          <a:p>
            <a:pPr lvl="1"/>
            <a:r>
              <a:rPr lang="zh-CN" altLang="en-US" dirty="0" smtClean="0"/>
              <a:t>题目：</a:t>
            </a:r>
            <a:endParaRPr lang="en-US" altLang="zh-CN" dirty="0" smtClean="0"/>
          </a:p>
          <a:p>
            <a:pPr lvl="1"/>
            <a:endParaRPr lang="zh-CN" altLang="zh-CN" dirty="0"/>
          </a:p>
          <a:p>
            <a:pPr lvl="1"/>
            <a:r>
              <a:rPr lang="zh-CN" altLang="zh-CN" dirty="0"/>
              <a:t>参见：</a:t>
            </a:r>
            <a:r>
              <a:rPr lang="en-US" altLang="zh-CN" dirty="0"/>
              <a:t>HDOJ_1089 </a:t>
            </a:r>
            <a:r>
              <a:rPr lang="en-US" altLang="zh-CN" u="sng" dirty="0">
                <a:hlinkClick r:id="rId2"/>
              </a:rPr>
              <a:t>http://acm.hdu.edu.cn/showproblem.php?pid=1089</a:t>
            </a:r>
            <a:endParaRPr lang="zh-CN" altLang="zh-CN" dirty="0"/>
          </a:p>
          <a:p>
            <a:pPr lvl="1"/>
            <a:endParaRPr lang="en-US" altLang="zh-CN" dirty="0" smtClean="0"/>
          </a:p>
          <a:p>
            <a:pPr lvl="1"/>
            <a:r>
              <a:rPr lang="zh-CN" altLang="en-US" dirty="0" smtClean="0"/>
              <a:t>说明：</a:t>
            </a:r>
            <a:r>
              <a:rPr lang="en-US" altLang="zh-CN" dirty="0"/>
              <a:t>EOF</a:t>
            </a:r>
            <a:r>
              <a:rPr lang="zh-CN" altLang="zh-CN" dirty="0"/>
              <a:t>是一个预定义的常量，等于</a:t>
            </a:r>
            <a:r>
              <a:rPr lang="en-US" altLang="zh-CN" dirty="0"/>
              <a:t>-</a:t>
            </a:r>
            <a:r>
              <a:rPr lang="en-US" altLang="zh-CN" dirty="0" smtClean="0"/>
              <a:t>1</a:t>
            </a:r>
            <a:endParaRPr lang="zh-CN" altLang="zh-CN" dirty="0"/>
          </a:p>
          <a:p>
            <a:pPr lvl="1"/>
            <a:endParaRPr lang="en-US" altLang="zh-CN" dirty="0" smtClean="0"/>
          </a:p>
          <a:p>
            <a:pPr lvl="1"/>
            <a:endParaRPr lang="zh-CN" altLang="en-US" dirty="0" smtClean="0"/>
          </a:p>
        </p:txBody>
      </p:sp>
    </p:spTree>
    <p:extLst>
      <p:ext uri="{BB962C8B-B14F-4D97-AF65-F5344CB8AC3E}">
        <p14:creationId xmlns:p14="http://schemas.microsoft.com/office/powerpoint/2010/main" val="2707379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三、</a:t>
            </a:r>
            <a:r>
              <a:rPr lang="en-US" altLang="zh-CN" dirty="0"/>
              <a:t>ACM</a:t>
            </a:r>
            <a:r>
              <a:rPr lang="zh-CN" altLang="zh-CN" dirty="0"/>
              <a:t>基本的输入输出</a:t>
            </a:r>
            <a:endParaRPr lang="zh-CN" altLang="en-US" dirty="0"/>
          </a:p>
        </p:txBody>
      </p:sp>
      <p:sp>
        <p:nvSpPr>
          <p:cNvPr id="3" name="内容占位符 2"/>
          <p:cNvSpPr>
            <a:spLocks noGrp="1"/>
          </p:cNvSpPr>
          <p:nvPr>
            <p:ph idx="1"/>
          </p:nvPr>
        </p:nvSpPr>
        <p:spPr/>
        <p:txBody>
          <a:bodyPr/>
          <a:lstStyle/>
          <a:p>
            <a:pPr lvl="0"/>
            <a:r>
              <a:rPr lang="zh-CN" altLang="zh-CN" dirty="0"/>
              <a:t>源码：</a:t>
            </a:r>
          </a:p>
          <a:p>
            <a:pPr marL="457200" lvl="1" indent="0">
              <a:buNone/>
            </a:pPr>
            <a:r>
              <a:rPr lang="en-US" altLang="zh-CN" dirty="0"/>
              <a:t>#include &lt;</a:t>
            </a:r>
            <a:r>
              <a:rPr lang="en-US" altLang="zh-CN" dirty="0" err="1"/>
              <a:t>stdio.h</a:t>
            </a:r>
            <a:r>
              <a:rPr lang="en-US" altLang="zh-CN" dirty="0"/>
              <a:t>&gt;</a:t>
            </a:r>
            <a:endParaRPr lang="zh-CN" altLang="zh-CN" dirty="0"/>
          </a:p>
          <a:p>
            <a:pPr marL="457200" lvl="1" indent="0">
              <a:buNone/>
            </a:pPr>
            <a:r>
              <a:rPr lang="en-US" altLang="zh-CN" dirty="0"/>
              <a:t> </a:t>
            </a:r>
            <a:r>
              <a:rPr lang="en-US" altLang="zh-CN" dirty="0" err="1"/>
              <a:t>int</a:t>
            </a:r>
            <a:r>
              <a:rPr lang="en-US" altLang="zh-CN" dirty="0"/>
              <a:t> main()</a:t>
            </a:r>
            <a:endParaRPr lang="zh-CN" altLang="zh-CN" dirty="0"/>
          </a:p>
          <a:p>
            <a:pPr marL="457200" lvl="1" indent="0">
              <a:buNone/>
            </a:pPr>
            <a:r>
              <a:rPr lang="en-US" altLang="zh-CN" dirty="0"/>
              <a:t> { </a:t>
            </a:r>
            <a:endParaRPr lang="zh-CN" altLang="zh-CN" dirty="0"/>
          </a:p>
          <a:p>
            <a:pPr marL="457200" lvl="1" indent="0">
              <a:buNone/>
            </a:pPr>
            <a:r>
              <a:rPr lang="en-US" altLang="zh-CN" dirty="0"/>
              <a:t>    </a:t>
            </a:r>
            <a:r>
              <a:rPr lang="en-US" altLang="zh-CN" dirty="0" err="1"/>
              <a:t>int</a:t>
            </a:r>
            <a:r>
              <a:rPr lang="en-US" altLang="zh-CN" dirty="0"/>
              <a:t> </a:t>
            </a:r>
            <a:r>
              <a:rPr lang="en-US" altLang="zh-CN" dirty="0" err="1"/>
              <a:t>a,b</a:t>
            </a:r>
            <a:r>
              <a:rPr lang="en-US" altLang="zh-CN" dirty="0"/>
              <a:t>;</a:t>
            </a:r>
            <a:endParaRPr lang="zh-CN" altLang="zh-CN" dirty="0"/>
          </a:p>
          <a:p>
            <a:pPr marL="457200" lvl="1" indent="0">
              <a:buNone/>
            </a:pPr>
            <a:r>
              <a:rPr lang="en-US" altLang="zh-CN" dirty="0"/>
              <a:t> 	  while(</a:t>
            </a:r>
            <a:r>
              <a:rPr lang="en-US" altLang="zh-CN" dirty="0" err="1"/>
              <a:t>scanf</a:t>
            </a:r>
            <a:r>
              <a:rPr lang="en-US" altLang="zh-CN" dirty="0"/>
              <a:t>("%d %</a:t>
            </a:r>
            <a:r>
              <a:rPr lang="en-US" altLang="zh-CN" dirty="0" err="1"/>
              <a:t>d",&amp;a</a:t>
            </a:r>
            <a:r>
              <a:rPr lang="en-US" altLang="zh-CN" dirty="0"/>
              <a:t>, &amp;b) != EOF)  	    </a:t>
            </a:r>
            <a:endParaRPr lang="zh-CN" altLang="zh-CN" dirty="0"/>
          </a:p>
          <a:p>
            <a:pPr marL="457200" lvl="1" indent="0">
              <a:buNone/>
            </a:pPr>
            <a:r>
              <a:rPr lang="en-US" altLang="zh-CN" dirty="0" err="1"/>
              <a:t>printf</a:t>
            </a:r>
            <a:r>
              <a:rPr lang="en-US" altLang="zh-CN" dirty="0"/>
              <a:t>("%d\n",</a:t>
            </a:r>
            <a:r>
              <a:rPr lang="en-US" altLang="zh-CN" dirty="0" err="1"/>
              <a:t>a+b</a:t>
            </a:r>
            <a:r>
              <a:rPr lang="en-US" altLang="zh-CN" dirty="0"/>
              <a:t>);</a:t>
            </a:r>
            <a:endParaRPr lang="zh-CN" altLang="zh-CN" dirty="0"/>
          </a:p>
          <a:p>
            <a:pPr marL="457200" lvl="1" indent="0">
              <a:buNone/>
            </a:pPr>
            <a:r>
              <a:rPr lang="en-US" altLang="zh-CN" dirty="0"/>
              <a:t> } </a:t>
            </a:r>
            <a:endParaRPr lang="zh-CN" altLang="zh-CN" dirty="0"/>
          </a:p>
          <a:p>
            <a:endParaRPr lang="zh-CN" altLang="en-US" dirty="0"/>
          </a:p>
        </p:txBody>
      </p:sp>
    </p:spTree>
    <p:extLst>
      <p:ext uri="{BB962C8B-B14F-4D97-AF65-F5344CB8AC3E}">
        <p14:creationId xmlns:p14="http://schemas.microsoft.com/office/powerpoint/2010/main" val="58034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2.</a:t>
            </a:r>
            <a:r>
              <a:rPr lang="zh-CN" altLang="zh-CN" dirty="0" smtClean="0"/>
              <a:t>输入</a:t>
            </a:r>
            <a:r>
              <a:rPr lang="zh-CN" altLang="zh-CN" dirty="0"/>
              <a:t>一开始就会说有</a:t>
            </a:r>
            <a:r>
              <a:rPr lang="en-US" altLang="zh-CN" dirty="0"/>
              <a:t>N</a:t>
            </a:r>
            <a:r>
              <a:rPr lang="zh-CN" altLang="zh-CN" dirty="0"/>
              <a:t>个</a:t>
            </a:r>
            <a:r>
              <a:rPr lang="en-US" altLang="zh-CN" dirty="0"/>
              <a:t>Input Block,</a:t>
            </a:r>
            <a:r>
              <a:rPr lang="zh-CN" altLang="zh-CN" dirty="0"/>
              <a:t>下面接着是</a:t>
            </a:r>
            <a:r>
              <a:rPr lang="en-US" altLang="zh-CN" dirty="0"/>
              <a:t>N</a:t>
            </a:r>
            <a:r>
              <a:rPr lang="zh-CN" altLang="zh-CN" dirty="0"/>
              <a:t>个</a:t>
            </a:r>
            <a:r>
              <a:rPr lang="en-US" altLang="zh-CN" dirty="0"/>
              <a:t>Input Block</a:t>
            </a:r>
            <a:r>
              <a:rPr lang="zh-CN" altLang="zh-CN" dirty="0"/>
              <a:t>。 </a:t>
            </a:r>
          </a:p>
          <a:p>
            <a:pPr lvl="1"/>
            <a:r>
              <a:rPr lang="zh-CN" altLang="zh-CN" dirty="0" smtClean="0"/>
              <a:t>参见：</a:t>
            </a:r>
            <a:r>
              <a:rPr lang="en-US" altLang="zh-CN" dirty="0" smtClean="0"/>
              <a:t>HDOJ_1090 </a:t>
            </a:r>
            <a:r>
              <a:rPr lang="en-US" altLang="zh-CN" u="sng" dirty="0" smtClean="0">
                <a:hlinkClick r:id="rId2"/>
              </a:rPr>
              <a:t>http://acm.hdu.edu.cn/showproblem.php?pid=1090</a:t>
            </a:r>
            <a:endParaRPr lang="zh-CN" altLang="zh-CN" dirty="0" smtClean="0"/>
          </a:p>
          <a:p>
            <a:pPr lvl="1"/>
            <a:r>
              <a:rPr lang="zh-CN" altLang="zh-CN" dirty="0"/>
              <a:t>本类输入解决方案</a:t>
            </a:r>
            <a:r>
              <a:rPr lang="en-US" altLang="zh-CN" dirty="0"/>
              <a:t>(C</a:t>
            </a:r>
            <a:r>
              <a:rPr lang="zh-CN" altLang="zh-CN" dirty="0"/>
              <a:t>语法</a:t>
            </a:r>
            <a:r>
              <a:rPr lang="en-US" altLang="zh-CN" dirty="0"/>
              <a:t>)</a:t>
            </a:r>
            <a:endParaRPr lang="zh-CN" altLang="zh-CN" sz="2000" dirty="0"/>
          </a:p>
          <a:p>
            <a:pPr marL="0" indent="0">
              <a:buNone/>
            </a:pPr>
            <a:r>
              <a:rPr lang="en-US" altLang="zh-CN"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scanf</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d",&amp;n</a:t>
            </a:r>
            <a:r>
              <a:rPr lang="en-US" altLang="zh-CN" sz="2800" dirty="0">
                <a:latin typeface="宋体" panose="02010600030101010101" pitchFamily="2" charset="-122"/>
                <a:ea typeface="宋体" panose="02010600030101010101" pitchFamily="2" charset="-122"/>
              </a:rPr>
              <a:t>) ; </a:t>
            </a:r>
            <a:endParaRPr lang="zh-CN"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	for( </a:t>
            </a:r>
            <a:r>
              <a:rPr lang="en-US" altLang="zh-CN" sz="28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=0 ; </a:t>
            </a:r>
            <a:r>
              <a:rPr lang="en-US" altLang="zh-CN" sz="28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&lt;n ; </a:t>
            </a:r>
            <a:r>
              <a:rPr lang="en-US" altLang="zh-CN" sz="28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 ) { </a:t>
            </a:r>
            <a:endParaRPr lang="zh-CN" altLang="zh-CN" sz="2800" dirty="0">
              <a:latin typeface="宋体" panose="02010600030101010101" pitchFamily="2" charset="-122"/>
              <a:ea typeface="宋体" panose="02010600030101010101" pitchFamily="2" charset="-122"/>
            </a:endParaRPr>
          </a:p>
          <a:p>
            <a:pPr marL="0" indent="0">
              <a:buNone/>
            </a:pPr>
            <a:r>
              <a:rPr lang="en-US" altLang="zh-CN" sz="2800" dirty="0" smtClean="0">
                <a:latin typeface="宋体" panose="02010600030101010101" pitchFamily="2" charset="-122"/>
                <a:ea typeface="宋体" panose="02010600030101010101" pitchFamily="2" charset="-122"/>
              </a:rPr>
              <a:t>      </a:t>
            </a:r>
            <a:r>
              <a:rPr lang="en-US" altLang="zh-CN" sz="2800" dirty="0">
                <a:latin typeface="宋体" panose="02010600030101010101" pitchFamily="2" charset="-122"/>
                <a:ea typeface="宋体" panose="02010600030101010101" pitchFamily="2" charset="-122"/>
              </a:rPr>
              <a:t>.... } </a:t>
            </a:r>
            <a:endParaRPr lang="zh-CN" altLang="zh-CN" sz="2800" dirty="0">
              <a:latin typeface="宋体" panose="02010600030101010101" pitchFamily="2" charset="-122"/>
              <a:ea typeface="宋体" panose="02010600030101010101" pitchFamily="2" charset="-122"/>
            </a:endParaRPr>
          </a:p>
          <a:p>
            <a:pPr lvl="1"/>
            <a:endParaRPr lang="en-US" altLang="zh-CN" dirty="0" smtClean="0"/>
          </a:p>
          <a:p>
            <a:pPr lvl="1"/>
            <a:endParaRPr lang="zh-CN" altLang="en-US" dirty="0" smtClean="0"/>
          </a:p>
        </p:txBody>
      </p:sp>
    </p:spTree>
    <p:extLst>
      <p:ext uri="{BB962C8B-B14F-4D97-AF65-F5344CB8AC3E}">
        <p14:creationId xmlns:p14="http://schemas.microsoft.com/office/powerpoint/2010/main" val="392302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3.</a:t>
            </a:r>
            <a:r>
              <a:rPr lang="zh-CN" altLang="zh-CN" dirty="0" smtClean="0"/>
              <a:t>输入</a:t>
            </a:r>
            <a:r>
              <a:rPr lang="zh-CN" altLang="zh-CN" dirty="0"/>
              <a:t>不说明有多少个</a:t>
            </a:r>
            <a:r>
              <a:rPr lang="en-US" altLang="zh-CN" dirty="0"/>
              <a:t>Input Block,</a:t>
            </a:r>
            <a:r>
              <a:rPr lang="zh-CN" altLang="zh-CN" dirty="0"/>
              <a:t>但以某个特殊输入为结束标志。</a:t>
            </a:r>
            <a:endParaRPr lang="en-US" altLang="zh-CN" dirty="0" smtClean="0"/>
          </a:p>
          <a:p>
            <a:pPr lvl="1"/>
            <a:r>
              <a:rPr lang="zh-CN" altLang="zh-CN" dirty="0"/>
              <a:t>参见：</a:t>
            </a:r>
            <a:r>
              <a:rPr lang="en-US" altLang="zh-CN" dirty="0"/>
              <a:t>HDOJ_1091 </a:t>
            </a:r>
            <a:r>
              <a:rPr lang="en-US" altLang="zh-CN" u="sng" dirty="0">
                <a:hlinkClick r:id="rId2"/>
              </a:rPr>
              <a:t>http://acm.hdu.edu.cn/showproblem.php?pid=1091</a:t>
            </a:r>
            <a:endParaRPr lang="zh-CN" altLang="zh-CN" dirty="0"/>
          </a:p>
          <a:p>
            <a:pPr lvl="1"/>
            <a:r>
              <a:rPr lang="zh-CN" altLang="zh-CN" dirty="0"/>
              <a:t>本类输入解决方案</a:t>
            </a:r>
            <a:r>
              <a:rPr lang="en-US" altLang="zh-CN" dirty="0"/>
              <a:t>(C</a:t>
            </a:r>
            <a:r>
              <a:rPr lang="zh-CN" altLang="zh-CN" dirty="0"/>
              <a:t>语法</a:t>
            </a:r>
            <a:r>
              <a:rPr lang="en-US" altLang="zh-CN" dirty="0"/>
              <a:t>)</a:t>
            </a:r>
            <a:endParaRPr lang="zh-CN" altLang="zh-CN" sz="2000" dirty="0"/>
          </a:p>
          <a:p>
            <a:pPr marL="457200" lvl="1" indent="0">
              <a:buNone/>
            </a:pPr>
            <a:r>
              <a:rPr lang="en-US" altLang="zh-CN" dirty="0" smtClean="0"/>
              <a:t>  while(</a:t>
            </a:r>
            <a:r>
              <a:rPr lang="en-US" altLang="zh-CN" dirty="0" err="1" smtClean="0"/>
              <a:t>scanf</a:t>
            </a:r>
            <a:r>
              <a:rPr lang="en-US" altLang="zh-CN" dirty="0"/>
              <a:t>("%</a:t>
            </a:r>
            <a:r>
              <a:rPr lang="en-US" altLang="zh-CN" dirty="0" err="1"/>
              <a:t>d",&amp;n</a:t>
            </a:r>
            <a:r>
              <a:rPr lang="en-US" altLang="zh-CN" dirty="0" smtClean="0"/>
              <a:t>)&amp;&amp;n</a:t>
            </a:r>
            <a:r>
              <a:rPr lang="en-US" altLang="zh-CN" dirty="0"/>
              <a:t>!=0 ) { </a:t>
            </a:r>
            <a:endParaRPr lang="zh-CN" altLang="zh-CN" sz="2000" dirty="0"/>
          </a:p>
          <a:p>
            <a:pPr marL="457200" lvl="1" indent="0">
              <a:buNone/>
            </a:pPr>
            <a:r>
              <a:rPr lang="en-US" altLang="zh-CN" dirty="0"/>
              <a:t>       .... </a:t>
            </a:r>
            <a:endParaRPr lang="zh-CN" altLang="zh-CN" sz="2000" dirty="0"/>
          </a:p>
          <a:p>
            <a:pPr marL="457200" lvl="1" indent="0">
              <a:buNone/>
            </a:pPr>
            <a:r>
              <a:rPr lang="en-US" altLang="zh-CN" dirty="0" smtClean="0"/>
              <a:t>  } </a:t>
            </a:r>
            <a:endParaRPr lang="zh-CN" altLang="zh-CN" sz="2000" dirty="0"/>
          </a:p>
          <a:p>
            <a:pPr lvl="1"/>
            <a:endParaRPr lang="en-US" altLang="zh-CN" dirty="0" smtClean="0"/>
          </a:p>
          <a:p>
            <a:pPr lvl="1"/>
            <a:endParaRPr lang="zh-CN" altLang="en-US" dirty="0" smtClean="0"/>
          </a:p>
        </p:txBody>
      </p:sp>
    </p:spTree>
    <p:extLst>
      <p:ext uri="{BB962C8B-B14F-4D97-AF65-F5344CB8AC3E}">
        <p14:creationId xmlns:p14="http://schemas.microsoft.com/office/powerpoint/2010/main" val="3923025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a:t>
            </a:r>
            <a:r>
              <a:rPr lang="en-US" altLang="zh-CN" dirty="0" smtClean="0"/>
              <a:t>ACM</a:t>
            </a:r>
            <a:r>
              <a:rPr lang="zh-CN" altLang="zh-CN" dirty="0" smtClean="0"/>
              <a:t>基本</a:t>
            </a:r>
            <a:r>
              <a:rPr lang="zh-CN" altLang="zh-CN" dirty="0"/>
              <a:t>的输入输出</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zh-CN" altLang="en-US" dirty="0"/>
              <a:t>练习题</a:t>
            </a:r>
            <a:endParaRPr lang="en-US" altLang="zh-CN" dirty="0" smtClean="0"/>
          </a:p>
          <a:p>
            <a:pPr lvl="1"/>
            <a:r>
              <a:rPr lang="en-US" altLang="zh-CN" u="sng" dirty="0" smtClean="0">
                <a:hlinkClick r:id="rId2"/>
              </a:rPr>
              <a:t>http</a:t>
            </a:r>
            <a:r>
              <a:rPr lang="en-US" altLang="zh-CN" u="sng" dirty="0">
                <a:hlinkClick r:id="rId2"/>
              </a:rPr>
              <a:t>://acm.hdu.edu.cn/showproblem.php?pid=1092</a:t>
            </a:r>
            <a:endParaRPr lang="zh-CN" altLang="zh-CN" sz="2000" dirty="0"/>
          </a:p>
          <a:p>
            <a:pPr lvl="1"/>
            <a:r>
              <a:rPr lang="en-US" altLang="zh-CN" u="sng" dirty="0" smtClean="0">
                <a:hlinkClick r:id="rId3"/>
              </a:rPr>
              <a:t>http</a:t>
            </a:r>
            <a:r>
              <a:rPr lang="en-US" altLang="zh-CN" u="sng" dirty="0">
                <a:hlinkClick r:id="rId3"/>
              </a:rPr>
              <a:t>://acm.hdu.edu.cn/showproblem.php?pid=1093</a:t>
            </a:r>
            <a:endParaRPr lang="zh-CN" altLang="zh-CN" sz="2000" dirty="0"/>
          </a:p>
          <a:p>
            <a:pPr lvl="1"/>
            <a:r>
              <a:rPr lang="en-US" altLang="zh-CN" u="sng" dirty="0" smtClean="0">
                <a:hlinkClick r:id="rId4"/>
              </a:rPr>
              <a:t>http</a:t>
            </a:r>
            <a:r>
              <a:rPr lang="en-US" altLang="zh-CN" u="sng" dirty="0">
                <a:hlinkClick r:id="rId4"/>
              </a:rPr>
              <a:t>://acm.hdu.edu.cn/showproblem.php?pid=1094</a:t>
            </a:r>
            <a:endParaRPr lang="zh-CN" altLang="zh-CN" sz="2000" dirty="0"/>
          </a:p>
          <a:p>
            <a:pPr marL="457200" lvl="1" indent="0">
              <a:buNone/>
            </a:pPr>
            <a:endParaRPr lang="en-US" altLang="zh-CN" dirty="0" smtClean="0"/>
          </a:p>
          <a:p>
            <a:pPr lvl="1"/>
            <a:endParaRPr lang="en-US" altLang="zh-CN" dirty="0" smtClean="0"/>
          </a:p>
          <a:p>
            <a:pPr lvl="1"/>
            <a:endParaRPr lang="zh-CN" altLang="en-US" dirty="0" smtClean="0"/>
          </a:p>
        </p:txBody>
      </p:sp>
    </p:spTree>
    <p:extLst>
      <p:ext uri="{BB962C8B-B14F-4D97-AF65-F5344CB8AC3E}">
        <p14:creationId xmlns:p14="http://schemas.microsoft.com/office/powerpoint/2010/main" val="3923025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1.</a:t>
            </a:r>
            <a:r>
              <a:rPr lang="zh-CN" altLang="en-US" dirty="0" smtClean="0"/>
              <a:t>课程</a:t>
            </a:r>
            <a:r>
              <a:rPr lang="zh-CN" altLang="en-US" dirty="0"/>
              <a:t>设计的目的与意义</a:t>
            </a:r>
            <a:endParaRPr lang="en-US" altLang="zh-CN" dirty="0" smtClean="0"/>
          </a:p>
          <a:p>
            <a:pPr lvl="1"/>
            <a:r>
              <a:rPr lang="zh-CN" altLang="en-US" sz="2800" dirty="0" smtClean="0">
                <a:latin typeface="宋体" pitchFamily="2" charset="-122"/>
                <a:ea typeface="宋体" pitchFamily="2" charset="-122"/>
              </a:rPr>
              <a:t>重要</a:t>
            </a:r>
            <a:r>
              <a:rPr lang="zh-CN" altLang="en-US" sz="2800" dirty="0">
                <a:latin typeface="宋体" pitchFamily="2" charset="-122"/>
                <a:ea typeface="宋体" pitchFamily="2" charset="-122"/>
              </a:rPr>
              <a:t>实践性</a:t>
            </a:r>
            <a:r>
              <a:rPr lang="zh-CN" altLang="en-US" sz="2800" dirty="0" smtClean="0">
                <a:latin typeface="宋体" pitchFamily="2" charset="-122"/>
                <a:ea typeface="宋体" pitchFamily="2" charset="-122"/>
              </a:rPr>
              <a:t>环节</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通过</a:t>
            </a:r>
            <a:r>
              <a:rPr lang="zh-CN" altLang="en-US" sz="2800" dirty="0">
                <a:latin typeface="宋体" pitchFamily="2" charset="-122"/>
                <a:ea typeface="宋体" pitchFamily="2" charset="-122"/>
              </a:rPr>
              <a:t>本</a:t>
            </a:r>
            <a:r>
              <a:rPr lang="zh-CN" altLang="en-US" sz="2800" dirty="0" smtClean="0">
                <a:latin typeface="宋体" pitchFamily="2" charset="-122"/>
                <a:ea typeface="宋体" pitchFamily="2" charset="-122"/>
              </a:rPr>
              <a:t>课程，</a:t>
            </a:r>
            <a:r>
              <a:rPr lang="zh-CN" altLang="en-US" sz="2800" dirty="0">
                <a:latin typeface="宋体" pitchFamily="2" charset="-122"/>
                <a:ea typeface="宋体" pitchFamily="2" charset="-122"/>
              </a:rPr>
              <a:t>学生可以了解数据结构、算法设计的基本方法与</a:t>
            </a:r>
            <a:r>
              <a:rPr lang="zh-CN" altLang="en-US" sz="2800" dirty="0" smtClean="0">
                <a:latin typeface="宋体" pitchFamily="2" charset="-122"/>
                <a:ea typeface="宋体" pitchFamily="2" charset="-122"/>
              </a:rPr>
              <a:t>基本原理</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提高</a:t>
            </a:r>
            <a:r>
              <a:rPr lang="zh-CN" altLang="en-US" sz="2800" dirty="0">
                <a:latin typeface="宋体" pitchFamily="2" charset="-122"/>
                <a:ea typeface="宋体" pitchFamily="2" charset="-122"/>
              </a:rPr>
              <a:t>学生分析问题、解决问题，从而运用所学知识解决实际问题的</a:t>
            </a:r>
            <a:r>
              <a:rPr lang="zh-CN" altLang="en-US" sz="2800" dirty="0" smtClean="0">
                <a:latin typeface="宋体" pitchFamily="2" charset="-122"/>
                <a:ea typeface="宋体" pitchFamily="2" charset="-122"/>
              </a:rPr>
              <a:t>能力</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为</a:t>
            </a:r>
            <a:r>
              <a:rPr lang="zh-CN" altLang="en-US" sz="2800" dirty="0">
                <a:latin typeface="宋体" pitchFamily="2" charset="-122"/>
                <a:ea typeface="宋体" pitchFamily="2" charset="-122"/>
              </a:rPr>
              <a:t>今后参加</a:t>
            </a:r>
            <a:r>
              <a:rPr lang="en-US" altLang="zh-CN" sz="2800" dirty="0">
                <a:latin typeface="宋体" pitchFamily="2" charset="-122"/>
                <a:ea typeface="宋体" pitchFamily="2" charset="-122"/>
              </a:rPr>
              <a:t>ACM</a:t>
            </a:r>
            <a:r>
              <a:rPr lang="zh-CN" altLang="en-US" sz="2800" dirty="0">
                <a:latin typeface="宋体" pitchFamily="2" charset="-122"/>
                <a:ea typeface="宋体" pitchFamily="2" charset="-122"/>
              </a:rPr>
              <a:t>竞赛、从事实际工作</a:t>
            </a:r>
            <a:r>
              <a:rPr lang="zh-CN" altLang="en-US" sz="2800" dirty="0" smtClean="0">
                <a:latin typeface="宋体" pitchFamily="2" charset="-122"/>
                <a:ea typeface="宋体" pitchFamily="2" charset="-122"/>
              </a:rPr>
              <a:t>打下基础</a:t>
            </a:r>
            <a:endParaRPr lang="en-US" altLang="zh-CN" sz="2800" dirty="0" smtClean="0">
              <a:latin typeface="宋体" pitchFamily="2" charset="-122"/>
              <a:ea typeface="宋体" pitchFamily="2" charset="-122"/>
            </a:endParaRPr>
          </a:p>
          <a:p>
            <a:pPr lvl="1"/>
            <a:r>
              <a:rPr lang="zh-CN" altLang="en-US" sz="2800" dirty="0" smtClean="0">
                <a:latin typeface="宋体" pitchFamily="2" charset="-122"/>
                <a:ea typeface="宋体" pitchFamily="2" charset="-122"/>
              </a:rPr>
              <a:t>作为</a:t>
            </a:r>
            <a:r>
              <a:rPr lang="zh-CN" altLang="en-US" sz="2800" dirty="0">
                <a:latin typeface="宋体" pitchFamily="2" charset="-122"/>
                <a:ea typeface="宋体" pitchFamily="2" charset="-122"/>
              </a:rPr>
              <a:t>整个实践教学体系一部分，能够系统培养学生采用面向对象的方法分析问题与解决问题的能力及团体组织与协作</a:t>
            </a:r>
            <a:r>
              <a:rPr lang="zh-CN" altLang="en-US" sz="2800" dirty="0" smtClean="0">
                <a:latin typeface="宋体" pitchFamily="2" charset="-122"/>
                <a:ea typeface="宋体" pitchFamily="2" charset="-122"/>
              </a:rPr>
              <a:t>能力</a:t>
            </a:r>
            <a:endParaRPr lang="en-US" altLang="zh-CN" sz="2800" dirty="0" smtClean="0"/>
          </a:p>
          <a:p>
            <a:pPr lvl="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2.</a:t>
            </a:r>
            <a:r>
              <a:rPr lang="zh-CN" altLang="zh-CN" dirty="0" smtClean="0"/>
              <a:t>主要</a:t>
            </a:r>
            <a:r>
              <a:rPr lang="zh-CN" altLang="zh-CN" dirty="0"/>
              <a:t>内容</a:t>
            </a:r>
          </a:p>
          <a:p>
            <a:pPr lvl="1"/>
            <a:r>
              <a:rPr lang="zh-CN" altLang="en-US" sz="2800" dirty="0"/>
              <a:t>第一讲：</a:t>
            </a:r>
            <a:r>
              <a:rPr lang="en-US" altLang="zh-CN" sz="2800" dirty="0"/>
              <a:t>ACM</a:t>
            </a:r>
            <a:r>
              <a:rPr lang="zh-CN" altLang="en-US" sz="2800" dirty="0" smtClean="0"/>
              <a:t>入门</a:t>
            </a:r>
            <a:endParaRPr lang="en-US" altLang="zh-CN" sz="2800" dirty="0" smtClean="0"/>
          </a:p>
          <a:p>
            <a:pPr lvl="1"/>
            <a:r>
              <a:rPr lang="zh-CN" altLang="en-US" sz="2800" dirty="0" smtClean="0"/>
              <a:t>第二</a:t>
            </a:r>
            <a:r>
              <a:rPr lang="zh-CN" altLang="en-US" sz="2800" dirty="0"/>
              <a:t>讲：排序和查找算法</a:t>
            </a:r>
          </a:p>
          <a:p>
            <a:pPr lvl="1"/>
            <a:r>
              <a:rPr lang="zh-CN" altLang="en-US" sz="2800" dirty="0"/>
              <a:t>第三讲：数论       </a:t>
            </a:r>
            <a:endParaRPr lang="en-US" altLang="zh-CN" sz="2800" dirty="0" smtClean="0"/>
          </a:p>
          <a:p>
            <a:pPr lvl="1"/>
            <a:r>
              <a:rPr lang="zh-CN" altLang="en-US" sz="2800" dirty="0" smtClean="0"/>
              <a:t>第四</a:t>
            </a:r>
            <a:r>
              <a:rPr lang="zh-CN" altLang="en-US" sz="2800" dirty="0"/>
              <a:t>讲：字符串</a:t>
            </a:r>
          </a:p>
          <a:p>
            <a:pPr lvl="1"/>
            <a:r>
              <a:rPr lang="zh-CN" altLang="en-US" sz="2800" dirty="0"/>
              <a:t>第五讲：搜索</a:t>
            </a:r>
            <a:r>
              <a:rPr lang="zh-CN" altLang="en-US" sz="2800" dirty="0" smtClean="0"/>
              <a:t>算法</a:t>
            </a:r>
            <a:endParaRPr lang="en-US" altLang="zh-CN" sz="2800" dirty="0" smtClean="0"/>
          </a:p>
          <a:p>
            <a:pPr lvl="1"/>
            <a:r>
              <a:rPr lang="zh-CN" altLang="en-US" sz="2800" dirty="0" smtClean="0"/>
              <a:t>第六</a:t>
            </a:r>
            <a:r>
              <a:rPr lang="zh-CN" altLang="en-US" sz="2800" dirty="0"/>
              <a:t>讲：贪心算法</a:t>
            </a:r>
          </a:p>
          <a:p>
            <a:pPr lvl="1"/>
            <a:r>
              <a:rPr lang="zh-CN" altLang="en-US" sz="2800" dirty="0"/>
              <a:t>第七讲：动态规划  </a:t>
            </a:r>
            <a:endParaRPr lang="en-US" altLang="zh-CN" sz="2800" dirty="0" smtClean="0"/>
          </a:p>
          <a:p>
            <a:pPr lvl="1"/>
            <a:r>
              <a:rPr lang="zh-CN" altLang="en-US" sz="2800" dirty="0" smtClean="0"/>
              <a:t>第八</a:t>
            </a:r>
            <a:r>
              <a:rPr lang="zh-CN" altLang="en-US" sz="2800" dirty="0"/>
              <a:t>讲：回溯</a:t>
            </a:r>
            <a:r>
              <a:rPr lang="zh-CN" altLang="en-US" sz="2800" dirty="0" smtClean="0"/>
              <a:t>算法</a:t>
            </a:r>
            <a:endParaRPr lang="en-US" altLang="zh-CN" sz="2800" dirty="0" smtClean="0"/>
          </a:p>
          <a:p>
            <a:pPr lvl="1"/>
            <a:endParaRPr lang="zh-CN" altLang="en-US" dirty="0" smtClean="0"/>
          </a:p>
        </p:txBody>
      </p:sp>
    </p:spTree>
    <p:extLst>
      <p:ext uri="{BB962C8B-B14F-4D97-AF65-F5344CB8AC3E}">
        <p14:creationId xmlns:p14="http://schemas.microsoft.com/office/powerpoint/2010/main" val="1205973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3.</a:t>
            </a:r>
            <a:r>
              <a:rPr lang="zh-CN" altLang="zh-CN" dirty="0" smtClean="0"/>
              <a:t>考核方法</a:t>
            </a:r>
            <a:endParaRPr lang="en-US" altLang="zh-CN" dirty="0" smtClean="0"/>
          </a:p>
          <a:p>
            <a:pPr lvl="1"/>
            <a:r>
              <a:rPr lang="zh-CN" altLang="zh-CN" dirty="0" smtClean="0"/>
              <a:t>线</a:t>
            </a:r>
            <a:r>
              <a:rPr lang="zh-CN" altLang="zh-CN" dirty="0"/>
              <a:t>下练习和线上考试（不准携带资料</a:t>
            </a:r>
            <a:r>
              <a:rPr lang="zh-CN" altLang="zh-CN" dirty="0" smtClean="0"/>
              <a:t>）结合</a:t>
            </a:r>
            <a:endParaRPr lang="zh-CN" altLang="zh-CN" dirty="0"/>
          </a:p>
          <a:p>
            <a:r>
              <a:rPr lang="en-US" altLang="zh-CN" dirty="0" smtClean="0"/>
              <a:t>4.</a:t>
            </a:r>
            <a:r>
              <a:rPr lang="zh-CN" altLang="zh-CN" dirty="0" smtClean="0"/>
              <a:t>参考</a:t>
            </a:r>
            <a:r>
              <a:rPr lang="zh-CN" altLang="zh-CN" dirty="0"/>
              <a:t>书目</a:t>
            </a:r>
            <a:endParaRPr lang="en-US" altLang="zh-CN" dirty="0"/>
          </a:p>
          <a:p>
            <a:pPr lvl="1"/>
            <a:r>
              <a:rPr lang="en-US" altLang="zh-CN" sz="2400" dirty="0"/>
              <a:t>[1</a:t>
            </a:r>
            <a:r>
              <a:rPr lang="en-US" altLang="zh-CN" sz="2400" dirty="0" smtClean="0"/>
              <a:t>]</a:t>
            </a:r>
            <a:r>
              <a:rPr lang="zh-CN" altLang="en-US" sz="2400" dirty="0" smtClean="0"/>
              <a:t>赵</a:t>
            </a:r>
            <a:r>
              <a:rPr lang="zh-CN" altLang="en-US" sz="2400" dirty="0"/>
              <a:t>端阳</a:t>
            </a:r>
            <a:r>
              <a:rPr lang="en-US" altLang="zh-CN" sz="2400" dirty="0"/>
              <a:t>,</a:t>
            </a:r>
            <a:r>
              <a:rPr lang="zh-CN" altLang="en-US" sz="2400" dirty="0"/>
              <a:t>吴艳等</a:t>
            </a:r>
            <a:r>
              <a:rPr lang="en-US" altLang="zh-CN" sz="2400" dirty="0"/>
              <a:t>.ACM</a:t>
            </a:r>
            <a:r>
              <a:rPr lang="zh-CN" altLang="en-US" sz="2400" dirty="0"/>
              <a:t>大学生程序设计竞赛</a:t>
            </a:r>
            <a:r>
              <a:rPr lang="en-US" altLang="zh-CN" sz="2400" dirty="0"/>
              <a:t>.</a:t>
            </a:r>
            <a:r>
              <a:rPr lang="zh-CN" altLang="en-US" sz="2400" dirty="0"/>
              <a:t>北京邮电大学出版社</a:t>
            </a:r>
            <a:r>
              <a:rPr lang="en-US" altLang="zh-CN" sz="2400" dirty="0"/>
              <a:t>,2016</a:t>
            </a:r>
            <a:r>
              <a:rPr lang="zh-CN" altLang="en-US" sz="2400" dirty="0"/>
              <a:t>年</a:t>
            </a:r>
          </a:p>
          <a:p>
            <a:pPr lvl="1"/>
            <a:r>
              <a:rPr lang="en-US" altLang="zh-CN" sz="2400" dirty="0"/>
              <a:t>[2</a:t>
            </a:r>
            <a:r>
              <a:rPr lang="en-US" altLang="zh-CN" sz="2400" dirty="0" smtClean="0"/>
              <a:t>]</a:t>
            </a:r>
            <a:r>
              <a:rPr lang="zh-CN" altLang="en-US" sz="2400" dirty="0" smtClean="0"/>
              <a:t>赵</a:t>
            </a:r>
            <a:r>
              <a:rPr lang="zh-CN" altLang="en-US" sz="2400" dirty="0"/>
              <a:t>端阳</a:t>
            </a:r>
            <a:r>
              <a:rPr lang="en-US" altLang="zh-CN" sz="2400" dirty="0"/>
              <a:t>,</a:t>
            </a:r>
            <a:r>
              <a:rPr lang="zh-CN" altLang="en-US" sz="2400" dirty="0"/>
              <a:t>刘福庆等</a:t>
            </a:r>
            <a:r>
              <a:rPr lang="en-US" altLang="zh-CN" sz="2400" dirty="0"/>
              <a:t>.</a:t>
            </a:r>
            <a:r>
              <a:rPr lang="zh-CN" altLang="en-US" sz="2400" dirty="0"/>
              <a:t>算法分析与设计</a:t>
            </a:r>
            <a:r>
              <a:rPr lang="en-US" altLang="zh-CN" sz="2400" dirty="0"/>
              <a:t>.</a:t>
            </a:r>
            <a:r>
              <a:rPr lang="zh-CN" altLang="en-US" sz="2400" dirty="0"/>
              <a:t>清华大学出版社</a:t>
            </a:r>
            <a:r>
              <a:rPr lang="en-US" altLang="zh-CN" sz="2400" dirty="0"/>
              <a:t>,2015</a:t>
            </a:r>
            <a:r>
              <a:rPr lang="zh-CN" altLang="en-US" sz="2400" dirty="0"/>
              <a:t>年</a:t>
            </a:r>
          </a:p>
          <a:p>
            <a:pPr lvl="1"/>
            <a:r>
              <a:rPr lang="en-US" altLang="zh-CN" sz="2400" dirty="0"/>
              <a:t>[3</a:t>
            </a:r>
            <a:r>
              <a:rPr lang="en-US" altLang="zh-CN" sz="2400" dirty="0" smtClean="0"/>
              <a:t>]</a:t>
            </a:r>
            <a:r>
              <a:rPr lang="zh-CN" altLang="en-US" sz="2400" dirty="0" smtClean="0"/>
              <a:t>俞勇</a:t>
            </a:r>
            <a:r>
              <a:rPr lang="en-US" altLang="zh-CN" sz="2400" dirty="0"/>
              <a:t>.ACM</a:t>
            </a:r>
            <a:r>
              <a:rPr lang="zh-CN" altLang="en-US" sz="2400" dirty="0"/>
              <a:t>国际大学生程序设计竞赛</a:t>
            </a:r>
            <a:r>
              <a:rPr lang="en-US" altLang="zh-CN" sz="2400" dirty="0"/>
              <a:t>.</a:t>
            </a:r>
            <a:r>
              <a:rPr lang="zh-CN" altLang="en-US" sz="2400" dirty="0"/>
              <a:t>清华大学出版社</a:t>
            </a:r>
            <a:r>
              <a:rPr lang="en-US" altLang="zh-CN" sz="2400" dirty="0"/>
              <a:t>,2013</a:t>
            </a:r>
            <a:r>
              <a:rPr lang="zh-CN" altLang="en-US" sz="2400" dirty="0"/>
              <a:t>年</a:t>
            </a:r>
          </a:p>
          <a:p>
            <a:endParaRPr lang="zh-CN" altLang="zh-CN" dirty="0"/>
          </a:p>
          <a:p>
            <a:endParaRPr lang="zh-CN" altLang="zh-CN" dirty="0" smtClean="0"/>
          </a:p>
          <a:p>
            <a:endParaRPr lang="en-US" altLang="zh-CN" dirty="0" smtClean="0"/>
          </a:p>
          <a:p>
            <a:pPr lvl="1"/>
            <a:r>
              <a:rPr lang="en-US" altLang="zh-CN" dirty="0" smtClean="0"/>
              <a:t>1</a:t>
            </a:r>
          </a:p>
          <a:p>
            <a:pPr lvl="1"/>
            <a:endParaRPr lang="zh-CN" altLang="en-US" dirty="0" smtClean="0"/>
          </a:p>
        </p:txBody>
      </p:sp>
    </p:spTree>
    <p:extLst>
      <p:ext uri="{BB962C8B-B14F-4D97-AF65-F5344CB8AC3E}">
        <p14:creationId xmlns:p14="http://schemas.microsoft.com/office/powerpoint/2010/main" val="120597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一、课程简介</a:t>
            </a:r>
          </a:p>
        </p:txBody>
      </p:sp>
      <p:sp>
        <p:nvSpPr>
          <p:cNvPr id="4099" name="内容占位符 2"/>
          <p:cNvSpPr>
            <a:spLocks noGrp="1"/>
          </p:cNvSpPr>
          <p:nvPr>
            <p:ph idx="1"/>
          </p:nvPr>
        </p:nvSpPr>
        <p:spPr/>
        <p:txBody>
          <a:bodyPr/>
          <a:lstStyle/>
          <a:p>
            <a:r>
              <a:rPr lang="en-US" altLang="zh-CN" dirty="0" smtClean="0"/>
              <a:t>5.</a:t>
            </a:r>
            <a:r>
              <a:rPr lang="zh-CN" altLang="en-US" dirty="0"/>
              <a:t>学习练习网站</a:t>
            </a:r>
          </a:p>
          <a:p>
            <a:pPr lvl="1"/>
            <a:r>
              <a:rPr lang="zh-CN" altLang="en-US" dirty="0" smtClean="0"/>
              <a:t>浙江大学</a:t>
            </a:r>
            <a:r>
              <a:rPr lang="zh-CN" altLang="en-US" dirty="0"/>
              <a:t>（</a:t>
            </a:r>
            <a:r>
              <a:rPr lang="en-US" altLang="zh-CN" dirty="0"/>
              <a:t>ZJU</a:t>
            </a:r>
            <a:r>
              <a:rPr lang="zh-CN" altLang="en-US" dirty="0"/>
              <a:t>）：</a:t>
            </a:r>
            <a:r>
              <a:rPr lang="en-US" altLang="zh-CN" dirty="0"/>
              <a:t>http://acm.zju.edu.cn</a:t>
            </a:r>
          </a:p>
          <a:p>
            <a:pPr lvl="1"/>
            <a:r>
              <a:rPr lang="zh-CN" altLang="en-US" dirty="0" smtClean="0"/>
              <a:t>北京大学</a:t>
            </a:r>
            <a:r>
              <a:rPr lang="zh-CN" altLang="en-US" dirty="0"/>
              <a:t>（</a:t>
            </a:r>
            <a:r>
              <a:rPr lang="en-US" altLang="zh-CN" dirty="0"/>
              <a:t>PKU</a:t>
            </a:r>
            <a:r>
              <a:rPr lang="zh-CN" altLang="en-US" dirty="0"/>
              <a:t>）：</a:t>
            </a:r>
            <a:r>
              <a:rPr lang="en-US" altLang="zh-CN" dirty="0"/>
              <a:t>http://poj.org</a:t>
            </a:r>
          </a:p>
          <a:p>
            <a:pPr lvl="1"/>
            <a:r>
              <a:rPr lang="zh-CN" altLang="en-US" dirty="0" smtClean="0"/>
              <a:t>杭州</a:t>
            </a:r>
            <a:r>
              <a:rPr lang="zh-CN" altLang="en-US" dirty="0"/>
              <a:t>电子科技大学</a:t>
            </a:r>
            <a:r>
              <a:rPr lang="en-US" altLang="zh-CN" dirty="0"/>
              <a:t>(HDU)</a:t>
            </a:r>
            <a:r>
              <a:rPr lang="zh-CN" altLang="en-US" dirty="0"/>
              <a:t>：</a:t>
            </a:r>
            <a:r>
              <a:rPr lang="en-US" altLang="zh-CN" dirty="0"/>
              <a:t>http://acm.hdu.edu.cn</a:t>
            </a:r>
          </a:p>
          <a:p>
            <a:pPr lvl="1"/>
            <a:r>
              <a:rPr lang="zh-CN" altLang="en-US" dirty="0" smtClean="0"/>
              <a:t>浙江工业大学</a:t>
            </a:r>
            <a:r>
              <a:rPr lang="zh-CN" altLang="en-US" dirty="0"/>
              <a:t>（</a:t>
            </a:r>
            <a:r>
              <a:rPr lang="en-US" altLang="zh-CN" dirty="0"/>
              <a:t>ZJUT</a:t>
            </a:r>
            <a:r>
              <a:rPr lang="zh-CN" altLang="en-US" dirty="0" smtClean="0"/>
              <a:t>）：</a:t>
            </a:r>
            <a:r>
              <a:rPr lang="en-US" altLang="zh-CN" dirty="0" smtClean="0"/>
              <a:t>http</a:t>
            </a:r>
            <a:r>
              <a:rPr lang="en-US" altLang="zh-CN" dirty="0"/>
              <a:t>://</a:t>
            </a:r>
            <a:r>
              <a:rPr lang="en-US" altLang="zh-CN" dirty="0" smtClean="0"/>
              <a:t>acm.zjut.edu.cn</a:t>
            </a:r>
          </a:p>
          <a:p>
            <a:pPr lvl="1"/>
            <a:endParaRPr lang="zh-CN" altLang="en-US" dirty="0" smtClean="0"/>
          </a:p>
        </p:txBody>
      </p:sp>
    </p:spTree>
    <p:extLst>
      <p:ext uri="{BB962C8B-B14F-4D97-AF65-F5344CB8AC3E}">
        <p14:creationId xmlns:p14="http://schemas.microsoft.com/office/powerpoint/2010/main" val="120597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1</a:t>
            </a:r>
            <a:r>
              <a:rPr lang="en-US" altLang="zh-CN" dirty="0"/>
              <a:t>.</a:t>
            </a:r>
            <a:r>
              <a:rPr lang="en-US" altLang="zh-CN" dirty="0" smtClean="0"/>
              <a:t>ACM</a:t>
            </a:r>
            <a:r>
              <a:rPr lang="zh-CN" altLang="en-US" dirty="0" smtClean="0"/>
              <a:t>简介</a:t>
            </a:r>
            <a:endParaRPr lang="en-US" altLang="zh-CN" dirty="0" smtClean="0"/>
          </a:p>
          <a:p>
            <a:pPr lvl="1"/>
            <a:r>
              <a:rPr lang="zh-CN" altLang="en-US" dirty="0" smtClean="0"/>
              <a:t>简称</a:t>
            </a:r>
            <a:r>
              <a:rPr lang="en-US" altLang="zh-CN" dirty="0"/>
              <a:t>ACM</a:t>
            </a:r>
            <a:r>
              <a:rPr lang="zh-CN" altLang="en-US" dirty="0" smtClean="0"/>
              <a:t>竞赛由</a:t>
            </a:r>
            <a:r>
              <a:rPr lang="zh-CN" altLang="en-US" dirty="0"/>
              <a:t>美国计算机协会 </a:t>
            </a:r>
            <a:r>
              <a:rPr lang="en-US" altLang="zh-CN" dirty="0"/>
              <a:t>(ACM) </a:t>
            </a:r>
            <a:r>
              <a:rPr lang="zh-CN" altLang="en-US" dirty="0"/>
              <a:t>主办的一项程序设计算法</a:t>
            </a:r>
            <a:r>
              <a:rPr lang="zh-CN" altLang="en-US" dirty="0" smtClean="0"/>
              <a:t>类</a:t>
            </a:r>
            <a:endParaRPr lang="en-US" altLang="zh-CN" dirty="0"/>
          </a:p>
          <a:p>
            <a:pPr lvl="1"/>
            <a:r>
              <a:rPr lang="zh-CN" altLang="en-US" dirty="0" smtClean="0"/>
              <a:t>旨在</a:t>
            </a:r>
            <a:r>
              <a:rPr lang="zh-CN" altLang="en-US" dirty="0"/>
              <a:t>展示大学生创新能力、团队精神和在压力下编写程序、分析和解决问题能力</a:t>
            </a:r>
            <a:r>
              <a:rPr lang="zh-CN" altLang="en-US" dirty="0" smtClean="0"/>
              <a:t>。</a:t>
            </a:r>
            <a:endParaRPr lang="zh-CN" altLang="en-US" dirty="0"/>
          </a:p>
          <a:p>
            <a:pPr lvl="1"/>
            <a:r>
              <a:rPr lang="zh-CN" altLang="en-US" dirty="0" smtClean="0"/>
              <a:t>强调</a:t>
            </a:r>
            <a:r>
              <a:rPr lang="zh-CN" altLang="en-US" dirty="0"/>
              <a:t>算法的高效性，不仅要解决一个指定的问题，而且必须以最佳的方式解决该问题</a:t>
            </a:r>
            <a:r>
              <a:rPr lang="zh-CN" altLang="en-US" dirty="0" smtClean="0"/>
              <a:t>；</a:t>
            </a:r>
            <a:endParaRPr lang="en-US" altLang="zh-CN" dirty="0" smtClean="0"/>
          </a:p>
          <a:p>
            <a:pPr lvl="1"/>
            <a:r>
              <a:rPr lang="zh-CN" altLang="en-US" dirty="0" smtClean="0"/>
              <a:t>它</a:t>
            </a:r>
            <a:r>
              <a:rPr lang="zh-CN" altLang="en-US" dirty="0"/>
              <a:t>涉及知识面广，与大学计算机专业本科和研究生课程直接相关，如程序设计、离散数学、组合数学、数据结构和算法分析等，对数学要求特别高</a:t>
            </a:r>
            <a:r>
              <a:rPr lang="zh-CN" altLang="en-US" dirty="0" smtClean="0"/>
              <a:t>。</a:t>
            </a:r>
          </a:p>
        </p:txBody>
      </p:sp>
    </p:spTree>
    <p:extLst>
      <p:ext uri="{BB962C8B-B14F-4D97-AF65-F5344CB8AC3E}">
        <p14:creationId xmlns:p14="http://schemas.microsoft.com/office/powerpoint/2010/main" val="940486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2.</a:t>
            </a:r>
            <a:r>
              <a:rPr lang="zh-CN" altLang="en-US" dirty="0" smtClean="0"/>
              <a:t>竞赛</a:t>
            </a:r>
            <a:r>
              <a:rPr lang="zh-CN" altLang="en-US" dirty="0"/>
              <a:t>规则</a:t>
            </a:r>
          </a:p>
          <a:p>
            <a:pPr lvl="1"/>
            <a:r>
              <a:rPr lang="zh-CN" altLang="en-US" sz="2400" dirty="0" smtClean="0"/>
              <a:t>时间</a:t>
            </a:r>
            <a:r>
              <a:rPr lang="zh-CN" altLang="en-US" sz="2400" dirty="0"/>
              <a:t>为</a:t>
            </a:r>
            <a:r>
              <a:rPr lang="en-US" altLang="zh-CN" sz="2400" dirty="0"/>
              <a:t>5</a:t>
            </a:r>
            <a:r>
              <a:rPr lang="zh-CN" altLang="en-US" sz="2400" dirty="0"/>
              <a:t>个小时，一般有</a:t>
            </a:r>
            <a:r>
              <a:rPr lang="en-US" altLang="zh-CN" sz="2400" dirty="0"/>
              <a:t>6—8</a:t>
            </a:r>
            <a:r>
              <a:rPr lang="zh-CN" altLang="en-US" sz="2400" dirty="0"/>
              <a:t>道试题，由同队的三名选手使用同一台计算机协作完成</a:t>
            </a:r>
            <a:r>
              <a:rPr lang="zh-CN" altLang="en-US" sz="2400" dirty="0" smtClean="0"/>
              <a:t>。</a:t>
            </a:r>
            <a:endParaRPr lang="en-US" altLang="zh-CN" sz="2400" dirty="0" smtClean="0"/>
          </a:p>
          <a:p>
            <a:pPr lvl="1"/>
            <a:r>
              <a:rPr lang="zh-CN" altLang="en-US" sz="2400" dirty="0" smtClean="0"/>
              <a:t>完成</a:t>
            </a:r>
            <a:r>
              <a:rPr lang="zh-CN" altLang="en-US" sz="2400" dirty="0"/>
              <a:t>一道</a:t>
            </a:r>
            <a:r>
              <a:rPr lang="zh-CN" altLang="en-US" sz="2400" dirty="0" smtClean="0"/>
              <a:t>试题后</a:t>
            </a:r>
            <a:r>
              <a:rPr lang="zh-CN" altLang="en-US" sz="2400" dirty="0"/>
              <a:t>，参赛队可将其提交给评委，由评委判断其是否正确。若提交的程序运行不正确，则该程序将被退回给参赛队，参赛队可以进行修改后再一次提交该问题</a:t>
            </a:r>
            <a:r>
              <a:rPr lang="zh-CN" altLang="en-US" sz="2400" dirty="0" smtClean="0"/>
              <a:t>。</a:t>
            </a:r>
            <a:endParaRPr lang="en-US" altLang="zh-CN" sz="2400" dirty="0" smtClean="0"/>
          </a:p>
          <a:p>
            <a:pPr lvl="1"/>
            <a:r>
              <a:rPr lang="zh-CN" altLang="en-US" sz="2400" dirty="0" smtClean="0"/>
              <a:t>程序运行</a:t>
            </a:r>
            <a:r>
              <a:rPr lang="zh-CN" altLang="en-US" sz="2400" dirty="0"/>
              <a:t>不正确是指出现以下</a:t>
            </a:r>
            <a:r>
              <a:rPr lang="en-US" altLang="zh-CN" sz="2400" dirty="0"/>
              <a:t>4</a:t>
            </a:r>
            <a:r>
              <a:rPr lang="zh-CN" altLang="en-US" sz="2400" dirty="0"/>
              <a:t>种情况之一：</a:t>
            </a:r>
          </a:p>
          <a:p>
            <a:pPr lvl="2">
              <a:buFont typeface="Wingdings" pitchFamily="2" charset="2"/>
              <a:buChar char="ü"/>
            </a:pPr>
            <a:r>
              <a:rPr lang="zh-CN" altLang="en-US" sz="2000" dirty="0" smtClean="0"/>
              <a:t>运行</a:t>
            </a:r>
            <a:r>
              <a:rPr lang="zh-CN" altLang="en-US" sz="2000" dirty="0"/>
              <a:t>出错</a:t>
            </a:r>
            <a:r>
              <a:rPr lang="en-US" altLang="zh-CN" sz="2000" dirty="0"/>
              <a:t>(run-</a:t>
            </a:r>
            <a:r>
              <a:rPr lang="en-US" altLang="zh-CN" sz="2000" dirty="0" err="1"/>
              <a:t>timeerror</a:t>
            </a:r>
            <a:r>
              <a:rPr lang="en-US" altLang="zh-CN" sz="2000" dirty="0"/>
              <a:t>)</a:t>
            </a:r>
            <a:r>
              <a:rPr lang="zh-CN" altLang="en-US" sz="2000" dirty="0"/>
              <a:t>；</a:t>
            </a:r>
          </a:p>
          <a:p>
            <a:pPr lvl="2">
              <a:buFont typeface="Wingdings" pitchFamily="2" charset="2"/>
              <a:buChar char="ü"/>
            </a:pPr>
            <a:r>
              <a:rPr lang="zh-CN" altLang="en-US" sz="2000" dirty="0" smtClean="0"/>
              <a:t>运行</a:t>
            </a:r>
            <a:r>
              <a:rPr lang="zh-CN" altLang="en-US" sz="2000" dirty="0"/>
              <a:t>超时</a:t>
            </a:r>
            <a:r>
              <a:rPr lang="en-US" altLang="zh-CN" sz="2000" dirty="0"/>
              <a:t>(time-</a:t>
            </a:r>
            <a:r>
              <a:rPr lang="en-US" altLang="zh-CN" sz="2000" dirty="0" err="1"/>
              <a:t>limitexceeded</a:t>
            </a:r>
            <a:r>
              <a:rPr lang="en-US" altLang="zh-CN" sz="2000" dirty="0"/>
              <a:t>)</a:t>
            </a:r>
            <a:r>
              <a:rPr lang="zh-CN" altLang="en-US" sz="2000" dirty="0"/>
              <a:t>；</a:t>
            </a:r>
          </a:p>
          <a:p>
            <a:pPr lvl="2">
              <a:buFont typeface="Wingdings" pitchFamily="2" charset="2"/>
              <a:buChar char="ü"/>
            </a:pPr>
            <a:r>
              <a:rPr lang="zh-CN" altLang="en-US" sz="2000" dirty="0" smtClean="0"/>
              <a:t>运行</a:t>
            </a:r>
            <a:r>
              <a:rPr lang="zh-CN" altLang="en-US" sz="2000" dirty="0"/>
              <a:t>结果错误</a:t>
            </a:r>
            <a:r>
              <a:rPr lang="en-US" altLang="zh-CN" sz="2000" dirty="0"/>
              <a:t>(</a:t>
            </a:r>
            <a:r>
              <a:rPr lang="en-US" altLang="zh-CN" sz="2000" dirty="0" err="1"/>
              <a:t>wronganswer</a:t>
            </a:r>
            <a:r>
              <a:rPr lang="en-US" altLang="zh-CN" sz="2000" dirty="0"/>
              <a:t>)</a:t>
            </a:r>
            <a:r>
              <a:rPr lang="zh-CN" altLang="en-US" sz="2000" dirty="0"/>
              <a:t>；</a:t>
            </a:r>
          </a:p>
          <a:p>
            <a:pPr lvl="2">
              <a:buFont typeface="Wingdings" pitchFamily="2" charset="2"/>
              <a:buChar char="ü"/>
            </a:pPr>
            <a:r>
              <a:rPr lang="zh-CN" altLang="en-US" sz="2000" dirty="0" smtClean="0"/>
              <a:t>运行</a:t>
            </a:r>
            <a:r>
              <a:rPr lang="zh-CN" altLang="en-US" sz="2000" dirty="0"/>
              <a:t>结果输出格式错误</a:t>
            </a:r>
            <a:r>
              <a:rPr lang="en-US" altLang="zh-CN" sz="2000" dirty="0"/>
              <a:t>(</a:t>
            </a:r>
            <a:r>
              <a:rPr lang="en-US" altLang="zh-CN" sz="2000" dirty="0" err="1"/>
              <a:t>presentationerror</a:t>
            </a:r>
            <a:r>
              <a:rPr lang="en-US" altLang="zh-CN" sz="2000" dirty="0"/>
              <a:t>)</a:t>
            </a:r>
            <a:r>
              <a:rPr lang="zh-CN" altLang="en-US" dirty="0" smtClean="0"/>
              <a:t>。</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a:t>2.</a:t>
            </a:r>
            <a:r>
              <a:rPr lang="zh-CN" altLang="en-US" dirty="0"/>
              <a:t>竞赛规则</a:t>
            </a:r>
          </a:p>
          <a:p>
            <a:pPr lvl="1"/>
            <a:r>
              <a:rPr lang="zh-CN" altLang="en-US" dirty="0" smtClean="0"/>
              <a:t>竞赛</a:t>
            </a:r>
            <a:r>
              <a:rPr lang="zh-CN" altLang="en-US" dirty="0"/>
              <a:t>结束后，参赛各队以解出问题的多少进行排名，若解出问题数相同，按照总用时的长短排名</a:t>
            </a:r>
            <a:r>
              <a:rPr lang="zh-CN" altLang="en-US" dirty="0" smtClean="0"/>
              <a:t>。</a:t>
            </a:r>
            <a:endParaRPr lang="en-US" altLang="zh-CN" dirty="0" smtClean="0"/>
          </a:p>
          <a:p>
            <a:pPr lvl="1"/>
            <a:r>
              <a:rPr lang="zh-CN" altLang="en-US" dirty="0" smtClean="0"/>
              <a:t>总</a:t>
            </a:r>
            <a:r>
              <a:rPr lang="zh-CN" altLang="en-US" dirty="0"/>
              <a:t>用时为每个解决了的问题所用时间之和。一个解决了的问题所用的时间是竞赛开始到提交被接受的时间加上该问题的罚时</a:t>
            </a:r>
            <a:r>
              <a:rPr lang="en-US" altLang="zh-CN" dirty="0"/>
              <a:t>(</a:t>
            </a:r>
            <a:r>
              <a:rPr lang="zh-CN" altLang="en-US" dirty="0"/>
              <a:t>每次提交不通过会罚时</a:t>
            </a:r>
            <a:r>
              <a:rPr lang="en-US" altLang="zh-CN" dirty="0"/>
              <a:t>20</a:t>
            </a:r>
            <a:r>
              <a:rPr lang="zh-CN" altLang="en-US" dirty="0"/>
              <a:t>分钟</a:t>
            </a:r>
            <a:r>
              <a:rPr lang="en-US" altLang="zh-CN" dirty="0"/>
              <a:t>)</a:t>
            </a:r>
            <a:r>
              <a:rPr lang="zh-CN" altLang="en-US" dirty="0" smtClean="0"/>
              <a:t>。</a:t>
            </a:r>
            <a:endParaRPr lang="en-US" altLang="zh-CN" dirty="0" smtClean="0"/>
          </a:p>
          <a:p>
            <a:pPr lvl="1"/>
            <a:r>
              <a:rPr lang="zh-CN" altLang="en-US" dirty="0" smtClean="0"/>
              <a:t>总决赛</a:t>
            </a:r>
            <a:r>
              <a:rPr lang="zh-CN" altLang="en-US" dirty="0"/>
              <a:t>可以使用的程序设计语言包括</a:t>
            </a:r>
            <a:r>
              <a:rPr lang="en-US" altLang="zh-CN" dirty="0"/>
              <a:t>C</a:t>
            </a:r>
            <a:r>
              <a:rPr lang="zh-CN" altLang="en-US" dirty="0"/>
              <a:t>，</a:t>
            </a:r>
            <a:r>
              <a:rPr lang="en-US" altLang="zh-CN" dirty="0"/>
              <a:t>C++</a:t>
            </a:r>
            <a:r>
              <a:rPr lang="zh-CN" altLang="en-US" dirty="0"/>
              <a:t>及</a:t>
            </a:r>
            <a:r>
              <a:rPr lang="en-US" altLang="zh-CN" dirty="0"/>
              <a:t>Java</a:t>
            </a:r>
            <a:r>
              <a:rPr lang="zh-CN" altLang="en-US" dirty="0"/>
              <a:t>，也可以使用其它语言</a:t>
            </a:r>
            <a:r>
              <a:rPr lang="zh-CN" altLang="en-US" dirty="0" smtClean="0"/>
              <a:t>。</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二</a:t>
            </a:r>
            <a:r>
              <a:rPr lang="zh-CN" altLang="en-US" dirty="0" smtClean="0">
                <a:ea typeface="宋体" pitchFamily="2" charset="-122"/>
              </a:rPr>
              <a:t>、</a:t>
            </a:r>
            <a:r>
              <a:rPr lang="en-US" altLang="zh-CN" dirty="0"/>
              <a:t>ACM</a:t>
            </a:r>
            <a:r>
              <a:rPr lang="zh-CN" altLang="zh-CN" dirty="0"/>
              <a:t>入门</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en-US" altLang="zh-CN" dirty="0" smtClean="0"/>
              <a:t>3. </a:t>
            </a:r>
            <a:r>
              <a:rPr lang="zh-CN" altLang="en-US" dirty="0"/>
              <a:t>竞赛的要求及重要性</a:t>
            </a:r>
          </a:p>
          <a:p>
            <a:pPr lvl="1"/>
            <a:r>
              <a:rPr lang="zh-CN" altLang="en-US" dirty="0" smtClean="0"/>
              <a:t>竞赛的参赛</a:t>
            </a:r>
            <a:r>
              <a:rPr lang="zh-CN" altLang="en-US" dirty="0"/>
              <a:t>对象是本专科学生</a:t>
            </a:r>
            <a:r>
              <a:rPr lang="zh-CN" altLang="en-US" dirty="0" smtClean="0"/>
              <a:t>，不限制年级与专业。</a:t>
            </a:r>
            <a:endParaRPr lang="en-US" altLang="zh-CN" dirty="0" smtClean="0"/>
          </a:p>
          <a:p>
            <a:pPr lvl="1"/>
            <a:r>
              <a:rPr lang="zh-CN" altLang="en-US" dirty="0" smtClean="0"/>
              <a:t>难度</a:t>
            </a:r>
            <a:r>
              <a:rPr lang="zh-CN" altLang="en-US" dirty="0"/>
              <a:t>高，强度大，并不是所有人都适合</a:t>
            </a:r>
            <a:r>
              <a:rPr lang="zh-CN" altLang="en-US" dirty="0" smtClean="0"/>
              <a:t>参加。</a:t>
            </a:r>
            <a:endParaRPr lang="en-US" altLang="zh-CN" dirty="0" smtClean="0"/>
          </a:p>
          <a:p>
            <a:pPr lvl="1"/>
            <a:r>
              <a:rPr lang="zh-CN" altLang="en-US" dirty="0" smtClean="0"/>
              <a:t>想</a:t>
            </a:r>
            <a:r>
              <a:rPr lang="zh-CN" altLang="en-US" dirty="0"/>
              <a:t>要参加</a:t>
            </a:r>
            <a:r>
              <a:rPr lang="en-US" altLang="zh-CN" dirty="0"/>
              <a:t>ACM</a:t>
            </a:r>
            <a:r>
              <a:rPr lang="zh-CN" altLang="en-US" dirty="0"/>
              <a:t>竞赛的学生需要精通计算机科学的内容、强烈的兴趣，并且耐得住寂寞。</a:t>
            </a:r>
          </a:p>
          <a:p>
            <a:pPr lvl="1"/>
            <a:r>
              <a:rPr lang="en-US" altLang="zh-CN" dirty="0" smtClean="0"/>
              <a:t>ACM</a:t>
            </a:r>
            <a:r>
              <a:rPr lang="zh-CN" altLang="en-US" dirty="0"/>
              <a:t>的奖项较少，含金量较高</a:t>
            </a:r>
            <a:r>
              <a:rPr lang="zh-CN" altLang="en-US" dirty="0" smtClean="0"/>
              <a:t>。</a:t>
            </a:r>
            <a:endParaRPr lang="en-US" altLang="zh-CN" dirty="0" smtClean="0"/>
          </a:p>
          <a:p>
            <a:pPr lvl="1"/>
            <a:r>
              <a:rPr lang="zh-CN" altLang="en-US" dirty="0" smtClean="0"/>
              <a:t>对于</a:t>
            </a:r>
            <a:r>
              <a:rPr lang="zh-CN" altLang="en-US" dirty="0"/>
              <a:t>就业，尤其是对于进入大型的</a:t>
            </a:r>
            <a:r>
              <a:rPr lang="en-US" altLang="zh-CN" dirty="0"/>
              <a:t>IT</a:t>
            </a:r>
            <a:r>
              <a:rPr lang="zh-CN" altLang="en-US" dirty="0"/>
              <a:t>或者软件公司，</a:t>
            </a:r>
            <a:r>
              <a:rPr lang="en-US" altLang="zh-CN" dirty="0"/>
              <a:t>ACM</a:t>
            </a:r>
            <a:r>
              <a:rPr lang="zh-CN" altLang="en-US" dirty="0"/>
              <a:t>竞赛有着很大的帮助</a:t>
            </a:r>
            <a:r>
              <a:rPr lang="zh-CN" altLang="en-US" dirty="0" smtClean="0"/>
              <a:t>。</a:t>
            </a:r>
            <a:endParaRPr lang="en-US" altLang="zh-CN" dirty="0" smtClean="0"/>
          </a:p>
          <a:p>
            <a:pPr lvl="1"/>
            <a:r>
              <a:rPr lang="zh-CN" altLang="en-US" dirty="0" smtClean="0"/>
              <a:t>对于</a:t>
            </a:r>
            <a:r>
              <a:rPr lang="zh-CN" altLang="en-US" dirty="0"/>
              <a:t>考取研究生来说，能增加面试的成功率</a:t>
            </a:r>
            <a:r>
              <a:rPr lang="zh-CN" altLang="en-US" dirty="0" smtClean="0"/>
              <a:t>。</a:t>
            </a:r>
            <a:endParaRPr lang="en-US" altLang="zh-CN" dirty="0" smtClean="0"/>
          </a:p>
          <a:p>
            <a:pPr lvl="1"/>
            <a:endParaRPr lang="zh-CN" altLang="en-US" dirty="0" smtClean="0"/>
          </a:p>
        </p:txBody>
      </p:sp>
    </p:spTree>
    <p:extLst>
      <p:ext uri="{BB962C8B-B14F-4D97-AF65-F5344CB8AC3E}">
        <p14:creationId xmlns:p14="http://schemas.microsoft.com/office/powerpoint/2010/main" val="3735317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TotalTime>
  <Pages>0</Pages>
  <Words>954</Words>
  <Characters>0</Characters>
  <Application>Microsoft Office PowerPoint</Application>
  <DocSecurity>0</DocSecurity>
  <PresentationFormat>全屏显示(4:3)</PresentationFormat>
  <Lines>0</Lines>
  <Paragraphs>113</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黑体</vt:lpstr>
      <vt:lpstr>隶书</vt:lpstr>
      <vt:lpstr>宋体</vt:lpstr>
      <vt:lpstr>Arial</vt:lpstr>
      <vt:lpstr>Calibri</vt:lpstr>
      <vt:lpstr>Tahoma</vt:lpstr>
      <vt:lpstr>Verdana</vt:lpstr>
      <vt:lpstr>Wingdings</vt:lpstr>
      <vt:lpstr>sample</vt:lpstr>
      <vt:lpstr>PowerPoint 演示文稿</vt:lpstr>
      <vt:lpstr>一、课程简介</vt:lpstr>
      <vt:lpstr>一、课程简介</vt:lpstr>
      <vt:lpstr>一、课程简介</vt:lpstr>
      <vt:lpstr>一、课程简介</vt:lpstr>
      <vt:lpstr>二、ACM入门</vt:lpstr>
      <vt:lpstr>二、ACM入门</vt:lpstr>
      <vt:lpstr>二、ACM入门</vt:lpstr>
      <vt:lpstr>二、ACM入门</vt:lpstr>
      <vt:lpstr>二、ACM入门</vt:lpstr>
      <vt:lpstr>二、ACM入门</vt:lpstr>
      <vt:lpstr>三、ACM基本的输入输出</vt:lpstr>
      <vt:lpstr>三、ACM基本的输入输出</vt:lpstr>
      <vt:lpstr>三、ACM基本的输入输出</vt:lpstr>
      <vt:lpstr>三、ACM基本的输入输出</vt:lpstr>
      <vt:lpstr>三、ACM基本的输入输出</vt:lpstr>
      <vt:lpstr>PowerPoint 演示文稿</vt:lpstr>
    </vt:vector>
  </TitlesOfParts>
  <Company>GuildDesign Inc.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何渊淘</cp:lastModifiedBy>
  <cp:revision>289</cp:revision>
  <dcterms:created xsi:type="dcterms:W3CDTF">2004-08-26T06:30:40Z</dcterms:created>
  <dcterms:modified xsi:type="dcterms:W3CDTF">2017-10-26T23:50:11Z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