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2" r:id="rId2"/>
    <p:sldId id="394" r:id="rId3"/>
    <p:sldId id="396" r:id="rId4"/>
    <p:sldId id="397" r:id="rId5"/>
    <p:sldId id="398" r:id="rId6"/>
    <p:sldId id="399" r:id="rId7"/>
    <p:sldId id="400" r:id="rId8"/>
    <p:sldId id="405" r:id="rId9"/>
    <p:sldId id="404" r:id="rId10"/>
    <p:sldId id="403" r:id="rId11"/>
    <p:sldId id="402" r:id="rId12"/>
    <p:sldId id="401" r:id="rId13"/>
    <p:sldId id="412" r:id="rId14"/>
    <p:sldId id="406" r:id="rId15"/>
    <p:sldId id="408" r:id="rId16"/>
    <p:sldId id="407" r:id="rId17"/>
    <p:sldId id="421" r:id="rId18"/>
    <p:sldId id="410" r:id="rId19"/>
    <p:sldId id="411" r:id="rId20"/>
    <p:sldId id="414" r:id="rId21"/>
    <p:sldId id="413" r:id="rId22"/>
    <p:sldId id="415" r:id="rId23"/>
    <p:sldId id="416" r:id="rId24"/>
    <p:sldId id="418" r:id="rId25"/>
    <p:sldId id="417" r:id="rId26"/>
    <p:sldId id="419" r:id="rId27"/>
    <p:sldId id="420" r:id="rId28"/>
    <p:sldId id="276" r:id="rId29"/>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3300"/>
    <a:srgbClr val="0033CC"/>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6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pPr/>
              <a:t>2017/12/8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pPr/>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pPr/>
              <a:t>2017/12/8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pPr/>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任课教师：刘超慧</a:t>
            </a: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a:solidFill>
                  <a:srgbClr val="0000FF"/>
                </a:solidFill>
                <a:latin typeface="Arial" pitchFamily="34" charset="0"/>
                <a:ea typeface="宋体" pitchFamily="2" charset="-122"/>
              </a:rPr>
              <a:t>70552047@qq.com</a:t>
            </a: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a:solidFill>
                  <a:srgbClr val="0000FF"/>
                </a:solidFill>
                <a:latin typeface="Arial" pitchFamily="34" charset="0"/>
                <a:ea typeface="宋体" pitchFamily="2" charset="-122"/>
              </a:rPr>
              <a:t>：</a:t>
            </a:r>
            <a:r>
              <a:rPr lang="en-US" altLang="zh-CN" sz="2000" b="1" dirty="0">
                <a:solidFill>
                  <a:srgbClr val="0000FF"/>
                </a:solidFill>
                <a:latin typeface="Arial" pitchFamily="34" charset="0"/>
                <a:ea typeface="宋体" pitchFamily="2" charset="-122"/>
              </a:rPr>
              <a:t>15036131358</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algn="just"/>
            <a:r>
              <a:rPr lang="zh-CN" altLang="en-US" sz="2600" dirty="0" smtClean="0"/>
              <a:t>背包问题</a:t>
            </a:r>
            <a:endParaRPr lang="en-US" altLang="zh-CN" sz="2600" dirty="0" smtClean="0"/>
          </a:p>
          <a:p>
            <a:pPr latinLnBrk="0">
              <a:buNone/>
            </a:pPr>
            <a:r>
              <a:rPr lang="zh-CN" altLang="en-US" sz="2800" dirty="0" smtClean="0"/>
              <a:t>  </a:t>
            </a:r>
            <a:r>
              <a:rPr lang="zh-CN" altLang="en-US" sz="2400" dirty="0" smtClean="0"/>
              <a:t>有一个背包，背包容量是</a:t>
            </a:r>
            <a:r>
              <a:rPr lang="en-US" altLang="zh-CN" sz="2400" dirty="0" smtClean="0"/>
              <a:t>M</a:t>
            </a:r>
            <a:r>
              <a:rPr lang="zh-CN" altLang="en-US" sz="2400" dirty="0" smtClean="0"/>
              <a:t>。有</a:t>
            </a:r>
            <a:r>
              <a:rPr lang="en-US" altLang="zh-CN" sz="2400" dirty="0" smtClean="0"/>
              <a:t>n</a:t>
            </a:r>
            <a:r>
              <a:rPr lang="zh-CN" altLang="en-US" sz="2400" dirty="0" smtClean="0"/>
              <a:t>个物品，物品可以分割成任意大小。要求尽可能让装入背包中的物品总价值最大，但不能超过总容量。</a:t>
            </a:r>
          </a:p>
          <a:p>
            <a:pPr latinLnBrk="0">
              <a:buNone/>
            </a:pPr>
            <a:r>
              <a:rPr lang="zh-CN" altLang="en-US" sz="2400" dirty="0" smtClean="0"/>
              <a:t>     物品 </a:t>
            </a:r>
            <a:r>
              <a:rPr lang="en-US" altLang="zh-CN" sz="2400" dirty="0" smtClean="0"/>
              <a:t>a</a:t>
            </a:r>
            <a:r>
              <a:rPr lang="en-US" altLang="zh-CN" sz="2400" baseline="-25000" dirty="0" smtClean="0"/>
              <a:t>1</a:t>
            </a:r>
            <a:r>
              <a:rPr lang="en-US" altLang="zh-CN" sz="2400" dirty="0" smtClean="0"/>
              <a:t>  a</a:t>
            </a:r>
            <a:r>
              <a:rPr lang="en-US" altLang="zh-CN" sz="2400" baseline="-25000" dirty="0" smtClean="0"/>
              <a:t>2</a:t>
            </a:r>
            <a:r>
              <a:rPr lang="en-US" altLang="zh-CN" sz="2400" dirty="0" smtClean="0"/>
              <a:t> … a</a:t>
            </a:r>
            <a:r>
              <a:rPr lang="en-US" altLang="zh-CN" sz="2400" baseline="-25000" dirty="0" smtClean="0"/>
              <a:t>n</a:t>
            </a:r>
            <a:endParaRPr lang="en-US" altLang="zh-CN" sz="2400" dirty="0" smtClean="0"/>
          </a:p>
          <a:p>
            <a:pPr latinLnBrk="0">
              <a:buNone/>
            </a:pPr>
            <a:r>
              <a:rPr lang="zh-CN" altLang="en-US" sz="2400" dirty="0" smtClean="0"/>
              <a:t>     重量 </a:t>
            </a:r>
            <a:r>
              <a:rPr lang="en-US" altLang="zh-CN" sz="2400" dirty="0" smtClean="0"/>
              <a:t>w</a:t>
            </a:r>
            <a:r>
              <a:rPr lang="en-US" altLang="zh-CN" sz="2400" baseline="-25000" dirty="0" smtClean="0"/>
              <a:t>1   </a:t>
            </a:r>
            <a:r>
              <a:rPr lang="en-US" altLang="zh-CN" sz="2400" dirty="0" smtClean="0"/>
              <a:t>w</a:t>
            </a:r>
            <a:r>
              <a:rPr lang="en-US" altLang="zh-CN" sz="2400" baseline="-25000" dirty="0" smtClean="0"/>
              <a:t>2</a:t>
            </a:r>
            <a:r>
              <a:rPr lang="en-US" altLang="zh-CN" sz="2400" dirty="0" smtClean="0"/>
              <a:t> … </a:t>
            </a:r>
            <a:r>
              <a:rPr lang="en-US" altLang="zh-CN" sz="2400" dirty="0" err="1" smtClean="0"/>
              <a:t>w</a:t>
            </a:r>
            <a:r>
              <a:rPr lang="en-US" altLang="zh-CN" sz="2400" baseline="-25000" dirty="0" err="1" smtClean="0"/>
              <a:t>n</a:t>
            </a:r>
            <a:endParaRPr lang="en-US" altLang="zh-CN" sz="2400" dirty="0" smtClean="0"/>
          </a:p>
          <a:p>
            <a:pPr latinLnBrk="0">
              <a:buNone/>
            </a:pPr>
            <a:r>
              <a:rPr lang="zh-CN" altLang="en-US" sz="2400" dirty="0" smtClean="0"/>
              <a:t>     价值 </a:t>
            </a:r>
            <a:r>
              <a:rPr lang="en-US" altLang="zh-CN" sz="2400" dirty="0" smtClean="0"/>
              <a:t>v</a:t>
            </a:r>
            <a:r>
              <a:rPr lang="en-US" altLang="zh-CN" sz="2400" baseline="-25000" dirty="0" smtClean="0"/>
              <a:t>1   </a:t>
            </a:r>
            <a:r>
              <a:rPr lang="en-US" altLang="zh-CN" sz="2400" dirty="0" smtClean="0"/>
              <a:t>v</a:t>
            </a:r>
            <a:r>
              <a:rPr lang="en-US" altLang="zh-CN" sz="2400" baseline="-25000" dirty="0" smtClean="0"/>
              <a:t>2</a:t>
            </a:r>
            <a:r>
              <a:rPr lang="en-US" altLang="zh-CN" sz="2400" dirty="0" smtClean="0"/>
              <a:t> … </a:t>
            </a:r>
            <a:r>
              <a:rPr lang="en-US" altLang="zh-CN" sz="2400" dirty="0" err="1" smtClean="0"/>
              <a:t>v</a:t>
            </a:r>
            <a:r>
              <a:rPr lang="en-US" altLang="zh-CN" sz="2400" baseline="-25000" dirty="0" err="1" smtClean="0"/>
              <a:t>n</a:t>
            </a:r>
            <a:endParaRPr lang="en-US" altLang="zh-CN" sz="2400" dirty="0" smtClean="0"/>
          </a:p>
          <a:p>
            <a:pPr algn="just"/>
            <a:endParaRPr lang="en-US" altLang="zh-CN" sz="2600" dirty="0" smtClean="0"/>
          </a:p>
          <a:p>
            <a:pPr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algn="just"/>
            <a:r>
              <a:rPr lang="zh-CN" altLang="en-US" sz="2600" dirty="0" smtClean="0"/>
              <a:t>背包问题</a:t>
            </a:r>
            <a:endParaRPr lang="en-US" altLang="zh-CN" sz="2600" dirty="0" smtClean="0"/>
          </a:p>
          <a:p>
            <a:pPr algn="just"/>
            <a:r>
              <a:rPr lang="zh-CN" altLang="en-US" sz="2600" dirty="0" smtClean="0"/>
              <a:t>活动安排问题</a:t>
            </a:r>
            <a:endParaRPr lang="en-US" altLang="zh-CN" sz="2600" dirty="0" smtClean="0"/>
          </a:p>
          <a:p>
            <a:pPr algn="just">
              <a:lnSpc>
                <a:spcPts val="3100"/>
              </a:lnSpc>
              <a:buNone/>
            </a:pPr>
            <a:r>
              <a:rPr lang="zh-CN" altLang="en-US" sz="2800" dirty="0" smtClean="0"/>
              <a:t>  </a:t>
            </a:r>
            <a:r>
              <a:rPr lang="zh-CN" altLang="en-US" sz="2400" dirty="0" smtClean="0"/>
              <a:t>设有</a:t>
            </a:r>
            <a:r>
              <a:rPr lang="en-US" altLang="zh-CN" sz="2400" dirty="0" smtClean="0"/>
              <a:t>n</a:t>
            </a:r>
            <a:r>
              <a:rPr lang="zh-CN" altLang="en-US" sz="2400" dirty="0" smtClean="0"/>
              <a:t>个活动</a:t>
            </a:r>
            <a:r>
              <a:rPr lang="en-US" altLang="zh-CN" sz="2400" dirty="0" smtClean="0"/>
              <a:t>a</a:t>
            </a:r>
            <a:r>
              <a:rPr lang="en-US" altLang="zh-CN" sz="2400" baseline="-25000" dirty="0" smtClean="0"/>
              <a:t>1</a:t>
            </a:r>
            <a:r>
              <a:rPr lang="zh-CN" altLang="en-US" sz="2400" dirty="0" smtClean="0"/>
              <a:t>，</a:t>
            </a:r>
            <a:r>
              <a:rPr lang="en-US" altLang="zh-CN" sz="2400" dirty="0" smtClean="0"/>
              <a:t>a</a:t>
            </a:r>
            <a:r>
              <a:rPr lang="en-US" altLang="zh-CN" sz="2400" baseline="-25000" dirty="0" smtClean="0"/>
              <a:t>2</a:t>
            </a:r>
            <a:r>
              <a:rPr lang="zh-CN" altLang="en-US" sz="2400" dirty="0" smtClean="0"/>
              <a:t>，</a:t>
            </a:r>
            <a:r>
              <a:rPr lang="en-US" altLang="zh-CN" sz="2400" dirty="0" smtClean="0"/>
              <a:t>…</a:t>
            </a:r>
            <a:r>
              <a:rPr lang="zh-CN" altLang="en-US" sz="2400" dirty="0" smtClean="0"/>
              <a:t>，</a:t>
            </a:r>
            <a:r>
              <a:rPr lang="en-US" altLang="zh-CN" sz="2400" dirty="0" smtClean="0"/>
              <a:t>a</a:t>
            </a:r>
            <a:r>
              <a:rPr lang="en-US" altLang="zh-CN" sz="2400" baseline="-25000" dirty="0" smtClean="0"/>
              <a:t>n</a:t>
            </a:r>
            <a:r>
              <a:rPr lang="zh-CN" altLang="en-US" sz="2400" dirty="0" smtClean="0"/>
              <a:t>需要使用同一个资源，而在同一时间内只有一个活动能使用该资源。每个活动</a:t>
            </a:r>
            <a:r>
              <a:rPr lang="en-US" altLang="zh-CN" sz="2400" dirty="0" err="1" smtClean="0"/>
              <a:t>a</a:t>
            </a:r>
            <a:r>
              <a:rPr lang="en-US" altLang="zh-CN" sz="2400" baseline="-25000" dirty="0" err="1" smtClean="0"/>
              <a:t>i</a:t>
            </a:r>
            <a:r>
              <a:rPr lang="zh-CN" altLang="en-US" sz="2400" dirty="0" smtClean="0"/>
              <a:t>都有一个使用该资源的起始时间</a:t>
            </a:r>
            <a:r>
              <a:rPr lang="en-US" altLang="zh-CN" sz="2400" dirty="0" smtClean="0"/>
              <a:t>S</a:t>
            </a:r>
            <a:r>
              <a:rPr lang="en-US" altLang="zh-CN" sz="2400" baseline="-25000" dirty="0" smtClean="0"/>
              <a:t>i</a:t>
            </a:r>
            <a:r>
              <a:rPr lang="zh-CN" altLang="en-US" sz="2400" dirty="0" smtClean="0"/>
              <a:t>和一个结束时间</a:t>
            </a:r>
            <a:r>
              <a:rPr lang="en-US" altLang="zh-CN" sz="2400" dirty="0" err="1" smtClean="0"/>
              <a:t>F</a:t>
            </a:r>
            <a:r>
              <a:rPr lang="en-US" altLang="zh-CN" sz="2400" baseline="-25000" dirty="0" err="1" smtClean="0"/>
              <a:t>i</a:t>
            </a:r>
            <a:r>
              <a:rPr lang="zh-CN" altLang="en-US" sz="2400" dirty="0" smtClean="0"/>
              <a:t>，且</a:t>
            </a:r>
            <a:r>
              <a:rPr lang="en-US" altLang="zh-CN" sz="2400" dirty="0" smtClean="0"/>
              <a:t>S</a:t>
            </a:r>
            <a:r>
              <a:rPr lang="en-US" altLang="zh-CN" sz="2400" baseline="-25000" dirty="0" smtClean="0"/>
              <a:t>i</a:t>
            </a:r>
            <a:r>
              <a:rPr lang="en-US" altLang="zh-CN" sz="2400" dirty="0" smtClean="0"/>
              <a:t>&lt;</a:t>
            </a:r>
            <a:r>
              <a:rPr lang="en-US" altLang="zh-CN" sz="2400" dirty="0" err="1" smtClean="0"/>
              <a:t>F</a:t>
            </a:r>
            <a:r>
              <a:rPr lang="en-US" altLang="zh-CN" sz="2400" baseline="-25000" dirty="0" err="1" smtClean="0"/>
              <a:t>i</a:t>
            </a:r>
            <a:r>
              <a:rPr lang="zh-CN" altLang="en-US" sz="2400" dirty="0" smtClean="0"/>
              <a:t>。如果选择了活动</a:t>
            </a:r>
            <a:r>
              <a:rPr lang="en-US" altLang="zh-CN" sz="2400" dirty="0" err="1" smtClean="0"/>
              <a:t>a</a:t>
            </a:r>
            <a:r>
              <a:rPr lang="en-US" altLang="zh-CN" sz="2400" baseline="-25000" dirty="0" err="1" smtClean="0"/>
              <a:t>i</a:t>
            </a:r>
            <a:r>
              <a:rPr lang="zh-CN" altLang="en-US" sz="2400" dirty="0" smtClean="0"/>
              <a:t>，则它在时间区间</a:t>
            </a:r>
            <a:r>
              <a:rPr lang="en-US" altLang="zh-CN" sz="2400" dirty="0" smtClean="0"/>
              <a:t>[S</a:t>
            </a:r>
            <a:r>
              <a:rPr lang="en-US" altLang="zh-CN" sz="2400" baseline="-25000" dirty="0" smtClean="0"/>
              <a:t>i</a:t>
            </a:r>
            <a:r>
              <a:rPr lang="zh-CN" altLang="en-US" sz="2400" dirty="0" smtClean="0"/>
              <a:t>，</a:t>
            </a:r>
            <a:r>
              <a:rPr lang="en-US" altLang="zh-CN" sz="2400" dirty="0" err="1" smtClean="0"/>
              <a:t>F</a:t>
            </a:r>
            <a:r>
              <a:rPr lang="en-US" altLang="zh-CN" sz="2400" baseline="-25000" dirty="0" err="1" smtClean="0"/>
              <a:t>i</a:t>
            </a:r>
            <a:r>
              <a:rPr lang="en-US" altLang="zh-CN" sz="2400" dirty="0" smtClean="0"/>
              <a:t>]</a:t>
            </a:r>
            <a:r>
              <a:rPr lang="zh-CN" altLang="en-US" sz="2400" dirty="0" smtClean="0"/>
              <a:t>内占用资源，若区间</a:t>
            </a:r>
            <a:r>
              <a:rPr lang="en-US" altLang="zh-CN" sz="2400" dirty="0" smtClean="0"/>
              <a:t>[S</a:t>
            </a:r>
            <a:r>
              <a:rPr lang="en-US" altLang="zh-CN" sz="2400" baseline="-25000" dirty="0" smtClean="0"/>
              <a:t>i</a:t>
            </a:r>
            <a:r>
              <a:rPr lang="zh-CN" altLang="en-US" sz="2400" dirty="0" smtClean="0"/>
              <a:t>，</a:t>
            </a:r>
            <a:r>
              <a:rPr lang="en-US" altLang="zh-CN" sz="2400" dirty="0" err="1" smtClean="0"/>
              <a:t>F</a:t>
            </a:r>
            <a:r>
              <a:rPr lang="en-US" altLang="zh-CN" sz="2400" baseline="-25000" dirty="0" err="1" smtClean="0"/>
              <a:t>i</a:t>
            </a:r>
            <a:r>
              <a:rPr lang="en-US" altLang="zh-CN" sz="2400" dirty="0" smtClean="0"/>
              <a:t>]</a:t>
            </a:r>
            <a:r>
              <a:rPr lang="zh-CN" altLang="en-US" sz="2400" dirty="0" smtClean="0"/>
              <a:t>和区间</a:t>
            </a:r>
            <a:r>
              <a:rPr lang="en-US" altLang="zh-CN" sz="2400" dirty="0" smtClean="0"/>
              <a:t>[</a:t>
            </a:r>
            <a:r>
              <a:rPr lang="en-US" altLang="zh-CN" sz="2400" dirty="0" err="1" smtClean="0"/>
              <a:t>S</a:t>
            </a:r>
            <a:r>
              <a:rPr lang="en-US" altLang="zh-CN" sz="2400" baseline="-25000" dirty="0" err="1" smtClean="0"/>
              <a:t>j</a:t>
            </a:r>
            <a:r>
              <a:rPr lang="zh-CN" altLang="en-US" sz="2400" dirty="0" smtClean="0"/>
              <a:t>，</a:t>
            </a:r>
            <a:r>
              <a:rPr lang="en-US" altLang="zh-CN" sz="2400" dirty="0" err="1" smtClean="0"/>
              <a:t>F</a:t>
            </a:r>
            <a:r>
              <a:rPr lang="en-US" altLang="zh-CN" sz="2400" baseline="-25000" dirty="0" err="1" smtClean="0"/>
              <a:t>j</a:t>
            </a:r>
            <a:r>
              <a:rPr lang="en-US" altLang="zh-CN" sz="2400" dirty="0" smtClean="0"/>
              <a:t>]</a:t>
            </a:r>
            <a:r>
              <a:rPr lang="zh-CN" altLang="en-US" sz="2400" dirty="0" smtClean="0"/>
              <a:t>不相交，则称活动</a:t>
            </a:r>
            <a:r>
              <a:rPr lang="en-US" altLang="zh-CN" sz="2400" dirty="0" err="1" smtClean="0"/>
              <a:t>a</a:t>
            </a:r>
            <a:r>
              <a:rPr lang="en-US" altLang="zh-CN" sz="2400" baseline="-25000" dirty="0" err="1" smtClean="0"/>
              <a:t>i</a:t>
            </a:r>
            <a:r>
              <a:rPr lang="zh-CN" altLang="en-US" sz="2400" dirty="0" smtClean="0"/>
              <a:t>与活动</a:t>
            </a:r>
            <a:r>
              <a:rPr lang="en-US" altLang="zh-CN" sz="2400" dirty="0" err="1" smtClean="0"/>
              <a:t>a</a:t>
            </a:r>
            <a:r>
              <a:rPr lang="en-US" altLang="zh-CN" sz="2400" baseline="-25000" dirty="0" err="1" smtClean="0"/>
              <a:t>j</a:t>
            </a:r>
            <a:r>
              <a:rPr lang="zh-CN" altLang="en-US" sz="2400" dirty="0" smtClean="0"/>
              <a:t>是相容的。活动安排问题是要求在所给的活动范围内选出最大的相容的活动子集。</a:t>
            </a:r>
            <a:endParaRPr lang="en-US" altLang="zh-CN" sz="2400" dirty="0" smtClean="0"/>
          </a:p>
          <a:p>
            <a:pPr algn="just">
              <a:buNone/>
            </a:pPr>
            <a:endParaRPr lang="en-US" altLang="zh-CN" sz="2400" dirty="0" smtClean="0"/>
          </a:p>
          <a:p>
            <a:pPr algn="just">
              <a:buNone/>
            </a:pPr>
            <a:endParaRPr lang="zh-CN" altLang="en-US" sz="2400" dirty="0" smtClean="0"/>
          </a:p>
          <a:p>
            <a:pPr lvl="1"/>
            <a:endParaRPr lang="zh-CN" alt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ts val="0"/>
              </a:lnSpc>
              <a:buFontTx/>
              <a:buNone/>
            </a:pPr>
            <a:r>
              <a:rPr lang="zh-CN" altLang="en-US" sz="2000" dirty="0" smtClean="0">
                <a:latin typeface="楷体_GB2312" pitchFamily="49" charset="-122"/>
                <a:ea typeface="楷体_GB2312" pitchFamily="49" charset="-122"/>
              </a:rPr>
              <a:t>   </a:t>
            </a:r>
            <a:endParaRPr lang="en-US" altLang="zh-CN" sz="1200" dirty="0" smtClean="0">
              <a:latin typeface="楷体_GB2312" pitchFamily="49" charset="-122"/>
              <a:ea typeface="楷体_GB2312" pitchFamily="49" charset="-122"/>
            </a:endParaRPr>
          </a:p>
          <a:p>
            <a:pPr>
              <a:lnSpc>
                <a:spcPts val="0"/>
              </a:lnSpc>
              <a:buFontTx/>
              <a:buNone/>
            </a:pPr>
            <a:endParaRPr lang="en-US" altLang="zh-CN" sz="2000" dirty="0" smtClean="0">
              <a:latin typeface="楷体_GB2312" pitchFamily="49" charset="-122"/>
              <a:ea typeface="楷体_GB2312" pitchFamily="49" charset="-122"/>
            </a:endParaRPr>
          </a:p>
          <a:p>
            <a:pPr>
              <a:lnSpc>
                <a:spcPct val="90000"/>
              </a:lnSpc>
              <a:buFontTx/>
              <a:buNone/>
            </a:pPr>
            <a:r>
              <a:rPr lang="en-US" altLang="zh-CN" sz="2000" dirty="0" smtClean="0">
                <a:solidFill>
                  <a:srgbClr val="FF0000"/>
                </a:solidFill>
                <a:latin typeface="黑体" pitchFamily="49" charset="-122"/>
                <a:ea typeface="楷体_GB2312" pitchFamily="49" charset="-122"/>
              </a:rPr>
              <a:t>   </a:t>
            </a:r>
            <a:r>
              <a:rPr lang="zh-CN" altLang="en-US" sz="2400" dirty="0" smtClean="0">
                <a:solidFill>
                  <a:srgbClr val="FF0000"/>
                </a:solidFill>
                <a:latin typeface="黑体" pitchFamily="49" charset="-122"/>
                <a:ea typeface="黑体" pitchFamily="49" charset="-122"/>
              </a:rPr>
              <a:t>解题思路</a:t>
            </a:r>
            <a:r>
              <a:rPr lang="zh-CN" altLang="en-US" sz="2400" dirty="0" smtClean="0">
                <a:latin typeface="黑体" pitchFamily="49" charset="-122"/>
                <a:ea typeface="黑体" pitchFamily="49" charset="-122"/>
              </a:rPr>
              <a:t>：使用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算法求解单源最短路径问题。</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设置顶点集合</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并不断地作</a:t>
            </a:r>
            <a:r>
              <a:rPr lang="zh-CN" altLang="en-US" sz="2400" b="1" dirty="0" smtClean="0">
                <a:solidFill>
                  <a:schemeClr val="accent2"/>
                </a:solidFill>
                <a:latin typeface="黑体" pitchFamily="49" charset="-122"/>
                <a:ea typeface="黑体" pitchFamily="49" charset="-122"/>
              </a:rPr>
              <a:t>贪心选择</a:t>
            </a:r>
            <a:r>
              <a:rPr lang="zh-CN" altLang="en-US" sz="2400" dirty="0" smtClean="0">
                <a:latin typeface="黑体" pitchFamily="49" charset="-122"/>
                <a:ea typeface="黑体" pitchFamily="49" charset="-122"/>
              </a:rPr>
              <a:t>来扩充这个集合。一个顶点属于集合</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当且仅当从源到该顶点的最短路径长度已知。</a:t>
            </a:r>
          </a:p>
          <a:p>
            <a:pPr>
              <a:lnSpc>
                <a:spcPct val="90000"/>
              </a:lnSpc>
              <a:buFontTx/>
              <a:buNone/>
            </a:pPr>
            <a:r>
              <a:rPr lang="zh-CN" altLang="en-US" sz="2400" dirty="0" smtClean="0">
                <a:latin typeface="黑体" pitchFamily="49" charset="-122"/>
                <a:ea typeface="黑体" pitchFamily="49" charset="-122"/>
              </a:rPr>
              <a:t>		初始时，</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中仅含有源。设</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是</a:t>
            </a:r>
            <a:r>
              <a:rPr lang="en-US" altLang="zh-CN" sz="2400" dirty="0" smtClean="0">
                <a:latin typeface="黑体" pitchFamily="49" charset="-122"/>
                <a:ea typeface="黑体" pitchFamily="49" charset="-122"/>
              </a:rPr>
              <a:t>G</a:t>
            </a:r>
            <a:r>
              <a:rPr lang="zh-CN" altLang="en-US" sz="2400" dirty="0" smtClean="0">
                <a:latin typeface="黑体" pitchFamily="49" charset="-122"/>
                <a:ea typeface="黑体" pitchFamily="49" charset="-122"/>
              </a:rPr>
              <a:t>的某个顶点，把从源到</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且中间只经过</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中顶点的路称为从源到</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的特殊路径，并用数组</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记录当前每个顶点所对应的最短特殊路径长度。</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算法每次从</a:t>
            </a:r>
            <a:r>
              <a:rPr lang="en-US" altLang="zh-CN" sz="2400" dirty="0" smtClean="0">
                <a:latin typeface="黑体" pitchFamily="49" charset="-122"/>
                <a:ea typeface="黑体" pitchFamily="49" charset="-122"/>
              </a:rPr>
              <a:t>V-S</a:t>
            </a:r>
            <a:r>
              <a:rPr lang="zh-CN" altLang="en-US" sz="2400" dirty="0" smtClean="0">
                <a:latin typeface="黑体" pitchFamily="49" charset="-122"/>
                <a:ea typeface="黑体" pitchFamily="49" charset="-122"/>
              </a:rPr>
              <a:t>中取出具有最短特殊路长度的顶点</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，将</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添加到</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中，同时对数组</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作必要的修改。一旦</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包含了所有</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中顶点，</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就记录了从源到所有其它顶点之间的最短路径长度。</a:t>
            </a:r>
          </a:p>
          <a:p>
            <a:pPr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实例</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对右图中的有向图，应</a:t>
            </a:r>
            <a:endParaRPr lang="en-US" altLang="zh-CN" sz="2400" dirty="0" smtClean="0">
              <a:latin typeface="黑体" pitchFamily="49" charset="-122"/>
              <a:ea typeface="黑体" pitchFamily="49" charset="-122"/>
            </a:endParaRPr>
          </a:p>
          <a:p>
            <a:pPr>
              <a:lnSpc>
                <a:spcPct val="90000"/>
              </a:lnSpc>
              <a:buFontTx/>
              <a:buNone/>
            </a:pPr>
            <a:r>
              <a:rPr lang="zh-CN" altLang="en-US" sz="2400" dirty="0" smtClean="0">
                <a:latin typeface="黑体" pitchFamily="49" charset="-122"/>
                <a:ea typeface="黑体" pitchFamily="49" charset="-122"/>
              </a:rPr>
              <a:t>        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算法计算从</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源顶点</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到其它顶点间</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的最短路径。</a:t>
            </a:r>
            <a:endParaRPr lang="en-US" altLang="zh-CN" sz="2400" dirty="0" smtClean="0">
              <a:latin typeface="黑体" pitchFamily="49" charset="-122"/>
              <a:ea typeface="黑体" pitchFamily="49" charset="-122"/>
            </a:endParaRPr>
          </a:p>
          <a:p>
            <a:pPr algn="just">
              <a:buNone/>
            </a:pPr>
            <a:endParaRPr lang="zh-CN" altLang="en-US" dirty="0" smtClean="0"/>
          </a:p>
          <a:p>
            <a:pPr lvl="1"/>
            <a:endParaRPr lang="zh-CN" altLang="en-US" dirty="0" smtClean="0"/>
          </a:p>
        </p:txBody>
      </p:sp>
      <p:pic>
        <p:nvPicPr>
          <p:cNvPr id="4" name="Picture 4" descr="t44"/>
          <p:cNvPicPr>
            <a:picLocks noChangeAspect="1" noChangeArrowheads="1"/>
          </p:cNvPicPr>
          <p:nvPr/>
        </p:nvPicPr>
        <p:blipFill>
          <a:blip r:embed="rId2"/>
          <a:srcRect/>
          <a:stretch>
            <a:fillRect/>
          </a:stretch>
        </p:blipFill>
        <p:spPr>
          <a:xfrm>
            <a:off x="5000628" y="3000372"/>
            <a:ext cx="3095625" cy="2682872"/>
          </a:xfrm>
          <a:prstGeom prst="rect">
            <a:avLst/>
          </a:prstGeom>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实例</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对右图中的有向图，应</a:t>
            </a:r>
            <a:endParaRPr lang="en-US" altLang="zh-CN" sz="2400" dirty="0" smtClean="0">
              <a:latin typeface="黑体" pitchFamily="49" charset="-122"/>
              <a:ea typeface="黑体" pitchFamily="49" charset="-122"/>
            </a:endParaRPr>
          </a:p>
          <a:p>
            <a:pPr>
              <a:lnSpc>
                <a:spcPct val="90000"/>
              </a:lnSpc>
              <a:buFontTx/>
              <a:buNone/>
            </a:pPr>
            <a:r>
              <a:rPr lang="zh-CN" altLang="en-US" sz="2400" dirty="0" smtClean="0">
                <a:latin typeface="黑体" pitchFamily="49" charset="-122"/>
                <a:ea typeface="黑体" pitchFamily="49" charset="-122"/>
              </a:rPr>
              <a:t>        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算法计算从</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源顶点</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到其它顶点间</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的最短路径。</a:t>
            </a:r>
            <a:endParaRPr lang="en-US" altLang="zh-CN" sz="2400" dirty="0" smtClean="0">
              <a:latin typeface="黑体" pitchFamily="49" charset="-122"/>
              <a:ea typeface="黑体" pitchFamily="49" charset="-122"/>
            </a:endParaRPr>
          </a:p>
          <a:p>
            <a:pPr algn="just">
              <a:buNone/>
            </a:pPr>
            <a:endParaRPr lang="zh-CN" altLang="en-US" dirty="0" smtClean="0"/>
          </a:p>
          <a:p>
            <a:pPr lvl="1"/>
            <a:endParaRPr lang="zh-CN" altLang="en-US" dirty="0" smtClean="0"/>
          </a:p>
        </p:txBody>
      </p:sp>
      <p:pic>
        <p:nvPicPr>
          <p:cNvPr id="4" name="Picture 4" descr="t44"/>
          <p:cNvPicPr>
            <a:picLocks noChangeAspect="1" noChangeArrowheads="1"/>
          </p:cNvPicPr>
          <p:nvPr/>
        </p:nvPicPr>
        <p:blipFill>
          <a:blip r:embed="rId2"/>
          <a:srcRect/>
          <a:stretch>
            <a:fillRect/>
          </a:stretch>
        </p:blipFill>
        <p:spPr>
          <a:xfrm>
            <a:off x="5000628" y="3000372"/>
            <a:ext cx="3095625" cy="2682872"/>
          </a:xfrm>
          <a:prstGeom prst="rect">
            <a:avLst/>
          </a:prstGeo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算法的迭代过程</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graphicFrame>
        <p:nvGraphicFramePr>
          <p:cNvPr id="5" name="Group 3"/>
          <p:cNvGraphicFramePr>
            <a:graphicFrameLocks/>
          </p:cNvGraphicFramePr>
          <p:nvPr/>
        </p:nvGraphicFramePr>
        <p:xfrm>
          <a:off x="1071538" y="2857496"/>
          <a:ext cx="7572428" cy="3358972"/>
        </p:xfrm>
        <a:graphic>
          <a:graphicData uri="http://schemas.openxmlformats.org/drawingml/2006/table">
            <a:tbl>
              <a:tblPr/>
              <a:tblGrid>
                <a:gridCol w="1119524"/>
                <a:gridCol w="1166492"/>
                <a:gridCol w="714380"/>
                <a:gridCol w="1143008"/>
                <a:gridCol w="1143008"/>
                <a:gridCol w="1143008"/>
                <a:gridCol w="1143008"/>
              </a:tblGrid>
              <a:tr h="5000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3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参考资料</a:t>
            </a:r>
            <a:endParaRPr lang="en-US" altLang="zh-CN" dirty="0" smtClean="0"/>
          </a:p>
          <a:p>
            <a:r>
              <a:rPr lang="en-US" altLang="zh-CN" dirty="0"/>
              <a:t>https://www.cnblogs.com/biyeymyhjob/archive/2012/07/31/2615833.html</a:t>
            </a:r>
            <a:endParaRPr lang="zh-CN" altLang="en-US" dirty="0"/>
          </a:p>
        </p:txBody>
      </p:sp>
    </p:spTree>
    <p:extLst>
      <p:ext uri="{BB962C8B-B14F-4D97-AF65-F5344CB8AC3E}">
        <p14:creationId xmlns:p14="http://schemas.microsoft.com/office/powerpoint/2010/main" val="332706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endParaRPr lang="en-US" altLang="zh-CN" sz="2400" dirty="0" smtClean="0"/>
          </a:p>
          <a:p>
            <a:pPr>
              <a:buFontTx/>
              <a:buNone/>
            </a:pPr>
            <a:r>
              <a:rPr lang="en-US" altLang="zh-CN" sz="2800" dirty="0" smtClean="0">
                <a:solidFill>
                  <a:schemeClr val="accent2"/>
                </a:solidFill>
                <a:latin typeface="黑体" pitchFamily="49" charset="-122"/>
              </a:rPr>
              <a:t>  </a:t>
            </a:r>
            <a:r>
              <a:rPr lang="en-US" altLang="zh-CN" sz="2800" dirty="0" err="1" smtClean="0">
                <a:solidFill>
                  <a:srgbClr val="FF0000"/>
                </a:solidFill>
                <a:latin typeface="黑体" pitchFamily="49" charset="-122"/>
              </a:rPr>
              <a:t>Dijkstra</a:t>
            </a:r>
            <a:r>
              <a:rPr lang="zh-CN" altLang="en-US" sz="2800" dirty="0" smtClean="0">
                <a:solidFill>
                  <a:srgbClr val="FF0000"/>
                </a:solidFill>
                <a:latin typeface="黑体" pitchFamily="49" charset="-122"/>
              </a:rPr>
              <a:t>算法的正确性和计算复杂性</a:t>
            </a:r>
          </a:p>
          <a:p>
            <a:pPr lvl="1">
              <a:buFont typeface="Arial" pitchFamily="34" charset="0"/>
              <a:buChar char="•"/>
            </a:pPr>
            <a:r>
              <a:rPr lang="zh-CN" altLang="en-US" sz="2400" dirty="0" smtClean="0">
                <a:latin typeface="黑体" pitchFamily="49" charset="-122"/>
                <a:ea typeface="黑体" pitchFamily="49" charset="-122"/>
              </a:rPr>
              <a:t>贪心选择性质</a:t>
            </a:r>
          </a:p>
          <a:p>
            <a:pPr lvl="1">
              <a:buFont typeface="Arial" pitchFamily="34" charset="0"/>
              <a:buChar char="•"/>
            </a:pPr>
            <a:r>
              <a:rPr lang="zh-CN" altLang="en-US" sz="2400" dirty="0" smtClean="0">
                <a:latin typeface="黑体" pitchFamily="49" charset="-122"/>
                <a:ea typeface="黑体" pitchFamily="49" charset="-122"/>
              </a:rPr>
              <a:t>最优子结构性质</a:t>
            </a:r>
          </a:p>
          <a:p>
            <a:pPr lvl="1">
              <a:buFont typeface="Arial" pitchFamily="34" charset="0"/>
              <a:buChar char="•"/>
            </a:pPr>
            <a:r>
              <a:rPr lang="zh-CN" altLang="en-US" sz="2400" dirty="0" smtClean="0">
                <a:latin typeface="黑体" pitchFamily="49" charset="-122"/>
                <a:ea typeface="黑体" pitchFamily="49" charset="-122"/>
              </a:rPr>
              <a:t>计算复杂性</a:t>
            </a:r>
          </a:p>
          <a:p>
            <a:pPr>
              <a:buFontTx/>
              <a:buNone/>
            </a:pPr>
            <a:r>
              <a:rPr lang="zh-CN" altLang="en-US" sz="24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对于具有</a:t>
            </a:r>
            <a:r>
              <a:rPr lang="en-US" altLang="zh-CN" sz="2400" dirty="0" smtClean="0">
                <a:latin typeface="黑体" pitchFamily="49" charset="-122"/>
                <a:ea typeface="黑体" pitchFamily="49" charset="-122"/>
              </a:rPr>
              <a:t>n</a:t>
            </a:r>
            <a:r>
              <a:rPr lang="zh-CN" altLang="en-US" sz="2400" dirty="0" smtClean="0">
                <a:latin typeface="黑体" pitchFamily="49" charset="-122"/>
                <a:ea typeface="黑体" pitchFamily="49" charset="-122"/>
              </a:rPr>
              <a:t>个顶点和</a:t>
            </a:r>
            <a:r>
              <a:rPr lang="en-US" altLang="zh-CN" sz="2400" dirty="0" smtClean="0">
                <a:latin typeface="黑体" pitchFamily="49" charset="-122"/>
                <a:ea typeface="黑体" pitchFamily="49" charset="-122"/>
              </a:rPr>
              <a:t>e</a:t>
            </a:r>
            <a:r>
              <a:rPr lang="zh-CN" altLang="en-US" sz="2400" dirty="0" smtClean="0">
                <a:latin typeface="黑体" pitchFamily="49" charset="-122"/>
                <a:ea typeface="黑体" pitchFamily="49" charset="-122"/>
              </a:rPr>
              <a:t>条边的带权有向图，如果用带</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权邻接矩阵表示这个图，那么</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算法的主循</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环体需要     时间。这个循环需要执行</a:t>
            </a:r>
            <a:r>
              <a:rPr lang="en-US" altLang="zh-CN" sz="2400" dirty="0" smtClean="0">
                <a:latin typeface="黑体" pitchFamily="49" charset="-122"/>
                <a:ea typeface="黑体" pitchFamily="49" charset="-122"/>
              </a:rPr>
              <a:t>n-1</a:t>
            </a:r>
            <a:r>
              <a:rPr lang="zh-CN" altLang="en-US" sz="2400" dirty="0" smtClean="0">
                <a:latin typeface="黑体" pitchFamily="49" charset="-122"/>
                <a:ea typeface="黑体" pitchFamily="49" charset="-122"/>
              </a:rPr>
              <a:t>次，所</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以完成循环需要      时间。算法的其余部分所需</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要时间不超过     。</a:t>
            </a:r>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graphicFrame>
        <p:nvGraphicFramePr>
          <p:cNvPr id="28674" name="Object 2"/>
          <p:cNvGraphicFramePr>
            <a:graphicFrameLocks noChangeAspect="1"/>
          </p:cNvGraphicFramePr>
          <p:nvPr/>
        </p:nvGraphicFramePr>
        <p:xfrm>
          <a:off x="3143240" y="5043583"/>
          <a:ext cx="660389" cy="385681"/>
        </p:xfrm>
        <a:graphic>
          <a:graphicData uri="http://schemas.openxmlformats.org/presentationml/2006/ole">
            <mc:AlternateContent xmlns:mc="http://schemas.openxmlformats.org/markup-compatibility/2006">
              <mc:Choice xmlns:v="urn:schemas-microsoft-com:vml" Requires="v">
                <p:oleObj spid="_x0000_s29704" name="Equation" r:id="rId3" imgW="343068" imgH="203429" progId="Equation.DSMT4">
                  <p:embed/>
                </p:oleObj>
              </mc:Choice>
              <mc:Fallback>
                <p:oleObj name="Equation" r:id="rId3" imgW="343068" imgH="2034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043583"/>
                        <a:ext cx="660389" cy="385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3"/>
          <p:cNvGraphicFramePr>
            <a:graphicFrameLocks noChangeAspect="1"/>
          </p:cNvGraphicFramePr>
          <p:nvPr/>
        </p:nvGraphicFramePr>
        <p:xfrm>
          <a:off x="4057660" y="5421639"/>
          <a:ext cx="800092" cy="436253"/>
        </p:xfrm>
        <a:graphic>
          <a:graphicData uri="http://schemas.openxmlformats.org/presentationml/2006/ole">
            <mc:AlternateContent xmlns:mc="http://schemas.openxmlformats.org/markup-compatibility/2006">
              <mc:Choice xmlns:v="urn:schemas-microsoft-com:vml" Requires="v">
                <p:oleObj spid="_x0000_s29705" r:id="rId5" imgW="419417" imgH="228917" progId="Equation.3">
                  <p:embed/>
                </p:oleObj>
              </mc:Choice>
              <mc:Fallback>
                <p:oleObj r:id="rId5" imgW="419417" imgH="22891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60" y="5421639"/>
                        <a:ext cx="800092" cy="436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3714744" y="5849958"/>
          <a:ext cx="800100" cy="436562"/>
        </p:xfrm>
        <a:graphic>
          <a:graphicData uri="http://schemas.openxmlformats.org/presentationml/2006/ole">
            <mc:AlternateContent xmlns:mc="http://schemas.openxmlformats.org/markup-compatibility/2006">
              <mc:Choice xmlns:v="urn:schemas-microsoft-com:vml" Requires="v">
                <p:oleObj spid="_x0000_s29706" r:id="rId7" imgW="419417" imgH="228917" progId="Equation.3">
                  <p:embed/>
                </p:oleObj>
              </mc:Choice>
              <mc:Fallback>
                <p:oleObj r:id="rId7" imgW="419417" imgH="2289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44" y="5849958"/>
                        <a:ext cx="80010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最小生成树问题</a:t>
            </a:r>
            <a:endParaRPr lang="en-US" altLang="zh-CN" sz="2600" dirty="0" smtClean="0"/>
          </a:p>
          <a:p>
            <a:pPr algn="just">
              <a:buNone/>
            </a:pPr>
            <a:r>
              <a:rPr lang="zh-CN" altLang="en-US" sz="2400" dirty="0" smtClean="0"/>
              <a:t>  设一个网络表示为无向连通带权图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endParaRPr lang="en-US" altLang="zh-CN" sz="2400" dirty="0" smtClean="0"/>
          </a:p>
          <a:p>
            <a:pPr algn="just">
              <a:lnSpc>
                <a:spcPts val="100"/>
              </a:lnSpc>
              <a:buNone/>
            </a:pPr>
            <a:r>
              <a:rPr lang="zh-CN" altLang="en-US" sz="2400" dirty="0" smtClean="0"/>
              <a:t> </a:t>
            </a:r>
            <a:endParaRPr lang="en-US" altLang="zh-CN" sz="2400" dirty="0" smtClean="0"/>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最小生成树问题</a:t>
            </a:r>
            <a:endParaRPr lang="en-US" altLang="zh-CN" sz="2600" dirty="0" smtClean="0"/>
          </a:p>
          <a:p>
            <a:pPr algn="just">
              <a:buNone/>
            </a:pPr>
            <a:r>
              <a:rPr lang="zh-CN" altLang="en-US" sz="2400" dirty="0" smtClean="0"/>
              <a:t>  设一个网络表示为无向连通带权图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endParaRPr lang="en-US" altLang="zh-CN" sz="2400" dirty="0" smtClean="0"/>
          </a:p>
          <a:p>
            <a:pPr algn="just">
              <a:lnSpc>
                <a:spcPts val="100"/>
              </a:lnSpc>
              <a:buNone/>
            </a:pPr>
            <a:r>
              <a:rPr lang="zh-CN" altLang="en-US" sz="2400" dirty="0" smtClean="0"/>
              <a:t> </a:t>
            </a:r>
            <a:endParaRPr lang="en-US" altLang="zh-CN" sz="2400" dirty="0" smtClean="0"/>
          </a:p>
          <a:p>
            <a:pPr algn="just">
              <a:buNone/>
            </a:pPr>
            <a:r>
              <a:rPr lang="en-US" altLang="zh-CN" sz="2400" dirty="0" smtClean="0"/>
              <a:t>  </a:t>
            </a:r>
            <a:r>
              <a:rPr lang="zh-CN" altLang="en-US" sz="2400" dirty="0" smtClean="0">
                <a:solidFill>
                  <a:srgbClr val="FF0000"/>
                </a:solidFill>
              </a:rPr>
              <a:t>解题思路</a:t>
            </a:r>
            <a:r>
              <a:rPr lang="zh-CN" altLang="en-US" sz="2400" dirty="0" smtClean="0"/>
              <a:t>：</a:t>
            </a:r>
            <a:r>
              <a:rPr lang="zh-CN" altLang="en-US" sz="2400" dirty="0" smtClean="0">
                <a:latin typeface="黑体" pitchFamily="49" charset="-122"/>
                <a:ea typeface="黑体" pitchFamily="49" charset="-122"/>
              </a:rPr>
              <a:t>用贪心算法设计策略构造出生成最小生成树的有效算法</a:t>
            </a:r>
            <a:r>
              <a:rPr lang="en-US" altLang="zh-CN" sz="2400" dirty="0" smtClean="0">
                <a:latin typeface="黑体" pitchFamily="49" charset="-122"/>
                <a:ea typeface="黑体" pitchFamily="49" charset="-122"/>
              </a:rPr>
              <a:t>(Prim</a:t>
            </a:r>
            <a:r>
              <a:rPr lang="zh-CN" altLang="en-US" sz="2400" dirty="0" smtClean="0">
                <a:latin typeface="黑体" pitchFamily="49" charset="-122"/>
                <a:ea typeface="黑体" pitchFamily="49" charset="-122"/>
              </a:rPr>
              <a:t>算法、</a:t>
            </a:r>
            <a:r>
              <a:rPr lang="en-US" altLang="zh-CN" sz="2400" dirty="0" err="1" smtClean="0">
                <a:latin typeface="黑体" pitchFamily="49" charset="-122"/>
                <a:ea typeface="黑体" pitchFamily="49" charset="-122"/>
              </a:rPr>
              <a:t>Kruskal</a:t>
            </a:r>
            <a:r>
              <a:rPr lang="zh-CN" altLang="en-US" sz="2400" dirty="0" smtClean="0">
                <a:latin typeface="黑体" pitchFamily="49" charset="-122"/>
                <a:ea typeface="黑体" pitchFamily="49" charset="-122"/>
              </a:rPr>
              <a:t>算法</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algn="just">
              <a:buNone/>
            </a:pPr>
            <a:r>
              <a:rPr lang="en-US" altLang="zh-CN" sz="2400" dirty="0" smtClean="0">
                <a:latin typeface="黑体" pitchFamily="49" charset="-122"/>
                <a:ea typeface="黑体" pitchFamily="49" charset="-122"/>
              </a:rPr>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最小生成树问题</a:t>
            </a:r>
            <a:endParaRPr lang="en-US" altLang="zh-CN" sz="2600" dirty="0" smtClean="0"/>
          </a:p>
          <a:p>
            <a:pPr algn="just">
              <a:buNone/>
            </a:pPr>
            <a:r>
              <a:rPr lang="zh-CN" altLang="en-US" sz="2400" dirty="0" smtClean="0"/>
              <a:t>  设一个网络表示为无向连通带权图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endParaRPr lang="en-US" altLang="zh-CN" sz="2400" dirty="0" smtClean="0"/>
          </a:p>
          <a:p>
            <a:pPr algn="just">
              <a:lnSpc>
                <a:spcPts val="100"/>
              </a:lnSpc>
              <a:buNone/>
            </a:pPr>
            <a:r>
              <a:rPr lang="zh-CN" altLang="en-US" sz="2400" dirty="0" smtClean="0"/>
              <a:t> </a:t>
            </a:r>
            <a:endParaRPr lang="en-US" altLang="zh-CN" sz="2400" dirty="0" smtClean="0"/>
          </a:p>
          <a:p>
            <a:pPr algn="just">
              <a:buNone/>
            </a:pPr>
            <a:r>
              <a:rPr lang="en-US" altLang="zh-CN" sz="2400" dirty="0" smtClean="0">
                <a:latin typeface="黑体" pitchFamily="49" charset="-122"/>
                <a:ea typeface="黑体" pitchFamily="49" charset="-122"/>
              </a:rPr>
              <a:t>  (1)</a:t>
            </a:r>
            <a:r>
              <a:rPr lang="zh-CN" altLang="en-US" sz="2200" dirty="0" smtClean="0">
                <a:latin typeface="黑体" pitchFamily="49" charset="-122"/>
                <a:ea typeface="黑体" pitchFamily="49" charset="-122"/>
              </a:rPr>
              <a:t>算法设计原理：设</a:t>
            </a:r>
            <a:r>
              <a:rPr lang="en-US" altLang="zh-CN" sz="2200" dirty="0" smtClean="0">
                <a:latin typeface="黑体" pitchFamily="49" charset="-122"/>
                <a:ea typeface="黑体" pitchFamily="49" charset="-122"/>
              </a:rPr>
              <a:t>G=(V,E)</a:t>
            </a:r>
            <a:r>
              <a:rPr lang="zh-CN" altLang="en-US" sz="2200" dirty="0" smtClean="0">
                <a:latin typeface="黑体" pitchFamily="49" charset="-122"/>
                <a:ea typeface="黑体" pitchFamily="49" charset="-122"/>
              </a:rPr>
              <a:t>是连通带权图，</a:t>
            </a:r>
            <a:r>
              <a:rPr lang="en-US" altLang="zh-CN" sz="2200" dirty="0" smtClean="0">
                <a:latin typeface="黑体" pitchFamily="49" charset="-122"/>
                <a:ea typeface="黑体" pitchFamily="49" charset="-122"/>
              </a:rPr>
              <a:t>U</a:t>
            </a:r>
            <a:r>
              <a:rPr lang="zh-CN" altLang="en-US" sz="2200" dirty="0" smtClean="0">
                <a:latin typeface="黑体" pitchFamily="49" charset="-122"/>
                <a:ea typeface="黑体" pitchFamily="49" charset="-122"/>
              </a:rPr>
              <a:t>是</a:t>
            </a:r>
            <a:r>
              <a:rPr lang="en-US" altLang="zh-CN" sz="2200" dirty="0" smtClean="0">
                <a:latin typeface="黑体" pitchFamily="49" charset="-122"/>
                <a:ea typeface="黑体" pitchFamily="49" charset="-122"/>
              </a:rPr>
              <a:t>V</a:t>
            </a:r>
            <a:r>
              <a:rPr lang="zh-CN" altLang="en-US" sz="2200" dirty="0" smtClean="0">
                <a:latin typeface="黑体" pitchFamily="49" charset="-122"/>
                <a:ea typeface="黑体" pitchFamily="49" charset="-122"/>
              </a:rPr>
              <a:t>的真子集。如果</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en-US" altLang="zh-CN" sz="2200" dirty="0" smtClean="0">
                <a:latin typeface="黑体" pitchFamily="49" charset="-122"/>
                <a:ea typeface="黑体" pitchFamily="49" charset="-122"/>
                <a:sym typeface="Symbol" pitchFamily="18" charset="2"/>
              </a:rPr>
              <a:t></a:t>
            </a:r>
            <a:r>
              <a:rPr lang="en-US" altLang="zh-CN" sz="2200" dirty="0" smtClean="0">
                <a:latin typeface="黑体" pitchFamily="49" charset="-122"/>
                <a:ea typeface="黑体" pitchFamily="49" charset="-122"/>
              </a:rPr>
              <a:t>E</a:t>
            </a:r>
            <a:r>
              <a:rPr lang="zh-CN" altLang="en-US" sz="2200" dirty="0" smtClean="0">
                <a:latin typeface="黑体" pitchFamily="49" charset="-122"/>
                <a:ea typeface="黑体" pitchFamily="49" charset="-122"/>
              </a:rPr>
              <a:t>，且</a:t>
            </a:r>
            <a:r>
              <a:rPr lang="en-US" altLang="zh-CN" sz="2200" dirty="0" err="1" smtClean="0">
                <a:latin typeface="黑体" pitchFamily="49" charset="-122"/>
                <a:ea typeface="黑体" pitchFamily="49" charset="-122"/>
              </a:rPr>
              <a:t>u</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U</a:t>
            </a:r>
            <a:r>
              <a:rPr lang="zh-CN" altLang="en-US"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v</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V</a:t>
            </a:r>
            <a:r>
              <a:rPr lang="en-US" altLang="zh-CN" sz="2200" dirty="0" smtClean="0">
                <a:latin typeface="黑体" pitchFamily="49" charset="-122"/>
                <a:ea typeface="黑体" pitchFamily="49" charset="-122"/>
              </a:rPr>
              <a:t>-U</a:t>
            </a:r>
            <a:r>
              <a:rPr lang="zh-CN" altLang="en-US" sz="2200" dirty="0" smtClean="0">
                <a:latin typeface="黑体" pitchFamily="49" charset="-122"/>
                <a:ea typeface="黑体" pitchFamily="49" charset="-122"/>
              </a:rPr>
              <a:t>，且在所有这样的边中，</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zh-CN" altLang="en-US" sz="2200" dirty="0" smtClean="0">
                <a:latin typeface="黑体" pitchFamily="49" charset="-122"/>
                <a:ea typeface="黑体" pitchFamily="49" charset="-122"/>
              </a:rPr>
              <a:t>的权</a:t>
            </a:r>
            <a:r>
              <a:rPr lang="en-US" altLang="zh-CN" sz="2200" dirty="0" smtClean="0">
                <a:latin typeface="黑体" pitchFamily="49" charset="-122"/>
                <a:ea typeface="黑体" pitchFamily="49" charset="-122"/>
              </a:rPr>
              <a:t>c[u][v]</a:t>
            </a:r>
            <a:r>
              <a:rPr lang="zh-CN" altLang="en-US" sz="2200" dirty="0" smtClean="0">
                <a:latin typeface="黑体" pitchFamily="49" charset="-122"/>
                <a:ea typeface="黑体" pitchFamily="49" charset="-122"/>
              </a:rPr>
              <a:t>最小，那么一定存在</a:t>
            </a:r>
            <a:r>
              <a:rPr lang="en-US" altLang="zh-CN" sz="2200" dirty="0" smtClean="0">
                <a:latin typeface="黑体" pitchFamily="49" charset="-122"/>
                <a:ea typeface="黑体" pitchFamily="49" charset="-122"/>
              </a:rPr>
              <a:t>G</a:t>
            </a:r>
            <a:r>
              <a:rPr lang="zh-CN" altLang="en-US" sz="2200" dirty="0" smtClean="0">
                <a:latin typeface="黑体" pitchFamily="49" charset="-122"/>
                <a:ea typeface="黑体" pitchFamily="49" charset="-122"/>
              </a:rPr>
              <a:t>的一棵最小生成树，它以</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zh-CN" altLang="en-US" sz="2200" dirty="0" smtClean="0">
                <a:latin typeface="黑体" pitchFamily="49" charset="-122"/>
                <a:ea typeface="黑体" pitchFamily="49" charset="-122"/>
              </a:rPr>
              <a:t>为其中一条边。</a:t>
            </a:r>
            <a:endParaRPr lang="en-US" altLang="zh-CN" sz="2200" dirty="0" smtClean="0">
              <a:latin typeface="黑体" pitchFamily="49" charset="-122"/>
              <a:ea typeface="黑体" pitchFamily="49" charset="-122"/>
            </a:endParaRPr>
          </a:p>
          <a:p>
            <a:pPr algn="just">
              <a:buNone/>
            </a:pPr>
            <a:r>
              <a:rPr lang="zh-CN" altLang="en-US" sz="2200" dirty="0" smtClean="0">
                <a:latin typeface="黑体" pitchFamily="49" charset="-122"/>
                <a:ea typeface="黑体" pitchFamily="49" charset="-122"/>
              </a:rPr>
              <a:t> （</a:t>
            </a:r>
            <a:r>
              <a:rPr lang="en-US" altLang="zh-CN" sz="2200" dirty="0" smtClean="0">
                <a:latin typeface="黑体" pitchFamily="49" charset="-122"/>
                <a:ea typeface="黑体" pitchFamily="49" charset="-122"/>
              </a:rPr>
              <a:t>2</a:t>
            </a:r>
            <a:r>
              <a:rPr lang="zh-CN" altLang="en-US" sz="2200" dirty="0" smtClean="0">
                <a:latin typeface="黑体" pitchFamily="49" charset="-122"/>
                <a:ea typeface="黑体" pitchFamily="49" charset="-122"/>
              </a:rPr>
              <a:t>）算法执行过程：首先置</a:t>
            </a:r>
            <a:r>
              <a:rPr lang="en-US" altLang="zh-CN" sz="2200" dirty="0" smtClean="0">
                <a:latin typeface="黑体" pitchFamily="49" charset="-122"/>
                <a:ea typeface="黑体" pitchFamily="49" charset="-122"/>
              </a:rPr>
              <a:t>S={1}</a:t>
            </a:r>
            <a:r>
              <a:rPr lang="zh-CN" altLang="en-US" sz="2200" dirty="0" smtClean="0">
                <a:latin typeface="黑体" pitchFamily="49" charset="-122"/>
                <a:ea typeface="黑体" pitchFamily="49" charset="-122"/>
              </a:rPr>
              <a:t>，然后，只要</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是</a:t>
            </a:r>
            <a:r>
              <a:rPr lang="en-US" altLang="zh-CN" sz="2200" dirty="0" smtClean="0">
                <a:latin typeface="黑体" pitchFamily="49" charset="-122"/>
                <a:ea typeface="黑体" pitchFamily="49" charset="-122"/>
              </a:rPr>
              <a:t>V</a:t>
            </a:r>
            <a:r>
              <a:rPr lang="zh-CN" altLang="en-US" sz="2200" dirty="0" smtClean="0">
                <a:latin typeface="黑体" pitchFamily="49" charset="-122"/>
                <a:ea typeface="黑体" pitchFamily="49" charset="-122"/>
              </a:rPr>
              <a:t>的真子集，就作如下的贪心选择：选取满足条件</a:t>
            </a:r>
            <a:r>
              <a:rPr lang="en-US" altLang="zh-CN" sz="2200" dirty="0" err="1" smtClean="0">
                <a:latin typeface="黑体" pitchFamily="49" charset="-122"/>
                <a:ea typeface="黑体" pitchFamily="49" charset="-122"/>
              </a:rPr>
              <a:t>i</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S</a:t>
            </a:r>
            <a:r>
              <a:rPr lang="zh-CN" altLang="en-US"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j</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V</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，且</a:t>
            </a:r>
            <a:r>
              <a:rPr lang="en-US" altLang="zh-CN" sz="2200" dirty="0" smtClean="0">
                <a:latin typeface="黑体" pitchFamily="49" charset="-122"/>
                <a:ea typeface="黑体" pitchFamily="49" charset="-122"/>
              </a:rPr>
              <a:t>c[</a:t>
            </a:r>
            <a:r>
              <a:rPr lang="en-US" altLang="zh-CN" sz="2200" dirty="0" err="1" smtClean="0">
                <a:latin typeface="黑体" pitchFamily="49" charset="-122"/>
                <a:ea typeface="黑体" pitchFamily="49" charset="-122"/>
              </a:rPr>
              <a:t>i</a:t>
            </a:r>
            <a:r>
              <a:rPr lang="en-US" altLang="zh-CN" sz="2200" dirty="0" smtClean="0">
                <a:latin typeface="黑体" pitchFamily="49" charset="-122"/>
                <a:ea typeface="黑体" pitchFamily="49" charset="-122"/>
              </a:rPr>
              <a:t>][j]</a:t>
            </a:r>
            <a:r>
              <a:rPr lang="zh-CN" altLang="en-US" sz="2200" dirty="0" smtClean="0">
                <a:latin typeface="黑体" pitchFamily="49" charset="-122"/>
                <a:ea typeface="黑体" pitchFamily="49" charset="-122"/>
              </a:rPr>
              <a:t>最小的边，将顶点</a:t>
            </a:r>
            <a:r>
              <a:rPr lang="en-US" altLang="zh-CN" sz="2200" dirty="0" smtClean="0">
                <a:latin typeface="黑体" pitchFamily="49" charset="-122"/>
                <a:ea typeface="黑体" pitchFamily="49" charset="-122"/>
              </a:rPr>
              <a:t>j</a:t>
            </a:r>
            <a:r>
              <a:rPr lang="zh-CN" altLang="en-US" sz="2200" dirty="0" smtClean="0">
                <a:latin typeface="黑体" pitchFamily="49" charset="-122"/>
                <a:ea typeface="黑体" pitchFamily="49" charset="-122"/>
              </a:rPr>
              <a:t>添加到</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中。这个过程一直进行到</a:t>
            </a:r>
            <a:r>
              <a:rPr lang="en-US" altLang="zh-CN" sz="2200" dirty="0" smtClean="0">
                <a:latin typeface="黑体" pitchFamily="49" charset="-122"/>
                <a:ea typeface="黑体" pitchFamily="49" charset="-122"/>
              </a:rPr>
              <a:t>S=V</a:t>
            </a:r>
            <a:r>
              <a:rPr lang="zh-CN" altLang="en-US" sz="2200" dirty="0" smtClean="0">
                <a:latin typeface="黑体" pitchFamily="49" charset="-122"/>
                <a:ea typeface="黑体" pitchFamily="49" charset="-122"/>
              </a:rPr>
              <a:t>时为止。</a:t>
            </a:r>
            <a:endParaRPr lang="en-US" altLang="zh-CN" sz="2200" dirty="0" smtClean="0">
              <a:latin typeface="黑体" pitchFamily="49" charset="-122"/>
              <a:ea typeface="黑体" pitchFamily="49" charset="-122"/>
            </a:endParaRPr>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最小生成树问题</a:t>
            </a:r>
            <a:endParaRPr lang="en-US" altLang="zh-CN" sz="2600" dirty="0" smtClean="0"/>
          </a:p>
          <a:p>
            <a:pPr algn="just">
              <a:buNone/>
            </a:pPr>
            <a:r>
              <a:rPr lang="zh-CN" altLang="en-US" sz="2400" dirty="0" smtClean="0"/>
              <a:t>  </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pic>
        <p:nvPicPr>
          <p:cNvPr id="4" name="Picture 4" descr="t48"/>
          <p:cNvPicPr>
            <a:picLocks noChangeAspect="1" noChangeArrowheads="1"/>
          </p:cNvPicPr>
          <p:nvPr/>
        </p:nvPicPr>
        <p:blipFill>
          <a:blip r:embed="rId2"/>
          <a:srcRect/>
          <a:stretch>
            <a:fillRect/>
          </a:stretch>
        </p:blipFill>
        <p:spPr>
          <a:xfrm>
            <a:off x="4716463" y="2205038"/>
            <a:ext cx="3736975" cy="3219450"/>
          </a:xfrm>
          <a:prstGeom prst="rect">
            <a:avLst/>
          </a:prstGeom>
          <a:noFill/>
          <a:ln/>
        </p:spPr>
      </p:pic>
      <p:sp>
        <p:nvSpPr>
          <p:cNvPr id="5" name="Rectangle 3"/>
          <p:cNvSpPr txBox="1">
            <a:spLocks noChangeArrowheads="1"/>
          </p:cNvSpPr>
          <p:nvPr/>
        </p:nvSpPr>
        <p:spPr bwMode="auto">
          <a:xfrm>
            <a:off x="571472" y="2143116"/>
            <a:ext cx="4105275" cy="4114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实例</a:t>
            </a:r>
            <a:r>
              <a:rPr lang="en-US" altLang="zh-CN" sz="2400" kern="0" dirty="0" smtClean="0">
                <a:latin typeface="+mn-lt"/>
                <a:ea typeface="+mn-ea"/>
              </a:rPr>
              <a:t>.</a:t>
            </a:r>
            <a:r>
              <a:rPr lang="zh-CN" altLang="en-US" sz="2400" kern="0" dirty="0" smtClean="0">
                <a:latin typeface="+mn-lt"/>
                <a:ea typeface="+mn-ea"/>
              </a:rPr>
              <a:t>对于右图中的带权图， </a:t>
            </a:r>
            <a:endParaRPr lang="en-US" altLang="zh-CN" sz="24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lang="en-US" altLang="zh-CN" sz="2400" kern="0" dirty="0" smtClean="0">
                <a:latin typeface="+mn-lt"/>
                <a:ea typeface="+mn-ea"/>
              </a:rPr>
              <a:t>     </a:t>
            </a:r>
            <a:r>
              <a:rPr lang="zh-CN" altLang="en-US" sz="2400" kern="0" dirty="0" smtClean="0">
                <a:latin typeface="+mn-lt"/>
                <a:ea typeface="+mn-ea"/>
              </a:rPr>
              <a:t>按</a:t>
            </a:r>
            <a:r>
              <a:rPr lang="en-US" altLang="zh-CN" sz="2400" kern="0" dirty="0" smtClean="0">
                <a:latin typeface="+mn-lt"/>
                <a:ea typeface="+mn-ea"/>
              </a:rPr>
              <a:t>Prim</a:t>
            </a:r>
            <a:r>
              <a:rPr lang="zh-CN" altLang="en-US" sz="2400" kern="0" dirty="0" smtClean="0">
                <a:latin typeface="+mn-lt"/>
                <a:ea typeface="+mn-ea"/>
              </a:rPr>
              <a:t>算法得到最小生</a:t>
            </a:r>
            <a:endParaRPr lang="en-US" altLang="zh-CN" sz="24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lang="en-US" altLang="zh-CN" sz="2400" kern="0" dirty="0" smtClean="0">
                <a:latin typeface="+mn-lt"/>
                <a:ea typeface="+mn-ea"/>
              </a:rPr>
              <a:t>     </a:t>
            </a:r>
            <a:r>
              <a:rPr lang="zh-CN" altLang="en-US" sz="2400" kern="0" dirty="0" smtClean="0">
                <a:latin typeface="+mn-lt"/>
                <a:ea typeface="+mn-ea"/>
              </a:rPr>
              <a:t>成树。</a:t>
            </a:r>
            <a:endParaRPr lang="zh-CN" altLang="en-US" sz="2400" kern="0" dirty="0">
              <a:latin typeface="+mn-lt"/>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最小生成树问题</a:t>
            </a:r>
            <a:endParaRPr lang="en-US" altLang="zh-CN" sz="2600" dirty="0" smtClean="0"/>
          </a:p>
          <a:p>
            <a:pPr algn="just">
              <a:buNone/>
            </a:pPr>
            <a:r>
              <a:rPr lang="zh-CN" altLang="en-US" sz="2400" dirty="0" smtClean="0"/>
              <a:t>  </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pic>
        <p:nvPicPr>
          <p:cNvPr id="6" name="Picture 3" descr="t49"/>
          <p:cNvPicPr>
            <a:picLocks noChangeAspect="1" noChangeArrowheads="1"/>
          </p:cNvPicPr>
          <p:nvPr/>
        </p:nvPicPr>
        <p:blipFill>
          <a:blip r:embed="rId2"/>
          <a:srcRect/>
          <a:stretch>
            <a:fillRect/>
          </a:stretch>
        </p:blipFill>
        <p:spPr bwMode="auto">
          <a:xfrm>
            <a:off x="2949576" y="2285992"/>
            <a:ext cx="6194424" cy="3803647"/>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t48"/>
          <p:cNvPicPr>
            <a:picLocks noChangeAspect="1" noChangeArrowheads="1"/>
          </p:cNvPicPr>
          <p:nvPr/>
        </p:nvPicPr>
        <p:blipFill>
          <a:blip r:embed="rId3"/>
          <a:srcRect/>
          <a:stretch>
            <a:fillRect/>
          </a:stretch>
        </p:blipFill>
        <p:spPr>
          <a:xfrm>
            <a:off x="571472" y="2571744"/>
            <a:ext cx="2410229" cy="2433632"/>
          </a:xfrm>
          <a:prstGeom prst="rect">
            <a:avLst/>
          </a:prstGeo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算法中，如何有效地找出满足条件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算法中，如何有效地找出满足条件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
        <p:nvSpPr>
          <p:cNvPr id="8" name="TextBox 7"/>
          <p:cNvSpPr txBox="1"/>
          <p:nvPr/>
        </p:nvSpPr>
        <p:spPr>
          <a:xfrm>
            <a:off x="785786" y="2694571"/>
            <a:ext cx="7858180" cy="1877437"/>
          </a:xfrm>
          <a:prstGeom prst="rect">
            <a:avLst/>
          </a:prstGeom>
          <a:noFill/>
        </p:spPr>
        <p:txBody>
          <a:bodyPr wrap="square" rtlCol="0">
            <a:spAutoFit/>
          </a:bodyPr>
          <a:lstStyle/>
          <a:p>
            <a:pPr>
              <a:buFontTx/>
              <a:buNone/>
            </a:pPr>
            <a:r>
              <a:rPr lang="zh-CN" altLang="en-US" sz="2400" dirty="0" smtClean="0">
                <a:solidFill>
                  <a:srgbClr val="FF0000"/>
                </a:solidFill>
              </a:rPr>
              <a:t>较简单的办法：</a:t>
            </a:r>
            <a:r>
              <a:rPr lang="zh-CN" altLang="en-US" sz="2400" dirty="0" smtClean="0"/>
              <a:t>设置</a:t>
            </a:r>
            <a:r>
              <a:rPr lang="en-US" altLang="zh-CN" sz="2400" dirty="0" smtClean="0"/>
              <a:t>2</a:t>
            </a:r>
            <a:r>
              <a:rPr lang="zh-CN" altLang="en-US" sz="2400" dirty="0" smtClean="0"/>
              <a:t>个数组</a:t>
            </a:r>
            <a:r>
              <a:rPr lang="en-US" altLang="zh-CN" sz="2400" dirty="0" smtClean="0"/>
              <a:t>closest</a:t>
            </a:r>
            <a:r>
              <a:rPr lang="zh-CN" altLang="en-US" sz="2400" dirty="0" smtClean="0"/>
              <a:t>和</a:t>
            </a:r>
            <a:r>
              <a:rPr lang="en-US" altLang="zh-CN" sz="2400" dirty="0" err="1" smtClean="0"/>
              <a:t>lowcost</a:t>
            </a:r>
            <a:r>
              <a:rPr lang="zh-CN" altLang="en-US" sz="2400" dirty="0" smtClean="0"/>
              <a:t>。在算法执行过程中，先找出</a:t>
            </a:r>
            <a:r>
              <a:rPr lang="en-US" altLang="zh-CN" sz="2400" dirty="0" smtClean="0"/>
              <a:t>V-S</a:t>
            </a:r>
            <a:r>
              <a:rPr lang="zh-CN" altLang="en-US" sz="2400" dirty="0" smtClean="0"/>
              <a:t>中使</a:t>
            </a:r>
            <a:r>
              <a:rPr lang="en-US" altLang="zh-CN" sz="2400" dirty="0" err="1" smtClean="0"/>
              <a:t>lowcost</a:t>
            </a:r>
            <a:r>
              <a:rPr lang="zh-CN" altLang="en-US" sz="2400" dirty="0" smtClean="0"/>
              <a:t>值最小的顶点</a:t>
            </a:r>
            <a:r>
              <a:rPr lang="en-US" altLang="zh-CN" sz="2400" dirty="0" smtClean="0"/>
              <a:t>j</a:t>
            </a:r>
            <a:r>
              <a:rPr lang="zh-CN" altLang="en-US" sz="2400" dirty="0" smtClean="0"/>
              <a:t>，然后根据数组</a:t>
            </a:r>
            <a:r>
              <a:rPr lang="en-US" altLang="zh-CN" sz="2400" dirty="0" smtClean="0"/>
              <a:t>closest</a:t>
            </a:r>
            <a:r>
              <a:rPr lang="zh-CN" altLang="en-US" sz="2400" dirty="0" smtClean="0"/>
              <a:t>选取边</a:t>
            </a:r>
            <a:r>
              <a:rPr lang="en-US" altLang="zh-CN" sz="2400" dirty="0" smtClean="0"/>
              <a:t>(</a:t>
            </a:r>
            <a:r>
              <a:rPr lang="en-US" altLang="zh-CN" sz="2400" dirty="0" err="1" smtClean="0"/>
              <a:t>j,closest</a:t>
            </a:r>
            <a:r>
              <a:rPr lang="en-US" altLang="zh-CN" sz="2400" dirty="0" smtClean="0"/>
              <a:t>[j</a:t>
            </a:r>
            <a:r>
              <a:rPr lang="zh-CN" altLang="en-US" sz="2400" dirty="0" smtClean="0"/>
              <a:t>］</a:t>
            </a:r>
            <a:r>
              <a:rPr lang="en-US" altLang="zh-CN" sz="2400" dirty="0" smtClean="0"/>
              <a:t>)</a:t>
            </a:r>
            <a:r>
              <a:rPr lang="zh-CN" altLang="en-US" sz="2400" dirty="0" smtClean="0"/>
              <a:t>，最后将</a:t>
            </a:r>
            <a:r>
              <a:rPr lang="en-US" altLang="zh-CN" sz="2400" dirty="0" smtClean="0"/>
              <a:t>j</a:t>
            </a:r>
            <a:r>
              <a:rPr lang="zh-CN" altLang="en-US" sz="2400" dirty="0" smtClean="0"/>
              <a:t>添加到</a:t>
            </a:r>
            <a:r>
              <a:rPr lang="en-US" altLang="zh-CN" sz="2400" dirty="0" smtClean="0"/>
              <a:t>S</a:t>
            </a:r>
            <a:r>
              <a:rPr lang="zh-CN" altLang="en-US" sz="2400" dirty="0" smtClean="0"/>
              <a:t>中，并对</a:t>
            </a:r>
            <a:r>
              <a:rPr lang="en-US" altLang="zh-CN" sz="2400" dirty="0" smtClean="0"/>
              <a:t>closest</a:t>
            </a:r>
            <a:r>
              <a:rPr lang="zh-CN" altLang="en-US" sz="2400" dirty="0" smtClean="0"/>
              <a:t>和</a:t>
            </a:r>
            <a:r>
              <a:rPr lang="en-US" altLang="zh-CN" sz="2400" dirty="0" err="1" smtClean="0"/>
              <a:t>lowcost</a:t>
            </a:r>
            <a:r>
              <a:rPr lang="zh-CN" altLang="en-US" sz="2400" dirty="0" smtClean="0"/>
              <a:t>作必要的修改。</a:t>
            </a:r>
          </a:p>
          <a:p>
            <a:pPr>
              <a:buFontTx/>
              <a:buNone/>
            </a:pP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算法中，如何有效地找出满足条件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
        <p:nvSpPr>
          <p:cNvPr id="8" name="TextBox 7"/>
          <p:cNvSpPr txBox="1"/>
          <p:nvPr/>
        </p:nvSpPr>
        <p:spPr>
          <a:xfrm>
            <a:off x="785786" y="2694571"/>
            <a:ext cx="7858180" cy="2616101"/>
          </a:xfrm>
          <a:prstGeom prst="rect">
            <a:avLst/>
          </a:prstGeom>
          <a:noFill/>
        </p:spPr>
        <p:txBody>
          <a:bodyPr wrap="square" rtlCol="0">
            <a:spAutoFit/>
          </a:bodyPr>
          <a:lstStyle/>
          <a:p>
            <a:pPr>
              <a:buFontTx/>
              <a:buNone/>
            </a:pPr>
            <a:r>
              <a:rPr lang="zh-CN" altLang="en-US" sz="2400" dirty="0" smtClean="0">
                <a:solidFill>
                  <a:srgbClr val="FF0000"/>
                </a:solidFill>
              </a:rPr>
              <a:t>较简单的办法：</a:t>
            </a:r>
            <a:r>
              <a:rPr lang="zh-CN" altLang="en-US" sz="2400" dirty="0" smtClean="0"/>
              <a:t>设置</a:t>
            </a:r>
            <a:r>
              <a:rPr lang="en-US" altLang="zh-CN" sz="2400" dirty="0" smtClean="0"/>
              <a:t>2</a:t>
            </a:r>
            <a:r>
              <a:rPr lang="zh-CN" altLang="en-US" sz="2400" dirty="0" smtClean="0"/>
              <a:t>个数组</a:t>
            </a:r>
            <a:r>
              <a:rPr lang="en-US" altLang="zh-CN" sz="2400" dirty="0" smtClean="0"/>
              <a:t>closest</a:t>
            </a:r>
            <a:r>
              <a:rPr lang="zh-CN" altLang="en-US" sz="2400" dirty="0" smtClean="0"/>
              <a:t>和</a:t>
            </a:r>
            <a:r>
              <a:rPr lang="en-US" altLang="zh-CN" sz="2400" dirty="0" err="1" smtClean="0"/>
              <a:t>lowcost</a:t>
            </a:r>
            <a:r>
              <a:rPr lang="zh-CN" altLang="en-US" sz="2400" dirty="0" smtClean="0"/>
              <a:t>。在算法执行过程中，先找出</a:t>
            </a:r>
            <a:r>
              <a:rPr lang="en-US" altLang="zh-CN" sz="2400" dirty="0" smtClean="0"/>
              <a:t>V-S</a:t>
            </a:r>
            <a:r>
              <a:rPr lang="zh-CN" altLang="en-US" sz="2400" dirty="0" smtClean="0"/>
              <a:t>中使</a:t>
            </a:r>
            <a:r>
              <a:rPr lang="en-US" altLang="zh-CN" sz="2400" dirty="0" err="1" smtClean="0"/>
              <a:t>lowcost</a:t>
            </a:r>
            <a:r>
              <a:rPr lang="zh-CN" altLang="en-US" sz="2400" dirty="0" smtClean="0"/>
              <a:t>值最小的顶点</a:t>
            </a:r>
            <a:r>
              <a:rPr lang="en-US" altLang="zh-CN" sz="2400" dirty="0" smtClean="0"/>
              <a:t>j</a:t>
            </a:r>
            <a:r>
              <a:rPr lang="zh-CN" altLang="en-US" sz="2400" dirty="0" smtClean="0"/>
              <a:t>，然后根据数组</a:t>
            </a:r>
            <a:r>
              <a:rPr lang="en-US" altLang="zh-CN" sz="2400" dirty="0" smtClean="0"/>
              <a:t>closest</a:t>
            </a:r>
            <a:r>
              <a:rPr lang="zh-CN" altLang="en-US" sz="2400" dirty="0" smtClean="0"/>
              <a:t>选取边</a:t>
            </a:r>
            <a:r>
              <a:rPr lang="en-US" altLang="zh-CN" sz="2400" dirty="0" smtClean="0"/>
              <a:t>(</a:t>
            </a:r>
            <a:r>
              <a:rPr lang="en-US" altLang="zh-CN" sz="2400" dirty="0" err="1" smtClean="0"/>
              <a:t>j,closest</a:t>
            </a:r>
            <a:r>
              <a:rPr lang="en-US" altLang="zh-CN" sz="2400" dirty="0" smtClean="0"/>
              <a:t>[j</a:t>
            </a:r>
            <a:r>
              <a:rPr lang="zh-CN" altLang="en-US" sz="2400" dirty="0" smtClean="0"/>
              <a:t>］</a:t>
            </a:r>
            <a:r>
              <a:rPr lang="en-US" altLang="zh-CN" sz="2400" dirty="0" smtClean="0"/>
              <a:t>)</a:t>
            </a:r>
            <a:r>
              <a:rPr lang="zh-CN" altLang="en-US" sz="2400" dirty="0" smtClean="0"/>
              <a:t>，最后将</a:t>
            </a:r>
            <a:r>
              <a:rPr lang="en-US" altLang="zh-CN" sz="2400" dirty="0" smtClean="0"/>
              <a:t>j</a:t>
            </a:r>
            <a:r>
              <a:rPr lang="zh-CN" altLang="en-US" sz="2400" dirty="0" smtClean="0"/>
              <a:t>添加到</a:t>
            </a:r>
            <a:r>
              <a:rPr lang="en-US" altLang="zh-CN" sz="2400" dirty="0" smtClean="0"/>
              <a:t>S</a:t>
            </a:r>
            <a:r>
              <a:rPr lang="zh-CN" altLang="en-US" sz="2400" dirty="0" smtClean="0"/>
              <a:t>中，并对</a:t>
            </a:r>
            <a:r>
              <a:rPr lang="en-US" altLang="zh-CN" sz="2400" dirty="0" smtClean="0"/>
              <a:t>closest</a:t>
            </a:r>
            <a:r>
              <a:rPr lang="zh-CN" altLang="en-US" sz="2400" dirty="0" smtClean="0"/>
              <a:t>和</a:t>
            </a:r>
            <a:r>
              <a:rPr lang="en-US" altLang="zh-CN" sz="2400" dirty="0" err="1" smtClean="0"/>
              <a:t>lowcost</a:t>
            </a:r>
            <a:r>
              <a:rPr lang="zh-CN" altLang="en-US" sz="2400" dirty="0" smtClean="0"/>
              <a:t>作必要的修改。</a:t>
            </a:r>
            <a:endParaRPr lang="en-US" altLang="zh-CN" sz="2400" dirty="0" smtClean="0"/>
          </a:p>
          <a:p>
            <a:pPr>
              <a:buFontTx/>
              <a:buNone/>
            </a:pPr>
            <a:endParaRPr lang="en-US" altLang="zh-CN" sz="2400" dirty="0" smtClean="0"/>
          </a:p>
          <a:p>
            <a:pPr>
              <a:buFontTx/>
              <a:buNone/>
            </a:pPr>
            <a:r>
              <a:rPr lang="zh-CN" altLang="en-US" sz="2400" dirty="0" smtClean="0"/>
              <a:t>上述方法实现</a:t>
            </a:r>
            <a:r>
              <a:rPr lang="en-US" altLang="zh-CN" sz="2400" dirty="0" smtClean="0"/>
              <a:t>Prim</a:t>
            </a:r>
            <a:r>
              <a:rPr lang="zh-CN" altLang="en-US" sz="2400" dirty="0" smtClean="0"/>
              <a:t>算法的时间复杂度为         。</a:t>
            </a:r>
          </a:p>
          <a:p>
            <a:pPr>
              <a:buFontTx/>
              <a:buNone/>
            </a:pPr>
            <a:r>
              <a:rPr lang="zh-CN" altLang="en-US" sz="2000" dirty="0" smtClean="0"/>
              <a:t>		</a:t>
            </a:r>
            <a:endParaRPr lang="zh-CN" altLang="en-US" sz="2000" dirty="0"/>
          </a:p>
        </p:txBody>
      </p:sp>
      <p:graphicFrame>
        <p:nvGraphicFramePr>
          <p:cNvPr id="59394" name="Object 2"/>
          <p:cNvGraphicFramePr>
            <a:graphicFrameLocks noChangeAspect="1"/>
          </p:cNvGraphicFramePr>
          <p:nvPr/>
        </p:nvGraphicFramePr>
        <p:xfrm>
          <a:off x="6000760" y="4547188"/>
          <a:ext cx="833464" cy="453448"/>
        </p:xfrm>
        <a:graphic>
          <a:graphicData uri="http://schemas.openxmlformats.org/presentationml/2006/ole">
            <mc:AlternateContent xmlns:mc="http://schemas.openxmlformats.org/markup-compatibility/2006">
              <mc:Choice xmlns:v="urn:schemas-microsoft-com:vml" Requires="v">
                <p:oleObj spid="_x0000_s59396" name="Equation" r:id="rId3" imgW="419417" imgH="228917" progId="Equation.DSMT4">
                  <p:embed/>
                </p:oleObj>
              </mc:Choice>
              <mc:Fallback>
                <p:oleObj name="Equation" r:id="rId3" imgW="419417" imgH="228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60" y="4547188"/>
                        <a:ext cx="833464" cy="453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五、练习题</a:t>
            </a:r>
          </a:p>
        </p:txBody>
      </p:sp>
      <p:sp>
        <p:nvSpPr>
          <p:cNvPr id="4099" name="内容占位符 2"/>
          <p:cNvSpPr>
            <a:spLocks noGrp="1"/>
          </p:cNvSpPr>
          <p:nvPr>
            <p:ph idx="1"/>
          </p:nvPr>
        </p:nvSpPr>
        <p:spPr>
          <a:xfrm>
            <a:off x="457200" y="1076325"/>
            <a:ext cx="8401080" cy="5248275"/>
          </a:xfrm>
        </p:spPr>
        <p:txBody>
          <a:bodyPr/>
          <a:lstStyle/>
          <a:p>
            <a:pPr algn="just"/>
            <a:r>
              <a:rPr lang="en-US" sz="2800" dirty="0" smtClean="0"/>
              <a:t> Prim</a:t>
            </a:r>
            <a:r>
              <a:rPr lang="zh-CN" altLang="en-US" sz="2800" dirty="0" smtClean="0"/>
              <a:t>算法实现</a:t>
            </a:r>
            <a:endParaRPr lang="en-US" altLang="zh-CN" sz="2800" dirty="0" smtClean="0"/>
          </a:p>
          <a:p>
            <a:pPr algn="just">
              <a:buNone/>
            </a:pPr>
            <a:r>
              <a:rPr lang="zh-CN" altLang="en-US" sz="2400" dirty="0" smtClean="0"/>
              <a:t>   输入：节点数</a:t>
            </a:r>
            <a:r>
              <a:rPr lang="en-US" altLang="zh-CN" sz="2400" dirty="0" smtClean="0"/>
              <a:t>V</a:t>
            </a:r>
            <a:r>
              <a:rPr lang="zh-CN" altLang="en-US" sz="2400" dirty="0" smtClean="0"/>
              <a:t>和边数</a:t>
            </a:r>
            <a:r>
              <a:rPr lang="en-US" altLang="zh-CN" sz="2400" dirty="0" smtClean="0"/>
              <a:t>N</a:t>
            </a:r>
            <a:r>
              <a:rPr lang="zh-CN" altLang="en-US" sz="2400" dirty="0" smtClean="0"/>
              <a:t>以及各边的权重</a:t>
            </a:r>
            <a:r>
              <a:rPr lang="en-US" altLang="zh-CN" sz="2400" dirty="0" smtClean="0"/>
              <a:t>(</a:t>
            </a:r>
            <a:r>
              <a:rPr lang="en-US" altLang="zh-CN" sz="2400" dirty="0" err="1" smtClean="0"/>
              <a:t>v</a:t>
            </a:r>
            <a:r>
              <a:rPr lang="en-US" altLang="zh-CN" sz="2400" baseline="-25000" dirty="0" err="1" smtClean="0"/>
              <a:t>i</a:t>
            </a:r>
            <a:r>
              <a:rPr lang="en-US" altLang="zh-CN" sz="2400" dirty="0" err="1" smtClean="0"/>
              <a:t>,v</a:t>
            </a:r>
            <a:r>
              <a:rPr lang="en-US" altLang="zh-CN" sz="2400" baseline="-25000" dirty="0" err="1" smtClean="0"/>
              <a:t>i</a:t>
            </a:r>
            <a:r>
              <a:rPr lang="en-US" altLang="zh-CN" sz="2400" dirty="0" err="1" smtClean="0"/>
              <a:t>,a</a:t>
            </a:r>
            <a:r>
              <a:rPr lang="en-US" altLang="zh-CN" sz="2400" baseline="-25000" dirty="0" err="1" smtClean="0"/>
              <a:t>ij</a:t>
            </a:r>
            <a:r>
              <a:rPr lang="en-US" altLang="zh-CN" sz="2400" dirty="0" smtClean="0"/>
              <a:t>);</a:t>
            </a:r>
          </a:p>
          <a:p>
            <a:pPr>
              <a:buNone/>
            </a:pPr>
            <a:r>
              <a:rPr lang="zh-CN" altLang="en-US" sz="2400" dirty="0" smtClean="0"/>
              <a:t>   输出：最小生成树；</a:t>
            </a:r>
            <a:endParaRPr lang="en-US" altLang="zh-CN" sz="2400" dirty="0" smtClean="0"/>
          </a:p>
          <a:p>
            <a:pPr algn="just"/>
            <a:r>
              <a:rPr lang="en-US" altLang="zh-CN" sz="2600" dirty="0" smtClean="0"/>
              <a:t> </a:t>
            </a:r>
            <a:r>
              <a:rPr lang="en-US" sz="2800" dirty="0" err="1" smtClean="0"/>
              <a:t>Kruskal</a:t>
            </a:r>
            <a:r>
              <a:rPr lang="zh-CN" altLang="en-US" sz="2800" dirty="0" smtClean="0"/>
              <a:t>算法实现</a:t>
            </a:r>
            <a:endParaRPr lang="en-US" altLang="zh-CN" sz="2800" dirty="0" smtClean="0"/>
          </a:p>
          <a:p>
            <a:pPr algn="just">
              <a:buNone/>
            </a:pPr>
            <a:r>
              <a:rPr lang="zh-CN" altLang="en-US" sz="2400" dirty="0" smtClean="0"/>
              <a:t>   输入：节点数</a:t>
            </a:r>
            <a:r>
              <a:rPr lang="en-US" altLang="zh-CN" sz="2400" dirty="0" smtClean="0"/>
              <a:t>V</a:t>
            </a:r>
            <a:r>
              <a:rPr lang="zh-CN" altLang="en-US" sz="2400" dirty="0" smtClean="0"/>
              <a:t>和边数</a:t>
            </a:r>
            <a:r>
              <a:rPr lang="en-US" altLang="zh-CN" sz="2400" dirty="0" smtClean="0"/>
              <a:t>N</a:t>
            </a:r>
            <a:r>
              <a:rPr lang="zh-CN" altLang="en-US" sz="2400" dirty="0" smtClean="0"/>
              <a:t>以及各边的权重</a:t>
            </a:r>
            <a:r>
              <a:rPr lang="en-US" altLang="zh-CN" sz="2400" dirty="0" smtClean="0"/>
              <a:t>(</a:t>
            </a:r>
            <a:r>
              <a:rPr lang="en-US" altLang="zh-CN" sz="2400" dirty="0" err="1" smtClean="0"/>
              <a:t>v</a:t>
            </a:r>
            <a:r>
              <a:rPr lang="en-US" altLang="zh-CN" sz="2400" baseline="-25000" dirty="0" err="1" smtClean="0"/>
              <a:t>i</a:t>
            </a:r>
            <a:r>
              <a:rPr lang="en-US" altLang="zh-CN" sz="2400" dirty="0" err="1" smtClean="0"/>
              <a:t>,v</a:t>
            </a:r>
            <a:r>
              <a:rPr lang="en-US" altLang="zh-CN" sz="2400" baseline="-25000" dirty="0" err="1" smtClean="0"/>
              <a:t>i</a:t>
            </a:r>
            <a:r>
              <a:rPr lang="en-US" altLang="zh-CN" sz="2400" dirty="0" err="1" smtClean="0"/>
              <a:t>,a</a:t>
            </a:r>
            <a:r>
              <a:rPr lang="en-US" altLang="zh-CN" sz="2400" baseline="-25000" dirty="0" err="1" smtClean="0"/>
              <a:t>ij</a:t>
            </a:r>
            <a:r>
              <a:rPr lang="en-US" altLang="zh-CN" sz="2400" dirty="0" smtClean="0"/>
              <a:t>);</a:t>
            </a:r>
          </a:p>
          <a:p>
            <a:pPr>
              <a:buNone/>
            </a:pPr>
            <a:r>
              <a:rPr lang="zh-CN" altLang="en-US" sz="2400" dirty="0" smtClean="0"/>
              <a:t>   输出：最小生成树；</a:t>
            </a:r>
            <a:endParaRPr lang="en-US" altLang="zh-CN" sz="2400" dirty="0" smtClean="0"/>
          </a:p>
          <a:p>
            <a:pPr algn="just"/>
            <a:r>
              <a:rPr lang="zh-CN" altLang="en-US" sz="2800" dirty="0" smtClean="0"/>
              <a:t> 最优装载问题的算法实现</a:t>
            </a:r>
            <a:endParaRPr lang="en-US" altLang="zh-CN" sz="2800" dirty="0" smtClean="0"/>
          </a:p>
          <a:p>
            <a:pPr>
              <a:buNone/>
            </a:pPr>
            <a:r>
              <a:rPr lang="zh-CN" altLang="en-US" sz="2400" dirty="0" smtClean="0"/>
              <a:t>   输入：船载重量</a:t>
            </a:r>
            <a:r>
              <a:rPr lang="en-US" altLang="zh-CN" sz="2400" dirty="0" smtClean="0"/>
              <a:t>c</a:t>
            </a:r>
            <a:r>
              <a:rPr lang="zh-CN" altLang="en-US" sz="2400" dirty="0" smtClean="0"/>
              <a:t>，集装箱个数</a:t>
            </a:r>
            <a:r>
              <a:rPr lang="en-US" altLang="zh-CN" sz="2400" dirty="0" smtClean="0"/>
              <a:t>n</a:t>
            </a:r>
            <a:r>
              <a:rPr lang="zh-CN" altLang="en-US" sz="2400" dirty="0" smtClean="0"/>
              <a:t>以及各个集装箱的重量</a:t>
            </a:r>
            <a:r>
              <a:rPr lang="en-US" altLang="zh-CN" sz="2400" dirty="0" err="1" smtClean="0"/>
              <a:t>w</a:t>
            </a:r>
            <a:r>
              <a:rPr lang="en-US" altLang="zh-CN" sz="2400" baseline="-25000" dirty="0" err="1" smtClean="0"/>
              <a:t>i</a:t>
            </a:r>
            <a:r>
              <a:rPr lang="en-US" altLang="zh-CN" sz="2400" dirty="0" smtClean="0"/>
              <a:t>;</a:t>
            </a:r>
          </a:p>
          <a:p>
            <a:pPr>
              <a:buNone/>
            </a:pPr>
            <a:r>
              <a:rPr lang="zh-CN" altLang="en-US" sz="2400" dirty="0" smtClean="0"/>
              <a:t>   输出：装载的集装箱及总装载重量；</a:t>
            </a:r>
            <a:endParaRPr lang="en-US" altLang="zh-CN" sz="2400" dirty="0" smtClean="0"/>
          </a:p>
          <a:p>
            <a:pPr>
              <a:buFontTx/>
              <a:buNone/>
            </a:pPr>
            <a:r>
              <a:rPr lang="zh-CN" altLang="en-US" sz="2600" dirty="0" smtClean="0"/>
              <a:t>  </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sz="2800" dirty="0" smtClean="0"/>
          </a:p>
          <a:p>
            <a:pPr lvl="2" algn="just">
              <a:buFont typeface="Arial" pitchFamily="34" charset="0"/>
              <a:buChar char="•"/>
            </a:pPr>
            <a:r>
              <a:rPr lang="zh-CN" altLang="en-US" sz="2200" dirty="0" smtClean="0"/>
              <a:t>非整体上的考虑，分级处理方法；</a:t>
            </a:r>
            <a:endParaRPr lang="en-US" altLang="zh-CN" sz="2200" dirty="0" smtClean="0"/>
          </a:p>
          <a:p>
            <a:pPr lvl="2" algn="just">
              <a:buFont typeface="Arial" pitchFamily="34" charset="0"/>
              <a:buChar char="•"/>
            </a:pPr>
            <a:r>
              <a:rPr lang="zh-CN" altLang="en-US" sz="2200" dirty="0" smtClean="0"/>
              <a:t>每一步的贪心选择是当前状态下某种意义的最好选择；</a:t>
            </a: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sz="2800" dirty="0" smtClean="0"/>
          </a:p>
          <a:p>
            <a:pPr lvl="2" algn="just">
              <a:buFont typeface="Arial" pitchFamily="34" charset="0"/>
              <a:buChar char="•"/>
            </a:pPr>
            <a:r>
              <a:rPr lang="zh-CN" altLang="en-US" sz="2200" dirty="0" smtClean="0"/>
              <a:t>非整体上的考虑，分级处理方法；</a:t>
            </a:r>
            <a:endParaRPr lang="en-US" altLang="zh-CN" sz="2200" dirty="0" smtClean="0"/>
          </a:p>
          <a:p>
            <a:pPr lvl="2" algn="just">
              <a:buFont typeface="Arial" pitchFamily="34" charset="0"/>
              <a:buChar char="•"/>
            </a:pPr>
            <a:r>
              <a:rPr lang="zh-CN" altLang="en-US" sz="2200" dirty="0" smtClean="0"/>
              <a:t>每一步的贪心选择是当前状态下某种意义的最好选择；</a:t>
            </a:r>
            <a:endParaRPr lang="en-US" altLang="zh-CN" sz="2200" dirty="0" smtClean="0"/>
          </a:p>
          <a:p>
            <a:pPr lvl="2" algn="just">
              <a:buNone/>
            </a:pPr>
            <a:endParaRPr lang="en-US" altLang="zh-CN" sz="2000" dirty="0" smtClean="0">
              <a:solidFill>
                <a:srgbClr val="FF0000"/>
              </a:solidFill>
            </a:endParaRPr>
          </a:p>
          <a:p>
            <a:pPr marL="0" lvl="2" indent="0" algn="just">
              <a:spcBef>
                <a:spcPts val="0"/>
              </a:spcBef>
              <a:buNone/>
            </a:pPr>
            <a:endParaRPr lang="en-US" altLang="zh-CN" sz="2000" dirty="0" smtClean="0">
              <a:solidFill>
                <a:srgbClr val="FF0000"/>
              </a:solidFill>
            </a:endParaRPr>
          </a:p>
          <a:p>
            <a:pPr marL="0" lvl="2" indent="0" algn="just">
              <a:spcBef>
                <a:spcPts val="0"/>
              </a:spcBef>
              <a:buNone/>
            </a:pPr>
            <a:r>
              <a:rPr lang="zh-CN" altLang="en-US" dirty="0" smtClean="0">
                <a:solidFill>
                  <a:srgbClr val="FF0000"/>
                </a:solidFill>
              </a:rPr>
              <a:t>  注意：在某些情况下，贪心算法得到的不是全局最优解。</a:t>
            </a:r>
            <a:endParaRPr lang="en-US" altLang="zh-CN" dirty="0" smtClean="0">
              <a:solidFill>
                <a:srgbClr val="FF0000"/>
              </a:solidFill>
            </a:endParaRPr>
          </a:p>
          <a:p>
            <a:pPr marL="0" lvl="2" indent="0" algn="just">
              <a:spcBef>
                <a:spcPts val="0"/>
              </a:spcBef>
              <a:buNone/>
            </a:pPr>
            <a:r>
              <a:rPr lang="en-US" altLang="zh-CN" dirty="0" smtClean="0">
                <a:solidFill>
                  <a:srgbClr val="FF0000"/>
                </a:solidFill>
              </a:rPr>
              <a:t>        </a:t>
            </a:r>
            <a:r>
              <a:rPr lang="zh-CN" altLang="en-US" dirty="0" smtClean="0">
                <a:solidFill>
                  <a:srgbClr val="FF0000"/>
                </a:solidFill>
              </a:rPr>
              <a:t>但是，最终结果却是全局最优解的很好近似解。</a:t>
            </a:r>
            <a:endParaRPr lang="zh-CN" altLang="zh-CN" dirty="0" smtClean="0">
              <a:solidFill>
                <a:srgbClr val="FF0000"/>
              </a:solidFill>
            </a:endParaRPr>
          </a:p>
          <a:p>
            <a:pPr lvl="2"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二、理论基础</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贪心算法是一种启发式算法，通常以自顶向下的方式进行。</a:t>
            </a:r>
            <a:endParaRPr lang="en-US" altLang="zh-CN" sz="2800" dirty="0" smtClean="0"/>
          </a:p>
          <a:p>
            <a:pPr algn="just">
              <a:buNone/>
            </a:pPr>
            <a:endParaRPr lang="en-US" altLang="zh-CN" sz="2800" dirty="0" smtClean="0"/>
          </a:p>
          <a:p>
            <a:pPr algn="just"/>
            <a:r>
              <a:rPr lang="zh-CN" altLang="en-US" sz="2800" dirty="0" smtClean="0"/>
              <a:t>以迭代的方式做出相继的贪心选择，每做一次贪心选择就将所求问题简化为一个更小规模的子问题。</a:t>
            </a:r>
            <a:endParaRPr lang="en-US" altLang="zh-CN" sz="2800" dirty="0" smtClean="0"/>
          </a:p>
          <a:p>
            <a:pPr algn="just">
              <a:buNone/>
            </a:pPr>
            <a:r>
              <a:rPr lang="en-US" altLang="zh-CN" sz="2800" dirty="0" smtClean="0">
                <a:solidFill>
                  <a:srgbClr val="FF0000"/>
                </a:solidFill>
              </a:rPr>
              <a:t> </a:t>
            </a:r>
            <a:r>
              <a:rPr lang="zh-CN" altLang="en-US" sz="2800" dirty="0" smtClean="0">
                <a:solidFill>
                  <a:srgbClr val="FF0000"/>
                </a:solidFill>
              </a:rPr>
              <a:t> （</a:t>
            </a:r>
            <a:r>
              <a:rPr lang="zh-CN" altLang="en-US" sz="2400" dirty="0" smtClean="0">
                <a:solidFill>
                  <a:srgbClr val="FF0000"/>
                </a:solidFill>
                <a:latin typeface="楷体_GB2312" pitchFamily="49" charset="-122"/>
                <a:ea typeface="楷体_GB2312" pitchFamily="49" charset="-122"/>
              </a:rPr>
              <a:t>当一个问题的最优解包含其子问题的最优解时，称此问题具有</a:t>
            </a:r>
            <a:r>
              <a:rPr lang="zh-CN" altLang="en-US" sz="2800" b="1" dirty="0" smtClean="0">
                <a:solidFill>
                  <a:srgbClr val="FF0000"/>
                </a:solidFill>
                <a:latin typeface="楷体_GB2312" pitchFamily="49" charset="-122"/>
                <a:ea typeface="楷体_GB2312" pitchFamily="49" charset="-122"/>
              </a:rPr>
              <a:t>最优子结构性质</a:t>
            </a:r>
            <a:r>
              <a:rPr lang="zh-CN" altLang="en-US" sz="2800" dirty="0" smtClean="0">
                <a:solidFill>
                  <a:srgbClr val="FF0000"/>
                </a:solidFill>
                <a:latin typeface="楷体_GB2312" pitchFamily="49" charset="-122"/>
                <a:ea typeface="楷体_GB2312" pitchFamily="49" charset="-122"/>
              </a:rPr>
              <a:t>）</a:t>
            </a:r>
            <a:endParaRPr lang="en-US" altLang="zh-CN" sz="2800" dirty="0" smtClean="0">
              <a:solidFill>
                <a:srgbClr val="FF0000"/>
              </a:solidFill>
            </a:endParaRPr>
          </a:p>
          <a:p>
            <a:pPr algn="just"/>
            <a:endParaRPr lang="en-US" altLang="zh-CN" sz="2800" dirty="0" smtClean="0"/>
          </a:p>
          <a:p>
            <a:pPr algn="just"/>
            <a:r>
              <a:rPr lang="zh-CN" altLang="en-US" sz="2800" dirty="0" smtClean="0"/>
              <a:t>不是对所有问题都能得到整体最优解</a:t>
            </a:r>
          </a:p>
          <a:p>
            <a:pPr algn="just"/>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二、理论基础</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贪心算法是一种启发式算法，通常以自顶向下的方式进行。</a:t>
            </a:r>
            <a:endParaRPr lang="en-US" altLang="zh-CN" sz="2600" dirty="0" smtClean="0"/>
          </a:p>
          <a:p>
            <a:pPr algn="just"/>
            <a:r>
              <a:rPr lang="zh-CN" altLang="en-US" sz="2600" dirty="0" smtClean="0"/>
              <a:t>以迭代的方式做出相继的贪心选择，每做一次贪心选择就将所求问题简化为一个更小规模的子问题。</a:t>
            </a:r>
            <a:endParaRPr lang="en-US" altLang="zh-CN" sz="2600" dirty="0" smtClean="0"/>
          </a:p>
          <a:p>
            <a:pPr algn="just"/>
            <a:r>
              <a:rPr lang="zh-CN" altLang="en-US" sz="2600" dirty="0" smtClean="0"/>
              <a:t>不是对所有问题都能得到整体最优解</a:t>
            </a:r>
            <a:endParaRPr lang="en-US" altLang="zh-CN" sz="2600" dirty="0" smtClean="0"/>
          </a:p>
          <a:p>
            <a:pPr algn="just"/>
            <a:endParaRPr lang="en-US" altLang="zh-CN" sz="2600" dirty="0" smtClean="0"/>
          </a:p>
          <a:p>
            <a:pPr>
              <a:buNone/>
            </a:pPr>
            <a:r>
              <a:rPr lang="zh-CN" altLang="en-US" sz="2800" dirty="0" smtClean="0"/>
              <a:t>利用贪心算法求解问题时需要考虑两个问题：</a:t>
            </a:r>
          </a:p>
          <a:p>
            <a:pPr>
              <a:buNone/>
            </a:pPr>
            <a:r>
              <a:rPr lang="en-US" sz="2400" dirty="0" smtClean="0"/>
              <a:t>(1) </a:t>
            </a:r>
            <a:r>
              <a:rPr lang="zh-CN" altLang="en-US" sz="2400" dirty="0" smtClean="0"/>
              <a:t>该问题是否适合于用贪心算法求解；</a:t>
            </a:r>
          </a:p>
          <a:p>
            <a:pPr>
              <a:buNone/>
            </a:pPr>
            <a:r>
              <a:rPr lang="en-US" sz="2400" dirty="0" smtClean="0"/>
              <a:t>(2) </a:t>
            </a:r>
            <a:r>
              <a:rPr lang="zh-CN" altLang="en-US" sz="2400" dirty="0" smtClean="0"/>
              <a:t>如何选择贪心策略，以得到问题的最优</a:t>
            </a:r>
            <a:r>
              <a:rPr lang="en-US" sz="2400" dirty="0" smtClean="0"/>
              <a:t>/</a:t>
            </a:r>
            <a:r>
              <a:rPr lang="zh-CN" altLang="en-US" sz="2400" dirty="0" smtClean="0"/>
              <a:t>较优解。</a:t>
            </a:r>
          </a:p>
          <a:p>
            <a:pPr algn="just"/>
            <a:endParaRPr lang="zh-CN" altLang="en-US" sz="2600" dirty="0" smtClean="0"/>
          </a:p>
          <a:p>
            <a:pPr algn="just"/>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endParaRPr lang="en-US" altLang="zh-CN" sz="2400" dirty="0" smtClean="0"/>
          </a:p>
          <a:p>
            <a:pPr algn="just">
              <a:buNone/>
            </a:pPr>
            <a:r>
              <a:rPr lang="en-US" altLang="zh-CN" sz="2400" dirty="0" smtClean="0"/>
              <a:t>  </a:t>
            </a:r>
          </a:p>
          <a:p>
            <a:pPr algn="just">
              <a:buNone/>
            </a:pPr>
            <a:endParaRPr lang="zh-CN" altLang="en-US"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buNone/>
            </a:pPr>
            <a:r>
              <a:rPr lang="zh-CN" altLang="en-US" sz="2400" dirty="0" smtClean="0"/>
              <a:t>  设一个网络表示为无向连通带权图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endParaRPr lang="en-US" altLang="zh-CN" sz="2400" dirty="0" smtClean="0"/>
          </a:p>
          <a:p>
            <a:pPr algn="just">
              <a:buNone/>
            </a:pPr>
            <a:endParaRPr lang="en-US" altLang="zh-CN" sz="2400" dirty="0" smtClean="0"/>
          </a:p>
          <a:p>
            <a:pPr algn="just">
              <a:buNone/>
            </a:pPr>
            <a:r>
              <a:rPr lang="en-US" altLang="zh-CN" sz="2400" dirty="0" smtClean="0"/>
              <a:t>  </a:t>
            </a:r>
          </a:p>
          <a:p>
            <a:pPr algn="just">
              <a:buNone/>
            </a:pPr>
            <a:endParaRPr lang="zh-CN" altLang="en-US"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latinLnBrk="0">
              <a:buNone/>
            </a:pPr>
            <a:r>
              <a:rPr lang="zh-CN" altLang="en-US" sz="2400" dirty="0" smtClean="0"/>
              <a:t>  有一批集装箱要装上一艘载重量为</a:t>
            </a:r>
            <a:r>
              <a:rPr lang="en-US" altLang="zh-CN" sz="2400" dirty="0" smtClean="0"/>
              <a:t>c</a:t>
            </a:r>
            <a:r>
              <a:rPr lang="zh-CN" altLang="en-US" sz="2400" dirty="0" smtClean="0"/>
              <a:t>的轮船。其中集装箱</a:t>
            </a:r>
            <a:r>
              <a:rPr lang="en-US" altLang="zh-CN" sz="2400" dirty="0" err="1" smtClean="0"/>
              <a:t>i</a:t>
            </a:r>
            <a:r>
              <a:rPr lang="zh-CN" altLang="en-US" sz="2400" dirty="0" smtClean="0"/>
              <a:t>的重量为</a:t>
            </a:r>
            <a:r>
              <a:rPr lang="en-US" altLang="zh-CN" sz="2400" dirty="0" err="1" smtClean="0"/>
              <a:t>w</a:t>
            </a:r>
            <a:r>
              <a:rPr lang="en-US" altLang="zh-CN" sz="2400" baseline="-25000" dirty="0" err="1" smtClean="0"/>
              <a:t>i</a:t>
            </a:r>
            <a:r>
              <a:rPr lang="zh-CN" altLang="en-US" sz="2400" dirty="0" smtClean="0"/>
              <a:t>。最优装载问题要求确定在装载体积不受限制的情况下，将尽可能多的集装箱装上轮船。  </a:t>
            </a:r>
            <a:endParaRPr lang="en-US" altLang="zh-CN" sz="2400" dirty="0" smtClean="0"/>
          </a:p>
          <a:p>
            <a:pPr algn="just">
              <a:buNone/>
            </a:pPr>
            <a:r>
              <a:rPr lang="en-US" altLang="zh-CN" sz="2200" dirty="0" smtClean="0"/>
              <a:t> </a:t>
            </a:r>
          </a:p>
          <a:p>
            <a:pPr algn="just">
              <a:buNone/>
            </a:pPr>
            <a:endParaRPr lang="zh-CN" altLang="en-US" dirty="0" smtClean="0"/>
          </a:p>
          <a:p>
            <a:pPr algn="just">
              <a:buNone/>
            </a:pPr>
            <a:endParaRPr lang="zh-CN" altLang="en-US" dirty="0" smtClean="0"/>
          </a:p>
          <a:p>
            <a:pPr lvl="1"/>
            <a:endParaRPr lang="zh-CN" altLang="en-US" dirty="0" smtClean="0"/>
          </a:p>
        </p:txBody>
      </p:sp>
      <p:pic>
        <p:nvPicPr>
          <p:cNvPr id="6145" name="Picture 1" descr="C:\Users\littlefish\AppData\Roaming\Tencent\Users\565189595\QQ\WinTemp\RichOle\_LJ17J63Q4I06T6$%HGASHM.png"/>
          <p:cNvPicPr>
            <a:picLocks noChangeAspect="1" noChangeArrowheads="1"/>
          </p:cNvPicPr>
          <p:nvPr/>
        </p:nvPicPr>
        <p:blipFill>
          <a:blip r:embed="rId2"/>
          <a:srcRect/>
          <a:stretch>
            <a:fillRect/>
          </a:stretch>
        </p:blipFill>
        <p:spPr bwMode="auto">
          <a:xfrm>
            <a:off x="3214678" y="3786190"/>
            <a:ext cx="3070486" cy="203419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TotalTime>
  <Pages>0</Pages>
  <Words>2160</Words>
  <Characters>0</Characters>
  <Application>Microsoft Office PowerPoint</Application>
  <DocSecurity>0</DocSecurity>
  <PresentationFormat>全屏显示(4:3)</PresentationFormat>
  <Lines>0</Lines>
  <Paragraphs>244</Paragraphs>
  <Slides>28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1" baseType="lpstr">
      <vt:lpstr>黑体</vt:lpstr>
      <vt:lpstr>楷体_GB2312</vt:lpstr>
      <vt:lpstr>隶书</vt:lpstr>
      <vt:lpstr>宋体</vt:lpstr>
      <vt:lpstr>Arial</vt:lpstr>
      <vt:lpstr>Calibri</vt:lpstr>
      <vt:lpstr>Symbol</vt:lpstr>
      <vt:lpstr>Tahoma</vt:lpstr>
      <vt:lpstr>Verdana</vt:lpstr>
      <vt:lpstr>Wingdings</vt:lpstr>
      <vt:lpstr>sample</vt:lpstr>
      <vt:lpstr>Equation</vt:lpstr>
      <vt:lpstr>Microsoft 公式 3.0</vt:lpstr>
      <vt:lpstr>PowerPoint 演示文稿</vt:lpstr>
      <vt:lpstr>一、贪心算法</vt:lpstr>
      <vt:lpstr>一、贪心算法</vt:lpstr>
      <vt:lpstr>一、贪心算法</vt:lpstr>
      <vt:lpstr>二、理论基础</vt:lpstr>
      <vt:lpstr>二、理论基础</vt:lpstr>
      <vt:lpstr>三、常见的贪心问题</vt:lpstr>
      <vt:lpstr>三、常见的贪心问题</vt:lpstr>
      <vt:lpstr>三、常见的贪心问题</vt:lpstr>
      <vt:lpstr>三、常见的贪心问题</vt:lpstr>
      <vt:lpstr>三、常见的贪心问题</vt:lpstr>
      <vt:lpstr>四、例题</vt:lpstr>
      <vt:lpstr>四、例题</vt:lpstr>
      <vt:lpstr>四、例题</vt:lpstr>
      <vt:lpstr>四、例题</vt:lpstr>
      <vt:lpstr>四、例题</vt:lpstr>
      <vt:lpstr>PowerPoint 演示文稿</vt:lpstr>
      <vt:lpstr>四、例题</vt:lpstr>
      <vt:lpstr>四、例题</vt:lpstr>
      <vt:lpstr>四、例题</vt:lpstr>
      <vt:lpstr>四、例题</vt:lpstr>
      <vt:lpstr>四、例题</vt:lpstr>
      <vt:lpstr>四、例题</vt:lpstr>
      <vt:lpstr>四、例题</vt:lpstr>
      <vt:lpstr>四、例题</vt:lpstr>
      <vt:lpstr>四、例题</vt:lpstr>
      <vt:lpstr>五、练习题</vt:lpstr>
      <vt:lpstr>PowerPoint 演示文稿</vt:lpstr>
    </vt:vector>
  </TitlesOfParts>
  <Company>GuildDesign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何渊淘</cp:lastModifiedBy>
  <cp:revision>359</cp:revision>
  <dcterms:created xsi:type="dcterms:W3CDTF">2004-08-26T06:30:40Z</dcterms:created>
  <dcterms:modified xsi:type="dcterms:W3CDTF">2017-12-07T23:57:42Z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