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2" r:id="rId2"/>
    <p:sldId id="394" r:id="rId3"/>
    <p:sldId id="402" r:id="rId4"/>
    <p:sldId id="420" r:id="rId5"/>
    <p:sldId id="423" r:id="rId6"/>
    <p:sldId id="424" r:id="rId7"/>
    <p:sldId id="425" r:id="rId8"/>
    <p:sldId id="431" r:id="rId9"/>
    <p:sldId id="432" r:id="rId10"/>
    <p:sldId id="433" r:id="rId11"/>
    <p:sldId id="434" r:id="rId12"/>
    <p:sldId id="413" r:id="rId13"/>
    <p:sldId id="435" r:id="rId14"/>
    <p:sldId id="436" r:id="rId15"/>
    <p:sldId id="437" r:id="rId16"/>
    <p:sldId id="438" r:id="rId17"/>
    <p:sldId id="401" r:id="rId18"/>
    <p:sldId id="276" r:id="rId19"/>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3300"/>
    <a:srgbClr val="0033CC"/>
    <a:srgbClr val="9D9D9D"/>
    <a:srgbClr val="798287"/>
    <a:srgbClr val="F1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516" y="-7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pPr/>
              <a:t>2017/11/19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pPr/>
              <a:t>‹#›</a:t>
            </a:fld>
            <a:endParaRPr lang="zh-CN" altLang="en-US"/>
          </a:p>
        </p:txBody>
      </p:sp>
    </p:spTree>
    <p:extLst>
      <p:ext uri="{BB962C8B-B14F-4D97-AF65-F5344CB8AC3E}">
        <p14:creationId xmlns:p14="http://schemas.microsoft.com/office/powerpoint/2010/main"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pPr/>
              <a:t>2017/11/19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pPr/>
              <a:t>‹#›</a:t>
            </a:fld>
            <a:endParaRPr lang="zh-CN" altLang="en-US"/>
          </a:p>
        </p:txBody>
      </p:sp>
    </p:spTree>
    <p:extLst>
      <p:ext uri="{BB962C8B-B14F-4D97-AF65-F5344CB8AC3E}">
        <p14:creationId xmlns:p14="http://schemas.microsoft.com/office/powerpoint/2010/main"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m.hdu.edu.cn/showproblem.php?pid=13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cm.hdu.edu.cn/showproblem.php?pid=1045" TargetMode="External"/><Relationship Id="rId2" Type="http://schemas.openxmlformats.org/officeDocument/2006/relationships/hyperlink" Target="http://acm.hdu.edu.cn/showproblem.php?pid=261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任课教师：刘超慧</a:t>
            </a:r>
          </a:p>
        </p:txBody>
      </p:sp>
      <p:sp>
        <p:nvSpPr>
          <p:cNvPr id="3076" name="Text Box 4"/>
          <p:cNvSpPr txBox="1">
            <a:spLocks noChangeArrowheads="1"/>
          </p:cNvSpPr>
          <p:nvPr/>
        </p:nvSpPr>
        <p:spPr bwMode="auto">
          <a:xfrm>
            <a:off x="1828872" y="4800564"/>
            <a:ext cx="441960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a:solidFill>
                  <a:srgbClr val="0000FF"/>
                </a:solidFill>
                <a:latin typeface="Arial" pitchFamily="34" charset="0"/>
                <a:ea typeface="宋体" pitchFamily="2" charset="-122"/>
              </a:rPr>
              <a:t>70552047@qq.com</a:t>
            </a: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a:solidFill>
                  <a:srgbClr val="0000FF"/>
                </a:solidFill>
                <a:latin typeface="Arial" pitchFamily="34" charset="0"/>
                <a:ea typeface="宋体" pitchFamily="2" charset="-122"/>
              </a:rPr>
              <a:t>：</a:t>
            </a:r>
            <a:r>
              <a:rPr lang="en-US" altLang="zh-CN" sz="2000" b="1" dirty="0">
                <a:solidFill>
                  <a:srgbClr val="0000FF"/>
                </a:solidFill>
                <a:latin typeface="Arial" pitchFamily="34" charset="0"/>
                <a:ea typeface="宋体" pitchFamily="2" charset="-122"/>
              </a:rPr>
              <a:t>15036131358</a:t>
            </a:r>
            <a:endParaRPr lang="en-US" altLang="zh-CN" sz="20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613012" y="404664"/>
            <a:ext cx="8229600" cy="563563"/>
          </a:xfrm>
        </p:spPr>
        <p:txBody>
          <a:bodyPr/>
          <a:lstStyle/>
          <a:p>
            <a:r>
              <a:rPr lang="zh-CN" altLang="en-US" dirty="0">
                <a:ea typeface="宋体" pitchFamily="2" charset="-122"/>
              </a:rPr>
              <a:t>深</a:t>
            </a:r>
            <a:r>
              <a:rPr lang="zh-CN" altLang="en-US" dirty="0" smtClean="0">
                <a:ea typeface="宋体" pitchFamily="2" charset="-122"/>
              </a:rPr>
              <a:t>度优先搜索</a:t>
            </a:r>
          </a:p>
        </p:txBody>
      </p:sp>
      <p:sp>
        <p:nvSpPr>
          <p:cNvPr id="4099" name="内容占位符 2"/>
          <p:cNvSpPr>
            <a:spLocks noGrp="1"/>
          </p:cNvSpPr>
          <p:nvPr>
            <p:ph idx="1"/>
          </p:nvPr>
        </p:nvSpPr>
        <p:spPr>
          <a:xfrm>
            <a:off x="536812" y="1068239"/>
            <a:ext cx="8258204" cy="5248275"/>
          </a:xfrm>
        </p:spPr>
        <p:txBody>
          <a:bodyPr/>
          <a:lstStyle/>
          <a:p>
            <a:pPr marL="0" indent="0" eaLnBrk="1" hangingPunct="1">
              <a:buNone/>
            </a:pPr>
            <a:endParaRPr lang="zh-CN" altLang="en-US" sz="3200" dirty="0">
              <a:latin typeface="+mn-lt"/>
              <a:ea typeface="+mn-ea"/>
              <a:cs typeface="+mn-cs"/>
            </a:endParaRPr>
          </a:p>
        </p:txBody>
      </p:sp>
      <p:sp>
        <p:nvSpPr>
          <p:cNvPr id="5" name="Text Box 3"/>
          <p:cNvSpPr txBox="1">
            <a:spLocks noChangeArrowheads="1"/>
          </p:cNvSpPr>
          <p:nvPr/>
        </p:nvSpPr>
        <p:spPr bwMode="auto">
          <a:xfrm>
            <a:off x="4535962" y="1512739"/>
            <a:ext cx="822325" cy="641350"/>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2        3</a:t>
            </a:r>
          </a:p>
          <a:p>
            <a:pPr>
              <a:defRPr/>
            </a:pPr>
            <a:r>
              <a:rPr lang="en-US" altLang="zh-CN" sz="1600" b="1">
                <a:effectLst>
                  <a:outerShdw blurRad="38100" dist="38100" dir="2700000" algn="tl">
                    <a:srgbClr val="C0C0C0"/>
                  </a:outerShdw>
                </a:effectLst>
                <a:latin typeface="Calibri" pitchFamily="34" charset="0"/>
              </a:rPr>
              <a:t>1   8   4</a:t>
            </a:r>
          </a:p>
          <a:p>
            <a:pPr>
              <a:defRPr/>
            </a:pPr>
            <a:r>
              <a:rPr lang="en-US" altLang="zh-CN" sz="1600" b="1">
                <a:effectLst>
                  <a:outerShdw blurRad="38100" dist="38100" dir="2700000" algn="tl">
                    <a:srgbClr val="C0C0C0"/>
                  </a:outerShdw>
                </a:effectLst>
                <a:latin typeface="Calibri" pitchFamily="34" charset="0"/>
              </a:rPr>
              <a:t>7   6   5</a:t>
            </a:r>
          </a:p>
        </p:txBody>
      </p:sp>
      <p:grpSp>
        <p:nvGrpSpPr>
          <p:cNvPr id="6" name="Group 4"/>
          <p:cNvGrpSpPr>
            <a:grpSpLocks/>
          </p:cNvGrpSpPr>
          <p:nvPr/>
        </p:nvGrpSpPr>
        <p:grpSpPr bwMode="auto">
          <a:xfrm>
            <a:off x="3129437" y="2149327"/>
            <a:ext cx="3870325" cy="1033462"/>
            <a:chOff x="0" y="0"/>
            <a:chExt cx="2438" cy="868"/>
          </a:xfrm>
        </p:grpSpPr>
        <p:sp>
          <p:nvSpPr>
            <p:cNvPr id="7" name="Text Box 5"/>
            <p:cNvSpPr txBox="1">
              <a:spLocks noChangeArrowheads="1"/>
            </p:cNvSpPr>
            <p:nvPr/>
          </p:nvSpPr>
          <p:spPr bwMode="auto">
            <a:xfrm>
              <a:off x="912"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a:effectLst>
                    <a:outerShdw blurRad="38100" dist="38100" dir="2700000" algn="tl">
                      <a:srgbClr val="C0C0C0"/>
                    </a:outerShdw>
                  </a:effectLst>
                  <a:latin typeface="Calibri" pitchFamily="34" charset="0"/>
                </a:rPr>
                <a:t>     </a:t>
              </a:r>
              <a:r>
                <a:rPr lang="en-US" altLang="zh-CN" sz="1600" b="1">
                  <a:effectLst>
                    <a:outerShdw blurRad="38100" dist="38100" dir="2700000" algn="tl">
                      <a:srgbClr val="C0C0C0"/>
                    </a:outerShdw>
                  </a:effectLst>
                  <a:latin typeface="Calibri" pitchFamily="34" charset="0"/>
                </a:rPr>
                <a:t>2   3</a:t>
              </a:r>
            </a:p>
            <a:p>
              <a:pPr>
                <a:defRPr/>
              </a:pPr>
              <a:r>
                <a:rPr lang="en-US" altLang="zh-CN" sz="1600" b="1">
                  <a:effectLst>
                    <a:outerShdw blurRad="38100" dist="38100" dir="2700000" algn="tl">
                      <a:srgbClr val="C0C0C0"/>
                    </a:outerShdw>
                  </a:effectLst>
                  <a:latin typeface="Calibri" pitchFamily="34" charset="0"/>
                </a:rPr>
                <a:t>1   8   4</a:t>
              </a:r>
            </a:p>
            <a:p>
              <a:pPr>
                <a:defRPr/>
              </a:pPr>
              <a:r>
                <a:rPr lang="en-US" altLang="zh-CN" sz="1600" b="1">
                  <a:effectLst>
                    <a:outerShdw blurRad="38100" dist="38100" dir="2700000" algn="tl">
                      <a:srgbClr val="C0C0C0"/>
                    </a:outerShdw>
                  </a:effectLst>
                  <a:latin typeface="Calibri" pitchFamily="34" charset="0"/>
                </a:rPr>
                <a:t>7   6   5</a:t>
              </a:r>
            </a:p>
          </p:txBody>
        </p:sp>
        <p:sp>
          <p:nvSpPr>
            <p:cNvPr id="8" name="Text Box 6"/>
            <p:cNvSpPr txBox="1">
              <a:spLocks noChangeArrowheads="1"/>
            </p:cNvSpPr>
            <p:nvPr/>
          </p:nvSpPr>
          <p:spPr bwMode="auto">
            <a:xfrm>
              <a:off x="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a:t>
              </a:r>
            </a:p>
            <a:p>
              <a:pPr>
                <a:defRPr/>
              </a:pPr>
              <a:r>
                <a:rPr lang="en-US" altLang="zh-CN" sz="1600" b="1">
                  <a:effectLst>
                    <a:outerShdw blurRad="38100" dist="38100" dir="2700000" algn="tl">
                      <a:srgbClr val="C0C0C0"/>
                    </a:outerShdw>
                  </a:effectLst>
                  <a:latin typeface="Calibri" pitchFamily="34" charset="0"/>
                </a:rPr>
                <a:t>7   6   5</a:t>
              </a:r>
            </a:p>
          </p:txBody>
        </p:sp>
        <p:sp>
          <p:nvSpPr>
            <p:cNvPr id="9" name="Text Box 7"/>
            <p:cNvSpPr txBox="1">
              <a:spLocks noChangeArrowheads="1"/>
            </p:cNvSpPr>
            <p:nvPr/>
          </p:nvSpPr>
          <p:spPr bwMode="auto">
            <a:xfrm>
              <a:off x="192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2   3</a:t>
              </a:r>
            </a:p>
            <a:p>
              <a:pPr>
                <a:defRPr/>
              </a:pPr>
              <a:r>
                <a:rPr lang="en-US" altLang="zh-CN" sz="1600" b="1">
                  <a:effectLst>
                    <a:outerShdw blurRad="38100" dist="38100" dir="2700000" algn="tl">
                      <a:srgbClr val="C0C0C0"/>
                    </a:outerShdw>
                  </a:effectLst>
                  <a:latin typeface="Calibri" pitchFamily="34" charset="0"/>
                </a:rPr>
                <a:t>1   8   4</a:t>
              </a:r>
            </a:p>
            <a:p>
              <a:pPr>
                <a:defRPr/>
              </a:pPr>
              <a:r>
                <a:rPr lang="en-US" altLang="zh-CN" sz="1600" b="1">
                  <a:effectLst>
                    <a:outerShdw blurRad="38100" dist="38100" dir="2700000" algn="tl">
                      <a:srgbClr val="C0C0C0"/>
                    </a:outerShdw>
                  </a:effectLst>
                  <a:latin typeface="Calibri" pitchFamily="34" charset="0"/>
                </a:rPr>
                <a:t>7   6   5</a:t>
              </a:r>
            </a:p>
          </p:txBody>
        </p:sp>
        <p:sp>
          <p:nvSpPr>
            <p:cNvPr id="10" name="Line 8"/>
            <p:cNvSpPr>
              <a:spLocks noChangeShapeType="1"/>
            </p:cNvSpPr>
            <p:nvPr/>
          </p:nvSpPr>
          <p:spPr bwMode="auto">
            <a:xfrm flipV="1">
              <a:off x="240" y="0"/>
              <a:ext cx="86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flipH="1" flipV="1">
              <a:off x="1104" y="0"/>
              <a:ext cx="48"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flipH="1" flipV="1">
              <a:off x="1200" y="0"/>
              <a:ext cx="96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11"/>
          <p:cNvGrpSpPr>
            <a:grpSpLocks/>
          </p:cNvGrpSpPr>
          <p:nvPr/>
        </p:nvGrpSpPr>
        <p:grpSpPr bwMode="auto">
          <a:xfrm>
            <a:off x="1986437" y="3178027"/>
            <a:ext cx="3413125" cy="976312"/>
            <a:chOff x="0" y="0"/>
            <a:chExt cx="2150" cy="820"/>
          </a:xfrm>
        </p:grpSpPr>
        <p:sp>
          <p:nvSpPr>
            <p:cNvPr id="14" name="Text Box 12"/>
            <p:cNvSpPr txBox="1">
              <a:spLocks noChangeArrowheads="1"/>
            </p:cNvSpPr>
            <p:nvPr/>
          </p:nvSpPr>
          <p:spPr bwMode="auto">
            <a:xfrm>
              <a:off x="1632"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a:t>
              </a:r>
            </a:p>
            <a:p>
              <a:pPr>
                <a:defRPr/>
              </a:pPr>
              <a:r>
                <a:rPr lang="en-US" altLang="zh-CN" sz="1600" b="1">
                  <a:effectLst>
                    <a:outerShdw blurRad="38100" dist="38100" dir="2700000" algn="tl">
                      <a:srgbClr val="C0C0C0"/>
                    </a:outerShdw>
                  </a:effectLst>
                  <a:latin typeface="Calibri" pitchFamily="34" charset="0"/>
                </a:rPr>
                <a:t>7   6   5</a:t>
              </a:r>
            </a:p>
          </p:txBody>
        </p:sp>
        <p:sp>
          <p:nvSpPr>
            <p:cNvPr id="15" name="Text Box 13"/>
            <p:cNvSpPr txBox="1">
              <a:spLocks noChangeArrowheads="1"/>
            </p:cNvSpPr>
            <p:nvPr/>
          </p:nvSpPr>
          <p:spPr bwMode="auto">
            <a:xfrm>
              <a:off x="0"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16" name="Text Box 14"/>
            <p:cNvSpPr txBox="1">
              <a:spLocks noChangeArrowheads="1"/>
            </p:cNvSpPr>
            <p:nvPr/>
          </p:nvSpPr>
          <p:spPr bwMode="auto">
            <a:xfrm>
              <a:off x="816"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     1   4</a:t>
              </a:r>
            </a:p>
            <a:p>
              <a:pPr>
                <a:defRPr/>
              </a:pPr>
              <a:r>
                <a:rPr lang="en-US" altLang="zh-CN" sz="1600" b="1">
                  <a:effectLst>
                    <a:outerShdw blurRad="38100" dist="38100" dir="2700000" algn="tl">
                      <a:srgbClr val="C0C0C0"/>
                    </a:outerShdw>
                  </a:effectLst>
                  <a:latin typeface="Calibri" pitchFamily="34" charset="0"/>
                </a:rPr>
                <a:t>7   6   5</a:t>
              </a:r>
            </a:p>
          </p:txBody>
        </p:sp>
        <p:sp>
          <p:nvSpPr>
            <p:cNvPr id="17" name="Line 15"/>
            <p:cNvSpPr>
              <a:spLocks noChangeShapeType="1"/>
            </p:cNvSpPr>
            <p:nvPr/>
          </p:nvSpPr>
          <p:spPr bwMode="auto">
            <a:xfrm flipV="1">
              <a:off x="240" y="0"/>
              <a:ext cx="672"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p:nvSpPr>
          <p:spPr bwMode="auto">
            <a:xfrm flipH="1" flipV="1">
              <a:off x="960" y="0"/>
              <a:ext cx="9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p:nvSpPr>
          <p:spPr bwMode="auto">
            <a:xfrm flipH="1" flipV="1">
              <a:off x="1008"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8"/>
          <p:cNvGrpSpPr>
            <a:grpSpLocks/>
          </p:cNvGrpSpPr>
          <p:nvPr/>
        </p:nvGrpSpPr>
        <p:grpSpPr bwMode="auto">
          <a:xfrm>
            <a:off x="725962" y="4092427"/>
            <a:ext cx="1889125" cy="1033462"/>
            <a:chOff x="0" y="0"/>
            <a:chExt cx="1190" cy="868"/>
          </a:xfrm>
        </p:grpSpPr>
        <p:sp>
          <p:nvSpPr>
            <p:cNvPr id="21" name="Text Box 19"/>
            <p:cNvSpPr txBox="1">
              <a:spLocks noChangeArrowheads="1"/>
            </p:cNvSpPr>
            <p:nvPr/>
          </p:nvSpPr>
          <p:spPr bwMode="auto">
            <a:xfrm>
              <a:off x="672"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22" name="Text Box 20"/>
            <p:cNvSpPr txBox="1">
              <a:spLocks noChangeArrowheads="1"/>
            </p:cNvSpPr>
            <p:nvPr/>
          </p:nvSpPr>
          <p:spPr bwMode="auto">
            <a:xfrm>
              <a:off x="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    7   5</a:t>
              </a:r>
            </a:p>
          </p:txBody>
        </p:sp>
        <p:sp>
          <p:nvSpPr>
            <p:cNvPr id="23" name="Line 21"/>
            <p:cNvSpPr>
              <a:spLocks noChangeShapeType="1"/>
            </p:cNvSpPr>
            <p:nvPr/>
          </p:nvSpPr>
          <p:spPr bwMode="auto">
            <a:xfrm flipV="1">
              <a:off x="266" y="0"/>
              <a:ext cx="72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p:nvSpPr>
          <p:spPr bwMode="auto">
            <a:xfrm flipV="1">
              <a:off x="938" y="0"/>
              <a:ext cx="48"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23"/>
          <p:cNvGrpSpPr>
            <a:grpSpLocks/>
          </p:cNvGrpSpPr>
          <p:nvPr/>
        </p:nvGrpSpPr>
        <p:grpSpPr bwMode="auto">
          <a:xfrm>
            <a:off x="2859562" y="4092427"/>
            <a:ext cx="1889125" cy="1033462"/>
            <a:chOff x="0" y="0"/>
            <a:chExt cx="1190" cy="868"/>
          </a:xfrm>
        </p:grpSpPr>
        <p:sp>
          <p:nvSpPr>
            <p:cNvPr id="26" name="Text Box 24"/>
            <p:cNvSpPr txBox="1">
              <a:spLocks noChangeArrowheads="1"/>
            </p:cNvSpPr>
            <p:nvPr/>
          </p:nvSpPr>
          <p:spPr bwMode="auto">
            <a:xfrm>
              <a:off x="672"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7   1   4</a:t>
              </a:r>
            </a:p>
            <a:p>
              <a:pPr>
                <a:defRPr/>
              </a:pPr>
              <a:r>
                <a:rPr lang="en-US" altLang="zh-CN" sz="1600" b="1">
                  <a:effectLst>
                    <a:outerShdw blurRad="38100" dist="38100" dir="2700000" algn="tl">
                      <a:srgbClr val="C0C0C0"/>
                    </a:outerShdw>
                  </a:effectLst>
                  <a:latin typeface="Calibri" pitchFamily="34" charset="0"/>
                </a:rPr>
                <a:t>     6   5</a:t>
              </a:r>
            </a:p>
          </p:txBody>
        </p:sp>
        <p:sp>
          <p:nvSpPr>
            <p:cNvPr id="27" name="Text Box 25"/>
            <p:cNvSpPr txBox="1">
              <a:spLocks noChangeArrowheads="1"/>
            </p:cNvSpPr>
            <p:nvPr/>
          </p:nvSpPr>
          <p:spPr bwMode="auto">
            <a:xfrm>
              <a:off x="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a:effectLst>
                    <a:outerShdw blurRad="38100" dist="38100" dir="2700000" algn="tl">
                      <a:srgbClr val="C0C0C0"/>
                    </a:outerShdw>
                  </a:effectLst>
                  <a:latin typeface="Calibri" pitchFamily="34" charset="0"/>
                </a:rPr>
                <a:t>     </a:t>
              </a:r>
              <a:r>
                <a:rPr lang="en-US" altLang="zh-CN" sz="1600" b="1">
                  <a:effectLst>
                    <a:outerShdw blurRad="38100" dist="38100" dir="2700000" algn="tl">
                      <a:srgbClr val="C0C0C0"/>
                    </a:outerShdw>
                  </a:effectLst>
                  <a:latin typeface="Calibri" pitchFamily="34" charset="0"/>
                </a:rPr>
                <a:t>8   3</a:t>
              </a:r>
            </a:p>
            <a:p>
              <a:pPr>
                <a:defRPr/>
              </a:pPr>
              <a:r>
                <a:rPr lang="en-US" altLang="zh-CN" sz="1600" b="1">
                  <a:effectLst>
                    <a:outerShdw blurRad="38100" dist="38100" dir="2700000" algn="tl">
                      <a:srgbClr val="C0C0C0"/>
                    </a:outerShdw>
                  </a:effectLst>
                  <a:latin typeface="Calibri" pitchFamily="34" charset="0"/>
                </a:rPr>
                <a:t>2   1   4</a:t>
              </a:r>
            </a:p>
            <a:p>
              <a:pPr>
                <a:defRPr/>
              </a:pPr>
              <a:r>
                <a:rPr lang="en-US" altLang="zh-CN" sz="1600" b="1">
                  <a:effectLst>
                    <a:outerShdw blurRad="38100" dist="38100" dir="2700000" algn="tl">
                      <a:srgbClr val="C0C0C0"/>
                    </a:outerShdw>
                  </a:effectLst>
                  <a:latin typeface="Calibri" pitchFamily="34" charset="0"/>
                </a:rPr>
                <a:t>7   6   5</a:t>
              </a:r>
            </a:p>
          </p:txBody>
        </p:sp>
        <p:sp>
          <p:nvSpPr>
            <p:cNvPr id="28" name="Line 26"/>
            <p:cNvSpPr>
              <a:spLocks noChangeShapeType="1"/>
            </p:cNvSpPr>
            <p:nvPr/>
          </p:nvSpPr>
          <p:spPr bwMode="auto">
            <a:xfrm flipV="1">
              <a:off x="266" y="0"/>
              <a:ext cx="24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p:nvSpPr>
          <p:spPr bwMode="auto">
            <a:xfrm flipH="1" flipV="1">
              <a:off x="554" y="0"/>
              <a:ext cx="38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28"/>
          <p:cNvGrpSpPr>
            <a:grpSpLocks/>
          </p:cNvGrpSpPr>
          <p:nvPr/>
        </p:nvGrpSpPr>
        <p:grpSpPr bwMode="auto">
          <a:xfrm>
            <a:off x="4916962" y="4149577"/>
            <a:ext cx="1889125" cy="976312"/>
            <a:chOff x="0" y="0"/>
            <a:chExt cx="1190" cy="820"/>
          </a:xfrm>
        </p:grpSpPr>
        <p:sp>
          <p:nvSpPr>
            <p:cNvPr id="31" name="Text Box 29"/>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a:t>
              </a:r>
            </a:p>
            <a:p>
              <a:pPr>
                <a:defRPr/>
              </a:pPr>
              <a:r>
                <a:rPr lang="en-US" altLang="zh-CN" sz="1600" b="1">
                  <a:effectLst>
                    <a:outerShdw blurRad="38100" dist="38100" dir="2700000" algn="tl">
                      <a:srgbClr val="C0C0C0"/>
                    </a:outerShdw>
                  </a:effectLst>
                  <a:latin typeface="Calibri" pitchFamily="34" charset="0"/>
                </a:rPr>
                <a:t>1   4   3</a:t>
              </a:r>
            </a:p>
            <a:p>
              <a:pPr>
                <a:defRPr/>
              </a:pPr>
              <a:r>
                <a:rPr lang="en-US" altLang="zh-CN" sz="1600" b="1">
                  <a:effectLst>
                    <a:outerShdw blurRad="38100" dist="38100" dir="2700000" algn="tl">
                      <a:srgbClr val="C0C0C0"/>
                    </a:outerShdw>
                  </a:effectLst>
                  <a:latin typeface="Calibri" pitchFamily="34" charset="0"/>
                </a:rPr>
                <a:t>7   6   5</a:t>
              </a:r>
            </a:p>
          </p:txBody>
        </p:sp>
        <p:sp>
          <p:nvSpPr>
            <p:cNvPr id="32" name="Text Box 30"/>
            <p:cNvSpPr txBox="1">
              <a:spLocks noChangeArrowheads="1"/>
            </p:cNvSpPr>
            <p:nvPr/>
          </p:nvSpPr>
          <p:spPr bwMode="auto">
            <a:xfrm>
              <a:off x="672"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1   4   5</a:t>
              </a:r>
            </a:p>
            <a:p>
              <a:pPr>
                <a:defRPr/>
              </a:pPr>
              <a:r>
                <a:rPr lang="en-US" altLang="zh-CN" sz="1600" b="1">
                  <a:effectLst>
                    <a:outerShdw blurRad="38100" dist="38100" dir="2700000" algn="tl">
                      <a:srgbClr val="C0C0C0"/>
                    </a:outerShdw>
                  </a:effectLst>
                  <a:latin typeface="Calibri" pitchFamily="34" charset="0"/>
                </a:rPr>
                <a:t>7   6   </a:t>
              </a:r>
            </a:p>
          </p:txBody>
        </p:sp>
        <p:sp>
          <p:nvSpPr>
            <p:cNvPr id="33" name="Line 31"/>
            <p:cNvSpPr>
              <a:spLocks noChangeShapeType="1"/>
            </p:cNvSpPr>
            <p:nvPr/>
          </p:nvSpPr>
          <p:spPr bwMode="auto">
            <a:xfrm flipH="1" flipV="1">
              <a:off x="26" y="0"/>
              <a:ext cx="24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p:nvSpPr>
          <p:spPr bwMode="auto">
            <a:xfrm flipH="1" flipV="1">
              <a:off x="74"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33"/>
          <p:cNvGrpSpPr>
            <a:grpSpLocks/>
          </p:cNvGrpSpPr>
          <p:nvPr/>
        </p:nvGrpSpPr>
        <p:grpSpPr bwMode="auto">
          <a:xfrm>
            <a:off x="6482237" y="4092427"/>
            <a:ext cx="2406650" cy="1033462"/>
            <a:chOff x="0" y="0"/>
            <a:chExt cx="1516" cy="868"/>
          </a:xfrm>
        </p:grpSpPr>
        <p:sp>
          <p:nvSpPr>
            <p:cNvPr id="36" name="Text Box 34"/>
            <p:cNvSpPr txBox="1">
              <a:spLocks noChangeArrowheads="1"/>
            </p:cNvSpPr>
            <p:nvPr/>
          </p:nvSpPr>
          <p:spPr bwMode="auto">
            <a:xfrm>
              <a:off x="358"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1   2   3</a:t>
              </a:r>
            </a:p>
            <a:p>
              <a:pPr>
                <a:defRPr/>
              </a:pPr>
              <a:r>
                <a:rPr lang="en-US" altLang="zh-CN" sz="1600" b="1" dirty="0">
                  <a:effectLst>
                    <a:outerShdw blurRad="38100" dist="38100" dir="2700000" algn="tl">
                      <a:srgbClr val="C0C0C0"/>
                    </a:outerShdw>
                  </a:effectLst>
                  <a:latin typeface="Calibri" pitchFamily="34" charset="0"/>
                </a:rPr>
                <a:t>7   8   4</a:t>
              </a:r>
            </a:p>
            <a:p>
              <a:pPr>
                <a:defRPr/>
              </a:pPr>
              <a:r>
                <a:rPr lang="en-US" altLang="zh-CN" sz="1600" b="1" dirty="0">
                  <a:effectLst>
                    <a:outerShdw blurRad="38100" dist="38100" dir="2700000" algn="tl">
                      <a:srgbClr val="C0C0C0"/>
                    </a:outerShdw>
                  </a:effectLst>
                  <a:latin typeface="Calibri" pitchFamily="34" charset="0"/>
                </a:rPr>
                <a:t>     6   5</a:t>
              </a:r>
            </a:p>
          </p:txBody>
        </p:sp>
        <p:sp>
          <p:nvSpPr>
            <p:cNvPr id="37" name="Text Box 35"/>
            <p:cNvSpPr txBox="1">
              <a:spLocks noChangeArrowheads="1"/>
            </p:cNvSpPr>
            <p:nvPr/>
          </p:nvSpPr>
          <p:spPr bwMode="auto">
            <a:xfrm>
              <a:off x="1030" y="331"/>
              <a:ext cx="486"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8       4</a:t>
              </a:r>
            </a:p>
            <a:p>
              <a:pPr>
                <a:defRPr/>
              </a:pPr>
              <a:r>
                <a:rPr lang="en-US" altLang="zh-CN" sz="1600" b="1">
                  <a:effectLst>
                    <a:outerShdw blurRad="38100" dist="38100" dir="2700000" algn="tl">
                      <a:srgbClr val="C0C0C0"/>
                    </a:outerShdw>
                  </a:effectLst>
                  <a:latin typeface="Calibri" pitchFamily="34" charset="0"/>
                </a:rPr>
                <a:t>7   6  5</a:t>
              </a:r>
            </a:p>
          </p:txBody>
        </p:sp>
        <p:sp>
          <p:nvSpPr>
            <p:cNvPr id="38" name="Line 36"/>
            <p:cNvSpPr>
              <a:spLocks noChangeShapeType="1"/>
            </p:cNvSpPr>
            <p:nvPr/>
          </p:nvSpPr>
          <p:spPr bwMode="auto">
            <a:xfrm flipH="1" flipV="1">
              <a:off x="0" y="0"/>
              <a:ext cx="576"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flipH="1" flipV="1">
              <a:off x="96" y="0"/>
              <a:ext cx="1152"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38"/>
          <p:cNvGrpSpPr>
            <a:grpSpLocks/>
          </p:cNvGrpSpPr>
          <p:nvPr/>
        </p:nvGrpSpPr>
        <p:grpSpPr bwMode="auto">
          <a:xfrm>
            <a:off x="767237" y="5121127"/>
            <a:ext cx="822325" cy="976312"/>
            <a:chOff x="0" y="0"/>
            <a:chExt cx="518" cy="820"/>
          </a:xfrm>
        </p:grpSpPr>
        <p:sp>
          <p:nvSpPr>
            <p:cNvPr id="41" name="Text Box 39"/>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     6   4</a:t>
              </a:r>
            </a:p>
            <a:p>
              <a:pPr>
                <a:defRPr/>
              </a:pPr>
              <a:r>
                <a:rPr lang="en-US" altLang="zh-CN" sz="1600" b="1">
                  <a:effectLst>
                    <a:outerShdw blurRad="38100" dist="38100" dir="2700000" algn="tl">
                      <a:srgbClr val="C0C0C0"/>
                    </a:outerShdw>
                  </a:effectLst>
                  <a:latin typeface="Calibri" pitchFamily="34" charset="0"/>
                </a:rPr>
                <a:t>1   7   5</a:t>
              </a:r>
            </a:p>
          </p:txBody>
        </p:sp>
        <p:sp>
          <p:nvSpPr>
            <p:cNvPr id="42" name="Line 40"/>
            <p:cNvSpPr>
              <a:spLocks noChangeShapeType="1"/>
            </p:cNvSpPr>
            <p:nvPr/>
          </p:nvSpPr>
          <p:spPr bwMode="auto">
            <a:xfrm flipV="1">
              <a:off x="288" y="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 name="Group 41"/>
          <p:cNvGrpSpPr>
            <a:grpSpLocks/>
          </p:cNvGrpSpPr>
          <p:nvPr/>
        </p:nvGrpSpPr>
        <p:grpSpPr bwMode="auto">
          <a:xfrm>
            <a:off x="1834037" y="5121127"/>
            <a:ext cx="822325" cy="976312"/>
            <a:chOff x="0" y="0"/>
            <a:chExt cx="518" cy="820"/>
          </a:xfrm>
        </p:grpSpPr>
        <p:sp>
          <p:nvSpPr>
            <p:cNvPr id="44" name="Text Box 42"/>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a:t>
              </a:r>
            </a:p>
            <a:p>
              <a:pPr>
                <a:defRPr/>
              </a:pPr>
              <a:r>
                <a:rPr lang="en-US" altLang="zh-CN" sz="1600" b="1">
                  <a:effectLst>
                    <a:outerShdw blurRad="38100" dist="38100" dir="2700000" algn="tl">
                      <a:srgbClr val="C0C0C0"/>
                    </a:outerShdw>
                  </a:effectLst>
                  <a:latin typeface="Calibri" pitchFamily="34" charset="0"/>
                </a:rPr>
                <a:t>7   5   4</a:t>
              </a:r>
            </a:p>
          </p:txBody>
        </p:sp>
        <p:sp>
          <p:nvSpPr>
            <p:cNvPr id="45" name="Line 43"/>
            <p:cNvSpPr>
              <a:spLocks noChangeShapeType="1"/>
            </p:cNvSpPr>
            <p:nvPr/>
          </p:nvSpPr>
          <p:spPr bwMode="auto">
            <a:xfrm flipV="1">
              <a:off x="288" y="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 name="Group 44"/>
          <p:cNvGrpSpPr>
            <a:grpSpLocks/>
          </p:cNvGrpSpPr>
          <p:nvPr/>
        </p:nvGrpSpPr>
        <p:grpSpPr bwMode="auto">
          <a:xfrm>
            <a:off x="2977037" y="5121127"/>
            <a:ext cx="822325" cy="976312"/>
            <a:chOff x="0" y="0"/>
            <a:chExt cx="518" cy="820"/>
          </a:xfrm>
        </p:grpSpPr>
        <p:sp>
          <p:nvSpPr>
            <p:cNvPr id="47" name="Text Box 45"/>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8        3</a:t>
              </a:r>
            </a:p>
            <a:p>
              <a:pPr>
                <a:defRPr/>
              </a:pPr>
              <a:r>
                <a:rPr lang="en-US" altLang="zh-CN" sz="1600" b="1">
                  <a:effectLst>
                    <a:outerShdw blurRad="38100" dist="38100" dir="2700000" algn="tl">
                      <a:srgbClr val="C0C0C0"/>
                    </a:outerShdw>
                  </a:effectLst>
                  <a:latin typeface="Calibri" pitchFamily="34" charset="0"/>
                </a:rPr>
                <a:t>2   1   4</a:t>
              </a:r>
            </a:p>
            <a:p>
              <a:pPr>
                <a:defRPr/>
              </a:pPr>
              <a:r>
                <a:rPr lang="en-US" altLang="zh-CN" sz="1600" b="1">
                  <a:effectLst>
                    <a:outerShdw blurRad="38100" dist="38100" dir="2700000" algn="tl">
                      <a:srgbClr val="C0C0C0"/>
                    </a:outerShdw>
                  </a:effectLst>
                  <a:latin typeface="Calibri" pitchFamily="34" charset="0"/>
                </a:rPr>
                <a:t>7   6   5</a:t>
              </a:r>
            </a:p>
          </p:txBody>
        </p:sp>
        <p:sp>
          <p:nvSpPr>
            <p:cNvPr id="48" name="Line 46"/>
            <p:cNvSpPr>
              <a:spLocks noChangeShapeType="1"/>
            </p:cNvSpPr>
            <p:nvPr/>
          </p:nvSpPr>
          <p:spPr bwMode="auto">
            <a:xfrm flipV="1">
              <a:off x="240" y="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47"/>
          <p:cNvGrpSpPr>
            <a:grpSpLocks/>
          </p:cNvGrpSpPr>
          <p:nvPr/>
        </p:nvGrpSpPr>
        <p:grpSpPr bwMode="auto">
          <a:xfrm>
            <a:off x="4120037" y="5121127"/>
            <a:ext cx="822325" cy="976312"/>
            <a:chOff x="0" y="0"/>
            <a:chExt cx="518" cy="820"/>
          </a:xfrm>
        </p:grpSpPr>
        <p:sp>
          <p:nvSpPr>
            <p:cNvPr id="50" name="Text Box 48"/>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7   1   4</a:t>
              </a:r>
            </a:p>
            <a:p>
              <a:pPr>
                <a:defRPr/>
              </a:pPr>
              <a:r>
                <a:rPr lang="en-US" altLang="zh-CN" sz="1600" b="1">
                  <a:effectLst>
                    <a:outerShdw blurRad="38100" dist="38100" dir="2700000" algn="tl">
                      <a:srgbClr val="C0C0C0"/>
                    </a:outerShdw>
                  </a:effectLst>
                  <a:latin typeface="Calibri" pitchFamily="34" charset="0"/>
                </a:rPr>
                <a:t>6        5</a:t>
              </a:r>
            </a:p>
          </p:txBody>
        </p:sp>
        <p:sp>
          <p:nvSpPr>
            <p:cNvPr id="51" name="Line 49"/>
            <p:cNvSpPr>
              <a:spLocks noChangeShapeType="1"/>
            </p:cNvSpPr>
            <p:nvPr/>
          </p:nvSpPr>
          <p:spPr bwMode="auto">
            <a:xfrm flipH="1" flipV="1">
              <a:off x="96" y="0"/>
              <a:ext cx="192"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 name="Group 50"/>
          <p:cNvGrpSpPr>
            <a:grpSpLocks/>
          </p:cNvGrpSpPr>
          <p:nvPr/>
        </p:nvGrpSpPr>
        <p:grpSpPr bwMode="auto">
          <a:xfrm>
            <a:off x="5186837" y="5121127"/>
            <a:ext cx="822325" cy="976312"/>
            <a:chOff x="0" y="0"/>
            <a:chExt cx="518" cy="820"/>
          </a:xfrm>
        </p:grpSpPr>
        <p:sp>
          <p:nvSpPr>
            <p:cNvPr id="53" name="Text Box 51"/>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a:t>
              </a:r>
            </a:p>
            <a:p>
              <a:pPr>
                <a:defRPr/>
              </a:pPr>
              <a:r>
                <a:rPr lang="en-US" altLang="zh-CN" sz="1600" b="1">
                  <a:effectLst>
                    <a:outerShdw blurRad="38100" dist="38100" dir="2700000" algn="tl">
                      <a:srgbClr val="C0C0C0"/>
                    </a:outerShdw>
                  </a:effectLst>
                  <a:latin typeface="Calibri" pitchFamily="34" charset="0"/>
                </a:rPr>
                <a:t>1   4   3</a:t>
              </a:r>
            </a:p>
            <a:p>
              <a:pPr>
                <a:defRPr/>
              </a:pPr>
              <a:r>
                <a:rPr lang="en-US" altLang="zh-CN" sz="1600" b="1">
                  <a:effectLst>
                    <a:outerShdw blurRad="38100" dist="38100" dir="2700000" algn="tl">
                      <a:srgbClr val="C0C0C0"/>
                    </a:outerShdw>
                  </a:effectLst>
                  <a:latin typeface="Calibri" pitchFamily="34" charset="0"/>
                </a:rPr>
                <a:t>7   6   5</a:t>
              </a:r>
            </a:p>
          </p:txBody>
        </p:sp>
        <p:sp>
          <p:nvSpPr>
            <p:cNvPr id="54" name="Line 52"/>
            <p:cNvSpPr>
              <a:spLocks noChangeShapeType="1"/>
            </p:cNvSpPr>
            <p:nvPr/>
          </p:nvSpPr>
          <p:spPr bwMode="auto">
            <a:xfrm flipH="1" flipV="1">
              <a:off x="96" y="0"/>
              <a:ext cx="14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 name="Group 53"/>
          <p:cNvGrpSpPr>
            <a:grpSpLocks/>
          </p:cNvGrpSpPr>
          <p:nvPr/>
        </p:nvGrpSpPr>
        <p:grpSpPr bwMode="auto">
          <a:xfrm>
            <a:off x="6329837" y="5121127"/>
            <a:ext cx="822325" cy="976312"/>
            <a:chOff x="0" y="0"/>
            <a:chExt cx="518" cy="820"/>
          </a:xfrm>
        </p:grpSpPr>
        <p:sp>
          <p:nvSpPr>
            <p:cNvPr id="56" name="Text Box 54"/>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1   4   5</a:t>
              </a:r>
            </a:p>
            <a:p>
              <a:pPr>
                <a:defRPr/>
              </a:pPr>
              <a:r>
                <a:rPr lang="en-US" altLang="zh-CN" sz="1600" b="1">
                  <a:effectLst>
                    <a:outerShdw blurRad="38100" dist="38100" dir="2700000" algn="tl">
                      <a:srgbClr val="C0C0C0"/>
                    </a:outerShdw>
                  </a:effectLst>
                  <a:latin typeface="Calibri" pitchFamily="34" charset="0"/>
                </a:rPr>
                <a:t>7        6</a:t>
              </a:r>
            </a:p>
          </p:txBody>
        </p:sp>
        <p:sp>
          <p:nvSpPr>
            <p:cNvPr id="57" name="Line 55"/>
            <p:cNvSpPr>
              <a:spLocks noChangeShapeType="1"/>
            </p:cNvSpPr>
            <p:nvPr/>
          </p:nvSpPr>
          <p:spPr bwMode="auto">
            <a:xfrm flipH="1" flipV="1">
              <a:off x="48" y="0"/>
              <a:ext cx="192"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 name="Oval 56"/>
          <p:cNvSpPr>
            <a:spLocks noChangeArrowheads="1"/>
          </p:cNvSpPr>
          <p:nvPr/>
        </p:nvSpPr>
        <p:spPr bwMode="auto">
          <a:xfrm>
            <a:off x="5466237" y="15254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a:t>
            </a:r>
            <a:endParaRPr lang="en-US" altLang="zh-CN" b="1">
              <a:effectLst>
                <a:outerShdw blurRad="38100" dist="38100" dir="2700000" algn="tl">
                  <a:srgbClr val="C0C0C0"/>
                </a:outerShdw>
              </a:effectLst>
              <a:latin typeface="Calibri" pitchFamily="34" charset="0"/>
            </a:endParaRPr>
          </a:p>
        </p:txBody>
      </p:sp>
      <p:sp>
        <p:nvSpPr>
          <p:cNvPr id="59" name="Oval 57"/>
          <p:cNvSpPr>
            <a:spLocks noChangeArrowheads="1"/>
          </p:cNvSpPr>
          <p:nvPr/>
        </p:nvSpPr>
        <p:spPr bwMode="auto">
          <a:xfrm>
            <a:off x="3131024" y="21985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2</a:t>
            </a:r>
            <a:endParaRPr lang="en-US" altLang="zh-CN" b="1">
              <a:effectLst>
                <a:outerShdw blurRad="38100" dist="38100" dir="2700000" algn="tl">
                  <a:srgbClr val="C0C0C0"/>
                </a:outerShdw>
              </a:effectLst>
              <a:latin typeface="Calibri" pitchFamily="34" charset="0"/>
            </a:endParaRPr>
          </a:p>
        </p:txBody>
      </p:sp>
      <p:sp>
        <p:nvSpPr>
          <p:cNvPr id="60" name="Oval 58"/>
          <p:cNvSpPr>
            <a:spLocks noChangeArrowheads="1"/>
          </p:cNvSpPr>
          <p:nvPr/>
        </p:nvSpPr>
        <p:spPr bwMode="auto">
          <a:xfrm>
            <a:off x="1911824" y="31129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3</a:t>
            </a:r>
            <a:endParaRPr lang="en-US" altLang="zh-CN" b="1">
              <a:effectLst>
                <a:outerShdw blurRad="38100" dist="38100" dir="2700000" algn="tl">
                  <a:srgbClr val="C0C0C0"/>
                </a:outerShdw>
              </a:effectLst>
              <a:latin typeface="Calibri" pitchFamily="34" charset="0"/>
            </a:endParaRPr>
          </a:p>
        </p:txBody>
      </p:sp>
      <p:sp>
        <p:nvSpPr>
          <p:cNvPr id="61" name="Oval 59"/>
          <p:cNvSpPr>
            <a:spLocks noChangeArrowheads="1"/>
          </p:cNvSpPr>
          <p:nvPr/>
        </p:nvSpPr>
        <p:spPr bwMode="auto">
          <a:xfrm>
            <a:off x="692624" y="41416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4</a:t>
            </a:r>
            <a:endParaRPr lang="en-US" altLang="zh-CN" b="1">
              <a:effectLst>
                <a:outerShdw blurRad="38100" dist="38100" dir="2700000" algn="tl">
                  <a:srgbClr val="C0C0C0"/>
                </a:outerShdw>
              </a:effectLst>
              <a:latin typeface="Calibri" pitchFamily="34" charset="0"/>
            </a:endParaRPr>
          </a:p>
        </p:txBody>
      </p:sp>
      <p:sp>
        <p:nvSpPr>
          <p:cNvPr id="62" name="Oval 60"/>
          <p:cNvSpPr>
            <a:spLocks noChangeArrowheads="1"/>
          </p:cNvSpPr>
          <p:nvPr/>
        </p:nvSpPr>
        <p:spPr bwMode="auto">
          <a:xfrm>
            <a:off x="2292824" y="419878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5</a:t>
            </a:r>
            <a:endParaRPr lang="en-US" altLang="zh-CN" b="1">
              <a:effectLst>
                <a:outerShdw blurRad="38100" dist="38100" dir="2700000" algn="tl">
                  <a:srgbClr val="C0C0C0"/>
                </a:outerShdw>
              </a:effectLst>
              <a:latin typeface="Calibri" pitchFamily="34" charset="0"/>
            </a:endParaRPr>
          </a:p>
        </p:txBody>
      </p:sp>
      <p:sp>
        <p:nvSpPr>
          <p:cNvPr id="63" name="Oval 61"/>
          <p:cNvSpPr>
            <a:spLocks noChangeArrowheads="1"/>
          </p:cNvSpPr>
          <p:nvPr/>
        </p:nvSpPr>
        <p:spPr bwMode="auto">
          <a:xfrm>
            <a:off x="3664424" y="32272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6</a:t>
            </a:r>
            <a:endParaRPr lang="en-US" altLang="zh-CN" b="1">
              <a:effectLst>
                <a:outerShdw blurRad="38100" dist="38100" dir="2700000" algn="tl">
                  <a:srgbClr val="C0C0C0"/>
                </a:outerShdw>
              </a:effectLst>
              <a:latin typeface="Calibri" pitchFamily="34" charset="0"/>
            </a:endParaRPr>
          </a:p>
        </p:txBody>
      </p:sp>
      <p:sp>
        <p:nvSpPr>
          <p:cNvPr id="64" name="Oval 62"/>
          <p:cNvSpPr>
            <a:spLocks noChangeArrowheads="1"/>
          </p:cNvSpPr>
          <p:nvPr/>
        </p:nvSpPr>
        <p:spPr bwMode="auto">
          <a:xfrm>
            <a:off x="3435824" y="419878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7</a:t>
            </a:r>
            <a:endParaRPr lang="en-US" altLang="zh-CN" b="1">
              <a:effectLst>
                <a:outerShdw blurRad="38100" dist="38100" dir="2700000" algn="tl">
                  <a:srgbClr val="C0C0C0"/>
                </a:outerShdw>
              </a:effectLst>
              <a:latin typeface="Calibri" pitchFamily="34" charset="0"/>
            </a:endParaRPr>
          </a:p>
        </p:txBody>
      </p:sp>
      <p:sp>
        <p:nvSpPr>
          <p:cNvPr id="65" name="Oval 63"/>
          <p:cNvSpPr>
            <a:spLocks noChangeArrowheads="1"/>
          </p:cNvSpPr>
          <p:nvPr/>
        </p:nvSpPr>
        <p:spPr bwMode="auto">
          <a:xfrm>
            <a:off x="4274024" y="419878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8</a:t>
            </a:r>
            <a:endParaRPr lang="en-US" altLang="zh-CN" b="1">
              <a:effectLst>
                <a:outerShdw blurRad="38100" dist="38100" dir="2700000" algn="tl">
                  <a:srgbClr val="C0C0C0"/>
                </a:outerShdw>
              </a:effectLst>
              <a:latin typeface="Calibri" pitchFamily="34" charset="0"/>
            </a:endParaRPr>
          </a:p>
        </p:txBody>
      </p:sp>
      <p:sp>
        <p:nvSpPr>
          <p:cNvPr id="66" name="Oval 64"/>
          <p:cNvSpPr>
            <a:spLocks noChangeArrowheads="1"/>
          </p:cNvSpPr>
          <p:nvPr/>
        </p:nvSpPr>
        <p:spPr bwMode="auto">
          <a:xfrm>
            <a:off x="4883624" y="32272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9</a:t>
            </a:r>
            <a:endParaRPr lang="en-US" altLang="zh-CN" b="1">
              <a:effectLst>
                <a:outerShdw blurRad="38100" dist="38100" dir="2700000" algn="tl">
                  <a:srgbClr val="C0C0C0"/>
                </a:outerShdw>
              </a:effectLst>
              <a:latin typeface="Calibri" pitchFamily="34" charset="0"/>
            </a:endParaRPr>
          </a:p>
        </p:txBody>
      </p:sp>
      <p:sp>
        <p:nvSpPr>
          <p:cNvPr id="67" name="Oval 65"/>
          <p:cNvSpPr>
            <a:spLocks noChangeArrowheads="1"/>
          </p:cNvSpPr>
          <p:nvPr/>
        </p:nvSpPr>
        <p:spPr bwMode="auto">
          <a:xfrm>
            <a:off x="5112224" y="4198789"/>
            <a:ext cx="6096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10</a:t>
            </a:r>
            <a:endParaRPr lang="en-US" altLang="zh-CN" b="1">
              <a:effectLst>
                <a:outerShdw blurRad="38100" dist="38100" dir="2700000" algn="tl">
                  <a:srgbClr val="C0C0C0"/>
                </a:outerShdw>
              </a:effectLst>
              <a:latin typeface="Calibri" pitchFamily="34" charset="0"/>
            </a:endParaRPr>
          </a:p>
        </p:txBody>
      </p:sp>
      <p:sp>
        <p:nvSpPr>
          <p:cNvPr id="68" name="Oval 66"/>
          <p:cNvSpPr>
            <a:spLocks noChangeArrowheads="1"/>
          </p:cNvSpPr>
          <p:nvPr/>
        </p:nvSpPr>
        <p:spPr bwMode="auto">
          <a:xfrm>
            <a:off x="6255224" y="4211489"/>
            <a:ext cx="533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11</a:t>
            </a:r>
            <a:endParaRPr lang="en-US" altLang="zh-CN" b="1">
              <a:effectLst>
                <a:outerShdw blurRad="38100" dist="38100" dir="2700000" algn="tl">
                  <a:srgbClr val="C0C0C0"/>
                </a:outerShdw>
              </a:effectLst>
              <a:latin typeface="Calibri" pitchFamily="34" charset="0"/>
            </a:endParaRPr>
          </a:p>
        </p:txBody>
      </p:sp>
      <p:sp>
        <p:nvSpPr>
          <p:cNvPr id="69" name="Oval 67"/>
          <p:cNvSpPr>
            <a:spLocks noChangeArrowheads="1"/>
          </p:cNvSpPr>
          <p:nvPr/>
        </p:nvSpPr>
        <p:spPr bwMode="auto">
          <a:xfrm>
            <a:off x="4959824" y="2255689"/>
            <a:ext cx="533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12</a:t>
            </a:r>
            <a:endParaRPr lang="en-US" altLang="zh-CN" b="1">
              <a:effectLst>
                <a:outerShdw blurRad="38100" dist="38100" dir="2700000" algn="tl">
                  <a:srgbClr val="C0C0C0"/>
                </a:outerShdw>
              </a:effectLst>
              <a:latin typeface="Calibri" pitchFamily="34" charset="0"/>
            </a:endParaRPr>
          </a:p>
        </p:txBody>
      </p:sp>
      <p:sp>
        <p:nvSpPr>
          <p:cNvPr id="70" name="Oval 68"/>
          <p:cNvSpPr>
            <a:spLocks noChangeArrowheads="1"/>
          </p:cNvSpPr>
          <p:nvPr/>
        </p:nvSpPr>
        <p:spPr bwMode="auto">
          <a:xfrm>
            <a:off x="6788624" y="3227239"/>
            <a:ext cx="533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13</a:t>
            </a:r>
            <a:endParaRPr lang="en-US" altLang="zh-CN" b="1">
              <a:effectLst>
                <a:outerShdw blurRad="38100" dist="38100" dir="2700000" algn="tl">
                  <a:srgbClr val="C0C0C0"/>
                </a:outerShdw>
              </a:effectLst>
              <a:latin typeface="Calibri" pitchFamily="34" charset="0"/>
            </a:endParaRPr>
          </a:p>
        </p:txBody>
      </p:sp>
      <p:grpSp>
        <p:nvGrpSpPr>
          <p:cNvPr id="71" name="Group 69"/>
          <p:cNvGrpSpPr>
            <a:grpSpLocks/>
          </p:cNvGrpSpPr>
          <p:nvPr/>
        </p:nvGrpSpPr>
        <p:grpSpPr bwMode="auto">
          <a:xfrm>
            <a:off x="5034437" y="3178027"/>
            <a:ext cx="1889125" cy="919162"/>
            <a:chOff x="0" y="0"/>
            <a:chExt cx="1190" cy="772"/>
          </a:xfrm>
        </p:grpSpPr>
        <p:sp>
          <p:nvSpPr>
            <p:cNvPr id="72" name="Text Box 70"/>
            <p:cNvSpPr txBox="1">
              <a:spLocks noChangeArrowheads="1"/>
            </p:cNvSpPr>
            <p:nvPr/>
          </p:nvSpPr>
          <p:spPr bwMode="auto">
            <a:xfrm>
              <a:off x="672"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     8   4</a:t>
              </a:r>
            </a:p>
            <a:p>
              <a:pPr>
                <a:defRPr/>
              </a:pPr>
              <a:r>
                <a:rPr lang="en-US" altLang="zh-CN" sz="1600" b="1">
                  <a:effectLst>
                    <a:outerShdw blurRad="38100" dist="38100" dir="2700000" algn="tl">
                      <a:srgbClr val="C0C0C0"/>
                    </a:outerShdw>
                  </a:effectLst>
                  <a:latin typeface="Calibri" pitchFamily="34" charset="0"/>
                </a:rPr>
                <a:t>7   6   5</a:t>
              </a:r>
            </a:p>
          </p:txBody>
        </p:sp>
        <p:sp>
          <p:nvSpPr>
            <p:cNvPr id="73" name="Line 71"/>
            <p:cNvSpPr>
              <a:spLocks noChangeShapeType="1"/>
            </p:cNvSpPr>
            <p:nvPr/>
          </p:nvSpPr>
          <p:spPr bwMode="auto">
            <a:xfrm flipH="1" flipV="1">
              <a:off x="0" y="0"/>
              <a:ext cx="912" cy="24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 name="AutoShape 72"/>
          <p:cNvSpPr>
            <a:spLocks noChangeArrowheads="1"/>
          </p:cNvSpPr>
          <p:nvPr/>
        </p:nvSpPr>
        <p:spPr bwMode="auto">
          <a:xfrm>
            <a:off x="8234837" y="5635477"/>
            <a:ext cx="838200" cy="342900"/>
          </a:xfrm>
          <a:prstGeom prst="wedgeRectCallout">
            <a:avLst>
              <a:gd name="adj1" fmla="val -23676"/>
              <a:gd name="adj2" fmla="val -198611"/>
            </a:avLst>
          </a:prstGeom>
          <a:noFill/>
          <a:ln w="28575" cmpd="sng">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C0C0C0"/>
                  </a:outerShdw>
                </a:effectLst>
                <a:latin typeface="Calibri" pitchFamily="34" charset="0"/>
              </a:rPr>
              <a:t>目标</a:t>
            </a:r>
          </a:p>
        </p:txBody>
      </p:sp>
      <p:sp>
        <p:nvSpPr>
          <p:cNvPr id="75" name="Rectangle 73"/>
          <p:cNvSpPr>
            <a:spLocks noChangeArrowheads="1"/>
          </p:cNvSpPr>
          <p:nvPr/>
        </p:nvSpPr>
        <p:spPr bwMode="auto">
          <a:xfrm>
            <a:off x="83024" y="1653255"/>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0</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6" name="Rectangle 74"/>
          <p:cNvSpPr>
            <a:spLocks noChangeArrowheads="1"/>
          </p:cNvSpPr>
          <p:nvPr/>
        </p:nvSpPr>
        <p:spPr bwMode="auto">
          <a:xfrm>
            <a:off x="83024" y="2621885"/>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1</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7" name="Rectangle 75"/>
          <p:cNvSpPr>
            <a:spLocks noChangeArrowheads="1"/>
          </p:cNvSpPr>
          <p:nvPr/>
        </p:nvSpPr>
        <p:spPr bwMode="auto">
          <a:xfrm>
            <a:off x="79612" y="3468539"/>
            <a:ext cx="613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2</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8" name="Rectangle 76"/>
          <p:cNvSpPr>
            <a:spLocks noChangeArrowheads="1"/>
          </p:cNvSpPr>
          <p:nvPr/>
        </p:nvSpPr>
        <p:spPr bwMode="auto">
          <a:xfrm>
            <a:off x="79612" y="4554389"/>
            <a:ext cx="613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3</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9" name="Rectangle 77"/>
          <p:cNvSpPr>
            <a:spLocks noChangeArrowheads="1"/>
          </p:cNvSpPr>
          <p:nvPr/>
        </p:nvSpPr>
        <p:spPr bwMode="auto">
          <a:xfrm>
            <a:off x="79612" y="5424339"/>
            <a:ext cx="613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4</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80" name="Rectangle 78"/>
          <p:cNvSpPr>
            <a:spLocks noChangeArrowheads="1"/>
          </p:cNvSpPr>
          <p:nvPr/>
        </p:nvSpPr>
        <p:spPr bwMode="auto">
          <a:xfrm>
            <a:off x="1073624" y="1582589"/>
            <a:ext cx="2971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规则：空格上下左右</a:t>
            </a:r>
          </a:p>
        </p:txBody>
      </p:sp>
      <p:sp>
        <p:nvSpPr>
          <p:cNvPr id="81" name="Rectangle 79"/>
          <p:cNvSpPr>
            <a:spLocks noChangeArrowheads="1"/>
          </p:cNvSpPr>
          <p:nvPr/>
        </p:nvSpPr>
        <p:spPr bwMode="auto">
          <a:xfrm>
            <a:off x="3512024" y="2039789"/>
            <a:ext cx="533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下</a:t>
            </a:r>
          </a:p>
        </p:txBody>
      </p:sp>
      <p:sp>
        <p:nvSpPr>
          <p:cNvPr id="82" name="Rectangle 80"/>
          <p:cNvSpPr>
            <a:spLocks noChangeArrowheads="1"/>
          </p:cNvSpPr>
          <p:nvPr/>
        </p:nvSpPr>
        <p:spPr bwMode="auto">
          <a:xfrm>
            <a:off x="4426424" y="2154089"/>
            <a:ext cx="457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左</a:t>
            </a:r>
          </a:p>
        </p:txBody>
      </p:sp>
      <p:sp>
        <p:nvSpPr>
          <p:cNvPr id="83" name="Rectangle 81"/>
          <p:cNvSpPr>
            <a:spLocks noChangeArrowheads="1"/>
          </p:cNvSpPr>
          <p:nvPr/>
        </p:nvSpPr>
        <p:spPr bwMode="auto">
          <a:xfrm>
            <a:off x="5721824" y="2039789"/>
            <a:ext cx="457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右</a:t>
            </a:r>
          </a:p>
        </p:txBody>
      </p:sp>
    </p:spTree>
    <p:extLst>
      <p:ext uri="{BB962C8B-B14F-4D97-AF65-F5344CB8AC3E}">
        <p14:creationId xmlns:p14="http://schemas.microsoft.com/office/powerpoint/2010/main" val="248966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slide(fromBottom)">
                                      <p:cBhvr>
                                        <p:cTn id="12" dur="500"/>
                                        <p:tgtEl>
                                          <p:spTgt spid="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ox(i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6">
                                            <p:txEl>
                                              <p:pRg st="0" end="0"/>
                                            </p:txEl>
                                          </p:spTgt>
                                        </p:tgtEl>
                                        <p:attrNameLst>
                                          <p:attrName>style.visibility</p:attrName>
                                        </p:attrNameLst>
                                      </p:cBhvr>
                                      <p:to>
                                        <p:strVal val="visible"/>
                                      </p:to>
                                    </p:set>
                                    <p:animEffect transition="in" filter="slide(fromBottom)">
                                      <p:cBhvr>
                                        <p:cTn id="27" dur="500"/>
                                        <p:tgtEl>
                                          <p:spTgt spid="7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1">
                                            <p:txEl>
                                              <p:pRg st="0" end="0"/>
                                            </p:txEl>
                                          </p:spTgt>
                                        </p:tgtEl>
                                        <p:attrNameLst>
                                          <p:attrName>style.visibility</p:attrName>
                                        </p:attrNameLst>
                                      </p:cBhvr>
                                      <p:to>
                                        <p:strVal val="visible"/>
                                      </p:to>
                                    </p:set>
                                    <p:animEffect transition="in" filter="slide(fromBottom)">
                                      <p:cBhvr>
                                        <p:cTn id="32" dur="500"/>
                                        <p:tgtEl>
                                          <p:spTgt spid="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2">
                                            <p:txEl>
                                              <p:pRg st="0" end="0"/>
                                            </p:txEl>
                                          </p:spTgt>
                                        </p:tgtEl>
                                        <p:attrNameLst>
                                          <p:attrName>style.visibility</p:attrName>
                                        </p:attrNameLst>
                                      </p:cBhvr>
                                      <p:to>
                                        <p:strVal val="visible"/>
                                      </p:to>
                                    </p:set>
                                    <p:animEffect transition="in" filter="slide(fromBottom)">
                                      <p:cBhvr>
                                        <p:cTn id="37" dur="500"/>
                                        <p:tgtEl>
                                          <p:spTgt spid="8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83">
                                            <p:txEl>
                                              <p:pRg st="0" end="0"/>
                                            </p:txEl>
                                          </p:spTgt>
                                        </p:tgtEl>
                                        <p:attrNameLst>
                                          <p:attrName>style.visibility</p:attrName>
                                        </p:attrNameLst>
                                      </p:cBhvr>
                                      <p:to>
                                        <p:strVal val="visible"/>
                                      </p:to>
                                    </p:set>
                                    <p:animEffect transition="in" filter="slide(fromBottom)">
                                      <p:cBhvr>
                                        <p:cTn id="42" dur="500"/>
                                        <p:tgtEl>
                                          <p:spTgt spid="8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80">
                                            <p:txEl>
                                              <p:pRg st="0" end="0"/>
                                            </p:txEl>
                                          </p:spTgt>
                                        </p:tgtEl>
                                        <p:attrNameLst>
                                          <p:attrName>style.visibility</p:attrName>
                                        </p:attrNameLst>
                                      </p:cBhvr>
                                      <p:to>
                                        <p:strVal val="visible"/>
                                      </p:to>
                                    </p:set>
                                    <p:animEffect transition="in" filter="slide(fromBottom)">
                                      <p:cBhvr>
                                        <p:cTn id="47" dur="500"/>
                                        <p:tgtEl>
                                          <p:spTgt spid="8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ox(in)">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77">
                                            <p:txEl>
                                              <p:pRg st="0" end="0"/>
                                            </p:txEl>
                                          </p:spTgt>
                                        </p:tgtEl>
                                        <p:attrNameLst>
                                          <p:attrName>style.visibility</p:attrName>
                                        </p:attrNameLst>
                                      </p:cBhvr>
                                      <p:to>
                                        <p:strVal val="visible"/>
                                      </p:to>
                                    </p:set>
                                    <p:animEffect transition="in" filter="slide(fromBottom)">
                                      <p:cBhvr>
                                        <p:cTn id="62" dur="500"/>
                                        <p:tgtEl>
                                          <p:spTgt spid="7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box(in)">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78">
                                            <p:txEl>
                                              <p:pRg st="0" end="0"/>
                                            </p:txEl>
                                          </p:spTgt>
                                        </p:tgtEl>
                                        <p:attrNameLst>
                                          <p:attrName>style.visibility</p:attrName>
                                        </p:attrNameLst>
                                      </p:cBhvr>
                                      <p:to>
                                        <p:strVal val="visible"/>
                                      </p:to>
                                    </p:set>
                                    <p:animEffect transition="in" filter="slide(fromBottom)">
                                      <p:cBhvr>
                                        <p:cTn id="77" dur="500"/>
                                        <p:tgtEl>
                                          <p:spTgt spid="7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box(in)">
                                      <p:cBhvr>
                                        <p:cTn id="82" dur="500"/>
                                        <p:tgtEl>
                                          <p:spTgt spid="6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linds(horizontal)">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79">
                                            <p:txEl>
                                              <p:pRg st="0" end="0"/>
                                            </p:txEl>
                                          </p:spTgt>
                                        </p:tgtEl>
                                        <p:attrNameLst>
                                          <p:attrName>style.visibility</p:attrName>
                                        </p:attrNameLst>
                                      </p:cBhvr>
                                      <p:to>
                                        <p:strVal val="visible"/>
                                      </p:to>
                                    </p:set>
                                    <p:animEffect transition="in" filter="slide(fromBottom)">
                                      <p:cBhvr>
                                        <p:cTn id="92" dur="500"/>
                                        <p:tgtEl>
                                          <p:spTgt spid="7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ox(in)">
                                      <p:cBhvr>
                                        <p:cTn id="97" dur="500"/>
                                        <p:tgtEl>
                                          <p:spTgt spid="6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blinds(horizontal)">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box(in)">
                                      <p:cBhvr>
                                        <p:cTn id="107" dur="500"/>
                                        <p:tgtEl>
                                          <p:spTgt spid="6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blinds(horizontal)">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box(in)">
                                      <p:cBhvr>
                                        <p:cTn id="117" dur="500"/>
                                        <p:tgtEl>
                                          <p:spTgt spid="6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blinds(horizontal)">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box(in)">
                                      <p:cBhvr>
                                        <p:cTn id="127" dur="500"/>
                                        <p:tgtEl>
                                          <p:spTgt spid="65"/>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blinds(horizontal)">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Effect transition="in" filter="box(in)">
                                      <p:cBhvr>
                                        <p:cTn id="137" dur="500"/>
                                        <p:tgtEl>
                                          <p:spTgt spid="66"/>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16" fill="hold" grpId="0" nodeType="click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box(in)">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blinds(horizontal)">
                                      <p:cBhvr>
                                        <p:cTn id="152" dur="500"/>
                                        <p:tgtEl>
                                          <p:spTgt spid="52"/>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box(in)">
                                      <p:cBhvr>
                                        <p:cTn id="157" dur="500"/>
                                        <p:tgtEl>
                                          <p:spTgt spid="68"/>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blinds(horizontal)">
                                      <p:cBhvr>
                                        <p:cTn id="162" dur="500"/>
                                        <p:tgtEl>
                                          <p:spTgt spid="55"/>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grpId="0" nodeType="clickEffect">
                                  <p:stCondLst>
                                    <p:cond delay="0"/>
                                  </p:stCondLst>
                                  <p:childTnLst>
                                    <p:set>
                                      <p:cBhvr>
                                        <p:cTn id="166" dur="1" fill="hold">
                                          <p:stCondLst>
                                            <p:cond delay="0"/>
                                          </p:stCondLst>
                                        </p:cTn>
                                        <p:tgtEl>
                                          <p:spTgt spid="69"/>
                                        </p:tgtEl>
                                        <p:attrNameLst>
                                          <p:attrName>style.visibility</p:attrName>
                                        </p:attrNameLst>
                                      </p:cBhvr>
                                      <p:to>
                                        <p:strVal val="visible"/>
                                      </p:to>
                                    </p:set>
                                    <p:animEffect transition="in" filter="box(in)">
                                      <p:cBhvr>
                                        <p:cTn id="167" dur="500"/>
                                        <p:tgtEl>
                                          <p:spTgt spid="69"/>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blinds(horizontal)">
                                      <p:cBhvr>
                                        <p:cTn id="172" dur="500"/>
                                        <p:tgtEl>
                                          <p:spTgt spid="71"/>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16" fill="hold" grpId="0" nodeType="clickEffect">
                                  <p:stCondLst>
                                    <p:cond delay="0"/>
                                  </p:stCondLst>
                                  <p:childTnLst>
                                    <p:set>
                                      <p:cBhvr>
                                        <p:cTn id="176" dur="1" fill="hold">
                                          <p:stCondLst>
                                            <p:cond delay="0"/>
                                          </p:stCondLst>
                                        </p:cTn>
                                        <p:tgtEl>
                                          <p:spTgt spid="70"/>
                                        </p:tgtEl>
                                        <p:attrNameLst>
                                          <p:attrName>style.visibility</p:attrName>
                                        </p:attrNameLst>
                                      </p:cBhvr>
                                      <p:to>
                                        <p:strVal val="visible"/>
                                      </p:to>
                                    </p:set>
                                    <p:animEffect transition="in" filter="box(in)">
                                      <p:cBhvr>
                                        <p:cTn id="177" dur="500"/>
                                        <p:tgtEl>
                                          <p:spTgt spid="70"/>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nodeType="click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blinds(horizontal)">
                                      <p:cBhvr>
                                        <p:cTn id="182" dur="500"/>
                                        <p:tgtEl>
                                          <p:spTgt spid="35"/>
                                        </p:tgtEl>
                                      </p:cBhvr>
                                    </p:animEffect>
                                  </p:childTnLst>
                                </p:cTn>
                              </p:par>
                            </p:childTnLst>
                          </p:cTn>
                        </p:par>
                      </p:childTnLst>
                    </p:cTn>
                  </p:par>
                  <p:par>
                    <p:cTn id="183" fill="hold">
                      <p:stCondLst>
                        <p:cond delay="indefinite"/>
                      </p:stCondLst>
                      <p:childTnLst>
                        <p:par>
                          <p:cTn id="184" fill="hold">
                            <p:stCondLst>
                              <p:cond delay="0"/>
                            </p:stCondLst>
                            <p:childTnLst>
                              <p:par>
                                <p:cTn id="185" presetID="18" presetClass="entr" presetSubtype="9" fill="hold" grpId="0"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strips(upLeft)">
                                      <p:cBhvr>
                                        <p:cTn id="18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8" grpId="0" animBg="1" autoUpdateAnimBg="0"/>
      <p:bldP spid="60" grpId="0" animBg="1" autoUpdateAnimBg="0"/>
      <p:bldP spid="61" grpId="0" animBg="1" autoUpdateAnimBg="0"/>
      <p:bldP spid="62" grpId="0" animBg="1" autoUpdateAnimBg="0"/>
      <p:bldP spid="63" grpId="0" animBg="1" autoUpdateAnimBg="0"/>
      <p:bldP spid="64" grpId="0" animBg="1" autoUpdateAnimBg="0"/>
      <p:bldP spid="65" grpId="0" animBg="1" autoUpdateAnimBg="0"/>
      <p:bldP spid="66" grpId="0" animBg="1" autoUpdateAnimBg="0"/>
      <p:bldP spid="67" grpId="0" animBg="1" autoUpdateAnimBg="0"/>
      <p:bldP spid="68" grpId="0" animBg="1" autoUpdateAnimBg="0"/>
      <p:bldP spid="69" grpId="0" animBg="1" autoUpdateAnimBg="0"/>
      <p:bldP spid="70" grpId="0" animBg="1" autoUpdateAnimBg="0"/>
      <p:bldP spid="74" grpId="0" animBg="1" autoUpdateAnimBg="0"/>
      <p:bldP spid="75" grpId="0" build="p" autoUpdateAnimBg="0"/>
      <p:bldP spid="76" grpId="0" build="p" autoUpdateAnimBg="0"/>
      <p:bldP spid="77" grpId="0" build="p" autoUpdateAnimBg="0"/>
      <p:bldP spid="78" grpId="0" build="p" autoUpdateAnimBg="0"/>
      <p:bldP spid="79" grpId="0" build="p" autoUpdateAnimBg="0"/>
      <p:bldP spid="80" grpId="0" build="p" autoUpdateAnimBg="0"/>
      <p:bldP spid="81" grpId="0" build="p" autoUpdateAnimBg="0"/>
      <p:bldP spid="82" grpId="0" build="p" autoUpdateAnimBg="0"/>
      <p:bldP spid="8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深</a:t>
            </a:r>
            <a:r>
              <a:rPr lang="zh-CN" altLang="en-US" dirty="0" smtClean="0">
                <a:ea typeface="宋体" pitchFamily="2" charset="-122"/>
              </a:rPr>
              <a:t>度优先搜索</a:t>
            </a:r>
          </a:p>
        </p:txBody>
      </p:sp>
      <p:sp>
        <p:nvSpPr>
          <p:cNvPr id="4099" name="内容占位符 2"/>
          <p:cNvSpPr>
            <a:spLocks noGrp="1"/>
          </p:cNvSpPr>
          <p:nvPr>
            <p:ph idx="1"/>
          </p:nvPr>
        </p:nvSpPr>
        <p:spPr>
          <a:xfrm>
            <a:off x="457200" y="1076325"/>
            <a:ext cx="8258204" cy="5248275"/>
          </a:xfrm>
        </p:spPr>
        <p:txBody>
          <a:bodyPr/>
          <a:lstStyle/>
          <a:p>
            <a:pPr eaLnBrk="1" hangingPunct="1"/>
            <a:r>
              <a:rPr lang="zh-CN" altLang="en-US" dirty="0"/>
              <a:t>优点</a:t>
            </a:r>
            <a:endParaRPr lang="en-US" altLang="zh-CN" dirty="0"/>
          </a:p>
          <a:p>
            <a:pPr lvl="1" eaLnBrk="1" hangingPunct="1"/>
            <a:r>
              <a:rPr lang="zh-CN" altLang="en-US" sz="3200" dirty="0">
                <a:latin typeface="+mn-lt"/>
                <a:ea typeface="+mn-ea"/>
                <a:cs typeface="+mn-cs"/>
              </a:rPr>
              <a:t>空间需求少，深度优先搜索的存储要求是深度约束的线性函数。</a:t>
            </a:r>
            <a:endParaRPr lang="en-US" altLang="zh-CN" sz="3200" dirty="0">
              <a:latin typeface="+mn-lt"/>
              <a:ea typeface="+mn-ea"/>
              <a:cs typeface="+mn-cs"/>
            </a:endParaRPr>
          </a:p>
          <a:p>
            <a:pPr algn="just">
              <a:buNone/>
            </a:pPr>
            <a:endParaRPr lang="zh-CN" altLang="en-US" dirty="0" smtClean="0"/>
          </a:p>
          <a:p>
            <a:pPr eaLnBrk="1" hangingPunct="1"/>
            <a:r>
              <a:rPr lang="zh-CN" altLang="en-US" dirty="0"/>
              <a:t>问题</a:t>
            </a:r>
            <a:endParaRPr lang="en-US" altLang="zh-CN" dirty="0"/>
          </a:p>
          <a:p>
            <a:pPr lvl="1" eaLnBrk="1" hangingPunct="1"/>
            <a:r>
              <a:rPr lang="zh-CN" altLang="en-US" sz="3200" dirty="0">
                <a:latin typeface="+mn-lt"/>
                <a:ea typeface="+mn-ea"/>
                <a:cs typeface="+mn-cs"/>
              </a:rPr>
              <a:t>可能搜索到错误的路径上，在无限空间中可能陷入无限的</a:t>
            </a:r>
            <a:r>
              <a:rPr lang="zh-CN" altLang="en-US" sz="3200" dirty="0" smtClean="0">
                <a:latin typeface="+mn-lt"/>
                <a:ea typeface="+mn-ea"/>
                <a:cs typeface="+mn-cs"/>
              </a:rPr>
              <a:t>搜索。</a:t>
            </a:r>
            <a:endParaRPr lang="en-US" altLang="zh-CN" sz="3200" dirty="0">
              <a:latin typeface="+mn-lt"/>
              <a:ea typeface="+mn-ea"/>
              <a:cs typeface="+mn-cs"/>
            </a:endParaRPr>
          </a:p>
          <a:p>
            <a:pPr lvl="1" eaLnBrk="1" hangingPunct="1"/>
            <a:r>
              <a:rPr lang="zh-CN" altLang="en-US" sz="3200" dirty="0">
                <a:latin typeface="+mn-lt"/>
                <a:ea typeface="+mn-ea"/>
                <a:cs typeface="+mn-cs"/>
              </a:rPr>
              <a:t>最初搜索到的结果不一定是最优</a:t>
            </a:r>
            <a:r>
              <a:rPr lang="zh-CN" altLang="en-US" sz="3200" dirty="0" smtClean="0">
                <a:latin typeface="+mn-lt"/>
                <a:ea typeface="+mn-ea"/>
                <a:cs typeface="+mn-cs"/>
              </a:rPr>
              <a:t>的。</a:t>
            </a:r>
            <a:endParaRPr lang="zh-CN" altLang="en-US" sz="3200" dirty="0">
              <a:latin typeface="+mn-lt"/>
              <a:ea typeface="+mn-ea"/>
              <a:cs typeface="+mn-cs"/>
            </a:endParaRPr>
          </a:p>
        </p:txBody>
      </p:sp>
    </p:spTree>
    <p:extLst>
      <p:ext uri="{BB962C8B-B14F-4D97-AF65-F5344CB8AC3E}">
        <p14:creationId xmlns:p14="http://schemas.microsoft.com/office/powerpoint/2010/main" val="248966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三、例题</a:t>
            </a:r>
          </a:p>
        </p:txBody>
      </p:sp>
      <p:sp>
        <p:nvSpPr>
          <p:cNvPr id="4099" name="内容占位符 2"/>
          <p:cNvSpPr>
            <a:spLocks noGrp="1"/>
          </p:cNvSpPr>
          <p:nvPr>
            <p:ph idx="1"/>
          </p:nvPr>
        </p:nvSpPr>
        <p:spPr>
          <a:xfrm>
            <a:off x="457200" y="1076325"/>
            <a:ext cx="8329642" cy="5248275"/>
          </a:xfrm>
        </p:spPr>
        <p:txBody>
          <a:bodyPr/>
          <a:lstStyle/>
          <a:p>
            <a:pPr marL="180000">
              <a:lnSpc>
                <a:spcPct val="150000"/>
              </a:lnSpc>
            </a:pPr>
            <a:r>
              <a:rPr lang="zh-CN" altLang="en-US" dirty="0" smtClean="0"/>
              <a:t>例：红与黑</a:t>
            </a:r>
            <a:endParaRPr lang="en-US" altLang="zh-CN" dirty="0" smtClean="0"/>
          </a:p>
          <a:p>
            <a:pPr marL="0" indent="0">
              <a:lnSpc>
                <a:spcPct val="150000"/>
              </a:lnSpc>
              <a:buNone/>
            </a:pPr>
            <a:r>
              <a:rPr lang="zh-CN" altLang="en-US" dirty="0" smtClean="0"/>
              <a:t>本题用字符表示一个红黑格子方阵的地图，</a:t>
            </a:r>
            <a:r>
              <a:rPr lang="en-US" altLang="zh-CN" dirty="0" smtClean="0"/>
              <a:t>@</a:t>
            </a:r>
            <a:r>
              <a:rPr lang="zh-CN" altLang="en-US" dirty="0" smtClean="0"/>
              <a:t>表示出发位置，</a:t>
            </a:r>
            <a:r>
              <a:rPr lang="en-US" altLang="zh-CN" dirty="0" smtClean="0"/>
              <a:t>#</a:t>
            </a:r>
            <a:r>
              <a:rPr lang="zh-CN" altLang="en-US" dirty="0" smtClean="0"/>
              <a:t>表示不能通过的格子，只能向上下左右走，输出能走到的格子总数。</a:t>
            </a:r>
            <a:endParaRPr lang="en-US" altLang="zh-CN" dirty="0" smtClean="0"/>
          </a:p>
          <a:p>
            <a:pPr marL="180000">
              <a:lnSpc>
                <a:spcPct val="150000"/>
              </a:lnSpc>
              <a:buNone/>
            </a:pPr>
            <a:r>
              <a:rPr lang="en-US" altLang="zh-CN" sz="2200" dirty="0" smtClean="0"/>
              <a:t>  </a:t>
            </a:r>
            <a:r>
              <a:rPr lang="en-US" altLang="zh-CN" sz="2400" u="sng" dirty="0" smtClean="0">
                <a:solidFill>
                  <a:srgbClr val="0000FF"/>
                </a:solidFill>
                <a:hlinkClick r:id="rId2"/>
              </a:rPr>
              <a:t>http</a:t>
            </a:r>
            <a:r>
              <a:rPr lang="en-US" altLang="zh-CN" sz="2400" u="sng" dirty="0">
                <a:solidFill>
                  <a:srgbClr val="0000FF"/>
                </a:solidFill>
                <a:hlinkClick r:id="rId2"/>
              </a:rPr>
              <a:t>://</a:t>
            </a:r>
            <a:r>
              <a:rPr lang="en-US" altLang="zh-CN" sz="2400" u="sng" dirty="0" smtClean="0">
                <a:solidFill>
                  <a:srgbClr val="0000FF"/>
                </a:solidFill>
                <a:hlinkClick r:id="rId2"/>
              </a:rPr>
              <a:t>acm.hdu.edu.cn/showproblem.php?pid=1312</a:t>
            </a:r>
            <a:endParaRPr lang="en-US" altLang="zh-CN" sz="2400" u="sng" dirty="0" smtClean="0">
              <a:solidFill>
                <a:srgbClr val="0000FF"/>
              </a:solidFill>
            </a:endParaRPr>
          </a:p>
          <a:p>
            <a:pPr marL="180000">
              <a:lnSpc>
                <a:spcPct val="150000"/>
              </a:lnSpc>
              <a:buNone/>
            </a:pPr>
            <a:r>
              <a:rPr lang="zh-CN" altLang="en-US" dirty="0" smtClean="0"/>
              <a:t>递归实现的深度优先搜索代码</a:t>
            </a:r>
            <a:r>
              <a:rPr lang="zh-CN" altLang="en-US" dirty="0" smtClean="0"/>
              <a:t>如下：</a:t>
            </a:r>
            <a:endParaRPr lang="en-US" altLang="zh-C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a:t>#include &lt;</a:t>
            </a:r>
            <a:r>
              <a:rPr lang="en-US" altLang="zh-CN" sz="2000" dirty="0" err="1"/>
              <a:t>stdio.h</a:t>
            </a:r>
            <a:r>
              <a:rPr lang="en-US" altLang="zh-CN" sz="2000" dirty="0"/>
              <a:t>&gt;</a:t>
            </a:r>
          </a:p>
          <a:p>
            <a:pPr marL="0" indent="0">
              <a:lnSpc>
                <a:spcPct val="150000"/>
              </a:lnSpc>
              <a:buNone/>
            </a:pPr>
            <a:r>
              <a:rPr lang="en-US" altLang="zh-CN" sz="2000" dirty="0"/>
              <a:t>#include &lt;</a:t>
            </a:r>
            <a:r>
              <a:rPr lang="en-US" altLang="zh-CN" sz="2000" dirty="0" err="1"/>
              <a:t>string.h</a:t>
            </a:r>
            <a:r>
              <a:rPr lang="en-US" altLang="zh-CN" sz="2000" dirty="0"/>
              <a:t>&gt;</a:t>
            </a:r>
          </a:p>
          <a:p>
            <a:pPr marL="0" indent="0">
              <a:lnSpc>
                <a:spcPct val="150000"/>
              </a:lnSpc>
              <a:buNone/>
            </a:pPr>
            <a:r>
              <a:rPr lang="en-US" altLang="zh-CN" sz="2000" dirty="0"/>
              <a:t>char map[20][21];</a:t>
            </a:r>
          </a:p>
          <a:p>
            <a:pPr marL="0" indent="0">
              <a:lnSpc>
                <a:spcPct val="150000"/>
              </a:lnSpc>
              <a:buNone/>
            </a:pPr>
            <a:r>
              <a:rPr lang="en-US" altLang="zh-CN" sz="2000" dirty="0" err="1"/>
              <a:t>int</a:t>
            </a:r>
            <a:r>
              <a:rPr lang="en-US" altLang="zh-CN" sz="2000" dirty="0"/>
              <a:t> </a:t>
            </a:r>
            <a:r>
              <a:rPr lang="en-US" altLang="zh-CN" sz="2000" dirty="0" err="1"/>
              <a:t>m,n,ans</a:t>
            </a:r>
            <a:r>
              <a:rPr lang="en-US" altLang="zh-CN" sz="2000" dirty="0"/>
              <a:t>;</a:t>
            </a:r>
            <a:r>
              <a:rPr lang="en-US" altLang="zh-CN" sz="2000" dirty="0"/>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6796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a:t>void </a:t>
            </a:r>
            <a:r>
              <a:rPr lang="en-US" altLang="zh-CN" sz="2000" dirty="0" err="1"/>
              <a:t>dfs</a:t>
            </a:r>
            <a:r>
              <a:rPr lang="en-US" altLang="zh-CN" sz="2000" dirty="0"/>
              <a:t>(</a:t>
            </a:r>
            <a:r>
              <a:rPr lang="en-US" altLang="zh-CN" sz="2000" dirty="0" err="1"/>
              <a:t>int</a:t>
            </a:r>
            <a:r>
              <a:rPr lang="en-US" altLang="zh-CN" sz="2000" dirty="0"/>
              <a:t> </a:t>
            </a:r>
            <a:r>
              <a:rPr lang="en-US" altLang="zh-CN" sz="2000" dirty="0" err="1"/>
              <a:t>x,int</a:t>
            </a:r>
            <a:r>
              <a:rPr lang="en-US" altLang="zh-CN" sz="2000" dirty="0"/>
              <a:t> y)</a:t>
            </a:r>
          </a:p>
          <a:p>
            <a:pPr marL="0" indent="0">
              <a:lnSpc>
                <a:spcPct val="150000"/>
              </a:lnSpc>
              <a:buNone/>
            </a:pPr>
            <a:r>
              <a:rPr lang="en-US" altLang="zh-CN" sz="2000" dirty="0"/>
              <a:t>{</a:t>
            </a:r>
          </a:p>
          <a:p>
            <a:pPr marL="0" indent="0">
              <a:lnSpc>
                <a:spcPct val="150000"/>
              </a:lnSpc>
              <a:buNone/>
            </a:pPr>
            <a:r>
              <a:rPr lang="en-US" altLang="zh-CN" sz="2000" dirty="0"/>
              <a:t>	if(map[x][y]=='#' || x==m || y==n || x&lt;0 || y&lt;0) return;</a:t>
            </a:r>
          </a:p>
          <a:p>
            <a:pPr marL="0" indent="0">
              <a:lnSpc>
                <a:spcPct val="150000"/>
              </a:lnSpc>
              <a:buNone/>
            </a:pPr>
            <a:r>
              <a:rPr lang="en-US" altLang="zh-CN" sz="2000" dirty="0"/>
              <a:t>	map[x][y]='#';</a:t>
            </a:r>
          </a:p>
          <a:p>
            <a:pPr marL="0" indent="0">
              <a:lnSpc>
                <a:spcPct val="150000"/>
              </a:lnSpc>
              <a:buNone/>
            </a:pPr>
            <a:r>
              <a:rPr lang="en-US" altLang="zh-CN" sz="2000" dirty="0"/>
              <a:t>	</a:t>
            </a:r>
            <a:r>
              <a:rPr lang="en-US" altLang="zh-CN" sz="2000" dirty="0" err="1"/>
              <a:t>ans</a:t>
            </a:r>
            <a:r>
              <a:rPr lang="en-US" altLang="zh-CN" sz="2000" dirty="0"/>
              <a:t>++;</a:t>
            </a:r>
          </a:p>
          <a:p>
            <a:pPr marL="0" indent="0">
              <a:lnSpc>
                <a:spcPct val="150000"/>
              </a:lnSpc>
              <a:buNone/>
            </a:pPr>
            <a:r>
              <a:rPr lang="en-US" altLang="zh-CN" sz="2000" dirty="0"/>
              <a:t>	</a:t>
            </a:r>
            <a:r>
              <a:rPr lang="en-US" altLang="zh-CN" sz="2000" dirty="0" err="1"/>
              <a:t>dfs</a:t>
            </a:r>
            <a:r>
              <a:rPr lang="en-US" altLang="zh-CN" sz="2000" dirty="0"/>
              <a:t>(x,y+1);</a:t>
            </a:r>
          </a:p>
          <a:p>
            <a:pPr marL="0" indent="0">
              <a:lnSpc>
                <a:spcPct val="150000"/>
              </a:lnSpc>
              <a:buNone/>
            </a:pPr>
            <a:r>
              <a:rPr lang="en-US" altLang="zh-CN" sz="2000" dirty="0"/>
              <a:t>	</a:t>
            </a:r>
            <a:r>
              <a:rPr lang="en-US" altLang="zh-CN" sz="2000" dirty="0" err="1"/>
              <a:t>dfs</a:t>
            </a:r>
            <a:r>
              <a:rPr lang="en-US" altLang="zh-CN" sz="2000" dirty="0"/>
              <a:t>(x,y-1);</a:t>
            </a:r>
          </a:p>
          <a:p>
            <a:pPr marL="0" indent="0">
              <a:lnSpc>
                <a:spcPct val="150000"/>
              </a:lnSpc>
              <a:buNone/>
            </a:pPr>
            <a:r>
              <a:rPr lang="en-US" altLang="zh-CN" sz="2000" dirty="0"/>
              <a:t>	</a:t>
            </a:r>
            <a:r>
              <a:rPr lang="en-US" altLang="zh-CN" sz="2000" dirty="0" err="1"/>
              <a:t>dfs</a:t>
            </a:r>
            <a:r>
              <a:rPr lang="en-US" altLang="zh-CN" sz="2000" dirty="0"/>
              <a:t>(x+1,y);</a:t>
            </a:r>
          </a:p>
          <a:p>
            <a:pPr marL="0" indent="0">
              <a:lnSpc>
                <a:spcPct val="150000"/>
              </a:lnSpc>
              <a:buNone/>
            </a:pPr>
            <a:r>
              <a:rPr lang="en-US" altLang="zh-CN" sz="2000" dirty="0"/>
              <a:t>	</a:t>
            </a:r>
            <a:r>
              <a:rPr lang="en-US" altLang="zh-CN" sz="2000" dirty="0" err="1"/>
              <a:t>dfs</a:t>
            </a:r>
            <a:r>
              <a:rPr lang="en-US" altLang="zh-CN" sz="2000" dirty="0"/>
              <a:t>(x-1,y);</a:t>
            </a:r>
          </a:p>
          <a:p>
            <a:pPr marL="0" indent="0">
              <a:lnSpc>
                <a:spcPct val="150000"/>
              </a:lnSpc>
              <a:buNone/>
            </a:pPr>
            <a:r>
              <a:rPr lang="en-US" altLang="zh-CN" sz="2000" dirty="0"/>
              <a:t>}</a:t>
            </a:r>
            <a:endParaRPr lang="en-US" altLang="zh-CN" sz="20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66055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err="1"/>
              <a:t>int</a:t>
            </a:r>
            <a:r>
              <a:rPr lang="en-US" altLang="zh-CN" sz="2000" dirty="0"/>
              <a:t> main()</a:t>
            </a:r>
          </a:p>
          <a:p>
            <a:pPr marL="0" indent="0">
              <a:lnSpc>
                <a:spcPct val="150000"/>
              </a:lnSpc>
              <a:buNone/>
            </a:pPr>
            <a:r>
              <a:rPr lang="en-US" altLang="zh-CN" sz="2000" dirty="0"/>
              <a:t>{</a:t>
            </a:r>
          </a:p>
          <a:p>
            <a:pPr marL="0" indent="0">
              <a:lnSpc>
                <a:spcPct val="150000"/>
              </a:lnSpc>
              <a:buNone/>
            </a:pPr>
            <a:r>
              <a:rPr lang="en-US" altLang="zh-CN" sz="2000" dirty="0"/>
              <a:t>	</a:t>
            </a:r>
            <a:r>
              <a:rPr lang="en-US" altLang="zh-CN" sz="2000" dirty="0" err="1"/>
              <a:t>int</a:t>
            </a:r>
            <a:r>
              <a:rPr lang="en-US" altLang="zh-CN" sz="2000" dirty="0"/>
              <a:t> </a:t>
            </a:r>
            <a:r>
              <a:rPr lang="en-US" altLang="zh-CN" sz="2000" dirty="0" err="1"/>
              <a:t>x,y</a:t>
            </a:r>
            <a:r>
              <a:rPr lang="en-US" altLang="zh-CN" sz="2000" dirty="0"/>
              <a:t>;</a:t>
            </a:r>
          </a:p>
          <a:p>
            <a:pPr marL="0" indent="0">
              <a:lnSpc>
                <a:spcPct val="150000"/>
              </a:lnSpc>
              <a:buNone/>
            </a:pPr>
            <a:r>
              <a:rPr lang="en-US" altLang="zh-CN" sz="2000" dirty="0"/>
              <a:t>	char *p;</a:t>
            </a:r>
          </a:p>
          <a:p>
            <a:pPr marL="0" indent="0">
              <a:lnSpc>
                <a:spcPct val="150000"/>
              </a:lnSpc>
              <a:buNone/>
            </a:pPr>
            <a:r>
              <a:rPr lang="en-US" altLang="zh-CN" sz="2000" dirty="0"/>
              <a:t>	while(</a:t>
            </a:r>
            <a:r>
              <a:rPr lang="en-US" altLang="zh-CN" sz="2000" dirty="0" err="1"/>
              <a:t>scanf</a:t>
            </a:r>
            <a:r>
              <a:rPr lang="en-US" altLang="zh-CN" sz="2000" dirty="0"/>
              <a:t>("%d %</a:t>
            </a:r>
            <a:r>
              <a:rPr lang="en-US" altLang="zh-CN" sz="2000" dirty="0" err="1"/>
              <a:t>d",&amp;n,&amp;m</a:t>
            </a:r>
            <a:r>
              <a:rPr lang="en-US" altLang="zh-CN" sz="2000" dirty="0"/>
              <a:t>),n&amp;&amp;m)</a:t>
            </a:r>
          </a:p>
          <a:p>
            <a:pPr marL="0" indent="0">
              <a:lnSpc>
                <a:spcPct val="150000"/>
              </a:lnSpc>
              <a:buNone/>
            </a:pPr>
            <a:r>
              <a:rPr lang="en-US" altLang="zh-CN" sz="2000" dirty="0"/>
              <a:t>	{</a:t>
            </a:r>
          </a:p>
          <a:p>
            <a:pPr marL="0" indent="0">
              <a:lnSpc>
                <a:spcPct val="150000"/>
              </a:lnSpc>
              <a:buNone/>
            </a:pPr>
            <a:r>
              <a:rPr lang="en-US" altLang="zh-CN" sz="2000" dirty="0"/>
              <a:t>		for(x=0;x&lt;</a:t>
            </a:r>
            <a:r>
              <a:rPr lang="en-US" altLang="zh-CN" sz="2000" dirty="0" err="1"/>
              <a:t>m;x</a:t>
            </a:r>
            <a:r>
              <a:rPr lang="en-US" altLang="zh-CN" sz="2000" dirty="0"/>
              <a:t>++) </a:t>
            </a:r>
            <a:r>
              <a:rPr lang="en-US" altLang="zh-CN" sz="2000" dirty="0" err="1"/>
              <a:t>scanf</a:t>
            </a:r>
            <a:r>
              <a:rPr lang="en-US" altLang="zh-CN" sz="2000" dirty="0"/>
              <a:t>("%</a:t>
            </a:r>
            <a:r>
              <a:rPr lang="en-US" altLang="zh-CN" sz="2000" dirty="0" err="1"/>
              <a:t>s",map</a:t>
            </a:r>
            <a:r>
              <a:rPr lang="en-US" altLang="zh-CN" sz="2000" dirty="0"/>
              <a:t>[x]);</a:t>
            </a:r>
          </a:p>
          <a:p>
            <a:pPr marL="0" indent="0">
              <a:lnSpc>
                <a:spcPct val="150000"/>
              </a:lnSpc>
              <a:buNone/>
            </a:pPr>
            <a:r>
              <a:rPr lang="en-US" altLang="zh-CN" sz="2000" dirty="0"/>
              <a:t>		for(x=0;x&lt;</a:t>
            </a:r>
            <a:r>
              <a:rPr lang="en-US" altLang="zh-CN" sz="2000" dirty="0" err="1"/>
              <a:t>m;x</a:t>
            </a:r>
            <a:r>
              <a:rPr lang="en-US" altLang="zh-CN" sz="2000" dirty="0"/>
              <a:t>++) if(p=</a:t>
            </a:r>
            <a:r>
              <a:rPr lang="en-US" altLang="zh-CN" sz="2000" dirty="0" err="1"/>
              <a:t>strchr</a:t>
            </a:r>
            <a:r>
              <a:rPr lang="en-US" altLang="zh-CN" sz="2000" dirty="0"/>
              <a:t>(map[x],'@')) break;</a:t>
            </a:r>
          </a:p>
          <a:p>
            <a:pPr marL="0" indent="0">
              <a:lnSpc>
                <a:spcPct val="150000"/>
              </a:lnSpc>
              <a:buNone/>
            </a:pPr>
            <a:r>
              <a:rPr lang="en-US" altLang="zh-CN" sz="2000" dirty="0"/>
              <a:t>		y=p-map[x];</a:t>
            </a:r>
            <a:endParaRPr lang="en-US" altLang="zh-CN" sz="20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66055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fr-FR" altLang="zh-CN" sz="2000" dirty="0"/>
              <a:t>		ans=0;</a:t>
            </a:r>
          </a:p>
          <a:p>
            <a:pPr marL="0" indent="0">
              <a:lnSpc>
                <a:spcPct val="150000"/>
              </a:lnSpc>
              <a:buNone/>
            </a:pPr>
            <a:r>
              <a:rPr lang="fr-FR" altLang="zh-CN" sz="2000" dirty="0"/>
              <a:t>		dfs(x,y);</a:t>
            </a:r>
          </a:p>
          <a:p>
            <a:pPr marL="0" indent="0">
              <a:lnSpc>
                <a:spcPct val="150000"/>
              </a:lnSpc>
              <a:buNone/>
            </a:pPr>
            <a:r>
              <a:rPr lang="fr-FR" altLang="zh-CN" sz="2000" dirty="0"/>
              <a:t>		printf("%d\n",ans);</a:t>
            </a:r>
          </a:p>
          <a:p>
            <a:pPr marL="0" indent="0">
              <a:lnSpc>
                <a:spcPct val="150000"/>
              </a:lnSpc>
              <a:buNone/>
            </a:pPr>
            <a:r>
              <a:rPr lang="fr-FR" altLang="zh-CN" sz="2000" dirty="0"/>
              <a:t>	}</a:t>
            </a:r>
          </a:p>
          <a:p>
            <a:pPr marL="0" indent="0">
              <a:lnSpc>
                <a:spcPct val="150000"/>
              </a:lnSpc>
              <a:buNone/>
            </a:pPr>
            <a:r>
              <a:rPr lang="fr-FR" altLang="zh-CN" sz="2000" dirty="0"/>
              <a:t>	return 0;</a:t>
            </a:r>
          </a:p>
          <a:p>
            <a:pPr marL="0" indent="0">
              <a:lnSpc>
                <a:spcPct val="150000"/>
              </a:lnSpc>
              <a:buNone/>
            </a:pPr>
            <a:r>
              <a:rPr lang="fr-FR" altLang="zh-CN" sz="2000" dirty="0"/>
              <a:t>}</a:t>
            </a:r>
            <a:r>
              <a:rPr lang="en-US" altLang="zh-CN" sz="2000" dirty="0"/>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77350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zh-CN" altLang="zh-CN" dirty="0"/>
              <a:t>练习题</a:t>
            </a:r>
            <a:endParaRPr lang="zh-CN" altLang="en-US" dirty="0"/>
          </a:p>
        </p:txBody>
      </p:sp>
      <p:sp>
        <p:nvSpPr>
          <p:cNvPr id="3" name="内容占位符 2"/>
          <p:cNvSpPr>
            <a:spLocks noGrp="1"/>
          </p:cNvSpPr>
          <p:nvPr>
            <p:ph idx="1"/>
          </p:nvPr>
        </p:nvSpPr>
        <p:spPr>
          <a:xfrm>
            <a:off x="457200" y="1076325"/>
            <a:ext cx="8401080" cy="5248275"/>
          </a:xfrm>
        </p:spPr>
        <p:txBody>
          <a:bodyPr/>
          <a:lstStyle/>
          <a:p>
            <a:pPr lvl="0"/>
            <a:r>
              <a:rPr lang="zh-CN" altLang="zh-CN" sz="2400" dirty="0"/>
              <a:t>找</a:t>
            </a:r>
            <a:r>
              <a:rPr lang="zh-CN" altLang="zh-CN" sz="2400" dirty="0" smtClean="0"/>
              <a:t>咖啡店</a:t>
            </a:r>
            <a:endParaRPr lang="en-US" altLang="zh-CN" sz="2400" dirty="0" smtClean="0"/>
          </a:p>
          <a:p>
            <a:pPr marL="0" indent="0">
              <a:buNone/>
            </a:pPr>
            <a:r>
              <a:rPr lang="en-US" altLang="zh-CN" sz="2400" dirty="0" smtClean="0"/>
              <a:t>   </a:t>
            </a:r>
            <a:r>
              <a:rPr lang="en-US" altLang="zh-CN" sz="2400" u="sng" dirty="0">
                <a:solidFill>
                  <a:srgbClr val="0000FF"/>
                </a:solidFill>
                <a:hlinkClick r:id="rId2"/>
              </a:rPr>
              <a:t>http://</a:t>
            </a:r>
            <a:r>
              <a:rPr lang="en-US" altLang="zh-CN" sz="2400" u="sng" dirty="0" smtClean="0">
                <a:solidFill>
                  <a:srgbClr val="0000FF"/>
                </a:solidFill>
                <a:hlinkClick r:id="rId2"/>
              </a:rPr>
              <a:t>acm.hdu.edu.cn/showproblem.php?pid=2612</a:t>
            </a:r>
            <a:endParaRPr lang="en-US" altLang="zh-CN" sz="2400" dirty="0"/>
          </a:p>
          <a:p>
            <a:pPr lvl="0"/>
            <a:r>
              <a:rPr lang="zh-CN" altLang="en-US" sz="2400" dirty="0" smtClean="0"/>
              <a:t>火网</a:t>
            </a:r>
            <a:endParaRPr lang="en-US" altLang="zh-CN" sz="2400" dirty="0" smtClean="0"/>
          </a:p>
          <a:p>
            <a:pPr marL="0" indent="0">
              <a:buNone/>
            </a:pPr>
            <a:r>
              <a:rPr lang="en-US" altLang="zh-CN" sz="2400" dirty="0"/>
              <a:t> </a:t>
            </a:r>
            <a:r>
              <a:rPr lang="en-US" altLang="zh-CN" sz="2400" dirty="0" smtClean="0"/>
              <a:t>  </a:t>
            </a:r>
            <a:r>
              <a:rPr lang="en-US" altLang="zh-CN" sz="2400" u="sng" dirty="0">
                <a:solidFill>
                  <a:srgbClr val="0000FF"/>
                </a:solidFill>
                <a:hlinkClick r:id="rId3"/>
              </a:rPr>
              <a:t>http://</a:t>
            </a:r>
            <a:r>
              <a:rPr lang="en-US" altLang="zh-CN" sz="2400" u="sng" dirty="0" smtClean="0">
                <a:solidFill>
                  <a:srgbClr val="0000FF"/>
                </a:solidFill>
                <a:hlinkClick r:id="rId3"/>
              </a:rPr>
              <a:t>acm.hdu.edu.cn/showproblem.php?pid=1045</a:t>
            </a:r>
            <a:endParaRPr lang="en-US" altLang="zh-CN" sz="2400" u="sng" dirty="0">
              <a:solidFill>
                <a:srgbClr val="0000FF"/>
              </a:solidFill>
            </a:endParaRPr>
          </a:p>
        </p:txBody>
      </p:sp>
    </p:spTree>
    <p:extLst>
      <p:ext uri="{BB962C8B-B14F-4D97-AF65-F5344CB8AC3E}">
        <p14:creationId xmlns:p14="http://schemas.microsoft.com/office/powerpoint/2010/main" val="2438090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一、搜索算法简介</a:t>
            </a:r>
          </a:p>
        </p:txBody>
      </p:sp>
      <p:sp>
        <p:nvSpPr>
          <p:cNvPr id="4099" name="内容占位符 2"/>
          <p:cNvSpPr>
            <a:spLocks noGrp="1"/>
          </p:cNvSpPr>
          <p:nvPr>
            <p:ph idx="1"/>
          </p:nvPr>
        </p:nvSpPr>
        <p:spPr>
          <a:xfrm>
            <a:off x="457200" y="1076325"/>
            <a:ext cx="8258204" cy="5248275"/>
          </a:xfrm>
        </p:spPr>
        <p:txBody>
          <a:bodyPr/>
          <a:lstStyle/>
          <a:p>
            <a:pPr algn="just"/>
            <a:r>
              <a:rPr lang="zh-CN" altLang="en-US" dirty="0"/>
              <a:t>搜索算法是利用计算机的高性能来有目的地穷举一个问题的部分或所有的可能情况，从而求出问题的解的一种方法</a:t>
            </a:r>
            <a:r>
              <a:rPr lang="zh-CN" altLang="en-US" dirty="0" smtClean="0"/>
              <a:t>。</a:t>
            </a:r>
            <a:endParaRPr lang="en-US" altLang="zh-CN" dirty="0" smtClean="0"/>
          </a:p>
          <a:p>
            <a:pPr algn="just">
              <a:buNone/>
            </a:pPr>
            <a:endParaRPr lang="zh-CN" altLang="en-US" dirty="0" smtClean="0"/>
          </a:p>
          <a:p>
            <a:pPr algn="just"/>
            <a:r>
              <a:rPr lang="zh-CN" altLang="en-US" dirty="0"/>
              <a:t>搜索过程实际上是根据初始条件和扩展规则构造一棵解答树并寻找符合目标状态的节点的过程</a:t>
            </a:r>
            <a:r>
              <a:rPr lang="zh-CN" altLang="en-US" dirty="0" smtClean="0"/>
              <a:t>。</a:t>
            </a:r>
            <a:endParaRPr lang="zh-CN" altLang="zh-CN" dirty="0"/>
          </a:p>
          <a:p>
            <a:pPr lvl="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二、常见搜索算法</a:t>
            </a:r>
          </a:p>
        </p:txBody>
      </p:sp>
      <p:sp>
        <p:nvSpPr>
          <p:cNvPr id="4099" name="内容占位符 2"/>
          <p:cNvSpPr>
            <a:spLocks noGrp="1"/>
          </p:cNvSpPr>
          <p:nvPr>
            <p:ph idx="1"/>
          </p:nvPr>
        </p:nvSpPr>
        <p:spPr>
          <a:xfrm>
            <a:off x="457200" y="1076325"/>
            <a:ext cx="8258204" cy="5248275"/>
          </a:xfrm>
        </p:spPr>
        <p:txBody>
          <a:bodyPr/>
          <a:lstStyle/>
          <a:p>
            <a:pPr algn="just">
              <a:buNone/>
            </a:pPr>
            <a:r>
              <a:rPr lang="zh-CN" altLang="en-US" dirty="0" smtClean="0"/>
              <a:t>常见数论算法：</a:t>
            </a:r>
            <a:endParaRPr lang="en-US" altLang="zh-CN" dirty="0" smtClean="0"/>
          </a:p>
          <a:p>
            <a:pPr algn="just">
              <a:lnSpc>
                <a:spcPct val="150000"/>
              </a:lnSpc>
            </a:pPr>
            <a:r>
              <a:rPr lang="zh-CN" altLang="en-US" dirty="0" smtClean="0"/>
              <a:t> 广度优先搜索</a:t>
            </a:r>
            <a:endParaRPr lang="en-US" altLang="zh-CN" dirty="0" smtClean="0"/>
          </a:p>
          <a:p>
            <a:pPr algn="just">
              <a:lnSpc>
                <a:spcPct val="150000"/>
              </a:lnSpc>
            </a:pPr>
            <a:r>
              <a:rPr lang="zh-CN" altLang="en-US" dirty="0" smtClean="0"/>
              <a:t> 深度优先搜索</a:t>
            </a:r>
          </a:p>
          <a:p>
            <a:pPr algn="just"/>
            <a:endParaRPr lang="en-US" altLang="zh-CN" dirty="0" smtClean="0"/>
          </a:p>
          <a:p>
            <a:pPr algn="just">
              <a:buNone/>
            </a:pP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marL="0" indent="0" algn="just">
              <a:buNone/>
            </a:pPr>
            <a:r>
              <a:rPr lang="zh-CN" altLang="en-US" dirty="0" smtClean="0"/>
              <a:t>    广度优先搜索</a:t>
            </a:r>
            <a:r>
              <a:rPr lang="zh-CN" altLang="en-US" dirty="0"/>
              <a:t>:从初始状态开始,通过规则来生成第一层结点,同时检查生成结点中是否有目标结点.若没有则生成下一层接点,并检查是否有目标结点</a:t>
            </a:r>
            <a:r>
              <a:rPr lang="zh-CN" altLang="en-US" dirty="0" smtClean="0"/>
              <a:t>…</a:t>
            </a:r>
            <a:endParaRPr lang="en-US" altLang="zh-CN" dirty="0" smtClean="0"/>
          </a:p>
          <a:p>
            <a:pPr algn="just">
              <a:buNone/>
            </a:pPr>
            <a:endParaRPr lang="zh-CN" altLang="en-US" dirty="0" smtClean="0"/>
          </a:p>
        </p:txBody>
      </p:sp>
    </p:spTree>
    <p:extLst>
      <p:ext uri="{BB962C8B-B14F-4D97-AF65-F5344CB8AC3E}">
        <p14:creationId xmlns:p14="http://schemas.microsoft.com/office/powerpoint/2010/main" val="2870428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eaLnBrk="1" hangingPunct="1"/>
            <a:r>
              <a:rPr lang="zh-CN" altLang="zh-CN" dirty="0"/>
              <a:t>采用队列存储</a:t>
            </a:r>
          </a:p>
          <a:p>
            <a:pPr eaLnBrk="1" hangingPunct="1"/>
            <a:r>
              <a:rPr lang="zh-CN" altLang="zh-CN" dirty="0"/>
              <a:t>每次扩展出当前结点的所有子结点</a:t>
            </a:r>
          </a:p>
          <a:p>
            <a:pPr algn="just">
              <a:buNone/>
            </a:pPr>
            <a:endParaRPr lang="zh-CN" altLang="en-US" dirty="0" smtClean="0"/>
          </a:p>
        </p:txBody>
      </p:sp>
      <p:sp>
        <p:nvSpPr>
          <p:cNvPr id="19" name="Oval 4"/>
          <p:cNvSpPr>
            <a:spLocks noChangeArrowheads="1"/>
          </p:cNvSpPr>
          <p:nvPr/>
        </p:nvSpPr>
        <p:spPr bwMode="auto">
          <a:xfrm>
            <a:off x="3924300" y="3148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0</a:t>
            </a:r>
          </a:p>
        </p:txBody>
      </p:sp>
      <p:sp>
        <p:nvSpPr>
          <p:cNvPr id="20" name="Oval 5"/>
          <p:cNvSpPr>
            <a:spLocks noChangeArrowheads="1"/>
          </p:cNvSpPr>
          <p:nvPr/>
        </p:nvSpPr>
        <p:spPr bwMode="auto">
          <a:xfrm>
            <a:off x="3543300" y="3833813"/>
            <a:ext cx="381000" cy="304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1</a:t>
            </a:r>
          </a:p>
        </p:txBody>
      </p:sp>
      <p:sp>
        <p:nvSpPr>
          <p:cNvPr id="21" name="Oval 6"/>
          <p:cNvSpPr>
            <a:spLocks noChangeArrowheads="1"/>
          </p:cNvSpPr>
          <p:nvPr/>
        </p:nvSpPr>
        <p:spPr bwMode="auto">
          <a:xfrm>
            <a:off x="4305300" y="38338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2</a:t>
            </a:r>
          </a:p>
        </p:txBody>
      </p:sp>
      <p:sp>
        <p:nvSpPr>
          <p:cNvPr id="22" name="Oval 7"/>
          <p:cNvSpPr>
            <a:spLocks noChangeArrowheads="1"/>
          </p:cNvSpPr>
          <p:nvPr/>
        </p:nvSpPr>
        <p:spPr bwMode="auto">
          <a:xfrm>
            <a:off x="30861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3</a:t>
            </a:r>
          </a:p>
        </p:txBody>
      </p:sp>
      <p:sp>
        <p:nvSpPr>
          <p:cNvPr id="23" name="Oval 8"/>
          <p:cNvSpPr>
            <a:spLocks noChangeArrowheads="1"/>
          </p:cNvSpPr>
          <p:nvPr/>
        </p:nvSpPr>
        <p:spPr bwMode="auto">
          <a:xfrm>
            <a:off x="3924300" y="4672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4</a:t>
            </a:r>
          </a:p>
        </p:txBody>
      </p:sp>
      <p:sp>
        <p:nvSpPr>
          <p:cNvPr id="24" name="Oval 9"/>
          <p:cNvSpPr>
            <a:spLocks noChangeArrowheads="1"/>
          </p:cNvSpPr>
          <p:nvPr/>
        </p:nvSpPr>
        <p:spPr bwMode="auto">
          <a:xfrm>
            <a:off x="44577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5</a:t>
            </a:r>
          </a:p>
        </p:txBody>
      </p:sp>
      <p:cxnSp>
        <p:nvCxnSpPr>
          <p:cNvPr id="25" name="AutoShape 10"/>
          <p:cNvCxnSpPr>
            <a:cxnSpLocks noChangeShapeType="1"/>
            <a:stCxn id="20" idx="3"/>
            <a:endCxn id="22" idx="0"/>
          </p:cNvCxnSpPr>
          <p:nvPr/>
        </p:nvCxnSpPr>
        <p:spPr bwMode="auto">
          <a:xfrm flipH="1">
            <a:off x="3411538" y="3986213"/>
            <a:ext cx="131762" cy="741362"/>
          </a:xfrm>
          <a:prstGeom prst="straightConnector1">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1"/>
          <p:cNvCxnSpPr>
            <a:cxnSpLocks noChangeShapeType="1"/>
            <a:stCxn id="19" idx="3"/>
            <a:endCxn id="20" idx="0"/>
          </p:cNvCxnSpPr>
          <p:nvPr/>
        </p:nvCxnSpPr>
        <p:spPr bwMode="auto">
          <a:xfrm flipH="1">
            <a:off x="3868738" y="3338513"/>
            <a:ext cx="55562" cy="53975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2"/>
          <p:cNvCxnSpPr>
            <a:cxnSpLocks noChangeShapeType="1"/>
            <a:stCxn id="20" idx="5"/>
            <a:endCxn id="23" idx="0"/>
          </p:cNvCxnSpPr>
          <p:nvPr/>
        </p:nvCxnSpPr>
        <p:spPr bwMode="auto">
          <a:xfrm>
            <a:off x="3733800" y="4138613"/>
            <a:ext cx="450850" cy="588962"/>
          </a:xfrm>
          <a:prstGeom prst="straightConnector1">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3"/>
          <p:cNvCxnSpPr>
            <a:cxnSpLocks noChangeShapeType="1"/>
            <a:stCxn id="19" idx="5"/>
            <a:endCxn id="21" idx="0"/>
          </p:cNvCxnSpPr>
          <p:nvPr/>
        </p:nvCxnSpPr>
        <p:spPr bwMode="auto">
          <a:xfrm>
            <a:off x="4076700" y="3529013"/>
            <a:ext cx="554038" cy="360362"/>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4"/>
          <p:cNvCxnSpPr>
            <a:cxnSpLocks noChangeShapeType="1"/>
            <a:stCxn id="21" idx="4"/>
            <a:endCxn id="24" idx="0"/>
          </p:cNvCxnSpPr>
          <p:nvPr/>
        </p:nvCxnSpPr>
        <p:spPr bwMode="auto">
          <a:xfrm>
            <a:off x="4360863" y="4159250"/>
            <a:ext cx="422275" cy="568325"/>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15"/>
          <p:cNvSpPr>
            <a:spLocks noChangeArrowheads="1"/>
          </p:cNvSpPr>
          <p:nvPr/>
        </p:nvSpPr>
        <p:spPr bwMode="auto">
          <a:xfrm>
            <a:off x="50673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6</a:t>
            </a:r>
          </a:p>
        </p:txBody>
      </p:sp>
      <p:cxnSp>
        <p:nvCxnSpPr>
          <p:cNvPr id="31" name="AutoShape 16"/>
          <p:cNvCxnSpPr>
            <a:cxnSpLocks noChangeShapeType="1"/>
            <a:stCxn id="21" idx="5"/>
            <a:endCxn id="30" idx="0"/>
          </p:cNvCxnSpPr>
          <p:nvPr/>
        </p:nvCxnSpPr>
        <p:spPr bwMode="auto">
          <a:xfrm>
            <a:off x="4495800" y="4214813"/>
            <a:ext cx="896938" cy="512762"/>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1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0-#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0-#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0-#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0-#ppt_w/2"/>
                                          </p:val>
                                        </p:tav>
                                        <p:tav tm="100000">
                                          <p:val>
                                            <p:strVal val="#ppt_x"/>
                                          </p:val>
                                        </p:tav>
                                      </p:tavLst>
                                    </p:anim>
                                    <p:anim calcmode="lin" valueType="num">
                                      <p:cBhvr additive="base">
                                        <p:cTn id="7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autoUpdateAnimBg="0"/>
      <p:bldP spid="20" grpId="0" bldLvl="0" animBg="1" autoUpdateAnimBg="0"/>
      <p:bldP spid="21" grpId="0" bldLvl="0" animBg="1" autoUpdateAnimBg="0"/>
      <p:bldP spid="22" grpId="0" bldLvl="0" animBg="1" autoUpdateAnimBg="0"/>
      <p:bldP spid="23" grpId="0" bldLvl="0" animBg="1" autoUpdateAnimBg="0"/>
      <p:bldP spid="24" grpId="0" bldLvl="0" animBg="1" autoUpdateAnimBg="0"/>
      <p:bldP spid="30"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marL="0" indent="0" algn="just">
              <a:buNone/>
            </a:pPr>
            <a:r>
              <a:rPr lang="zh-CN" altLang="zh-CN" dirty="0"/>
              <a:t>搜索算法</a:t>
            </a:r>
            <a:r>
              <a:rPr lang="zh-CN" altLang="zh-CN" dirty="0" smtClean="0"/>
              <a:t>举例</a:t>
            </a:r>
            <a:r>
              <a:rPr lang="zh-CN" altLang="zh-CN" dirty="0"/>
              <a:t>：八数码</a:t>
            </a:r>
            <a:r>
              <a:rPr lang="zh-CN" altLang="zh-CN" dirty="0" smtClean="0"/>
              <a:t>难题</a:t>
            </a:r>
            <a:r>
              <a:rPr lang="zh-CN" altLang="en-US" dirty="0" smtClean="0"/>
              <a:t>（本例只演示原理，不给出代码）</a:t>
            </a:r>
            <a:endParaRPr lang="en-US" altLang="zh-CN" dirty="0" smtClean="0"/>
          </a:p>
          <a:p>
            <a:pPr marL="0" lvl="1" indent="0" algn="just">
              <a:spcBef>
                <a:spcPct val="20000"/>
              </a:spcBef>
              <a:buNone/>
            </a:pPr>
            <a:r>
              <a:rPr lang="zh-CN" altLang="en-US" dirty="0" smtClean="0"/>
              <a:t>    </a:t>
            </a:r>
            <a:r>
              <a:rPr lang="zh-CN" altLang="en-US" sz="3200" dirty="0">
                <a:latin typeface="+mn-lt"/>
                <a:ea typeface="+mn-ea"/>
                <a:cs typeface="+mn-cs"/>
              </a:rPr>
              <a:t>在</a:t>
            </a:r>
            <a:r>
              <a:rPr lang="en-US" altLang="zh-CN" sz="3200" dirty="0">
                <a:latin typeface="+mn-lt"/>
                <a:ea typeface="+mn-ea"/>
                <a:cs typeface="+mn-cs"/>
              </a:rPr>
              <a:t>3×3</a:t>
            </a:r>
            <a:r>
              <a:rPr lang="zh-CN" altLang="en-US" sz="3200" dirty="0">
                <a:latin typeface="+mn-lt"/>
                <a:ea typeface="+mn-ea"/>
                <a:cs typeface="+mn-cs"/>
              </a:rPr>
              <a:t>的方格棋盘上，分别放置了标有数字</a:t>
            </a:r>
            <a:r>
              <a:rPr lang="en-US" altLang="zh-CN" sz="3200" dirty="0" smtClean="0">
                <a:latin typeface="+mn-lt"/>
                <a:ea typeface="+mn-ea"/>
                <a:cs typeface="+mn-cs"/>
              </a:rPr>
              <a:t>1</a:t>
            </a:r>
            <a:r>
              <a:rPr lang="zh-CN" altLang="en-US" sz="3200" dirty="0" smtClean="0">
                <a:latin typeface="+mn-lt"/>
                <a:ea typeface="+mn-ea"/>
                <a:cs typeface="+mn-cs"/>
              </a:rPr>
              <a:t>到</a:t>
            </a:r>
            <a:r>
              <a:rPr lang="en-US" altLang="zh-CN" sz="3200" dirty="0" smtClean="0">
                <a:latin typeface="+mn-lt"/>
                <a:ea typeface="+mn-ea"/>
                <a:cs typeface="+mn-cs"/>
              </a:rPr>
              <a:t>8</a:t>
            </a:r>
            <a:r>
              <a:rPr lang="zh-CN" altLang="en-US" sz="3200" dirty="0">
                <a:latin typeface="+mn-lt"/>
                <a:ea typeface="+mn-ea"/>
                <a:cs typeface="+mn-cs"/>
              </a:rPr>
              <a:t>的八个棋子，</a:t>
            </a:r>
            <a:r>
              <a:rPr lang="zh-CN" altLang="zh-CN" sz="3200" dirty="0">
                <a:latin typeface="+mn-lt"/>
                <a:ea typeface="+mn-ea"/>
                <a:cs typeface="+mn-cs"/>
              </a:rPr>
              <a:t>空出一个位置使棋子可以移动，形成不同的局面</a:t>
            </a:r>
            <a:r>
              <a:rPr lang="zh-CN" altLang="en-US" sz="3200" dirty="0">
                <a:latin typeface="+mn-lt"/>
                <a:ea typeface="+mn-ea"/>
                <a:cs typeface="+mn-cs"/>
              </a:rPr>
              <a:t>，</a:t>
            </a:r>
            <a:r>
              <a:rPr lang="zh-CN" altLang="zh-CN" sz="3200" dirty="0" smtClean="0">
                <a:latin typeface="+mn-lt"/>
                <a:ea typeface="+mn-ea"/>
                <a:cs typeface="+mn-cs"/>
              </a:rPr>
              <a:t>问题</a:t>
            </a:r>
            <a:r>
              <a:rPr lang="zh-CN" altLang="en-US" sz="3200" dirty="0" smtClean="0">
                <a:latin typeface="+mn-lt"/>
                <a:ea typeface="+mn-ea"/>
                <a:cs typeface="+mn-cs"/>
              </a:rPr>
              <a:t>：</a:t>
            </a:r>
            <a:r>
              <a:rPr lang="zh-CN" altLang="zh-CN" sz="3200" dirty="0" smtClean="0">
                <a:latin typeface="+mn-lt"/>
                <a:ea typeface="+mn-ea"/>
                <a:cs typeface="+mn-cs"/>
              </a:rPr>
              <a:t>要</a:t>
            </a:r>
            <a:r>
              <a:rPr lang="zh-CN" altLang="zh-CN" sz="3200" dirty="0">
                <a:latin typeface="+mn-lt"/>
                <a:ea typeface="+mn-ea"/>
                <a:cs typeface="+mn-cs"/>
              </a:rPr>
              <a:t>使棋盘进入某种预定局面应如何移动</a:t>
            </a:r>
            <a:r>
              <a:rPr lang="zh-CN" altLang="zh-CN" sz="3200" dirty="0" smtClean="0">
                <a:latin typeface="+mn-lt"/>
                <a:ea typeface="+mn-ea"/>
                <a:cs typeface="+mn-cs"/>
              </a:rPr>
              <a:t>棋子</a:t>
            </a:r>
            <a:r>
              <a:rPr lang="zh-CN" altLang="en-US" sz="3200" dirty="0" smtClean="0">
                <a:latin typeface="+mn-lt"/>
                <a:ea typeface="+mn-ea"/>
                <a:cs typeface="+mn-cs"/>
              </a:rPr>
              <a:t>。</a:t>
            </a:r>
            <a:endParaRPr lang="zh-CN" altLang="zh-CN" sz="3200" dirty="0">
              <a:latin typeface="+mn-lt"/>
              <a:ea typeface="+mn-ea"/>
              <a:cs typeface="+mn-cs"/>
            </a:endParaRPr>
          </a:p>
          <a:p>
            <a:pPr marL="0" indent="0" algn="just">
              <a:buNone/>
            </a:pPr>
            <a:endParaRPr lang="zh-CN" altLang="zh-CN" dirty="0"/>
          </a:p>
          <a:p>
            <a:pPr marL="0" indent="0" algn="just">
              <a:buNone/>
            </a:pPr>
            <a:endParaRPr lang="zh-CN" altLang="en-US" dirty="0"/>
          </a:p>
        </p:txBody>
      </p:sp>
      <p:grpSp>
        <p:nvGrpSpPr>
          <p:cNvPr id="4" name="Group 4"/>
          <p:cNvGrpSpPr>
            <a:grpSpLocks/>
          </p:cNvGrpSpPr>
          <p:nvPr/>
        </p:nvGrpSpPr>
        <p:grpSpPr bwMode="auto">
          <a:xfrm>
            <a:off x="1773436" y="4525541"/>
            <a:ext cx="2078037" cy="1544638"/>
            <a:chOff x="0" y="0"/>
            <a:chExt cx="1309" cy="1297"/>
          </a:xfrm>
        </p:grpSpPr>
        <p:grpSp>
          <p:nvGrpSpPr>
            <p:cNvPr id="5" name="Group 5"/>
            <p:cNvGrpSpPr>
              <a:grpSpLocks/>
            </p:cNvGrpSpPr>
            <p:nvPr/>
          </p:nvGrpSpPr>
          <p:grpSpPr bwMode="auto">
            <a:xfrm>
              <a:off x="0" y="0"/>
              <a:ext cx="1309" cy="1297"/>
              <a:chOff x="0" y="0"/>
              <a:chExt cx="1309" cy="1297"/>
            </a:xfrm>
          </p:grpSpPr>
          <p:sp>
            <p:nvSpPr>
              <p:cNvPr id="14" name="Rectangle 6"/>
              <p:cNvSpPr>
                <a:spLocks noChangeArrowheads="1"/>
              </p:cNvSpPr>
              <p:nvPr/>
            </p:nvSpPr>
            <p:spPr bwMode="auto">
              <a:xfrm>
                <a:off x="0" y="0"/>
                <a:ext cx="1296" cy="12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5" name="Line 7"/>
              <p:cNvSpPr>
                <a:spLocks noChangeShapeType="1"/>
              </p:cNvSpPr>
              <p:nvPr/>
            </p:nvSpPr>
            <p:spPr bwMode="auto">
              <a:xfrm>
                <a:off x="4" y="435"/>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8"/>
              <p:cNvSpPr>
                <a:spLocks noChangeShapeType="1"/>
              </p:cNvSpPr>
              <p:nvPr/>
            </p:nvSpPr>
            <p:spPr bwMode="auto">
              <a:xfrm>
                <a:off x="10" y="891"/>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9"/>
              <p:cNvSpPr>
                <a:spLocks noChangeShapeType="1"/>
              </p:cNvSpPr>
              <p:nvPr/>
            </p:nvSpPr>
            <p:spPr bwMode="auto">
              <a:xfrm>
                <a:off x="447" y="6"/>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0"/>
              <p:cNvSpPr>
                <a:spLocks noChangeShapeType="1"/>
              </p:cNvSpPr>
              <p:nvPr/>
            </p:nvSpPr>
            <p:spPr bwMode="auto">
              <a:xfrm>
                <a:off x="873" y="12"/>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Rectangle 11"/>
            <p:cNvSpPr>
              <a:spLocks noChangeArrowheads="1"/>
            </p:cNvSpPr>
            <p:nvPr/>
          </p:nvSpPr>
          <p:spPr bwMode="auto">
            <a:xfrm>
              <a:off x="952" y="894"/>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5</a:t>
              </a:r>
            </a:p>
          </p:txBody>
        </p:sp>
        <p:sp>
          <p:nvSpPr>
            <p:cNvPr id="7" name="Rectangle 12"/>
            <p:cNvSpPr>
              <a:spLocks noChangeArrowheads="1"/>
            </p:cNvSpPr>
            <p:nvPr/>
          </p:nvSpPr>
          <p:spPr bwMode="auto">
            <a:xfrm>
              <a:off x="542" y="46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8</a:t>
              </a:r>
            </a:p>
          </p:txBody>
        </p:sp>
        <p:sp>
          <p:nvSpPr>
            <p:cNvPr id="8" name="Rectangle 13"/>
            <p:cNvSpPr>
              <a:spLocks noChangeArrowheads="1"/>
            </p:cNvSpPr>
            <p:nvPr/>
          </p:nvSpPr>
          <p:spPr bwMode="auto">
            <a:xfrm>
              <a:off x="952" y="481"/>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4</a:t>
              </a:r>
            </a:p>
          </p:txBody>
        </p:sp>
        <p:sp>
          <p:nvSpPr>
            <p:cNvPr id="9" name="Rectangle 14"/>
            <p:cNvSpPr>
              <a:spLocks noChangeArrowheads="1"/>
            </p:cNvSpPr>
            <p:nvPr/>
          </p:nvSpPr>
          <p:spPr bwMode="auto">
            <a:xfrm>
              <a:off x="113" y="892"/>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7</a:t>
              </a:r>
            </a:p>
          </p:txBody>
        </p:sp>
        <p:sp>
          <p:nvSpPr>
            <p:cNvPr id="10" name="Rectangle 15"/>
            <p:cNvSpPr>
              <a:spLocks noChangeArrowheads="1"/>
            </p:cNvSpPr>
            <p:nvPr/>
          </p:nvSpPr>
          <p:spPr bwMode="auto">
            <a:xfrm>
              <a:off x="967" y="3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3</a:t>
              </a:r>
            </a:p>
          </p:txBody>
        </p:sp>
        <p:sp>
          <p:nvSpPr>
            <p:cNvPr id="11" name="Rectangle 16"/>
            <p:cNvSpPr>
              <a:spLocks noChangeArrowheads="1"/>
            </p:cNvSpPr>
            <p:nvPr/>
          </p:nvSpPr>
          <p:spPr bwMode="auto">
            <a:xfrm>
              <a:off x="542" y="890"/>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6</a:t>
              </a:r>
            </a:p>
          </p:txBody>
        </p:sp>
        <p:sp>
          <p:nvSpPr>
            <p:cNvPr id="12" name="Rectangle 17"/>
            <p:cNvSpPr>
              <a:spLocks noChangeArrowheads="1"/>
            </p:cNvSpPr>
            <p:nvPr/>
          </p:nvSpPr>
          <p:spPr bwMode="auto">
            <a:xfrm>
              <a:off x="107" y="4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2</a:t>
              </a:r>
            </a:p>
          </p:txBody>
        </p:sp>
        <p:sp>
          <p:nvSpPr>
            <p:cNvPr id="13" name="Rectangle 18"/>
            <p:cNvSpPr>
              <a:spLocks noChangeArrowheads="1"/>
            </p:cNvSpPr>
            <p:nvPr/>
          </p:nvSpPr>
          <p:spPr bwMode="auto">
            <a:xfrm>
              <a:off x="109" y="44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1</a:t>
              </a:r>
            </a:p>
          </p:txBody>
        </p:sp>
      </p:grpSp>
      <p:sp>
        <p:nvSpPr>
          <p:cNvPr id="19" name="AutoShape 34"/>
          <p:cNvSpPr>
            <a:spLocks noChangeArrowheads="1"/>
          </p:cNvSpPr>
          <p:nvPr/>
        </p:nvSpPr>
        <p:spPr bwMode="auto">
          <a:xfrm>
            <a:off x="4067944" y="5128409"/>
            <a:ext cx="1085850" cy="195263"/>
          </a:xfrm>
          <a:prstGeom prst="rightArrow">
            <a:avLst>
              <a:gd name="adj1" fmla="val 50000"/>
              <a:gd name="adj2" fmla="val 1741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grpSp>
        <p:nvGrpSpPr>
          <p:cNvPr id="20" name="Group 19"/>
          <p:cNvGrpSpPr>
            <a:grpSpLocks/>
          </p:cNvGrpSpPr>
          <p:nvPr/>
        </p:nvGrpSpPr>
        <p:grpSpPr bwMode="auto">
          <a:xfrm>
            <a:off x="5453062" y="4491039"/>
            <a:ext cx="2078038" cy="1543050"/>
            <a:chOff x="0" y="0"/>
            <a:chExt cx="1309" cy="1297"/>
          </a:xfrm>
        </p:grpSpPr>
        <p:grpSp>
          <p:nvGrpSpPr>
            <p:cNvPr id="21" name="Group 20"/>
            <p:cNvGrpSpPr>
              <a:grpSpLocks/>
            </p:cNvGrpSpPr>
            <p:nvPr/>
          </p:nvGrpSpPr>
          <p:grpSpPr bwMode="auto">
            <a:xfrm>
              <a:off x="0" y="0"/>
              <a:ext cx="1309" cy="1297"/>
              <a:chOff x="0" y="0"/>
              <a:chExt cx="1309" cy="1297"/>
            </a:xfrm>
          </p:grpSpPr>
          <p:sp>
            <p:nvSpPr>
              <p:cNvPr id="30" name="Rectangle 21"/>
              <p:cNvSpPr>
                <a:spLocks noChangeArrowheads="1"/>
              </p:cNvSpPr>
              <p:nvPr/>
            </p:nvSpPr>
            <p:spPr bwMode="auto">
              <a:xfrm>
                <a:off x="0" y="0"/>
                <a:ext cx="1296" cy="12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31" name="Line 22"/>
              <p:cNvSpPr>
                <a:spLocks noChangeShapeType="1"/>
              </p:cNvSpPr>
              <p:nvPr/>
            </p:nvSpPr>
            <p:spPr bwMode="auto">
              <a:xfrm>
                <a:off x="4" y="435"/>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3"/>
              <p:cNvSpPr>
                <a:spLocks noChangeShapeType="1"/>
              </p:cNvSpPr>
              <p:nvPr/>
            </p:nvSpPr>
            <p:spPr bwMode="auto">
              <a:xfrm>
                <a:off x="10" y="891"/>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4"/>
              <p:cNvSpPr>
                <a:spLocks noChangeShapeType="1"/>
              </p:cNvSpPr>
              <p:nvPr/>
            </p:nvSpPr>
            <p:spPr bwMode="auto">
              <a:xfrm>
                <a:off x="447" y="6"/>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5"/>
              <p:cNvSpPr>
                <a:spLocks noChangeShapeType="1"/>
              </p:cNvSpPr>
              <p:nvPr/>
            </p:nvSpPr>
            <p:spPr bwMode="auto">
              <a:xfrm>
                <a:off x="873" y="12"/>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Rectangle 26"/>
            <p:cNvSpPr>
              <a:spLocks noChangeArrowheads="1"/>
            </p:cNvSpPr>
            <p:nvPr/>
          </p:nvSpPr>
          <p:spPr bwMode="auto">
            <a:xfrm>
              <a:off x="952" y="895"/>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5</a:t>
              </a:r>
            </a:p>
          </p:txBody>
        </p:sp>
        <p:sp>
          <p:nvSpPr>
            <p:cNvPr id="23" name="Rectangle 27"/>
            <p:cNvSpPr>
              <a:spLocks noChangeArrowheads="1"/>
            </p:cNvSpPr>
            <p:nvPr/>
          </p:nvSpPr>
          <p:spPr bwMode="auto">
            <a:xfrm>
              <a:off x="77" y="484"/>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8</a:t>
              </a:r>
            </a:p>
          </p:txBody>
        </p:sp>
        <p:sp>
          <p:nvSpPr>
            <p:cNvPr id="24" name="Rectangle 28"/>
            <p:cNvSpPr>
              <a:spLocks noChangeArrowheads="1"/>
            </p:cNvSpPr>
            <p:nvPr/>
          </p:nvSpPr>
          <p:spPr bwMode="auto">
            <a:xfrm>
              <a:off x="952" y="480"/>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4</a:t>
              </a:r>
            </a:p>
          </p:txBody>
        </p:sp>
        <p:sp>
          <p:nvSpPr>
            <p:cNvPr id="25" name="Rectangle 29"/>
            <p:cNvSpPr>
              <a:spLocks noChangeArrowheads="1"/>
            </p:cNvSpPr>
            <p:nvPr/>
          </p:nvSpPr>
          <p:spPr bwMode="auto">
            <a:xfrm>
              <a:off x="113" y="891"/>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7</a:t>
              </a:r>
            </a:p>
          </p:txBody>
        </p:sp>
        <p:sp>
          <p:nvSpPr>
            <p:cNvPr id="26" name="Rectangle 30"/>
            <p:cNvSpPr>
              <a:spLocks noChangeArrowheads="1"/>
            </p:cNvSpPr>
            <p:nvPr/>
          </p:nvSpPr>
          <p:spPr bwMode="auto">
            <a:xfrm>
              <a:off x="967" y="37"/>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3</a:t>
              </a:r>
            </a:p>
          </p:txBody>
        </p:sp>
        <p:sp>
          <p:nvSpPr>
            <p:cNvPr id="27" name="Rectangle 31"/>
            <p:cNvSpPr>
              <a:spLocks noChangeArrowheads="1"/>
            </p:cNvSpPr>
            <p:nvPr/>
          </p:nvSpPr>
          <p:spPr bwMode="auto">
            <a:xfrm>
              <a:off x="542" y="891"/>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6</a:t>
              </a:r>
            </a:p>
          </p:txBody>
        </p:sp>
        <p:sp>
          <p:nvSpPr>
            <p:cNvPr id="28" name="Rectangle 32"/>
            <p:cNvSpPr>
              <a:spLocks noChangeArrowheads="1"/>
            </p:cNvSpPr>
            <p:nvPr/>
          </p:nvSpPr>
          <p:spPr bwMode="auto">
            <a:xfrm>
              <a:off x="542" y="4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2</a:t>
              </a:r>
            </a:p>
          </p:txBody>
        </p:sp>
        <p:sp>
          <p:nvSpPr>
            <p:cNvPr id="29" name="Rectangle 33"/>
            <p:cNvSpPr>
              <a:spLocks noChangeArrowheads="1"/>
            </p:cNvSpPr>
            <p:nvPr/>
          </p:nvSpPr>
          <p:spPr bwMode="auto">
            <a:xfrm>
              <a:off x="109" y="2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1</a:t>
              </a:r>
            </a:p>
          </p:txBody>
        </p:sp>
      </p:grpSp>
      <p:sp>
        <p:nvSpPr>
          <p:cNvPr id="35" name="Rectangle 35"/>
          <p:cNvSpPr>
            <a:spLocks noChangeArrowheads="1"/>
          </p:cNvSpPr>
          <p:nvPr/>
        </p:nvSpPr>
        <p:spPr bwMode="auto">
          <a:xfrm>
            <a:off x="683568" y="4488411"/>
            <a:ext cx="928688"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zh-CN" altLang="en-US" sz="3200" b="1" dirty="0" smtClean="0">
                <a:effectLst>
                  <a:outerShdw blurRad="38100" dist="38100" dir="2700000" algn="tl">
                    <a:srgbClr val="C0C0C0"/>
                  </a:outerShdw>
                </a:effectLst>
                <a:latin typeface="宋体" pitchFamily="2" charset="-122"/>
              </a:rPr>
              <a:t> </a:t>
            </a:r>
            <a:r>
              <a:rPr lang="en-US" altLang="zh-CN" sz="3200" b="1" dirty="0" smtClean="0">
                <a:solidFill>
                  <a:schemeClr val="tx2"/>
                </a:solidFill>
                <a:effectLst>
                  <a:outerShdw blurRad="38100" dist="38100" dir="2700000" algn="tl">
                    <a:srgbClr val="C0C0C0"/>
                  </a:outerShdw>
                </a:effectLst>
                <a:latin typeface="宋体" pitchFamily="2" charset="-122"/>
              </a:rPr>
              <a:t>S</a:t>
            </a:r>
            <a:r>
              <a:rPr lang="en-US" altLang="zh-CN" sz="3200" b="1" baseline="-10000" dirty="0" smtClean="0">
                <a:solidFill>
                  <a:schemeClr val="tx2"/>
                </a:solidFill>
                <a:effectLst>
                  <a:outerShdw blurRad="38100" dist="38100" dir="2700000" algn="tl">
                    <a:srgbClr val="C0C0C0"/>
                  </a:outerShdw>
                </a:effectLst>
                <a:latin typeface="宋体" pitchFamily="2" charset="-122"/>
              </a:rPr>
              <a:t>0</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初始</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状态</a:t>
            </a:r>
            <a:r>
              <a:rPr lang="zh-CN" altLang="en-US" sz="2800" b="1" dirty="0" smtClean="0">
                <a:effectLst>
                  <a:outerShdw blurRad="38100" dist="38100" dir="2700000" algn="tl">
                    <a:srgbClr val="C0C0C0"/>
                  </a:outerShdw>
                </a:effectLst>
                <a:latin typeface="宋体" pitchFamily="2" charset="-122"/>
              </a:rPr>
              <a:t> </a:t>
            </a:r>
          </a:p>
        </p:txBody>
      </p:sp>
      <p:sp>
        <p:nvSpPr>
          <p:cNvPr id="36" name="Rectangle 36"/>
          <p:cNvSpPr>
            <a:spLocks noChangeArrowheads="1"/>
          </p:cNvSpPr>
          <p:nvPr/>
        </p:nvSpPr>
        <p:spPr bwMode="auto">
          <a:xfrm>
            <a:off x="7728625" y="4414394"/>
            <a:ext cx="1058862"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zh-CN" altLang="en-US" sz="3200" b="1" dirty="0" smtClean="0">
                <a:solidFill>
                  <a:schemeClr val="tx2"/>
                </a:solidFill>
                <a:effectLst>
                  <a:outerShdw blurRad="38100" dist="38100" dir="2700000" algn="tl">
                    <a:srgbClr val="C0C0C0"/>
                  </a:outerShdw>
                </a:effectLst>
                <a:latin typeface="宋体" pitchFamily="2" charset="-122"/>
              </a:rPr>
              <a:t> </a:t>
            </a:r>
            <a:r>
              <a:rPr lang="en-US" altLang="zh-CN" sz="3200" b="1" dirty="0" smtClean="0">
                <a:solidFill>
                  <a:schemeClr val="tx2"/>
                </a:solidFill>
                <a:effectLst>
                  <a:outerShdw blurRad="38100" dist="38100" dir="2700000" algn="tl">
                    <a:srgbClr val="C0C0C0"/>
                  </a:outerShdw>
                </a:effectLst>
                <a:latin typeface="宋体" pitchFamily="2" charset="-122"/>
              </a:rPr>
              <a:t>Sg</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目标</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状态</a:t>
            </a:r>
            <a:endParaRPr lang="zh-CN" altLang="en-US" sz="3200" b="1" baseline="-10000" dirty="0" smtClean="0">
              <a:solidFill>
                <a:schemeClr val="tx2"/>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021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ppt_w/2"/>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ox(i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ox(in)">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5" grpId="0" autoUpdateAnimBg="0"/>
      <p:bldP spid="3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marL="0" indent="0" algn="just">
              <a:buNone/>
            </a:pPr>
            <a:endParaRPr lang="zh-CN" altLang="en-US" dirty="0"/>
          </a:p>
        </p:txBody>
      </p:sp>
      <p:sp>
        <p:nvSpPr>
          <p:cNvPr id="38" name="Text Box 3"/>
          <p:cNvSpPr txBox="1">
            <a:spLocks noChangeArrowheads="1"/>
          </p:cNvSpPr>
          <p:nvPr/>
        </p:nvSpPr>
        <p:spPr bwMode="auto">
          <a:xfrm>
            <a:off x="4537158" y="1795463"/>
            <a:ext cx="822325" cy="641350"/>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2        3</a:t>
            </a:r>
          </a:p>
          <a:p>
            <a:pPr>
              <a:defRPr/>
            </a:pPr>
            <a:r>
              <a:rPr lang="en-US" altLang="zh-CN" sz="1600" b="1" dirty="0">
                <a:effectLst>
                  <a:outerShdw blurRad="38100" dist="38100" dir="2700000" algn="tl">
                    <a:srgbClr val="C0C0C0"/>
                  </a:outerShdw>
                </a:effectLst>
                <a:latin typeface="Calibri" pitchFamily="34" charset="0"/>
              </a:rPr>
              <a:t>1   8   4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39" name="Oval 4"/>
          <p:cNvSpPr>
            <a:spLocks noChangeArrowheads="1"/>
          </p:cNvSpPr>
          <p:nvPr/>
        </p:nvSpPr>
        <p:spPr bwMode="auto">
          <a:xfrm>
            <a:off x="5342021" y="15033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a:t>
            </a:r>
            <a:endParaRPr lang="en-US" altLang="zh-CN" b="1">
              <a:effectLst>
                <a:outerShdw blurRad="38100" dist="38100" dir="2700000" algn="tl">
                  <a:srgbClr val="C0C0C0"/>
                </a:outerShdw>
              </a:effectLst>
              <a:latin typeface="Calibri" pitchFamily="34" charset="0"/>
            </a:endParaRPr>
          </a:p>
        </p:txBody>
      </p:sp>
      <p:sp>
        <p:nvSpPr>
          <p:cNvPr id="40" name="Oval 5"/>
          <p:cNvSpPr>
            <a:spLocks noChangeArrowheads="1"/>
          </p:cNvSpPr>
          <p:nvPr/>
        </p:nvSpPr>
        <p:spPr bwMode="auto">
          <a:xfrm>
            <a:off x="3132221" y="247491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2</a:t>
            </a:r>
            <a:endParaRPr lang="en-US" altLang="zh-CN" b="1">
              <a:effectLst>
                <a:outerShdw blurRad="38100" dist="38100" dir="2700000" algn="tl">
                  <a:srgbClr val="C0C0C0"/>
                </a:outerShdw>
              </a:effectLst>
              <a:latin typeface="Calibri" pitchFamily="34" charset="0"/>
            </a:endParaRPr>
          </a:p>
        </p:txBody>
      </p:sp>
      <p:sp>
        <p:nvSpPr>
          <p:cNvPr id="41" name="Oval 6"/>
          <p:cNvSpPr>
            <a:spLocks noChangeArrowheads="1"/>
          </p:cNvSpPr>
          <p:nvPr/>
        </p:nvSpPr>
        <p:spPr bwMode="auto">
          <a:xfrm>
            <a:off x="1913021" y="338931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5</a:t>
            </a:r>
            <a:endParaRPr lang="en-US" altLang="zh-CN" b="1">
              <a:effectLst>
                <a:outerShdw blurRad="38100" dist="38100" dir="2700000" algn="tl">
                  <a:srgbClr val="C0C0C0"/>
                </a:outerShdw>
              </a:effectLst>
              <a:latin typeface="Calibri" pitchFamily="34" charset="0"/>
            </a:endParaRPr>
          </a:p>
        </p:txBody>
      </p:sp>
      <p:sp>
        <p:nvSpPr>
          <p:cNvPr id="42" name="Oval 7"/>
          <p:cNvSpPr>
            <a:spLocks noChangeArrowheads="1"/>
          </p:cNvSpPr>
          <p:nvPr/>
        </p:nvSpPr>
        <p:spPr bwMode="auto">
          <a:xfrm>
            <a:off x="3665621" y="3509963"/>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6</a:t>
            </a:r>
            <a:endParaRPr lang="en-US" altLang="zh-CN" b="1">
              <a:effectLst>
                <a:outerShdw blurRad="38100" dist="38100" dir="2700000" algn="tl">
                  <a:srgbClr val="C0C0C0"/>
                </a:outerShdw>
              </a:effectLst>
              <a:latin typeface="Calibri" pitchFamily="34" charset="0"/>
            </a:endParaRPr>
          </a:p>
        </p:txBody>
      </p:sp>
      <p:sp>
        <p:nvSpPr>
          <p:cNvPr id="43" name="Oval 8"/>
          <p:cNvSpPr>
            <a:spLocks noChangeArrowheads="1"/>
          </p:cNvSpPr>
          <p:nvPr/>
        </p:nvSpPr>
        <p:spPr bwMode="auto">
          <a:xfrm>
            <a:off x="4884821" y="350361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7</a:t>
            </a:r>
            <a:endParaRPr lang="en-US" altLang="zh-CN" b="1">
              <a:effectLst>
                <a:outerShdw blurRad="38100" dist="38100" dir="2700000" algn="tl">
                  <a:srgbClr val="C0C0C0"/>
                </a:outerShdw>
              </a:effectLst>
              <a:latin typeface="Calibri" pitchFamily="34" charset="0"/>
            </a:endParaRPr>
          </a:p>
        </p:txBody>
      </p:sp>
      <p:sp>
        <p:nvSpPr>
          <p:cNvPr id="44" name="Oval 9"/>
          <p:cNvSpPr>
            <a:spLocks noChangeArrowheads="1"/>
          </p:cNvSpPr>
          <p:nvPr/>
        </p:nvSpPr>
        <p:spPr bwMode="auto">
          <a:xfrm>
            <a:off x="4961021" y="25320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3</a:t>
            </a:r>
            <a:endParaRPr lang="en-US" altLang="zh-CN" b="1">
              <a:effectLst>
                <a:outerShdw blurRad="38100" dist="38100" dir="2700000" algn="tl">
                  <a:srgbClr val="C0C0C0"/>
                </a:outerShdw>
              </a:effectLst>
              <a:latin typeface="Calibri" pitchFamily="34" charset="0"/>
            </a:endParaRPr>
          </a:p>
        </p:txBody>
      </p:sp>
      <p:sp>
        <p:nvSpPr>
          <p:cNvPr id="45" name="AutoShape 10"/>
          <p:cNvSpPr>
            <a:spLocks noChangeArrowheads="1"/>
          </p:cNvSpPr>
          <p:nvPr/>
        </p:nvSpPr>
        <p:spPr bwMode="auto">
          <a:xfrm>
            <a:off x="8236033" y="5916613"/>
            <a:ext cx="838200" cy="342900"/>
          </a:xfrm>
          <a:prstGeom prst="wedgeRectCallout">
            <a:avLst>
              <a:gd name="adj1" fmla="val -23676"/>
              <a:gd name="adj2" fmla="val -198611"/>
            </a:avLst>
          </a:prstGeom>
          <a:noFill/>
          <a:ln w="28575" cmpd="sng">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solidFill>
                  <a:schemeClr val="hlink"/>
                </a:solidFill>
                <a:effectLst>
                  <a:outerShdw blurRad="38100" dist="38100" dir="2700000" algn="tl">
                    <a:srgbClr val="C0C0C0"/>
                  </a:outerShdw>
                </a:effectLst>
                <a:latin typeface="Calibri" pitchFamily="34" charset="0"/>
              </a:rPr>
              <a:t>目标</a:t>
            </a:r>
          </a:p>
        </p:txBody>
      </p:sp>
      <p:sp>
        <p:nvSpPr>
          <p:cNvPr id="46" name="Oval 11"/>
          <p:cNvSpPr>
            <a:spLocks noChangeArrowheads="1"/>
          </p:cNvSpPr>
          <p:nvPr/>
        </p:nvSpPr>
        <p:spPr bwMode="auto">
          <a:xfrm>
            <a:off x="6332621" y="34464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8</a:t>
            </a:r>
            <a:endParaRPr lang="en-US" altLang="zh-CN" b="1">
              <a:effectLst>
                <a:outerShdw blurRad="38100" dist="38100" dir="2700000" algn="tl">
                  <a:srgbClr val="C0C0C0"/>
                </a:outerShdw>
              </a:effectLst>
              <a:latin typeface="Calibri" pitchFamily="34" charset="0"/>
            </a:endParaRPr>
          </a:p>
        </p:txBody>
      </p:sp>
      <p:sp>
        <p:nvSpPr>
          <p:cNvPr id="47" name="Oval 12"/>
          <p:cNvSpPr>
            <a:spLocks noChangeArrowheads="1"/>
          </p:cNvSpPr>
          <p:nvPr/>
        </p:nvSpPr>
        <p:spPr bwMode="auto">
          <a:xfrm>
            <a:off x="6485021" y="25320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4</a:t>
            </a:r>
            <a:endParaRPr lang="en-US" altLang="zh-CN" b="1">
              <a:effectLst>
                <a:outerShdw blurRad="38100" dist="38100" dir="2700000" algn="tl">
                  <a:srgbClr val="C0C0C0"/>
                </a:outerShdw>
              </a:effectLst>
              <a:latin typeface="Calibri" pitchFamily="34" charset="0"/>
            </a:endParaRPr>
          </a:p>
        </p:txBody>
      </p:sp>
      <p:sp>
        <p:nvSpPr>
          <p:cNvPr id="48" name="Rectangle 13"/>
          <p:cNvSpPr>
            <a:spLocks noChangeArrowheads="1"/>
          </p:cNvSpPr>
          <p:nvPr/>
        </p:nvSpPr>
        <p:spPr bwMode="auto">
          <a:xfrm>
            <a:off x="158833" y="1874838"/>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0</a:t>
            </a:r>
            <a:r>
              <a:rPr lang="zh-CN" altLang="en-US" b="1">
                <a:effectLst>
                  <a:outerShdw blurRad="38100" dist="38100" dir="2700000" algn="tl">
                    <a:srgbClr val="C0C0C0"/>
                  </a:outerShdw>
                </a:effectLst>
                <a:latin typeface="Calibri" pitchFamily="34" charset="0"/>
              </a:rPr>
              <a:t>层</a:t>
            </a:r>
          </a:p>
        </p:txBody>
      </p:sp>
      <p:sp>
        <p:nvSpPr>
          <p:cNvPr id="49" name="Rectangle 14"/>
          <p:cNvSpPr>
            <a:spLocks noChangeArrowheads="1"/>
          </p:cNvSpPr>
          <p:nvPr/>
        </p:nvSpPr>
        <p:spPr bwMode="auto">
          <a:xfrm>
            <a:off x="158833" y="2830513"/>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1</a:t>
            </a:r>
            <a:r>
              <a:rPr lang="zh-CN" altLang="en-US" b="1">
                <a:effectLst>
                  <a:outerShdw blurRad="38100" dist="38100" dir="2700000" algn="tl">
                    <a:srgbClr val="C0C0C0"/>
                  </a:outerShdw>
                </a:effectLst>
                <a:latin typeface="Calibri" pitchFamily="34" charset="0"/>
              </a:rPr>
              <a:t>层</a:t>
            </a:r>
          </a:p>
        </p:txBody>
      </p:sp>
      <p:sp>
        <p:nvSpPr>
          <p:cNvPr id="50" name="Rectangle 15"/>
          <p:cNvSpPr>
            <a:spLocks noChangeArrowheads="1"/>
          </p:cNvSpPr>
          <p:nvPr/>
        </p:nvSpPr>
        <p:spPr bwMode="auto">
          <a:xfrm>
            <a:off x="158833" y="3859213"/>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2</a:t>
            </a:r>
            <a:r>
              <a:rPr lang="zh-CN" altLang="en-US" b="1">
                <a:effectLst>
                  <a:outerShdw blurRad="38100" dist="38100" dir="2700000" algn="tl">
                    <a:srgbClr val="C0C0C0"/>
                  </a:outerShdw>
                </a:effectLst>
                <a:latin typeface="Calibri" pitchFamily="34" charset="0"/>
              </a:rPr>
              <a:t>层</a:t>
            </a:r>
          </a:p>
        </p:txBody>
      </p:sp>
      <p:sp>
        <p:nvSpPr>
          <p:cNvPr id="51" name="Rectangle 16"/>
          <p:cNvSpPr>
            <a:spLocks noChangeArrowheads="1"/>
          </p:cNvSpPr>
          <p:nvPr/>
        </p:nvSpPr>
        <p:spPr bwMode="auto">
          <a:xfrm>
            <a:off x="158833" y="4887913"/>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3</a:t>
            </a:r>
            <a:r>
              <a:rPr lang="zh-CN" altLang="en-US" b="1">
                <a:effectLst>
                  <a:outerShdw blurRad="38100" dist="38100" dir="2700000" algn="tl">
                    <a:srgbClr val="C0C0C0"/>
                  </a:outerShdw>
                </a:effectLst>
                <a:latin typeface="Calibri" pitchFamily="34" charset="0"/>
              </a:rPr>
              <a:t>层</a:t>
            </a:r>
          </a:p>
        </p:txBody>
      </p:sp>
      <p:grpSp>
        <p:nvGrpSpPr>
          <p:cNvPr id="52" name="Group 17"/>
          <p:cNvGrpSpPr>
            <a:grpSpLocks/>
          </p:cNvGrpSpPr>
          <p:nvPr/>
        </p:nvGrpSpPr>
        <p:grpSpPr bwMode="auto">
          <a:xfrm>
            <a:off x="3130633" y="2373313"/>
            <a:ext cx="3870325" cy="1092200"/>
            <a:chOff x="0" y="0"/>
            <a:chExt cx="2438" cy="916"/>
          </a:xfrm>
        </p:grpSpPr>
        <p:grpSp>
          <p:nvGrpSpPr>
            <p:cNvPr id="53" name="Group 18"/>
            <p:cNvGrpSpPr>
              <a:grpSpLocks/>
            </p:cNvGrpSpPr>
            <p:nvPr/>
          </p:nvGrpSpPr>
          <p:grpSpPr bwMode="auto">
            <a:xfrm>
              <a:off x="0" y="48"/>
              <a:ext cx="2438" cy="868"/>
              <a:chOff x="0" y="0"/>
              <a:chExt cx="2438" cy="868"/>
            </a:xfrm>
          </p:grpSpPr>
          <p:sp>
            <p:nvSpPr>
              <p:cNvPr id="57" name="Text Box 19"/>
              <p:cNvSpPr txBox="1">
                <a:spLocks noChangeArrowheads="1"/>
              </p:cNvSpPr>
              <p:nvPr/>
            </p:nvSpPr>
            <p:spPr bwMode="auto">
              <a:xfrm>
                <a:off x="912"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dirty="0">
                    <a:effectLst>
                      <a:outerShdw blurRad="38100" dist="38100" dir="2700000" algn="tl">
                        <a:srgbClr val="C0C0C0"/>
                      </a:outerShdw>
                    </a:effectLst>
                    <a:latin typeface="Calibri" pitchFamily="34" charset="0"/>
                  </a:rPr>
                  <a:t>     </a:t>
                </a:r>
                <a:r>
                  <a:rPr lang="en-US" altLang="zh-CN" sz="1600" b="1" dirty="0">
                    <a:effectLst>
                      <a:outerShdw blurRad="38100" dist="38100" dir="2700000" algn="tl">
                        <a:srgbClr val="C0C0C0"/>
                      </a:outerShdw>
                    </a:effectLst>
                    <a:latin typeface="Calibri" pitchFamily="34" charset="0"/>
                  </a:rPr>
                  <a:t>2   3</a:t>
                </a:r>
              </a:p>
              <a:p>
                <a:pPr>
                  <a:defRPr/>
                </a:pPr>
                <a:r>
                  <a:rPr lang="en-US" altLang="zh-CN" sz="1600" b="1" dirty="0">
                    <a:effectLst>
                      <a:outerShdw blurRad="38100" dist="38100" dir="2700000" algn="tl">
                        <a:srgbClr val="C0C0C0"/>
                      </a:outerShdw>
                    </a:effectLst>
                    <a:latin typeface="Calibri" pitchFamily="34" charset="0"/>
                  </a:rPr>
                  <a:t>1   8   4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58" name="Text Box 20"/>
              <p:cNvSpPr txBox="1">
                <a:spLocks noChangeArrowheads="1"/>
              </p:cNvSpPr>
              <p:nvPr/>
            </p:nvSpPr>
            <p:spPr bwMode="auto">
              <a:xfrm>
                <a:off x="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2   8   3</a:t>
                </a:r>
              </a:p>
              <a:p>
                <a:pPr>
                  <a:defRPr/>
                </a:pPr>
                <a:r>
                  <a:rPr lang="en-US" altLang="zh-CN" sz="1600" b="1" dirty="0">
                    <a:effectLst>
                      <a:outerShdw blurRad="38100" dist="38100" dir="2700000" algn="tl">
                        <a:srgbClr val="C0C0C0"/>
                      </a:outerShdw>
                    </a:effectLst>
                    <a:latin typeface="Calibri" pitchFamily="34" charset="0"/>
                  </a:rPr>
                  <a:t>1        4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59" name="Text Box 21"/>
              <p:cNvSpPr txBox="1">
                <a:spLocks noChangeArrowheads="1"/>
              </p:cNvSpPr>
              <p:nvPr/>
            </p:nvSpPr>
            <p:spPr bwMode="auto">
              <a:xfrm>
                <a:off x="192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2   3</a:t>
                </a:r>
              </a:p>
              <a:p>
                <a:pPr>
                  <a:defRPr/>
                </a:pPr>
                <a:r>
                  <a:rPr lang="en-US" altLang="zh-CN" sz="1600" b="1" dirty="0">
                    <a:effectLst>
                      <a:outerShdw blurRad="38100" dist="38100" dir="2700000" algn="tl">
                        <a:srgbClr val="C0C0C0"/>
                      </a:outerShdw>
                    </a:effectLst>
                    <a:latin typeface="Calibri" pitchFamily="34" charset="0"/>
                  </a:rPr>
                  <a:t>1   8   4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60" name="Line 22"/>
              <p:cNvSpPr>
                <a:spLocks noChangeShapeType="1"/>
              </p:cNvSpPr>
              <p:nvPr/>
            </p:nvSpPr>
            <p:spPr bwMode="auto">
              <a:xfrm flipV="1">
                <a:off x="240" y="0"/>
                <a:ext cx="86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23"/>
              <p:cNvSpPr>
                <a:spLocks noChangeShapeType="1"/>
              </p:cNvSpPr>
              <p:nvPr/>
            </p:nvSpPr>
            <p:spPr bwMode="auto">
              <a:xfrm flipH="1" flipV="1">
                <a:off x="1104" y="0"/>
                <a:ext cx="48"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24"/>
              <p:cNvSpPr>
                <a:spLocks noChangeShapeType="1"/>
              </p:cNvSpPr>
              <p:nvPr/>
            </p:nvSpPr>
            <p:spPr bwMode="auto">
              <a:xfrm flipH="1" flipV="1">
                <a:off x="1200" y="0"/>
                <a:ext cx="96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Rectangle 25"/>
            <p:cNvSpPr>
              <a:spLocks noChangeArrowheads="1"/>
            </p:cNvSpPr>
            <p:nvPr/>
          </p:nvSpPr>
          <p:spPr bwMode="auto">
            <a:xfrm>
              <a:off x="336"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sp>
          <p:nvSpPr>
            <p:cNvPr id="55" name="Rectangle 26"/>
            <p:cNvSpPr>
              <a:spLocks noChangeArrowheads="1"/>
            </p:cNvSpPr>
            <p:nvPr/>
          </p:nvSpPr>
          <p:spPr bwMode="auto">
            <a:xfrm>
              <a:off x="843" y="9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左</a:t>
              </a:r>
            </a:p>
          </p:txBody>
        </p:sp>
        <p:sp>
          <p:nvSpPr>
            <p:cNvPr id="56" name="Rectangle 27"/>
            <p:cNvSpPr>
              <a:spLocks noChangeArrowheads="1"/>
            </p:cNvSpPr>
            <p:nvPr/>
          </p:nvSpPr>
          <p:spPr bwMode="auto">
            <a:xfrm>
              <a:off x="1707"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右</a:t>
              </a:r>
            </a:p>
          </p:txBody>
        </p:sp>
      </p:grpSp>
      <p:grpSp>
        <p:nvGrpSpPr>
          <p:cNvPr id="63" name="Group 28"/>
          <p:cNvGrpSpPr>
            <a:grpSpLocks/>
          </p:cNvGrpSpPr>
          <p:nvPr/>
        </p:nvGrpSpPr>
        <p:grpSpPr bwMode="auto">
          <a:xfrm>
            <a:off x="1987633" y="3281363"/>
            <a:ext cx="3413125" cy="1147763"/>
            <a:chOff x="0" y="0"/>
            <a:chExt cx="2150" cy="964"/>
          </a:xfrm>
        </p:grpSpPr>
        <p:grpSp>
          <p:nvGrpSpPr>
            <p:cNvPr id="64" name="Group 29"/>
            <p:cNvGrpSpPr>
              <a:grpSpLocks/>
            </p:cNvGrpSpPr>
            <p:nvPr/>
          </p:nvGrpSpPr>
          <p:grpSpPr bwMode="auto">
            <a:xfrm>
              <a:off x="0" y="144"/>
              <a:ext cx="2150" cy="820"/>
              <a:chOff x="0" y="0"/>
              <a:chExt cx="2150" cy="820"/>
            </a:xfrm>
          </p:grpSpPr>
          <p:sp>
            <p:nvSpPr>
              <p:cNvPr id="68" name="Text Box 30"/>
              <p:cNvSpPr txBox="1">
                <a:spLocks noChangeArrowheads="1"/>
              </p:cNvSpPr>
              <p:nvPr/>
            </p:nvSpPr>
            <p:spPr bwMode="auto">
              <a:xfrm>
                <a:off x="1632"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a:t>
                </a:r>
              </a:p>
              <a:p>
                <a:pPr>
                  <a:defRPr/>
                </a:pPr>
                <a:r>
                  <a:rPr lang="en-US" altLang="zh-CN" sz="1600" b="1">
                    <a:effectLst>
                      <a:outerShdw blurRad="38100" dist="38100" dir="2700000" algn="tl">
                        <a:srgbClr val="C0C0C0"/>
                      </a:outerShdw>
                    </a:effectLst>
                    <a:latin typeface="Calibri" pitchFamily="34" charset="0"/>
                  </a:rPr>
                  <a:t>7   6   5</a:t>
                </a:r>
              </a:p>
            </p:txBody>
          </p:sp>
          <p:sp>
            <p:nvSpPr>
              <p:cNvPr id="69" name="Text Box 31"/>
              <p:cNvSpPr txBox="1">
                <a:spLocks noChangeArrowheads="1"/>
              </p:cNvSpPr>
              <p:nvPr/>
            </p:nvSpPr>
            <p:spPr bwMode="auto">
              <a:xfrm>
                <a:off x="0"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70" name="Text Box 32"/>
              <p:cNvSpPr txBox="1">
                <a:spLocks noChangeArrowheads="1"/>
              </p:cNvSpPr>
              <p:nvPr/>
            </p:nvSpPr>
            <p:spPr bwMode="auto">
              <a:xfrm>
                <a:off x="816"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2   8   3</a:t>
                </a:r>
              </a:p>
              <a:p>
                <a:pPr>
                  <a:defRPr/>
                </a:pPr>
                <a:r>
                  <a:rPr lang="en-US" altLang="zh-CN" sz="1600" b="1" dirty="0">
                    <a:effectLst>
                      <a:outerShdw blurRad="38100" dist="38100" dir="2700000" algn="tl">
                        <a:srgbClr val="C0C0C0"/>
                      </a:outerShdw>
                    </a:effectLst>
                    <a:latin typeface="Calibri" pitchFamily="34" charset="0"/>
                  </a:rPr>
                  <a:t>     1   4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71" name="Line 33"/>
              <p:cNvSpPr>
                <a:spLocks noChangeShapeType="1"/>
              </p:cNvSpPr>
              <p:nvPr/>
            </p:nvSpPr>
            <p:spPr bwMode="auto">
              <a:xfrm flipV="1">
                <a:off x="240" y="0"/>
                <a:ext cx="672"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34"/>
              <p:cNvSpPr>
                <a:spLocks noChangeShapeType="1"/>
              </p:cNvSpPr>
              <p:nvPr/>
            </p:nvSpPr>
            <p:spPr bwMode="auto">
              <a:xfrm flipH="1" flipV="1">
                <a:off x="960" y="0"/>
                <a:ext cx="9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35"/>
              <p:cNvSpPr>
                <a:spLocks noChangeShapeType="1"/>
              </p:cNvSpPr>
              <p:nvPr/>
            </p:nvSpPr>
            <p:spPr bwMode="auto">
              <a:xfrm flipH="1" flipV="1">
                <a:off x="1008"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 name="Rectangle 36"/>
            <p:cNvSpPr>
              <a:spLocks noChangeArrowheads="1"/>
            </p:cNvSpPr>
            <p:nvPr/>
          </p:nvSpPr>
          <p:spPr bwMode="auto">
            <a:xfrm>
              <a:off x="240" y="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sp>
          <p:nvSpPr>
            <p:cNvPr id="66" name="Rectangle 37"/>
            <p:cNvSpPr>
              <a:spLocks noChangeArrowheads="1"/>
            </p:cNvSpPr>
            <p:nvPr/>
          </p:nvSpPr>
          <p:spPr bwMode="auto">
            <a:xfrm>
              <a:off x="768" y="14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effectLst>
                    <a:outerShdw blurRad="38100" dist="38100" dir="2700000" algn="tl">
                      <a:srgbClr val="C0C0C0"/>
                    </a:outerShdw>
                  </a:effectLst>
                  <a:latin typeface="Calibri" pitchFamily="34" charset="0"/>
                </a:rPr>
                <a:t>左</a:t>
              </a:r>
            </a:p>
          </p:txBody>
        </p:sp>
        <p:sp>
          <p:nvSpPr>
            <p:cNvPr id="67" name="Rectangle 38"/>
            <p:cNvSpPr>
              <a:spLocks noChangeArrowheads="1"/>
            </p:cNvSpPr>
            <p:nvPr/>
          </p:nvSpPr>
          <p:spPr bwMode="auto">
            <a:xfrm>
              <a:off x="1296"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右</a:t>
              </a:r>
            </a:p>
          </p:txBody>
        </p:sp>
      </p:grpSp>
      <p:grpSp>
        <p:nvGrpSpPr>
          <p:cNvPr id="74" name="Group 39"/>
          <p:cNvGrpSpPr>
            <a:grpSpLocks/>
          </p:cNvGrpSpPr>
          <p:nvPr/>
        </p:nvGrpSpPr>
        <p:grpSpPr bwMode="auto">
          <a:xfrm>
            <a:off x="5035633" y="3287713"/>
            <a:ext cx="1889125" cy="1092200"/>
            <a:chOff x="0" y="0"/>
            <a:chExt cx="1190" cy="916"/>
          </a:xfrm>
        </p:grpSpPr>
        <p:grpSp>
          <p:nvGrpSpPr>
            <p:cNvPr id="75" name="Group 40"/>
            <p:cNvGrpSpPr>
              <a:grpSpLocks/>
            </p:cNvGrpSpPr>
            <p:nvPr/>
          </p:nvGrpSpPr>
          <p:grpSpPr bwMode="auto">
            <a:xfrm>
              <a:off x="0" y="144"/>
              <a:ext cx="1190" cy="772"/>
              <a:chOff x="0" y="0"/>
              <a:chExt cx="1190" cy="772"/>
            </a:xfrm>
          </p:grpSpPr>
          <p:sp>
            <p:nvSpPr>
              <p:cNvPr id="77" name="Text Box 41"/>
              <p:cNvSpPr txBox="1">
                <a:spLocks noChangeArrowheads="1"/>
              </p:cNvSpPr>
              <p:nvPr/>
            </p:nvSpPr>
            <p:spPr bwMode="auto">
              <a:xfrm>
                <a:off x="672" y="234"/>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     8   4</a:t>
                </a:r>
              </a:p>
              <a:p>
                <a:pPr>
                  <a:defRPr/>
                </a:pPr>
                <a:r>
                  <a:rPr lang="en-US" altLang="zh-CN" sz="1600" b="1">
                    <a:effectLst>
                      <a:outerShdw blurRad="38100" dist="38100" dir="2700000" algn="tl">
                        <a:srgbClr val="C0C0C0"/>
                      </a:outerShdw>
                    </a:effectLst>
                    <a:latin typeface="Calibri" pitchFamily="34" charset="0"/>
                  </a:rPr>
                  <a:t>7   6   5</a:t>
                </a:r>
              </a:p>
            </p:txBody>
          </p:sp>
          <p:sp>
            <p:nvSpPr>
              <p:cNvPr id="78" name="Line 42"/>
              <p:cNvSpPr>
                <a:spLocks noChangeShapeType="1"/>
              </p:cNvSpPr>
              <p:nvPr/>
            </p:nvSpPr>
            <p:spPr bwMode="auto">
              <a:xfrm flipH="1" flipV="1">
                <a:off x="0" y="0"/>
                <a:ext cx="912" cy="24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 name="Rectangle 43"/>
            <p:cNvSpPr>
              <a:spLocks noChangeArrowheads="1"/>
            </p:cNvSpPr>
            <p:nvPr/>
          </p:nvSpPr>
          <p:spPr bwMode="auto">
            <a:xfrm>
              <a:off x="336"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下</a:t>
              </a:r>
            </a:p>
          </p:txBody>
        </p:sp>
      </p:grpSp>
      <p:grpSp>
        <p:nvGrpSpPr>
          <p:cNvPr id="79" name="Group 44"/>
          <p:cNvGrpSpPr>
            <a:grpSpLocks/>
          </p:cNvGrpSpPr>
          <p:nvPr/>
        </p:nvGrpSpPr>
        <p:grpSpPr bwMode="auto">
          <a:xfrm>
            <a:off x="6635833" y="3344863"/>
            <a:ext cx="1736725" cy="1035050"/>
            <a:chOff x="0" y="0"/>
            <a:chExt cx="1094" cy="868"/>
          </a:xfrm>
        </p:grpSpPr>
        <p:grpSp>
          <p:nvGrpSpPr>
            <p:cNvPr id="80" name="Group 45"/>
            <p:cNvGrpSpPr>
              <a:grpSpLocks/>
            </p:cNvGrpSpPr>
            <p:nvPr/>
          </p:nvGrpSpPr>
          <p:grpSpPr bwMode="auto">
            <a:xfrm>
              <a:off x="0" y="96"/>
              <a:ext cx="1094" cy="772"/>
              <a:chOff x="0" y="0"/>
              <a:chExt cx="1094" cy="772"/>
            </a:xfrm>
          </p:grpSpPr>
          <p:sp>
            <p:nvSpPr>
              <p:cNvPr id="82" name="Text Box 46"/>
              <p:cNvSpPr txBox="1">
                <a:spLocks noChangeArrowheads="1"/>
              </p:cNvSpPr>
              <p:nvPr/>
            </p:nvSpPr>
            <p:spPr bwMode="auto">
              <a:xfrm>
                <a:off x="576" y="234"/>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2   3   4</a:t>
                </a:r>
              </a:p>
              <a:p>
                <a:pPr>
                  <a:defRPr/>
                </a:pPr>
                <a:r>
                  <a:rPr lang="en-US" altLang="zh-CN" sz="1600" b="1">
                    <a:effectLst>
                      <a:outerShdw blurRad="38100" dist="38100" dir="2700000" algn="tl">
                        <a:srgbClr val="C0C0C0"/>
                      </a:outerShdw>
                    </a:effectLst>
                    <a:latin typeface="Calibri" pitchFamily="34" charset="0"/>
                  </a:rPr>
                  <a:t>1   8   </a:t>
                </a:r>
              </a:p>
              <a:p>
                <a:pPr>
                  <a:defRPr/>
                </a:pPr>
                <a:r>
                  <a:rPr lang="en-US" altLang="zh-CN" sz="1600" b="1">
                    <a:effectLst>
                      <a:outerShdw blurRad="38100" dist="38100" dir="2700000" algn="tl">
                        <a:srgbClr val="C0C0C0"/>
                      </a:outerShdw>
                    </a:effectLst>
                    <a:latin typeface="Calibri" pitchFamily="34" charset="0"/>
                  </a:rPr>
                  <a:t>7   6   5</a:t>
                </a:r>
              </a:p>
            </p:txBody>
          </p:sp>
          <p:sp>
            <p:nvSpPr>
              <p:cNvPr id="83" name="Line 47"/>
              <p:cNvSpPr>
                <a:spLocks noChangeShapeType="1"/>
              </p:cNvSpPr>
              <p:nvPr/>
            </p:nvSpPr>
            <p:spPr bwMode="auto">
              <a:xfrm flipH="1" flipV="1">
                <a:off x="0" y="0"/>
                <a:ext cx="81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 name="Rectangle 48"/>
            <p:cNvSpPr>
              <a:spLocks noChangeArrowheads="1"/>
            </p:cNvSpPr>
            <p:nvPr/>
          </p:nvSpPr>
          <p:spPr bwMode="auto">
            <a:xfrm>
              <a:off x="43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grpSp>
      <p:grpSp>
        <p:nvGrpSpPr>
          <p:cNvPr id="84" name="Group 49"/>
          <p:cNvGrpSpPr>
            <a:grpSpLocks/>
          </p:cNvGrpSpPr>
          <p:nvPr/>
        </p:nvGrpSpPr>
        <p:grpSpPr bwMode="auto">
          <a:xfrm>
            <a:off x="727158" y="4316413"/>
            <a:ext cx="1979613" cy="1092200"/>
            <a:chOff x="0" y="0"/>
            <a:chExt cx="1247" cy="916"/>
          </a:xfrm>
        </p:grpSpPr>
        <p:grpSp>
          <p:nvGrpSpPr>
            <p:cNvPr id="85" name="Group 50"/>
            <p:cNvGrpSpPr>
              <a:grpSpLocks/>
            </p:cNvGrpSpPr>
            <p:nvPr/>
          </p:nvGrpSpPr>
          <p:grpSpPr bwMode="auto">
            <a:xfrm>
              <a:off x="0" y="48"/>
              <a:ext cx="1190" cy="868"/>
              <a:chOff x="0" y="0"/>
              <a:chExt cx="1190" cy="868"/>
            </a:xfrm>
          </p:grpSpPr>
          <p:sp>
            <p:nvSpPr>
              <p:cNvPr id="88" name="Text Box 51"/>
              <p:cNvSpPr txBox="1">
                <a:spLocks noChangeArrowheads="1"/>
              </p:cNvSpPr>
              <p:nvPr/>
            </p:nvSpPr>
            <p:spPr bwMode="auto">
              <a:xfrm>
                <a:off x="672"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89" name="Text Box 52"/>
              <p:cNvSpPr txBox="1">
                <a:spLocks noChangeArrowheads="1"/>
              </p:cNvSpPr>
              <p:nvPr/>
            </p:nvSpPr>
            <p:spPr bwMode="auto">
              <a:xfrm>
                <a:off x="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    7   5</a:t>
                </a:r>
              </a:p>
            </p:txBody>
          </p:sp>
          <p:sp>
            <p:nvSpPr>
              <p:cNvPr id="90" name="Line 53"/>
              <p:cNvSpPr>
                <a:spLocks noChangeShapeType="1"/>
              </p:cNvSpPr>
              <p:nvPr/>
            </p:nvSpPr>
            <p:spPr bwMode="auto">
              <a:xfrm flipV="1">
                <a:off x="266" y="0"/>
                <a:ext cx="72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54"/>
              <p:cNvSpPr>
                <a:spLocks noChangeShapeType="1"/>
              </p:cNvSpPr>
              <p:nvPr/>
            </p:nvSpPr>
            <p:spPr bwMode="auto">
              <a:xfrm flipV="1">
                <a:off x="938" y="0"/>
                <a:ext cx="48"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 name="Rectangle 55"/>
            <p:cNvSpPr>
              <a:spLocks noChangeArrowheads="1"/>
            </p:cNvSpPr>
            <p:nvPr/>
          </p:nvSpPr>
          <p:spPr bwMode="auto">
            <a:xfrm>
              <a:off x="31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左</a:t>
              </a:r>
            </a:p>
          </p:txBody>
        </p:sp>
        <p:sp>
          <p:nvSpPr>
            <p:cNvPr id="87" name="Rectangle 56"/>
            <p:cNvSpPr>
              <a:spLocks noChangeArrowheads="1"/>
            </p:cNvSpPr>
            <p:nvPr/>
          </p:nvSpPr>
          <p:spPr bwMode="auto">
            <a:xfrm>
              <a:off x="938" y="9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右</a:t>
              </a:r>
            </a:p>
          </p:txBody>
        </p:sp>
      </p:grpSp>
      <p:grpSp>
        <p:nvGrpSpPr>
          <p:cNvPr id="92" name="Group 57"/>
          <p:cNvGrpSpPr>
            <a:grpSpLocks/>
          </p:cNvGrpSpPr>
          <p:nvPr/>
        </p:nvGrpSpPr>
        <p:grpSpPr bwMode="auto">
          <a:xfrm>
            <a:off x="2860758" y="4373563"/>
            <a:ext cx="1889125" cy="1035050"/>
            <a:chOff x="0" y="0"/>
            <a:chExt cx="1190" cy="868"/>
          </a:xfrm>
        </p:grpSpPr>
        <p:grpSp>
          <p:nvGrpSpPr>
            <p:cNvPr id="93" name="Group 58"/>
            <p:cNvGrpSpPr>
              <a:grpSpLocks/>
            </p:cNvGrpSpPr>
            <p:nvPr/>
          </p:nvGrpSpPr>
          <p:grpSpPr bwMode="auto">
            <a:xfrm>
              <a:off x="0" y="0"/>
              <a:ext cx="1190" cy="868"/>
              <a:chOff x="0" y="0"/>
              <a:chExt cx="1190" cy="868"/>
            </a:xfrm>
          </p:grpSpPr>
          <p:sp>
            <p:nvSpPr>
              <p:cNvPr id="96" name="Text Box 59"/>
              <p:cNvSpPr txBox="1">
                <a:spLocks noChangeArrowheads="1"/>
              </p:cNvSpPr>
              <p:nvPr/>
            </p:nvSpPr>
            <p:spPr bwMode="auto">
              <a:xfrm>
                <a:off x="672"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7   1   4</a:t>
                </a:r>
              </a:p>
              <a:p>
                <a:pPr>
                  <a:defRPr/>
                </a:pPr>
                <a:r>
                  <a:rPr lang="en-US" altLang="zh-CN" sz="1600" b="1">
                    <a:effectLst>
                      <a:outerShdw blurRad="38100" dist="38100" dir="2700000" algn="tl">
                        <a:srgbClr val="C0C0C0"/>
                      </a:outerShdw>
                    </a:effectLst>
                    <a:latin typeface="Calibri" pitchFamily="34" charset="0"/>
                  </a:rPr>
                  <a:t>     6   5</a:t>
                </a:r>
              </a:p>
            </p:txBody>
          </p:sp>
          <p:sp>
            <p:nvSpPr>
              <p:cNvPr id="97" name="Text Box 60"/>
              <p:cNvSpPr txBox="1">
                <a:spLocks noChangeArrowheads="1"/>
              </p:cNvSpPr>
              <p:nvPr/>
            </p:nvSpPr>
            <p:spPr bwMode="auto">
              <a:xfrm>
                <a:off x="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a:effectLst>
                      <a:outerShdw blurRad="38100" dist="38100" dir="2700000" algn="tl">
                        <a:srgbClr val="C0C0C0"/>
                      </a:outerShdw>
                    </a:effectLst>
                    <a:latin typeface="Calibri" pitchFamily="34" charset="0"/>
                  </a:rPr>
                  <a:t>     </a:t>
                </a:r>
                <a:r>
                  <a:rPr lang="en-US" altLang="zh-CN" sz="1600" b="1">
                    <a:effectLst>
                      <a:outerShdw blurRad="38100" dist="38100" dir="2700000" algn="tl">
                        <a:srgbClr val="C0C0C0"/>
                      </a:outerShdw>
                    </a:effectLst>
                    <a:latin typeface="Calibri" pitchFamily="34" charset="0"/>
                  </a:rPr>
                  <a:t>8   3</a:t>
                </a:r>
              </a:p>
              <a:p>
                <a:pPr>
                  <a:defRPr/>
                </a:pPr>
                <a:r>
                  <a:rPr lang="en-US" altLang="zh-CN" sz="1600" b="1">
                    <a:effectLst>
                      <a:outerShdw blurRad="38100" dist="38100" dir="2700000" algn="tl">
                        <a:srgbClr val="C0C0C0"/>
                      </a:outerShdw>
                    </a:effectLst>
                    <a:latin typeface="Calibri" pitchFamily="34" charset="0"/>
                  </a:rPr>
                  <a:t>2   1   4</a:t>
                </a:r>
              </a:p>
              <a:p>
                <a:pPr>
                  <a:defRPr/>
                </a:pPr>
                <a:r>
                  <a:rPr lang="en-US" altLang="zh-CN" sz="1600" b="1">
                    <a:effectLst>
                      <a:outerShdw blurRad="38100" dist="38100" dir="2700000" algn="tl">
                        <a:srgbClr val="C0C0C0"/>
                      </a:outerShdw>
                    </a:effectLst>
                    <a:latin typeface="Calibri" pitchFamily="34" charset="0"/>
                  </a:rPr>
                  <a:t>7   6   5</a:t>
                </a:r>
              </a:p>
            </p:txBody>
          </p:sp>
          <p:sp>
            <p:nvSpPr>
              <p:cNvPr id="98" name="Line 61"/>
              <p:cNvSpPr>
                <a:spLocks noChangeShapeType="1"/>
              </p:cNvSpPr>
              <p:nvPr/>
            </p:nvSpPr>
            <p:spPr bwMode="auto">
              <a:xfrm flipV="1">
                <a:off x="266" y="0"/>
                <a:ext cx="24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62"/>
              <p:cNvSpPr>
                <a:spLocks noChangeShapeType="1"/>
              </p:cNvSpPr>
              <p:nvPr/>
            </p:nvSpPr>
            <p:spPr bwMode="auto">
              <a:xfrm flipH="1" flipV="1">
                <a:off x="554" y="0"/>
                <a:ext cx="38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 name="Rectangle 63"/>
            <p:cNvSpPr>
              <a:spLocks noChangeArrowheads="1"/>
            </p:cNvSpPr>
            <p:nvPr/>
          </p:nvSpPr>
          <p:spPr bwMode="auto">
            <a:xfrm>
              <a:off x="101"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上</a:t>
              </a:r>
            </a:p>
          </p:txBody>
        </p:sp>
        <p:sp>
          <p:nvSpPr>
            <p:cNvPr id="95" name="Rectangle 64"/>
            <p:cNvSpPr>
              <a:spLocks noChangeArrowheads="1"/>
            </p:cNvSpPr>
            <p:nvPr/>
          </p:nvSpPr>
          <p:spPr bwMode="auto">
            <a:xfrm>
              <a:off x="698"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grpSp>
      <p:grpSp>
        <p:nvGrpSpPr>
          <p:cNvPr id="100" name="Group 65"/>
          <p:cNvGrpSpPr>
            <a:grpSpLocks/>
          </p:cNvGrpSpPr>
          <p:nvPr/>
        </p:nvGrpSpPr>
        <p:grpSpPr bwMode="auto">
          <a:xfrm>
            <a:off x="4654633" y="4373563"/>
            <a:ext cx="2152650" cy="1035050"/>
            <a:chOff x="0" y="0"/>
            <a:chExt cx="1356" cy="868"/>
          </a:xfrm>
        </p:grpSpPr>
        <p:grpSp>
          <p:nvGrpSpPr>
            <p:cNvPr id="101" name="Group 66"/>
            <p:cNvGrpSpPr>
              <a:grpSpLocks/>
            </p:cNvGrpSpPr>
            <p:nvPr/>
          </p:nvGrpSpPr>
          <p:grpSpPr bwMode="auto">
            <a:xfrm>
              <a:off x="166" y="48"/>
              <a:ext cx="1190" cy="820"/>
              <a:chOff x="0" y="0"/>
              <a:chExt cx="1190" cy="820"/>
            </a:xfrm>
          </p:grpSpPr>
          <p:sp>
            <p:nvSpPr>
              <p:cNvPr id="104" name="Text Box 67"/>
              <p:cNvSpPr txBox="1">
                <a:spLocks noChangeArrowheads="1"/>
              </p:cNvSpPr>
              <p:nvPr/>
            </p:nvSpPr>
            <p:spPr bwMode="auto">
              <a:xfrm>
                <a:off x="0" y="282"/>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a:t>
                </a:r>
              </a:p>
              <a:p>
                <a:pPr>
                  <a:defRPr/>
                </a:pPr>
                <a:r>
                  <a:rPr lang="en-US" altLang="zh-CN" sz="1600" b="1">
                    <a:effectLst>
                      <a:outerShdw blurRad="38100" dist="38100" dir="2700000" algn="tl">
                        <a:srgbClr val="C0C0C0"/>
                      </a:outerShdw>
                    </a:effectLst>
                    <a:latin typeface="Calibri" pitchFamily="34" charset="0"/>
                  </a:rPr>
                  <a:t>1   4   3</a:t>
                </a:r>
              </a:p>
              <a:p>
                <a:pPr>
                  <a:defRPr/>
                </a:pPr>
                <a:r>
                  <a:rPr lang="en-US" altLang="zh-CN" sz="1600" b="1">
                    <a:effectLst>
                      <a:outerShdw blurRad="38100" dist="38100" dir="2700000" algn="tl">
                        <a:srgbClr val="C0C0C0"/>
                      </a:outerShdw>
                    </a:effectLst>
                    <a:latin typeface="Calibri" pitchFamily="34" charset="0"/>
                  </a:rPr>
                  <a:t>7   6   5</a:t>
                </a:r>
              </a:p>
            </p:txBody>
          </p:sp>
          <p:sp>
            <p:nvSpPr>
              <p:cNvPr id="105" name="Text Box 68"/>
              <p:cNvSpPr txBox="1">
                <a:spLocks noChangeArrowheads="1"/>
              </p:cNvSpPr>
              <p:nvPr/>
            </p:nvSpPr>
            <p:spPr bwMode="auto">
              <a:xfrm>
                <a:off x="672" y="282"/>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1   4   5</a:t>
                </a:r>
              </a:p>
              <a:p>
                <a:pPr>
                  <a:defRPr/>
                </a:pPr>
                <a:r>
                  <a:rPr lang="en-US" altLang="zh-CN" sz="1600" b="1">
                    <a:effectLst>
                      <a:outerShdw blurRad="38100" dist="38100" dir="2700000" algn="tl">
                        <a:srgbClr val="C0C0C0"/>
                      </a:outerShdw>
                    </a:effectLst>
                    <a:latin typeface="Calibri" pitchFamily="34" charset="0"/>
                  </a:rPr>
                  <a:t>7   6   </a:t>
                </a:r>
              </a:p>
            </p:txBody>
          </p:sp>
          <p:sp>
            <p:nvSpPr>
              <p:cNvPr id="106" name="Line 69"/>
              <p:cNvSpPr>
                <a:spLocks noChangeShapeType="1"/>
              </p:cNvSpPr>
              <p:nvPr/>
            </p:nvSpPr>
            <p:spPr bwMode="auto">
              <a:xfrm flipH="1" flipV="1">
                <a:off x="26" y="0"/>
                <a:ext cx="24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70"/>
              <p:cNvSpPr>
                <a:spLocks noChangeShapeType="1"/>
              </p:cNvSpPr>
              <p:nvPr/>
            </p:nvSpPr>
            <p:spPr bwMode="auto">
              <a:xfrm flipH="1" flipV="1">
                <a:off x="74"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 name="Rectangle 71"/>
            <p:cNvSpPr>
              <a:spLocks noChangeArrowheads="1"/>
            </p:cNvSpPr>
            <p:nvPr/>
          </p:nvSpPr>
          <p:spPr bwMode="auto">
            <a:xfrm>
              <a:off x="0" y="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上</a:t>
              </a:r>
            </a:p>
          </p:txBody>
        </p:sp>
        <p:sp>
          <p:nvSpPr>
            <p:cNvPr id="103" name="Rectangle 72"/>
            <p:cNvSpPr>
              <a:spLocks noChangeArrowheads="1"/>
            </p:cNvSpPr>
            <p:nvPr/>
          </p:nvSpPr>
          <p:spPr bwMode="auto">
            <a:xfrm>
              <a:off x="6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grpSp>
      <p:grpSp>
        <p:nvGrpSpPr>
          <p:cNvPr id="108" name="Group 73"/>
          <p:cNvGrpSpPr>
            <a:grpSpLocks/>
          </p:cNvGrpSpPr>
          <p:nvPr/>
        </p:nvGrpSpPr>
        <p:grpSpPr bwMode="auto">
          <a:xfrm>
            <a:off x="6407233" y="4373563"/>
            <a:ext cx="2482850" cy="1035050"/>
            <a:chOff x="0" y="0"/>
            <a:chExt cx="1564" cy="868"/>
          </a:xfrm>
        </p:grpSpPr>
        <p:grpSp>
          <p:nvGrpSpPr>
            <p:cNvPr id="109" name="Group 74"/>
            <p:cNvGrpSpPr>
              <a:grpSpLocks/>
            </p:cNvGrpSpPr>
            <p:nvPr/>
          </p:nvGrpSpPr>
          <p:grpSpPr bwMode="auto">
            <a:xfrm>
              <a:off x="48" y="0"/>
              <a:ext cx="1516" cy="868"/>
              <a:chOff x="0" y="0"/>
              <a:chExt cx="1516" cy="868"/>
            </a:xfrm>
          </p:grpSpPr>
          <p:sp>
            <p:nvSpPr>
              <p:cNvPr id="112" name="Text Box 75"/>
              <p:cNvSpPr txBox="1">
                <a:spLocks noChangeArrowheads="1"/>
              </p:cNvSpPr>
              <p:nvPr/>
            </p:nvSpPr>
            <p:spPr bwMode="auto">
              <a:xfrm>
                <a:off x="358"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7   8   4</a:t>
                </a:r>
              </a:p>
              <a:p>
                <a:pPr>
                  <a:defRPr/>
                </a:pPr>
                <a:r>
                  <a:rPr lang="en-US" altLang="zh-CN" sz="1600" b="1">
                    <a:effectLst>
                      <a:outerShdw blurRad="38100" dist="38100" dir="2700000" algn="tl">
                        <a:srgbClr val="C0C0C0"/>
                      </a:outerShdw>
                    </a:effectLst>
                    <a:latin typeface="Calibri" pitchFamily="34" charset="0"/>
                  </a:rPr>
                  <a:t>     6   5</a:t>
                </a:r>
              </a:p>
            </p:txBody>
          </p:sp>
          <p:sp>
            <p:nvSpPr>
              <p:cNvPr id="113" name="Text Box 76"/>
              <p:cNvSpPr txBox="1">
                <a:spLocks noChangeArrowheads="1"/>
              </p:cNvSpPr>
              <p:nvPr/>
            </p:nvSpPr>
            <p:spPr bwMode="auto">
              <a:xfrm>
                <a:off x="1030" y="330"/>
                <a:ext cx="486"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1  2   3</a:t>
                </a:r>
              </a:p>
              <a:p>
                <a:pPr>
                  <a:defRPr/>
                </a:pPr>
                <a:r>
                  <a:rPr lang="en-US" altLang="zh-CN" sz="1600" b="1" dirty="0">
                    <a:effectLst>
                      <a:outerShdw blurRad="38100" dist="38100" dir="2700000" algn="tl">
                        <a:srgbClr val="C0C0C0"/>
                      </a:outerShdw>
                    </a:effectLst>
                    <a:latin typeface="Calibri" pitchFamily="34" charset="0"/>
                  </a:rPr>
                  <a:t>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114" name="Line 77"/>
              <p:cNvSpPr>
                <a:spLocks noChangeShapeType="1"/>
              </p:cNvSpPr>
              <p:nvPr/>
            </p:nvSpPr>
            <p:spPr bwMode="auto">
              <a:xfrm flipH="1" flipV="1">
                <a:off x="0" y="0"/>
                <a:ext cx="576"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78"/>
              <p:cNvSpPr>
                <a:spLocks noChangeShapeType="1"/>
              </p:cNvSpPr>
              <p:nvPr/>
            </p:nvSpPr>
            <p:spPr bwMode="auto">
              <a:xfrm flipH="1" flipV="1">
                <a:off x="96" y="0"/>
                <a:ext cx="1152"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 name="Rectangle 79"/>
            <p:cNvSpPr>
              <a:spLocks noChangeArrowheads="1"/>
            </p:cNvSpPr>
            <p:nvPr/>
          </p:nvSpPr>
          <p:spPr bwMode="auto">
            <a:xfrm>
              <a:off x="0" y="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sp>
          <p:nvSpPr>
            <p:cNvPr id="111" name="Rectangle 80"/>
            <p:cNvSpPr>
              <a:spLocks noChangeArrowheads="1"/>
            </p:cNvSpPr>
            <p:nvPr/>
          </p:nvSpPr>
          <p:spPr bwMode="auto">
            <a:xfrm>
              <a:off x="86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右</a:t>
              </a:r>
            </a:p>
          </p:txBody>
        </p:sp>
      </p:grpSp>
      <p:sp>
        <p:nvSpPr>
          <p:cNvPr id="116" name="Rectangle 81"/>
          <p:cNvSpPr>
            <a:spLocks noChangeArrowheads="1"/>
          </p:cNvSpPr>
          <p:nvPr/>
        </p:nvSpPr>
        <p:spPr bwMode="auto">
          <a:xfrm>
            <a:off x="844633" y="1509713"/>
            <a:ext cx="2971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规则：空格上下左右</a:t>
            </a:r>
          </a:p>
        </p:txBody>
      </p:sp>
    </p:spTree>
    <p:extLst>
      <p:ext uri="{BB962C8B-B14F-4D97-AF65-F5344CB8AC3E}">
        <p14:creationId xmlns:p14="http://schemas.microsoft.com/office/powerpoint/2010/main" val="7912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vertic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slide(fromBottom)">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slide(fromBottom)">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vertic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blinds(horizontal)">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vertical)">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vertical)">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blinds(horizontal)">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lide(fromBottom)">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vertic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blinds(horizontal)">
                                      <p:cBhvr>
                                        <p:cTn id="72" dur="500"/>
                                        <p:tgtEl>
                                          <p:spTgt spid="8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blinds(vertical)">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blinds(horizontal)">
                                      <p:cBhvr>
                                        <p:cTn id="82" dur="500"/>
                                        <p:tgtEl>
                                          <p:spTgt spid="9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5"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blinds(vertical)">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blinds(horizontal)">
                                      <p:cBhvr>
                                        <p:cTn id="92" dur="500"/>
                                        <p:tgtEl>
                                          <p:spTgt spid="10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5"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blinds(vertical)">
                                      <p:cBhvr>
                                        <p:cTn id="97" dur="500"/>
                                        <p:tgtEl>
                                          <p:spTgt spid="4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08"/>
                                        </p:tgtEl>
                                        <p:attrNameLst>
                                          <p:attrName>style.visibility</p:attrName>
                                        </p:attrNameLst>
                                      </p:cBhvr>
                                      <p:to>
                                        <p:strVal val="visible"/>
                                      </p:to>
                                    </p:set>
                                    <p:animEffect transition="in" filter="blinds(horizontal)">
                                      <p:cBhvr>
                                        <p:cTn id="102" dur="500"/>
                                        <p:tgtEl>
                                          <p:spTgt spid="108"/>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9"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strips(upLeft)">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slide(fromBottom)">
                                      <p:cBhvr>
                                        <p:cTn id="112" dur="500"/>
                                        <p:tgtEl>
                                          <p:spTgt spid="51"/>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4" fill="hold" grpId="0" nodeType="clickEffect">
                                  <p:stCondLst>
                                    <p:cond delay="0"/>
                                  </p:stCondLst>
                                  <p:childTnLst>
                                    <p:set>
                                      <p:cBhvr>
                                        <p:cTn id="116" dur="1" fill="hold">
                                          <p:stCondLst>
                                            <p:cond delay="0"/>
                                          </p:stCondLst>
                                        </p:cTn>
                                        <p:tgtEl>
                                          <p:spTgt spid="116">
                                            <p:txEl>
                                              <p:pRg st="0" end="0"/>
                                            </p:txEl>
                                          </p:spTgt>
                                        </p:tgtEl>
                                        <p:attrNameLst>
                                          <p:attrName>style.visibility</p:attrName>
                                        </p:attrNameLst>
                                      </p:cBhvr>
                                      <p:to>
                                        <p:strVal val="visible"/>
                                      </p:to>
                                    </p:set>
                                    <p:animEffect transition="in" filter="slide(fromBottom)">
                                      <p:cBhvr>
                                        <p:cTn id="117" dur="500"/>
                                        <p:tgtEl>
                                          <p:spTgt spid="1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P spid="47" grpId="0" animBg="1" autoUpdateAnimBg="0"/>
      <p:bldP spid="48" grpId="0" autoUpdateAnimBg="0"/>
      <p:bldP spid="49" grpId="0" autoUpdateAnimBg="0"/>
      <p:bldP spid="50" grpId="0" autoUpdateAnimBg="0"/>
      <p:bldP spid="51" grpId="0" autoUpdateAnimBg="0"/>
      <p:bldP spid="11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广度优先搜索</a:t>
            </a:r>
          </a:p>
        </p:txBody>
      </p:sp>
      <p:sp>
        <p:nvSpPr>
          <p:cNvPr id="4099" name="内容占位符 2"/>
          <p:cNvSpPr>
            <a:spLocks noGrp="1"/>
          </p:cNvSpPr>
          <p:nvPr>
            <p:ph idx="1"/>
          </p:nvPr>
        </p:nvSpPr>
        <p:spPr>
          <a:xfrm>
            <a:off x="457200" y="1076325"/>
            <a:ext cx="8258204" cy="5248275"/>
          </a:xfrm>
        </p:spPr>
        <p:txBody>
          <a:bodyPr/>
          <a:lstStyle/>
          <a:p>
            <a:pPr eaLnBrk="1" hangingPunct="1"/>
            <a:r>
              <a:rPr lang="zh-CN" altLang="en-US" dirty="0"/>
              <a:t>优点</a:t>
            </a:r>
            <a:endParaRPr lang="en-US" altLang="zh-CN" dirty="0"/>
          </a:p>
          <a:p>
            <a:pPr lvl="1" eaLnBrk="1" hangingPunct="1"/>
            <a:r>
              <a:rPr lang="zh-CN" altLang="en-US" sz="3200" dirty="0">
                <a:latin typeface="+mn-lt"/>
                <a:ea typeface="+mn-ea"/>
                <a:cs typeface="+mn-cs"/>
              </a:rPr>
              <a:t>目标节点如果存在，用广度优先搜索算法总可以找到该目标节点，而且是最小（即最短路径）的节点。</a:t>
            </a:r>
            <a:endParaRPr lang="en-US" altLang="zh-CN" sz="3200" dirty="0">
              <a:latin typeface="+mn-lt"/>
              <a:ea typeface="+mn-ea"/>
              <a:cs typeface="+mn-cs"/>
            </a:endParaRPr>
          </a:p>
          <a:p>
            <a:pPr algn="just">
              <a:buNone/>
            </a:pPr>
            <a:endParaRPr lang="zh-CN" altLang="en-US" dirty="0" smtClean="0"/>
          </a:p>
          <a:p>
            <a:pPr eaLnBrk="1" hangingPunct="1"/>
            <a:r>
              <a:rPr lang="zh-CN" altLang="en-US" dirty="0"/>
              <a:t>缺点</a:t>
            </a:r>
            <a:endParaRPr lang="en-US" altLang="zh-CN" dirty="0"/>
          </a:p>
          <a:p>
            <a:pPr lvl="1" eaLnBrk="1" hangingPunct="1"/>
            <a:r>
              <a:rPr lang="zh-CN" altLang="en-US" sz="3200" dirty="0">
                <a:latin typeface="+mn-lt"/>
                <a:ea typeface="+mn-ea"/>
                <a:cs typeface="+mn-cs"/>
              </a:rPr>
              <a:t>当目标节点距离初始节点较远时，会产生许多无用的节点，搜索效率低。</a:t>
            </a:r>
            <a:endParaRPr lang="zh-CN" altLang="zh-CN" sz="3200" dirty="0">
              <a:latin typeface="+mn-lt"/>
              <a:ea typeface="+mn-ea"/>
              <a:cs typeface="+mn-cs"/>
            </a:endParaRPr>
          </a:p>
          <a:p>
            <a:pPr lvl="1"/>
            <a:endParaRPr lang="zh-CN" altLang="en-US" dirty="0" smtClean="0"/>
          </a:p>
        </p:txBody>
      </p:sp>
    </p:spTree>
    <p:extLst>
      <p:ext uri="{BB962C8B-B14F-4D97-AF65-F5344CB8AC3E}">
        <p14:creationId xmlns:p14="http://schemas.microsoft.com/office/powerpoint/2010/main" val="239061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深</a:t>
            </a:r>
            <a:r>
              <a:rPr lang="zh-CN" altLang="en-US" dirty="0" smtClean="0">
                <a:ea typeface="宋体" pitchFamily="2" charset="-122"/>
              </a:rPr>
              <a:t>度优先搜索</a:t>
            </a:r>
          </a:p>
        </p:txBody>
      </p:sp>
      <p:sp>
        <p:nvSpPr>
          <p:cNvPr id="4099" name="内容占位符 2"/>
          <p:cNvSpPr>
            <a:spLocks noGrp="1"/>
          </p:cNvSpPr>
          <p:nvPr>
            <p:ph idx="1"/>
          </p:nvPr>
        </p:nvSpPr>
        <p:spPr>
          <a:xfrm>
            <a:off x="457200" y="1076325"/>
            <a:ext cx="8258204" cy="5248275"/>
          </a:xfrm>
        </p:spPr>
        <p:txBody>
          <a:bodyPr/>
          <a:lstStyle/>
          <a:p>
            <a:pPr eaLnBrk="1" hangingPunct="1"/>
            <a:r>
              <a:rPr lang="zh-CN" altLang="zh-CN" dirty="0"/>
              <a:t>用堆栈存储</a:t>
            </a:r>
          </a:p>
          <a:p>
            <a:pPr eaLnBrk="1" hangingPunct="1"/>
            <a:r>
              <a:rPr lang="zh-CN" altLang="zh-CN" dirty="0"/>
              <a:t>当前结点为下一次扩展结点的父结点</a:t>
            </a:r>
          </a:p>
        </p:txBody>
      </p:sp>
      <p:sp>
        <p:nvSpPr>
          <p:cNvPr id="4" name="Oval 4"/>
          <p:cNvSpPr>
            <a:spLocks noChangeArrowheads="1"/>
          </p:cNvSpPr>
          <p:nvPr/>
        </p:nvSpPr>
        <p:spPr bwMode="auto">
          <a:xfrm>
            <a:off x="3924300" y="3148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0</a:t>
            </a:r>
          </a:p>
        </p:txBody>
      </p:sp>
      <p:sp>
        <p:nvSpPr>
          <p:cNvPr id="5" name="Oval 5"/>
          <p:cNvSpPr>
            <a:spLocks noChangeArrowheads="1"/>
          </p:cNvSpPr>
          <p:nvPr/>
        </p:nvSpPr>
        <p:spPr bwMode="auto">
          <a:xfrm>
            <a:off x="3543300" y="3833813"/>
            <a:ext cx="381000" cy="304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1</a:t>
            </a:r>
          </a:p>
        </p:txBody>
      </p:sp>
      <p:sp>
        <p:nvSpPr>
          <p:cNvPr id="6" name="Oval 6"/>
          <p:cNvSpPr>
            <a:spLocks noChangeArrowheads="1"/>
          </p:cNvSpPr>
          <p:nvPr/>
        </p:nvSpPr>
        <p:spPr bwMode="auto">
          <a:xfrm>
            <a:off x="4305300" y="38338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2</a:t>
            </a:r>
          </a:p>
        </p:txBody>
      </p:sp>
      <p:sp>
        <p:nvSpPr>
          <p:cNvPr id="7" name="Oval 7"/>
          <p:cNvSpPr>
            <a:spLocks noChangeArrowheads="1"/>
          </p:cNvSpPr>
          <p:nvPr/>
        </p:nvSpPr>
        <p:spPr bwMode="auto">
          <a:xfrm>
            <a:off x="30861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3</a:t>
            </a:r>
          </a:p>
        </p:txBody>
      </p:sp>
      <p:sp>
        <p:nvSpPr>
          <p:cNvPr id="8" name="Oval 8"/>
          <p:cNvSpPr>
            <a:spLocks noChangeArrowheads="1"/>
          </p:cNvSpPr>
          <p:nvPr/>
        </p:nvSpPr>
        <p:spPr bwMode="auto">
          <a:xfrm>
            <a:off x="3924300" y="4672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4</a:t>
            </a:r>
          </a:p>
        </p:txBody>
      </p:sp>
      <p:sp>
        <p:nvSpPr>
          <p:cNvPr id="9" name="Oval 9"/>
          <p:cNvSpPr>
            <a:spLocks noChangeArrowheads="1"/>
          </p:cNvSpPr>
          <p:nvPr/>
        </p:nvSpPr>
        <p:spPr bwMode="auto">
          <a:xfrm>
            <a:off x="44577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5</a:t>
            </a:r>
          </a:p>
        </p:txBody>
      </p:sp>
      <p:cxnSp>
        <p:nvCxnSpPr>
          <p:cNvPr id="10" name="AutoShape 10"/>
          <p:cNvCxnSpPr>
            <a:cxnSpLocks noChangeShapeType="1"/>
            <a:stCxn id="5" idx="3"/>
            <a:endCxn id="7" idx="0"/>
          </p:cNvCxnSpPr>
          <p:nvPr/>
        </p:nvCxnSpPr>
        <p:spPr bwMode="auto">
          <a:xfrm flipH="1">
            <a:off x="3411538" y="3986213"/>
            <a:ext cx="131762" cy="741362"/>
          </a:xfrm>
          <a:prstGeom prst="straightConnector1">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a:stCxn id="4" idx="3"/>
            <a:endCxn id="5" idx="0"/>
          </p:cNvCxnSpPr>
          <p:nvPr/>
        </p:nvCxnSpPr>
        <p:spPr bwMode="auto">
          <a:xfrm flipH="1">
            <a:off x="3868738" y="3338513"/>
            <a:ext cx="55562" cy="53975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5" idx="5"/>
            <a:endCxn id="8" idx="0"/>
          </p:cNvCxnSpPr>
          <p:nvPr/>
        </p:nvCxnSpPr>
        <p:spPr bwMode="auto">
          <a:xfrm>
            <a:off x="3733800" y="4138613"/>
            <a:ext cx="450850" cy="588962"/>
          </a:xfrm>
          <a:prstGeom prst="straightConnector1">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3"/>
          <p:cNvCxnSpPr>
            <a:cxnSpLocks noChangeShapeType="1"/>
            <a:stCxn id="4" idx="5"/>
            <a:endCxn id="6" idx="0"/>
          </p:cNvCxnSpPr>
          <p:nvPr/>
        </p:nvCxnSpPr>
        <p:spPr bwMode="auto">
          <a:xfrm>
            <a:off x="4076700" y="3529013"/>
            <a:ext cx="554038" cy="360362"/>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
          <p:cNvCxnSpPr>
            <a:cxnSpLocks noChangeShapeType="1"/>
            <a:stCxn id="6" idx="4"/>
            <a:endCxn id="9" idx="0"/>
          </p:cNvCxnSpPr>
          <p:nvPr/>
        </p:nvCxnSpPr>
        <p:spPr bwMode="auto">
          <a:xfrm>
            <a:off x="4360863" y="4159250"/>
            <a:ext cx="422275" cy="568325"/>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5"/>
          <p:cNvSpPr>
            <a:spLocks noChangeArrowheads="1"/>
          </p:cNvSpPr>
          <p:nvPr/>
        </p:nvSpPr>
        <p:spPr bwMode="auto">
          <a:xfrm>
            <a:off x="50673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6</a:t>
            </a:r>
          </a:p>
        </p:txBody>
      </p:sp>
      <p:cxnSp>
        <p:nvCxnSpPr>
          <p:cNvPr id="16" name="AutoShape 16"/>
          <p:cNvCxnSpPr>
            <a:cxnSpLocks noChangeShapeType="1"/>
            <a:stCxn id="6" idx="5"/>
            <a:endCxn id="15" idx="0"/>
          </p:cNvCxnSpPr>
          <p:nvPr/>
        </p:nvCxnSpPr>
        <p:spPr bwMode="auto">
          <a:xfrm>
            <a:off x="4495800" y="4214813"/>
            <a:ext cx="896938" cy="512762"/>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3347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0-#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0-#ppt_w/2"/>
                                          </p:val>
                                        </p:tav>
                                        <p:tav tm="100000">
                                          <p:val>
                                            <p:strVal val="#ppt_x"/>
                                          </p:val>
                                        </p:tav>
                                      </p:tavLst>
                                    </p:anim>
                                    <p:anim calcmode="lin" valueType="num">
                                      <p:cBhvr additive="base">
                                        <p:cTn id="6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0-#ppt_w/2"/>
                                          </p:val>
                                        </p:tav>
                                        <p:tav tm="100000">
                                          <p:val>
                                            <p:strVal val="#ppt_x"/>
                                          </p:val>
                                        </p:tav>
                                      </p:tavLst>
                                    </p:anim>
                                    <p:anim calcmode="lin" valueType="num">
                                      <p:cBhvr additive="base">
                                        <p:cTn id="7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0-#ppt_w/2"/>
                                          </p:val>
                                        </p:tav>
                                        <p:tav tm="100000">
                                          <p:val>
                                            <p:strVal val="#ppt_x"/>
                                          </p:val>
                                        </p:tav>
                                      </p:tavLst>
                                    </p:anim>
                                    <p:anim calcmode="lin" valueType="num">
                                      <p:cBhvr additive="base">
                                        <p:cTn id="8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P spid="7" grpId="0" bldLvl="0" animBg="1" autoUpdateAnimBg="0"/>
      <p:bldP spid="8" grpId="0" bldLvl="0" animBg="1" autoUpdateAnimBg="0"/>
      <p:bldP spid="9" grpId="0" bldLvl="0" animBg="1" autoUpdateAnimBg="0"/>
      <p:bldP spid="15" grpId="0" bldLvl="0" animBg="1" autoUpdateAnimBg="0"/>
    </p:bld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TotalTime>
  <Pages>0</Pages>
  <Words>868</Words>
  <Characters>0</Characters>
  <Application>Microsoft Office PowerPoint</Application>
  <DocSecurity>0</DocSecurity>
  <PresentationFormat>全屏显示(4:3)</PresentationFormat>
  <Lines>0</Lines>
  <Paragraphs>288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sample</vt:lpstr>
      <vt:lpstr>PowerPoint 演示文稿</vt:lpstr>
      <vt:lpstr>一、搜索算法简介</vt:lpstr>
      <vt:lpstr>二、常见搜索算法</vt:lpstr>
      <vt:lpstr>广度优先搜索</vt:lpstr>
      <vt:lpstr>广度优先搜索</vt:lpstr>
      <vt:lpstr>广度优先搜索</vt:lpstr>
      <vt:lpstr>广度优先搜索</vt:lpstr>
      <vt:lpstr>广度优先搜索</vt:lpstr>
      <vt:lpstr>深度优先搜索</vt:lpstr>
      <vt:lpstr>深度优先搜索</vt:lpstr>
      <vt:lpstr>深度优先搜索</vt:lpstr>
      <vt:lpstr>三、例题</vt:lpstr>
      <vt:lpstr>例题</vt:lpstr>
      <vt:lpstr>例题</vt:lpstr>
      <vt:lpstr>例题</vt:lpstr>
      <vt:lpstr>例题</vt:lpstr>
      <vt:lpstr>四、练习题</vt:lpstr>
      <vt:lpstr>PowerPoint 演示文稿</vt:lpstr>
    </vt:vector>
  </TitlesOfParts>
  <Company>GuildDesign Inc.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st</cp:lastModifiedBy>
  <cp:revision>353</cp:revision>
  <dcterms:created xsi:type="dcterms:W3CDTF">2004-08-26T06:30:40Z</dcterms:created>
  <dcterms:modified xsi:type="dcterms:W3CDTF">2017-11-19T14:40:00Z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