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2" r:id="rId2"/>
    <p:sldId id="394" r:id="rId3"/>
    <p:sldId id="397" r:id="rId4"/>
    <p:sldId id="398" r:id="rId5"/>
    <p:sldId id="399" r:id="rId6"/>
    <p:sldId id="395" r:id="rId7"/>
    <p:sldId id="403" r:id="rId8"/>
    <p:sldId id="404" r:id="rId9"/>
    <p:sldId id="405" r:id="rId10"/>
    <p:sldId id="406" r:id="rId11"/>
    <p:sldId id="407" r:id="rId12"/>
    <p:sldId id="396" r:id="rId13"/>
    <p:sldId id="415" r:id="rId14"/>
    <p:sldId id="409" r:id="rId15"/>
    <p:sldId id="410" r:id="rId16"/>
    <p:sldId id="414" r:id="rId17"/>
    <p:sldId id="276" r:id="rId18"/>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0033CC"/>
    <a:srgbClr val="0000FF"/>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6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t>2017/10/26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hdu.edu.cn/showproblem.php?pid=10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cm.hdu.edu.cn/showproblem.php?pid=109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cm.hdu.edu.cn/showproblem.php?pid=10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cm.hdu.edu.cn/showproblem.php?pid=1093" TargetMode="External"/><Relationship Id="rId2" Type="http://schemas.openxmlformats.org/officeDocument/2006/relationships/hyperlink" Target="http://acm.hdu.edu.cn/showproblem.php?pid=1092" TargetMode="External"/><Relationship Id="rId1" Type="http://schemas.openxmlformats.org/officeDocument/2006/relationships/slideLayout" Target="../slideLayouts/slideLayout2.xml"/><Relationship Id="rId4" Type="http://schemas.openxmlformats.org/officeDocument/2006/relationships/hyperlink" Target="http://acm.hdu.edu.cn/showproblem.php?pid=109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a:t>
            </a:r>
            <a:r>
              <a:rPr lang="zh-CN" altLang="en-US" sz="3600" b="1" dirty="0" smtClean="0">
                <a:solidFill>
                  <a:srgbClr val="0000FF"/>
                </a:solidFill>
                <a:latin typeface="Tahoma" pitchFamily="34" charset="0"/>
                <a:ea typeface="隶书" pitchFamily="49" charset="-122"/>
              </a:rPr>
              <a:t>：何渊淘</a:t>
            </a:r>
            <a:endParaRPr lang="zh-CN" altLang="en-US" sz="3600" b="1" dirty="0">
              <a:solidFill>
                <a:srgbClr val="0000FF"/>
              </a:solidFill>
              <a:latin typeface="Tahoma" pitchFamily="34" charset="0"/>
              <a:ea typeface="隶书" pitchFamily="49" charset="-122"/>
            </a:endParaRP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smtClean="0">
                <a:solidFill>
                  <a:srgbClr val="0000FF"/>
                </a:solidFill>
                <a:latin typeface="Arial" pitchFamily="34" charset="0"/>
                <a:ea typeface="宋体" pitchFamily="2" charset="-122"/>
              </a:rPr>
              <a:t>he_yuan_tao@163.com</a:t>
            </a:r>
            <a:endParaRPr lang="en-US" altLang="zh-CN" sz="2000" b="1" dirty="0">
              <a:solidFill>
                <a:srgbClr val="0000FF"/>
              </a:solidFill>
              <a:latin typeface="Arial" pitchFamily="34" charset="0"/>
              <a:ea typeface="宋体" pitchFamily="2" charset="-122"/>
            </a:endParaRP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smtClean="0">
                <a:solidFill>
                  <a:srgbClr val="0000FF"/>
                </a:solidFill>
                <a:latin typeface="Arial" pitchFamily="34" charset="0"/>
                <a:ea typeface="宋体" pitchFamily="2" charset="-122"/>
              </a:rPr>
              <a:t>：</a:t>
            </a:r>
            <a:r>
              <a:rPr lang="en-US" altLang="zh-CN" sz="2000" b="1" smtClean="0">
                <a:solidFill>
                  <a:srgbClr val="0000FF"/>
                </a:solidFill>
                <a:latin typeface="Arial" pitchFamily="34" charset="0"/>
                <a:ea typeface="宋体" pitchFamily="2" charset="-122"/>
              </a:rPr>
              <a:t>13673990235</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4.</a:t>
            </a:r>
            <a:r>
              <a:rPr lang="zh-CN" altLang="zh-CN" b="1" dirty="0" smtClean="0"/>
              <a:t>国</a:t>
            </a:r>
            <a:r>
              <a:rPr lang="en-US" altLang="zh-CN" b="1" dirty="0"/>
              <a:t>(</a:t>
            </a:r>
            <a:r>
              <a:rPr lang="zh-CN" altLang="zh-CN" b="1" dirty="0"/>
              <a:t>省</a:t>
            </a:r>
            <a:r>
              <a:rPr lang="en-US" altLang="zh-CN" b="1" dirty="0"/>
              <a:t>)</a:t>
            </a:r>
            <a:r>
              <a:rPr lang="zh-CN" altLang="zh-CN" b="1" dirty="0"/>
              <a:t>内开展较好的高校</a:t>
            </a:r>
          </a:p>
          <a:p>
            <a:pPr lvl="1"/>
            <a:r>
              <a:rPr lang="zh-CN" altLang="en-US" dirty="0"/>
              <a:t>清华大学、</a:t>
            </a:r>
            <a:r>
              <a:rPr lang="zh-CN" altLang="en-US" dirty="0" smtClean="0"/>
              <a:t>北京大学</a:t>
            </a:r>
            <a:endParaRPr lang="en-US" altLang="zh-CN" dirty="0" smtClean="0"/>
          </a:p>
          <a:p>
            <a:pPr lvl="1"/>
            <a:r>
              <a:rPr lang="zh-CN" altLang="en-US" dirty="0" smtClean="0"/>
              <a:t>浙江大学</a:t>
            </a:r>
            <a:r>
              <a:rPr lang="zh-CN" altLang="en-US" dirty="0"/>
              <a:t>、复旦大学、上海交通大学、中山大学、</a:t>
            </a:r>
            <a:r>
              <a:rPr lang="zh-CN" altLang="en-US" dirty="0" smtClean="0"/>
              <a:t>北京航天航空大学</a:t>
            </a:r>
            <a:endParaRPr lang="en-US" altLang="zh-CN" dirty="0"/>
          </a:p>
          <a:p>
            <a:pPr lvl="1"/>
            <a:r>
              <a:rPr lang="zh-CN" altLang="en-US" dirty="0" smtClean="0"/>
              <a:t>北京邮电大学</a:t>
            </a:r>
            <a:r>
              <a:rPr lang="zh-CN" altLang="en-US" dirty="0"/>
              <a:t>、电子科技</a:t>
            </a:r>
            <a:r>
              <a:rPr lang="zh-CN" altLang="en-US" dirty="0" smtClean="0"/>
              <a:t>大学</a:t>
            </a:r>
            <a:endParaRPr lang="en-US" altLang="zh-CN" dirty="0" smtClean="0"/>
          </a:p>
          <a:p>
            <a:pPr lvl="1"/>
            <a:r>
              <a:rPr lang="zh-CN" altLang="en-US" dirty="0" smtClean="0"/>
              <a:t>郑州大学、河南理工大学</a:t>
            </a:r>
            <a:endParaRPr lang="en-US" altLang="zh-CN" dirty="0" smtClean="0"/>
          </a:p>
          <a:p>
            <a:pPr lvl="1"/>
            <a:r>
              <a:rPr lang="zh-CN" altLang="en-US" dirty="0" smtClean="0"/>
              <a:t>郑州轻工业学院、南阳理工学院</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5.</a:t>
            </a:r>
            <a:r>
              <a:rPr lang="zh-CN" altLang="en-US" dirty="0" smtClean="0"/>
              <a:t>我校的开展情况</a:t>
            </a:r>
            <a:endParaRPr lang="en-US" altLang="zh-CN" dirty="0" smtClean="0"/>
          </a:p>
          <a:p>
            <a:pPr marL="457200" lvl="1" indent="0">
              <a:buNone/>
            </a:pPr>
            <a:endParaRPr lang="en-US" altLang="zh-CN" dirty="0" smtClean="0"/>
          </a:p>
          <a:p>
            <a:pPr marL="457200" lvl="1" indent="0">
              <a:buNone/>
            </a:pPr>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1.</a:t>
            </a:r>
            <a:r>
              <a:rPr lang="zh-CN" altLang="zh-CN" dirty="0" smtClean="0"/>
              <a:t>输入</a:t>
            </a:r>
            <a:r>
              <a:rPr lang="zh-CN" altLang="zh-CN" dirty="0"/>
              <a:t>不说明有多少个</a:t>
            </a:r>
            <a:r>
              <a:rPr lang="en-US" altLang="zh-CN" dirty="0"/>
              <a:t>Input Block,</a:t>
            </a:r>
            <a:r>
              <a:rPr lang="zh-CN" altLang="zh-CN" dirty="0"/>
              <a:t>以</a:t>
            </a:r>
            <a:r>
              <a:rPr lang="en-US" altLang="zh-CN" dirty="0"/>
              <a:t>EOF</a:t>
            </a:r>
            <a:r>
              <a:rPr lang="zh-CN" altLang="zh-CN" dirty="0"/>
              <a:t>为结束</a:t>
            </a:r>
            <a:r>
              <a:rPr lang="zh-CN" altLang="zh-CN" dirty="0" smtClean="0"/>
              <a:t>标志</a:t>
            </a:r>
            <a:endParaRPr lang="en-US" altLang="zh-CN" dirty="0" smtClean="0"/>
          </a:p>
          <a:p>
            <a:pPr lvl="1"/>
            <a:r>
              <a:rPr lang="zh-CN" altLang="en-US" dirty="0" smtClean="0"/>
              <a:t>题目：</a:t>
            </a:r>
            <a:endParaRPr lang="en-US" altLang="zh-CN" dirty="0" smtClean="0"/>
          </a:p>
          <a:p>
            <a:pPr lvl="1"/>
            <a:endParaRPr lang="zh-CN" altLang="zh-CN" dirty="0"/>
          </a:p>
          <a:p>
            <a:pPr lvl="1"/>
            <a:r>
              <a:rPr lang="zh-CN" altLang="zh-CN" dirty="0"/>
              <a:t>参见：</a:t>
            </a:r>
            <a:r>
              <a:rPr lang="en-US" altLang="zh-CN" dirty="0"/>
              <a:t>HDOJ_1089 </a:t>
            </a:r>
            <a:r>
              <a:rPr lang="en-US" altLang="zh-CN" u="sng" dirty="0">
                <a:hlinkClick r:id="rId2"/>
              </a:rPr>
              <a:t>http://acm.hdu.edu.cn/showproblem.php?pid=1089</a:t>
            </a:r>
            <a:endParaRPr lang="zh-CN" altLang="zh-CN" dirty="0"/>
          </a:p>
          <a:p>
            <a:pPr lvl="1"/>
            <a:endParaRPr lang="en-US" altLang="zh-CN" dirty="0" smtClean="0"/>
          </a:p>
          <a:p>
            <a:pPr lvl="1"/>
            <a:r>
              <a:rPr lang="zh-CN" altLang="en-US" dirty="0" smtClean="0"/>
              <a:t>说明：</a:t>
            </a:r>
            <a:r>
              <a:rPr lang="en-US" altLang="zh-CN" dirty="0"/>
              <a:t>EOF</a:t>
            </a:r>
            <a:r>
              <a:rPr lang="zh-CN" altLang="zh-CN" dirty="0"/>
              <a:t>是一个预定义的常量，等于</a:t>
            </a:r>
            <a:r>
              <a:rPr lang="en-US" altLang="zh-CN" dirty="0"/>
              <a:t>-</a:t>
            </a:r>
            <a:r>
              <a:rPr lang="en-US" altLang="zh-CN" dirty="0" smtClean="0"/>
              <a:t>1</a:t>
            </a:r>
            <a:endParaRPr lang="zh-CN" altLang="zh-CN" dirty="0"/>
          </a:p>
          <a:p>
            <a:pPr lvl="1"/>
            <a:endParaRPr lang="en-US" altLang="zh-CN" dirty="0" smtClean="0"/>
          </a:p>
          <a:p>
            <a:pPr lvl="1"/>
            <a:endParaRPr lang="zh-CN" altLang="en-US" dirty="0" smtClean="0"/>
          </a:p>
        </p:txBody>
      </p:sp>
    </p:spTree>
    <p:extLst>
      <p:ext uri="{BB962C8B-B14F-4D97-AF65-F5344CB8AC3E}">
        <p14:creationId xmlns:p14="http://schemas.microsoft.com/office/powerpoint/2010/main" val="2707379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三、</a:t>
            </a:r>
            <a:r>
              <a:rPr lang="en-US" altLang="zh-CN" dirty="0"/>
              <a:t>ACM</a:t>
            </a:r>
            <a:r>
              <a:rPr lang="zh-CN" altLang="zh-CN" dirty="0"/>
              <a:t>基本的输入输出</a:t>
            </a:r>
            <a:endParaRPr lang="zh-CN" altLang="en-US" dirty="0"/>
          </a:p>
        </p:txBody>
      </p:sp>
      <p:sp>
        <p:nvSpPr>
          <p:cNvPr id="3" name="内容占位符 2"/>
          <p:cNvSpPr>
            <a:spLocks noGrp="1"/>
          </p:cNvSpPr>
          <p:nvPr>
            <p:ph idx="1"/>
          </p:nvPr>
        </p:nvSpPr>
        <p:spPr/>
        <p:txBody>
          <a:bodyPr/>
          <a:lstStyle/>
          <a:p>
            <a:pPr lvl="0"/>
            <a:r>
              <a:rPr lang="zh-CN" altLang="zh-CN" dirty="0"/>
              <a:t>源码：</a:t>
            </a:r>
          </a:p>
          <a:p>
            <a:pPr marL="457200" lvl="1" indent="0">
              <a:buNone/>
            </a:pPr>
            <a:r>
              <a:rPr lang="en-US" altLang="zh-CN" dirty="0"/>
              <a:t>#include &lt;</a:t>
            </a:r>
            <a:r>
              <a:rPr lang="en-US" altLang="zh-CN" dirty="0" err="1"/>
              <a:t>stdio.h</a:t>
            </a:r>
            <a:r>
              <a:rPr lang="en-US" altLang="zh-CN" dirty="0"/>
              <a:t>&gt;</a:t>
            </a:r>
            <a:endParaRPr lang="zh-CN" altLang="zh-CN" dirty="0"/>
          </a:p>
          <a:p>
            <a:pPr marL="457200" lvl="1" indent="0">
              <a:buNone/>
            </a:pPr>
            <a:r>
              <a:rPr lang="en-US" altLang="zh-CN" dirty="0"/>
              <a:t> </a:t>
            </a:r>
            <a:r>
              <a:rPr lang="en-US" altLang="zh-CN" dirty="0" err="1"/>
              <a:t>int</a:t>
            </a:r>
            <a:r>
              <a:rPr lang="en-US" altLang="zh-CN" dirty="0"/>
              <a:t> main()</a:t>
            </a:r>
            <a:endParaRPr lang="zh-CN" altLang="zh-CN" dirty="0"/>
          </a:p>
          <a:p>
            <a:pPr marL="457200" lvl="1" indent="0">
              <a:buNone/>
            </a:pPr>
            <a:r>
              <a:rPr lang="en-US" altLang="zh-CN" dirty="0"/>
              <a:t> { </a:t>
            </a:r>
            <a:endParaRPr lang="zh-CN" altLang="zh-CN" dirty="0"/>
          </a:p>
          <a:p>
            <a:pPr marL="457200" lvl="1" indent="0">
              <a:buNone/>
            </a:pPr>
            <a:r>
              <a:rPr lang="en-US" altLang="zh-CN" dirty="0"/>
              <a:t>    </a:t>
            </a:r>
            <a:r>
              <a:rPr lang="en-US" altLang="zh-CN" dirty="0" err="1"/>
              <a:t>int</a:t>
            </a:r>
            <a:r>
              <a:rPr lang="en-US" altLang="zh-CN" dirty="0"/>
              <a:t> </a:t>
            </a:r>
            <a:r>
              <a:rPr lang="en-US" altLang="zh-CN" dirty="0" err="1"/>
              <a:t>a,b</a:t>
            </a:r>
            <a:r>
              <a:rPr lang="en-US" altLang="zh-CN" dirty="0"/>
              <a:t>;</a:t>
            </a:r>
            <a:endParaRPr lang="zh-CN" altLang="zh-CN" dirty="0"/>
          </a:p>
          <a:p>
            <a:pPr marL="457200" lvl="1" indent="0">
              <a:buNone/>
            </a:pPr>
            <a:r>
              <a:rPr lang="en-US" altLang="zh-CN" dirty="0"/>
              <a:t> 	  while(</a:t>
            </a:r>
            <a:r>
              <a:rPr lang="en-US" altLang="zh-CN" dirty="0" err="1"/>
              <a:t>scanf</a:t>
            </a:r>
            <a:r>
              <a:rPr lang="en-US" altLang="zh-CN" dirty="0"/>
              <a:t>("%d %</a:t>
            </a:r>
            <a:r>
              <a:rPr lang="en-US" altLang="zh-CN" dirty="0" err="1"/>
              <a:t>d",&amp;a</a:t>
            </a:r>
            <a:r>
              <a:rPr lang="en-US" altLang="zh-CN" dirty="0"/>
              <a:t>, &amp;b) != EOF)  	    </a:t>
            </a:r>
            <a:endParaRPr lang="zh-CN" altLang="zh-CN" dirty="0"/>
          </a:p>
          <a:p>
            <a:pPr marL="457200" lvl="1" indent="0">
              <a:buNone/>
            </a:pPr>
            <a:r>
              <a:rPr lang="en-US" altLang="zh-CN" dirty="0" err="1"/>
              <a:t>printf</a:t>
            </a:r>
            <a:r>
              <a:rPr lang="en-US" altLang="zh-CN" dirty="0"/>
              <a:t>("%d\n",</a:t>
            </a:r>
            <a:r>
              <a:rPr lang="en-US" altLang="zh-CN" dirty="0" err="1"/>
              <a:t>a+b</a:t>
            </a:r>
            <a:r>
              <a:rPr lang="en-US" altLang="zh-CN" dirty="0"/>
              <a:t>);</a:t>
            </a:r>
            <a:endParaRPr lang="zh-CN" altLang="zh-CN" dirty="0"/>
          </a:p>
          <a:p>
            <a:pPr marL="457200" lvl="1" indent="0">
              <a:buNone/>
            </a:pPr>
            <a:r>
              <a:rPr lang="en-US" altLang="zh-CN" dirty="0"/>
              <a:t> } </a:t>
            </a:r>
            <a:endParaRPr lang="zh-CN" altLang="zh-CN" dirty="0"/>
          </a:p>
          <a:p>
            <a:endParaRPr lang="zh-CN" altLang="en-US" dirty="0"/>
          </a:p>
        </p:txBody>
      </p:sp>
    </p:spTree>
    <p:extLst>
      <p:ext uri="{BB962C8B-B14F-4D97-AF65-F5344CB8AC3E}">
        <p14:creationId xmlns:p14="http://schemas.microsoft.com/office/powerpoint/2010/main" val="58034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2.</a:t>
            </a:r>
            <a:r>
              <a:rPr lang="zh-CN" altLang="zh-CN" dirty="0" smtClean="0"/>
              <a:t>输入</a:t>
            </a:r>
            <a:r>
              <a:rPr lang="zh-CN" altLang="zh-CN" dirty="0"/>
              <a:t>一开始就会说有</a:t>
            </a:r>
            <a:r>
              <a:rPr lang="en-US" altLang="zh-CN" dirty="0"/>
              <a:t>N</a:t>
            </a:r>
            <a:r>
              <a:rPr lang="zh-CN" altLang="zh-CN" dirty="0"/>
              <a:t>个</a:t>
            </a:r>
            <a:r>
              <a:rPr lang="en-US" altLang="zh-CN" dirty="0"/>
              <a:t>Input Block,</a:t>
            </a:r>
            <a:r>
              <a:rPr lang="zh-CN" altLang="zh-CN" dirty="0"/>
              <a:t>下面接着是</a:t>
            </a:r>
            <a:r>
              <a:rPr lang="en-US" altLang="zh-CN" dirty="0"/>
              <a:t>N</a:t>
            </a:r>
            <a:r>
              <a:rPr lang="zh-CN" altLang="zh-CN" dirty="0"/>
              <a:t>个</a:t>
            </a:r>
            <a:r>
              <a:rPr lang="en-US" altLang="zh-CN" dirty="0"/>
              <a:t>Input Block</a:t>
            </a:r>
            <a:r>
              <a:rPr lang="zh-CN" altLang="zh-CN" dirty="0"/>
              <a:t>。 </a:t>
            </a:r>
          </a:p>
          <a:p>
            <a:pPr lvl="1"/>
            <a:r>
              <a:rPr lang="zh-CN" altLang="zh-CN" dirty="0" smtClean="0"/>
              <a:t>参见：</a:t>
            </a:r>
            <a:r>
              <a:rPr lang="en-US" altLang="zh-CN" dirty="0" smtClean="0"/>
              <a:t>HDOJ_1090 </a:t>
            </a:r>
            <a:r>
              <a:rPr lang="en-US" altLang="zh-CN" u="sng" dirty="0" smtClean="0">
                <a:hlinkClick r:id="rId2"/>
              </a:rPr>
              <a:t>http://acm.hdu.edu.cn/showproblem.php?pid=1090</a:t>
            </a:r>
            <a:endParaRPr lang="zh-CN" altLang="zh-CN" dirty="0" smtClean="0"/>
          </a:p>
          <a:p>
            <a:pPr lvl="1"/>
            <a:r>
              <a:rPr lang="zh-CN" altLang="zh-CN" dirty="0"/>
              <a:t>本类输入解决方案</a:t>
            </a:r>
            <a:r>
              <a:rPr lang="en-US" altLang="zh-CN" dirty="0"/>
              <a:t>(C</a:t>
            </a:r>
            <a:r>
              <a:rPr lang="zh-CN" altLang="zh-CN" dirty="0"/>
              <a:t>语法</a:t>
            </a:r>
            <a:r>
              <a:rPr lang="en-US" altLang="zh-CN" dirty="0"/>
              <a:t>)</a:t>
            </a:r>
            <a:endParaRPr lang="zh-CN" altLang="zh-CN" sz="2000" dirty="0"/>
          </a:p>
          <a:p>
            <a:pPr marL="0" indent="0">
              <a:buNone/>
            </a:pPr>
            <a:r>
              <a:rPr lang="en-US" altLang="zh-CN"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scanf</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d",&amp;n</a:t>
            </a:r>
            <a:r>
              <a:rPr lang="en-US" altLang="zh-CN" sz="2800" dirty="0">
                <a:latin typeface="宋体" panose="02010600030101010101" pitchFamily="2" charset="-122"/>
                <a:ea typeface="宋体" panose="02010600030101010101" pitchFamily="2" charset="-122"/>
              </a:rPr>
              <a:t>) ; </a:t>
            </a:r>
            <a:endParaRPr lang="zh-CN"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	for(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=0 ;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&lt;n ;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 ) { </a:t>
            </a:r>
            <a:endParaRPr lang="zh-CN" altLang="zh-CN" sz="2800" dirty="0">
              <a:latin typeface="宋体" panose="02010600030101010101" pitchFamily="2" charset="-122"/>
              <a:ea typeface="宋体" panose="02010600030101010101" pitchFamily="2" charset="-122"/>
            </a:endParaRPr>
          </a:p>
          <a:p>
            <a:pPr marL="0" indent="0">
              <a:buNone/>
            </a:pPr>
            <a:r>
              <a:rPr lang="en-US" altLang="zh-CN" sz="2800" dirty="0" smtClean="0">
                <a:latin typeface="宋体" panose="02010600030101010101" pitchFamily="2" charset="-122"/>
                <a:ea typeface="宋体" panose="02010600030101010101" pitchFamily="2" charset="-122"/>
              </a:rPr>
              <a:t>      </a:t>
            </a:r>
            <a:r>
              <a:rPr lang="en-US" altLang="zh-CN" sz="2800" dirty="0">
                <a:latin typeface="宋体" panose="02010600030101010101" pitchFamily="2" charset="-122"/>
                <a:ea typeface="宋体" panose="02010600030101010101" pitchFamily="2" charset="-122"/>
              </a:rPr>
              <a:t>.... } </a:t>
            </a:r>
            <a:endParaRPr lang="zh-CN" altLang="zh-CN" sz="2800" dirty="0">
              <a:latin typeface="宋体" panose="02010600030101010101" pitchFamily="2" charset="-122"/>
              <a:ea typeface="宋体" panose="02010600030101010101" pitchFamily="2" charset="-122"/>
            </a:endParaRPr>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3.</a:t>
            </a:r>
            <a:r>
              <a:rPr lang="zh-CN" altLang="zh-CN" dirty="0" smtClean="0"/>
              <a:t>输入</a:t>
            </a:r>
            <a:r>
              <a:rPr lang="zh-CN" altLang="zh-CN" dirty="0"/>
              <a:t>不说明有多少个</a:t>
            </a:r>
            <a:r>
              <a:rPr lang="en-US" altLang="zh-CN" dirty="0"/>
              <a:t>Input Block,</a:t>
            </a:r>
            <a:r>
              <a:rPr lang="zh-CN" altLang="zh-CN" dirty="0"/>
              <a:t>但以某个特殊输入为结束标志。</a:t>
            </a:r>
            <a:endParaRPr lang="en-US" altLang="zh-CN" dirty="0" smtClean="0"/>
          </a:p>
          <a:p>
            <a:pPr lvl="1"/>
            <a:r>
              <a:rPr lang="zh-CN" altLang="zh-CN" dirty="0"/>
              <a:t>参见：</a:t>
            </a:r>
            <a:r>
              <a:rPr lang="en-US" altLang="zh-CN" dirty="0"/>
              <a:t>HDOJ_1091 </a:t>
            </a:r>
            <a:r>
              <a:rPr lang="en-US" altLang="zh-CN" u="sng" dirty="0">
                <a:hlinkClick r:id="rId2"/>
              </a:rPr>
              <a:t>http://acm.hdu.edu.cn/showproblem.php?pid=1091</a:t>
            </a:r>
            <a:endParaRPr lang="zh-CN" altLang="zh-CN" dirty="0"/>
          </a:p>
          <a:p>
            <a:pPr lvl="1"/>
            <a:r>
              <a:rPr lang="zh-CN" altLang="zh-CN" dirty="0"/>
              <a:t>本类输入解决方案</a:t>
            </a:r>
            <a:r>
              <a:rPr lang="en-US" altLang="zh-CN" dirty="0"/>
              <a:t>(C</a:t>
            </a:r>
            <a:r>
              <a:rPr lang="zh-CN" altLang="zh-CN" dirty="0"/>
              <a:t>语法</a:t>
            </a:r>
            <a:r>
              <a:rPr lang="en-US" altLang="zh-CN" dirty="0"/>
              <a:t>)</a:t>
            </a:r>
            <a:endParaRPr lang="zh-CN" altLang="zh-CN" sz="2000" dirty="0"/>
          </a:p>
          <a:p>
            <a:pPr marL="457200" lvl="1" indent="0">
              <a:buNone/>
            </a:pPr>
            <a:r>
              <a:rPr lang="en-US" altLang="zh-CN" dirty="0" smtClean="0"/>
              <a:t>  while(</a:t>
            </a:r>
            <a:r>
              <a:rPr lang="en-US" altLang="zh-CN" dirty="0" err="1" smtClean="0"/>
              <a:t>scanf</a:t>
            </a:r>
            <a:r>
              <a:rPr lang="en-US" altLang="zh-CN" dirty="0"/>
              <a:t>("%</a:t>
            </a:r>
            <a:r>
              <a:rPr lang="en-US" altLang="zh-CN" dirty="0" err="1"/>
              <a:t>d",&amp;n</a:t>
            </a:r>
            <a:r>
              <a:rPr lang="en-US" altLang="zh-CN" dirty="0" smtClean="0"/>
              <a:t>)&amp;&amp;n</a:t>
            </a:r>
            <a:r>
              <a:rPr lang="en-US" altLang="zh-CN" dirty="0"/>
              <a:t>!=0 ) { </a:t>
            </a:r>
            <a:endParaRPr lang="zh-CN" altLang="zh-CN" sz="2000" dirty="0"/>
          </a:p>
          <a:p>
            <a:pPr marL="457200" lvl="1" indent="0">
              <a:buNone/>
            </a:pPr>
            <a:r>
              <a:rPr lang="en-US" altLang="zh-CN" dirty="0"/>
              <a:t>       .... </a:t>
            </a:r>
            <a:endParaRPr lang="zh-CN" altLang="zh-CN" sz="2000" dirty="0"/>
          </a:p>
          <a:p>
            <a:pPr marL="457200" lvl="1" indent="0">
              <a:buNone/>
            </a:pPr>
            <a:r>
              <a:rPr lang="en-US" altLang="zh-CN" dirty="0" smtClean="0"/>
              <a:t>  } </a:t>
            </a:r>
            <a:endParaRPr lang="zh-CN" altLang="zh-CN" sz="2000" dirty="0"/>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zh-CN" altLang="en-US" dirty="0"/>
              <a:t>练习题</a:t>
            </a:r>
            <a:endParaRPr lang="en-US" altLang="zh-CN" dirty="0" smtClean="0"/>
          </a:p>
          <a:p>
            <a:pPr lvl="1"/>
            <a:r>
              <a:rPr lang="en-US" altLang="zh-CN" u="sng" dirty="0" smtClean="0">
                <a:hlinkClick r:id="rId2"/>
              </a:rPr>
              <a:t>http</a:t>
            </a:r>
            <a:r>
              <a:rPr lang="en-US" altLang="zh-CN" u="sng" dirty="0">
                <a:hlinkClick r:id="rId2"/>
              </a:rPr>
              <a:t>://acm.hdu.edu.cn/showproblem.php?pid=1092</a:t>
            </a:r>
            <a:endParaRPr lang="zh-CN" altLang="zh-CN" sz="2000" dirty="0"/>
          </a:p>
          <a:p>
            <a:pPr lvl="1"/>
            <a:r>
              <a:rPr lang="en-US" altLang="zh-CN" u="sng" dirty="0" smtClean="0">
                <a:hlinkClick r:id="rId3"/>
              </a:rPr>
              <a:t>http</a:t>
            </a:r>
            <a:r>
              <a:rPr lang="en-US" altLang="zh-CN" u="sng" dirty="0">
                <a:hlinkClick r:id="rId3"/>
              </a:rPr>
              <a:t>://acm.hdu.edu.cn/showproblem.php?pid=1093</a:t>
            </a:r>
            <a:endParaRPr lang="zh-CN" altLang="zh-CN" sz="2000" dirty="0"/>
          </a:p>
          <a:p>
            <a:pPr lvl="1"/>
            <a:r>
              <a:rPr lang="en-US" altLang="zh-CN" u="sng" dirty="0" smtClean="0">
                <a:hlinkClick r:id="rId4"/>
              </a:rPr>
              <a:t>http</a:t>
            </a:r>
            <a:r>
              <a:rPr lang="en-US" altLang="zh-CN" u="sng" dirty="0">
                <a:hlinkClick r:id="rId4"/>
              </a:rPr>
              <a:t>://acm.hdu.edu.cn/showproblem.php?pid=1094</a:t>
            </a:r>
            <a:endParaRPr lang="zh-CN" altLang="zh-CN" sz="2000" dirty="0"/>
          </a:p>
          <a:p>
            <a:pPr marL="457200" lvl="1" indent="0">
              <a:buNone/>
            </a:pPr>
            <a:endParaRPr lang="en-US" altLang="zh-CN" dirty="0" smtClean="0"/>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1.</a:t>
            </a:r>
            <a:r>
              <a:rPr lang="zh-CN" altLang="en-US" dirty="0" smtClean="0"/>
              <a:t>课程</a:t>
            </a:r>
            <a:r>
              <a:rPr lang="zh-CN" altLang="en-US" dirty="0"/>
              <a:t>设计的目的与意义</a:t>
            </a:r>
            <a:endParaRPr lang="en-US" altLang="zh-CN" dirty="0" smtClean="0"/>
          </a:p>
          <a:p>
            <a:pPr lvl="1"/>
            <a:r>
              <a:rPr lang="zh-CN" altLang="en-US" sz="2800" dirty="0" smtClean="0">
                <a:latin typeface="宋体" pitchFamily="2" charset="-122"/>
                <a:ea typeface="宋体" pitchFamily="2" charset="-122"/>
              </a:rPr>
              <a:t>重要</a:t>
            </a:r>
            <a:r>
              <a:rPr lang="zh-CN" altLang="en-US" sz="2800" dirty="0">
                <a:latin typeface="宋体" pitchFamily="2" charset="-122"/>
                <a:ea typeface="宋体" pitchFamily="2" charset="-122"/>
              </a:rPr>
              <a:t>实践性</a:t>
            </a:r>
            <a:r>
              <a:rPr lang="zh-CN" altLang="en-US" sz="2800" dirty="0" smtClean="0">
                <a:latin typeface="宋体" pitchFamily="2" charset="-122"/>
                <a:ea typeface="宋体" pitchFamily="2" charset="-122"/>
              </a:rPr>
              <a:t>环节</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通过</a:t>
            </a:r>
            <a:r>
              <a:rPr lang="zh-CN" altLang="en-US" sz="2800" dirty="0">
                <a:latin typeface="宋体" pitchFamily="2" charset="-122"/>
                <a:ea typeface="宋体" pitchFamily="2" charset="-122"/>
              </a:rPr>
              <a:t>本</a:t>
            </a:r>
            <a:r>
              <a:rPr lang="zh-CN" altLang="en-US" sz="2800" dirty="0" smtClean="0">
                <a:latin typeface="宋体" pitchFamily="2" charset="-122"/>
                <a:ea typeface="宋体" pitchFamily="2" charset="-122"/>
              </a:rPr>
              <a:t>课程，</a:t>
            </a:r>
            <a:r>
              <a:rPr lang="zh-CN" altLang="en-US" sz="2800" dirty="0">
                <a:latin typeface="宋体" pitchFamily="2" charset="-122"/>
                <a:ea typeface="宋体" pitchFamily="2" charset="-122"/>
              </a:rPr>
              <a:t>学生可以了解数据结构、算法设计的基本方法与</a:t>
            </a:r>
            <a:r>
              <a:rPr lang="zh-CN" altLang="en-US" sz="2800" dirty="0" smtClean="0">
                <a:latin typeface="宋体" pitchFamily="2" charset="-122"/>
                <a:ea typeface="宋体" pitchFamily="2" charset="-122"/>
              </a:rPr>
              <a:t>基本原理</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提高</a:t>
            </a:r>
            <a:r>
              <a:rPr lang="zh-CN" altLang="en-US" sz="2800" dirty="0">
                <a:latin typeface="宋体" pitchFamily="2" charset="-122"/>
                <a:ea typeface="宋体" pitchFamily="2" charset="-122"/>
              </a:rPr>
              <a:t>学生分析问题、解决问题，从而运用所学知识解决实际问题的</a:t>
            </a:r>
            <a:r>
              <a:rPr lang="zh-CN" altLang="en-US" sz="2800" dirty="0" smtClean="0">
                <a:latin typeface="宋体" pitchFamily="2" charset="-122"/>
                <a:ea typeface="宋体" pitchFamily="2" charset="-122"/>
              </a:rPr>
              <a:t>能力</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为</a:t>
            </a:r>
            <a:r>
              <a:rPr lang="zh-CN" altLang="en-US" sz="2800" dirty="0">
                <a:latin typeface="宋体" pitchFamily="2" charset="-122"/>
                <a:ea typeface="宋体" pitchFamily="2" charset="-122"/>
              </a:rPr>
              <a:t>今后参加</a:t>
            </a:r>
            <a:r>
              <a:rPr lang="en-US" altLang="zh-CN" sz="2800" dirty="0">
                <a:latin typeface="宋体" pitchFamily="2" charset="-122"/>
                <a:ea typeface="宋体" pitchFamily="2" charset="-122"/>
              </a:rPr>
              <a:t>ACM</a:t>
            </a:r>
            <a:r>
              <a:rPr lang="zh-CN" altLang="en-US" sz="2800" dirty="0">
                <a:latin typeface="宋体" pitchFamily="2" charset="-122"/>
                <a:ea typeface="宋体" pitchFamily="2" charset="-122"/>
              </a:rPr>
              <a:t>竞赛、从事实际工作</a:t>
            </a:r>
            <a:r>
              <a:rPr lang="zh-CN" altLang="en-US" sz="2800" dirty="0" smtClean="0">
                <a:latin typeface="宋体" pitchFamily="2" charset="-122"/>
                <a:ea typeface="宋体" pitchFamily="2" charset="-122"/>
              </a:rPr>
              <a:t>打下基础</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作为</a:t>
            </a:r>
            <a:r>
              <a:rPr lang="zh-CN" altLang="en-US" sz="2800" dirty="0">
                <a:latin typeface="宋体" pitchFamily="2" charset="-122"/>
                <a:ea typeface="宋体" pitchFamily="2" charset="-122"/>
              </a:rPr>
              <a:t>整个实践教学体系一部分，能够系统培养学生采用面向对象的方法分析问题与解决问题的能力及团体组织与协作</a:t>
            </a:r>
            <a:r>
              <a:rPr lang="zh-CN" altLang="en-US" sz="2800" dirty="0" smtClean="0">
                <a:latin typeface="宋体" pitchFamily="2" charset="-122"/>
                <a:ea typeface="宋体" pitchFamily="2" charset="-122"/>
              </a:rPr>
              <a:t>能力</a:t>
            </a:r>
            <a:endParaRPr lang="en-US" altLang="zh-CN" sz="2800" dirty="0" smtClean="0"/>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2.</a:t>
            </a:r>
            <a:r>
              <a:rPr lang="zh-CN" altLang="zh-CN" dirty="0" smtClean="0"/>
              <a:t>主要</a:t>
            </a:r>
            <a:r>
              <a:rPr lang="zh-CN" altLang="zh-CN" dirty="0"/>
              <a:t>内容</a:t>
            </a:r>
          </a:p>
          <a:p>
            <a:pPr lvl="1"/>
            <a:r>
              <a:rPr lang="zh-CN" altLang="en-US" sz="2800" dirty="0"/>
              <a:t>第一讲：</a:t>
            </a:r>
            <a:r>
              <a:rPr lang="en-US" altLang="zh-CN" sz="2800" dirty="0"/>
              <a:t>ACM</a:t>
            </a:r>
            <a:r>
              <a:rPr lang="zh-CN" altLang="en-US" sz="2800" dirty="0" smtClean="0"/>
              <a:t>入门</a:t>
            </a:r>
            <a:endParaRPr lang="en-US" altLang="zh-CN" sz="2800" dirty="0" smtClean="0"/>
          </a:p>
          <a:p>
            <a:pPr lvl="1"/>
            <a:r>
              <a:rPr lang="zh-CN" altLang="en-US" sz="2800" dirty="0" smtClean="0"/>
              <a:t>第二</a:t>
            </a:r>
            <a:r>
              <a:rPr lang="zh-CN" altLang="en-US" sz="2800" dirty="0"/>
              <a:t>讲：排序和查找算法</a:t>
            </a:r>
          </a:p>
          <a:p>
            <a:pPr lvl="1"/>
            <a:r>
              <a:rPr lang="zh-CN" altLang="en-US" sz="2800" dirty="0"/>
              <a:t>第三讲：数论       </a:t>
            </a:r>
            <a:endParaRPr lang="en-US" altLang="zh-CN" sz="2800" dirty="0" smtClean="0"/>
          </a:p>
          <a:p>
            <a:pPr lvl="1"/>
            <a:r>
              <a:rPr lang="zh-CN" altLang="en-US" sz="2800" dirty="0" smtClean="0"/>
              <a:t>第四</a:t>
            </a:r>
            <a:r>
              <a:rPr lang="zh-CN" altLang="en-US" sz="2800" dirty="0"/>
              <a:t>讲：字符串</a:t>
            </a:r>
          </a:p>
          <a:p>
            <a:pPr lvl="1"/>
            <a:r>
              <a:rPr lang="zh-CN" altLang="en-US" sz="2800" dirty="0"/>
              <a:t>第五讲：搜索</a:t>
            </a:r>
            <a:r>
              <a:rPr lang="zh-CN" altLang="en-US" sz="2800" dirty="0" smtClean="0"/>
              <a:t>算法</a:t>
            </a:r>
            <a:endParaRPr lang="en-US" altLang="zh-CN" sz="2800" dirty="0" smtClean="0"/>
          </a:p>
          <a:p>
            <a:pPr lvl="1"/>
            <a:r>
              <a:rPr lang="zh-CN" altLang="en-US" sz="2800" dirty="0" smtClean="0"/>
              <a:t>第六</a:t>
            </a:r>
            <a:r>
              <a:rPr lang="zh-CN" altLang="en-US" sz="2800" dirty="0"/>
              <a:t>讲：贪心算法</a:t>
            </a:r>
          </a:p>
          <a:p>
            <a:pPr lvl="1"/>
            <a:r>
              <a:rPr lang="zh-CN" altLang="en-US" sz="2800" dirty="0"/>
              <a:t>第七讲：动态规划  </a:t>
            </a:r>
            <a:endParaRPr lang="en-US" altLang="zh-CN" sz="2800" dirty="0" smtClean="0"/>
          </a:p>
          <a:p>
            <a:pPr lvl="1"/>
            <a:r>
              <a:rPr lang="zh-CN" altLang="en-US" sz="2800" dirty="0" smtClean="0"/>
              <a:t>第八</a:t>
            </a:r>
            <a:r>
              <a:rPr lang="zh-CN" altLang="en-US" sz="2800" dirty="0"/>
              <a:t>讲：回溯</a:t>
            </a:r>
            <a:r>
              <a:rPr lang="zh-CN" altLang="en-US" sz="2800" dirty="0" smtClean="0"/>
              <a:t>算法</a:t>
            </a:r>
            <a:endParaRPr lang="en-US" altLang="zh-CN" sz="2800" dirty="0" smtClean="0"/>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3.</a:t>
            </a:r>
            <a:r>
              <a:rPr lang="zh-CN" altLang="zh-CN" dirty="0" smtClean="0"/>
              <a:t>考核方法</a:t>
            </a:r>
            <a:endParaRPr lang="en-US" altLang="zh-CN" dirty="0" smtClean="0"/>
          </a:p>
          <a:p>
            <a:pPr lvl="1"/>
            <a:r>
              <a:rPr lang="zh-CN" altLang="zh-CN" dirty="0" smtClean="0"/>
              <a:t>线</a:t>
            </a:r>
            <a:r>
              <a:rPr lang="zh-CN" altLang="zh-CN" dirty="0"/>
              <a:t>下练习和线上考试（不准携带资料</a:t>
            </a:r>
            <a:r>
              <a:rPr lang="zh-CN" altLang="zh-CN" dirty="0" smtClean="0"/>
              <a:t>）结合</a:t>
            </a:r>
            <a:endParaRPr lang="zh-CN" altLang="zh-CN" dirty="0"/>
          </a:p>
          <a:p>
            <a:r>
              <a:rPr lang="en-US" altLang="zh-CN" dirty="0" smtClean="0"/>
              <a:t>4.</a:t>
            </a:r>
            <a:r>
              <a:rPr lang="zh-CN" altLang="zh-CN" dirty="0" smtClean="0"/>
              <a:t>参考</a:t>
            </a:r>
            <a:r>
              <a:rPr lang="zh-CN" altLang="zh-CN" dirty="0"/>
              <a:t>书目</a:t>
            </a:r>
            <a:endParaRPr lang="en-US" altLang="zh-CN" dirty="0"/>
          </a:p>
          <a:p>
            <a:pPr lvl="1"/>
            <a:r>
              <a:rPr lang="en-US" altLang="zh-CN" sz="2400" dirty="0"/>
              <a:t>[1</a:t>
            </a:r>
            <a:r>
              <a:rPr lang="en-US" altLang="zh-CN" sz="2400" dirty="0" smtClean="0"/>
              <a:t>]</a:t>
            </a:r>
            <a:r>
              <a:rPr lang="zh-CN" altLang="en-US" sz="2400" dirty="0" smtClean="0"/>
              <a:t>赵</a:t>
            </a:r>
            <a:r>
              <a:rPr lang="zh-CN" altLang="en-US" sz="2400" dirty="0"/>
              <a:t>端阳</a:t>
            </a:r>
            <a:r>
              <a:rPr lang="en-US" altLang="zh-CN" sz="2400" dirty="0"/>
              <a:t>,</a:t>
            </a:r>
            <a:r>
              <a:rPr lang="zh-CN" altLang="en-US" sz="2400" dirty="0"/>
              <a:t>吴艳等</a:t>
            </a:r>
            <a:r>
              <a:rPr lang="en-US" altLang="zh-CN" sz="2400" dirty="0"/>
              <a:t>.ACM</a:t>
            </a:r>
            <a:r>
              <a:rPr lang="zh-CN" altLang="en-US" sz="2400" dirty="0"/>
              <a:t>大学生程序设计竞赛</a:t>
            </a:r>
            <a:r>
              <a:rPr lang="en-US" altLang="zh-CN" sz="2400" dirty="0"/>
              <a:t>.</a:t>
            </a:r>
            <a:r>
              <a:rPr lang="zh-CN" altLang="en-US" sz="2400" dirty="0"/>
              <a:t>北京邮电大学出版社</a:t>
            </a:r>
            <a:r>
              <a:rPr lang="en-US" altLang="zh-CN" sz="2400" dirty="0"/>
              <a:t>,2016</a:t>
            </a:r>
            <a:r>
              <a:rPr lang="zh-CN" altLang="en-US" sz="2400" dirty="0"/>
              <a:t>年</a:t>
            </a:r>
          </a:p>
          <a:p>
            <a:pPr lvl="1"/>
            <a:r>
              <a:rPr lang="en-US" altLang="zh-CN" sz="2400" dirty="0"/>
              <a:t>[2</a:t>
            </a:r>
            <a:r>
              <a:rPr lang="en-US" altLang="zh-CN" sz="2400" dirty="0" smtClean="0"/>
              <a:t>]</a:t>
            </a:r>
            <a:r>
              <a:rPr lang="zh-CN" altLang="en-US" sz="2400" dirty="0" smtClean="0"/>
              <a:t>赵</a:t>
            </a:r>
            <a:r>
              <a:rPr lang="zh-CN" altLang="en-US" sz="2400" dirty="0"/>
              <a:t>端阳</a:t>
            </a:r>
            <a:r>
              <a:rPr lang="en-US" altLang="zh-CN" sz="2400" dirty="0"/>
              <a:t>,</a:t>
            </a:r>
            <a:r>
              <a:rPr lang="zh-CN" altLang="en-US" sz="2400" dirty="0"/>
              <a:t>刘福庆等</a:t>
            </a:r>
            <a:r>
              <a:rPr lang="en-US" altLang="zh-CN" sz="2400" dirty="0"/>
              <a:t>.</a:t>
            </a:r>
            <a:r>
              <a:rPr lang="zh-CN" altLang="en-US" sz="2400" dirty="0"/>
              <a:t>算法分析与设计</a:t>
            </a:r>
            <a:r>
              <a:rPr lang="en-US" altLang="zh-CN" sz="2400" dirty="0"/>
              <a:t>.</a:t>
            </a:r>
            <a:r>
              <a:rPr lang="zh-CN" altLang="en-US" sz="2400" dirty="0"/>
              <a:t>清华大学出版社</a:t>
            </a:r>
            <a:r>
              <a:rPr lang="en-US" altLang="zh-CN" sz="2400" dirty="0"/>
              <a:t>,2015</a:t>
            </a:r>
            <a:r>
              <a:rPr lang="zh-CN" altLang="en-US" sz="2400" dirty="0"/>
              <a:t>年</a:t>
            </a:r>
          </a:p>
          <a:p>
            <a:pPr lvl="1"/>
            <a:r>
              <a:rPr lang="en-US" altLang="zh-CN" sz="2400" dirty="0"/>
              <a:t>[3</a:t>
            </a:r>
            <a:r>
              <a:rPr lang="en-US" altLang="zh-CN" sz="2400" dirty="0" smtClean="0"/>
              <a:t>]</a:t>
            </a:r>
            <a:r>
              <a:rPr lang="zh-CN" altLang="en-US" sz="2400" dirty="0" smtClean="0"/>
              <a:t>俞勇</a:t>
            </a:r>
            <a:r>
              <a:rPr lang="en-US" altLang="zh-CN" sz="2400" dirty="0"/>
              <a:t>.ACM</a:t>
            </a:r>
            <a:r>
              <a:rPr lang="zh-CN" altLang="en-US" sz="2400" dirty="0"/>
              <a:t>国际大学生程序设计竞赛</a:t>
            </a:r>
            <a:r>
              <a:rPr lang="en-US" altLang="zh-CN" sz="2400" dirty="0"/>
              <a:t>.</a:t>
            </a:r>
            <a:r>
              <a:rPr lang="zh-CN" altLang="en-US" sz="2400" dirty="0"/>
              <a:t>清华大学出版社</a:t>
            </a:r>
            <a:r>
              <a:rPr lang="en-US" altLang="zh-CN" sz="2400" dirty="0"/>
              <a:t>,2013</a:t>
            </a:r>
            <a:r>
              <a:rPr lang="zh-CN" altLang="en-US" sz="2400" dirty="0"/>
              <a:t>年</a:t>
            </a:r>
          </a:p>
          <a:p>
            <a:endParaRPr lang="zh-CN" altLang="zh-CN" dirty="0"/>
          </a:p>
          <a:p>
            <a:endParaRPr lang="zh-CN" altLang="zh-CN" dirty="0" smtClean="0"/>
          </a:p>
          <a:p>
            <a:endParaRPr lang="en-US" altLang="zh-CN" dirty="0" smtClean="0"/>
          </a:p>
          <a:p>
            <a:pPr lvl="1"/>
            <a:r>
              <a:rPr lang="en-US" altLang="zh-CN" dirty="0" smtClean="0"/>
              <a:t>1</a:t>
            </a:r>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5.</a:t>
            </a:r>
            <a:r>
              <a:rPr lang="zh-CN" altLang="en-US" dirty="0"/>
              <a:t>学习练习网站</a:t>
            </a:r>
          </a:p>
          <a:p>
            <a:pPr lvl="1"/>
            <a:r>
              <a:rPr lang="zh-CN" altLang="en-US" dirty="0" smtClean="0"/>
              <a:t>浙江大学</a:t>
            </a:r>
            <a:r>
              <a:rPr lang="zh-CN" altLang="en-US" dirty="0"/>
              <a:t>（</a:t>
            </a:r>
            <a:r>
              <a:rPr lang="en-US" altLang="zh-CN" dirty="0"/>
              <a:t>ZJU</a:t>
            </a:r>
            <a:r>
              <a:rPr lang="zh-CN" altLang="en-US" dirty="0"/>
              <a:t>）：</a:t>
            </a:r>
            <a:r>
              <a:rPr lang="en-US" altLang="zh-CN" dirty="0"/>
              <a:t>http://acm.zju.edu.cn</a:t>
            </a:r>
          </a:p>
          <a:p>
            <a:pPr lvl="1"/>
            <a:r>
              <a:rPr lang="zh-CN" altLang="en-US" dirty="0" smtClean="0"/>
              <a:t>北京大学</a:t>
            </a:r>
            <a:r>
              <a:rPr lang="zh-CN" altLang="en-US" dirty="0"/>
              <a:t>（</a:t>
            </a:r>
            <a:r>
              <a:rPr lang="en-US" altLang="zh-CN" dirty="0"/>
              <a:t>PKU</a:t>
            </a:r>
            <a:r>
              <a:rPr lang="zh-CN" altLang="en-US" dirty="0"/>
              <a:t>）：</a:t>
            </a:r>
            <a:r>
              <a:rPr lang="en-US" altLang="zh-CN" dirty="0"/>
              <a:t>http://poj.org</a:t>
            </a:r>
          </a:p>
          <a:p>
            <a:pPr lvl="1"/>
            <a:r>
              <a:rPr lang="zh-CN" altLang="en-US" dirty="0" smtClean="0"/>
              <a:t>杭州</a:t>
            </a:r>
            <a:r>
              <a:rPr lang="zh-CN" altLang="en-US" dirty="0"/>
              <a:t>电子科技大学</a:t>
            </a:r>
            <a:r>
              <a:rPr lang="en-US" altLang="zh-CN" dirty="0"/>
              <a:t>(HDU)</a:t>
            </a:r>
            <a:r>
              <a:rPr lang="zh-CN" altLang="en-US" dirty="0"/>
              <a:t>：</a:t>
            </a:r>
            <a:r>
              <a:rPr lang="en-US" altLang="zh-CN" dirty="0"/>
              <a:t>http://acm.hdu.edu.cn</a:t>
            </a:r>
          </a:p>
          <a:p>
            <a:pPr lvl="1"/>
            <a:r>
              <a:rPr lang="zh-CN" altLang="en-US" dirty="0" smtClean="0"/>
              <a:t>浙江工业大学</a:t>
            </a:r>
            <a:r>
              <a:rPr lang="zh-CN" altLang="en-US" dirty="0"/>
              <a:t>（</a:t>
            </a:r>
            <a:r>
              <a:rPr lang="en-US" altLang="zh-CN" dirty="0"/>
              <a:t>ZJUT</a:t>
            </a:r>
            <a:r>
              <a:rPr lang="zh-CN" altLang="en-US" dirty="0" smtClean="0"/>
              <a:t>）：</a:t>
            </a:r>
            <a:r>
              <a:rPr lang="en-US" altLang="zh-CN" dirty="0" smtClean="0"/>
              <a:t>http</a:t>
            </a:r>
            <a:r>
              <a:rPr lang="en-US" altLang="zh-CN" dirty="0"/>
              <a:t>://</a:t>
            </a:r>
            <a:r>
              <a:rPr lang="en-US" altLang="zh-CN" dirty="0" smtClean="0"/>
              <a:t>acm.zjut.edu.cn</a:t>
            </a:r>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1</a:t>
            </a:r>
            <a:r>
              <a:rPr lang="en-US" altLang="zh-CN" dirty="0"/>
              <a:t>.</a:t>
            </a:r>
            <a:r>
              <a:rPr lang="en-US" altLang="zh-CN" dirty="0" smtClean="0"/>
              <a:t>ACM</a:t>
            </a:r>
            <a:r>
              <a:rPr lang="zh-CN" altLang="en-US" dirty="0" smtClean="0"/>
              <a:t>简介</a:t>
            </a:r>
            <a:endParaRPr lang="en-US" altLang="zh-CN" dirty="0" smtClean="0"/>
          </a:p>
          <a:p>
            <a:pPr lvl="1"/>
            <a:r>
              <a:rPr lang="zh-CN" altLang="en-US" dirty="0" smtClean="0"/>
              <a:t>简称</a:t>
            </a:r>
            <a:r>
              <a:rPr lang="en-US" altLang="zh-CN" dirty="0"/>
              <a:t>ACM</a:t>
            </a:r>
            <a:r>
              <a:rPr lang="zh-CN" altLang="en-US" dirty="0" smtClean="0"/>
              <a:t>竞赛由</a:t>
            </a:r>
            <a:r>
              <a:rPr lang="zh-CN" altLang="en-US" dirty="0"/>
              <a:t>美国计算机协会 </a:t>
            </a:r>
            <a:r>
              <a:rPr lang="en-US" altLang="zh-CN" dirty="0"/>
              <a:t>(ACM) </a:t>
            </a:r>
            <a:r>
              <a:rPr lang="zh-CN" altLang="en-US" dirty="0"/>
              <a:t>主办的一项程序设计算法</a:t>
            </a:r>
            <a:r>
              <a:rPr lang="zh-CN" altLang="en-US" dirty="0" smtClean="0"/>
              <a:t>类</a:t>
            </a:r>
            <a:endParaRPr lang="en-US" altLang="zh-CN" dirty="0"/>
          </a:p>
          <a:p>
            <a:pPr lvl="1"/>
            <a:r>
              <a:rPr lang="zh-CN" altLang="en-US" dirty="0" smtClean="0"/>
              <a:t>旨在</a:t>
            </a:r>
            <a:r>
              <a:rPr lang="zh-CN" altLang="en-US" dirty="0"/>
              <a:t>展示大学生创新能力、团队精神和在压力下编写程序、分析和解决问题能力</a:t>
            </a:r>
            <a:r>
              <a:rPr lang="zh-CN" altLang="en-US" dirty="0" smtClean="0"/>
              <a:t>。</a:t>
            </a:r>
            <a:endParaRPr lang="zh-CN" altLang="en-US" dirty="0"/>
          </a:p>
          <a:p>
            <a:pPr lvl="1"/>
            <a:r>
              <a:rPr lang="zh-CN" altLang="en-US" dirty="0" smtClean="0"/>
              <a:t>强调</a:t>
            </a:r>
            <a:r>
              <a:rPr lang="zh-CN" altLang="en-US" dirty="0"/>
              <a:t>算法的高效性，不仅要解决一个指定的问题，而且必须以最佳的方式解决该问题</a:t>
            </a:r>
            <a:r>
              <a:rPr lang="zh-CN" altLang="en-US" dirty="0" smtClean="0"/>
              <a:t>；</a:t>
            </a:r>
            <a:endParaRPr lang="en-US" altLang="zh-CN" dirty="0" smtClean="0"/>
          </a:p>
          <a:p>
            <a:pPr lvl="1"/>
            <a:r>
              <a:rPr lang="zh-CN" altLang="en-US" dirty="0" smtClean="0"/>
              <a:t>它</a:t>
            </a:r>
            <a:r>
              <a:rPr lang="zh-CN" altLang="en-US" dirty="0"/>
              <a:t>涉及知识面广，与大学计算机专业本科和研究生课程直接相关，如程序设计、离散数学、组合数学、数据结构和算法分析等，对数学要求特别高</a:t>
            </a:r>
            <a:r>
              <a:rPr lang="zh-CN" altLang="en-US" dirty="0" smtClean="0"/>
              <a:t>。</a:t>
            </a:r>
          </a:p>
        </p:txBody>
      </p:sp>
    </p:spTree>
    <p:extLst>
      <p:ext uri="{BB962C8B-B14F-4D97-AF65-F5344CB8AC3E}">
        <p14:creationId xmlns:p14="http://schemas.microsoft.com/office/powerpoint/2010/main" val="94048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2.</a:t>
            </a:r>
            <a:r>
              <a:rPr lang="zh-CN" altLang="en-US" dirty="0" smtClean="0"/>
              <a:t>竞赛</a:t>
            </a:r>
            <a:r>
              <a:rPr lang="zh-CN" altLang="en-US" dirty="0"/>
              <a:t>规则</a:t>
            </a:r>
          </a:p>
          <a:p>
            <a:pPr lvl="1"/>
            <a:r>
              <a:rPr lang="zh-CN" altLang="en-US" sz="2400" dirty="0" smtClean="0"/>
              <a:t>时间</a:t>
            </a:r>
            <a:r>
              <a:rPr lang="zh-CN" altLang="en-US" sz="2400" dirty="0"/>
              <a:t>为</a:t>
            </a:r>
            <a:r>
              <a:rPr lang="en-US" altLang="zh-CN" sz="2400" dirty="0"/>
              <a:t>5</a:t>
            </a:r>
            <a:r>
              <a:rPr lang="zh-CN" altLang="en-US" sz="2400" dirty="0"/>
              <a:t>个小时，一般有</a:t>
            </a:r>
            <a:r>
              <a:rPr lang="en-US" altLang="zh-CN" sz="2400" dirty="0"/>
              <a:t>6—8</a:t>
            </a:r>
            <a:r>
              <a:rPr lang="zh-CN" altLang="en-US" sz="2400" dirty="0"/>
              <a:t>道试题，由同队的三名选手使用同一台计算机协作完成</a:t>
            </a:r>
            <a:r>
              <a:rPr lang="zh-CN" altLang="en-US" sz="2400" dirty="0" smtClean="0"/>
              <a:t>。</a:t>
            </a:r>
            <a:endParaRPr lang="en-US" altLang="zh-CN" sz="2400" dirty="0" smtClean="0"/>
          </a:p>
          <a:p>
            <a:pPr lvl="1"/>
            <a:r>
              <a:rPr lang="zh-CN" altLang="en-US" sz="2400" dirty="0" smtClean="0"/>
              <a:t>完成</a:t>
            </a:r>
            <a:r>
              <a:rPr lang="zh-CN" altLang="en-US" sz="2400" dirty="0"/>
              <a:t>一道</a:t>
            </a:r>
            <a:r>
              <a:rPr lang="zh-CN" altLang="en-US" sz="2400" dirty="0" smtClean="0"/>
              <a:t>试题后</a:t>
            </a:r>
            <a:r>
              <a:rPr lang="zh-CN" altLang="en-US" sz="2400" dirty="0"/>
              <a:t>，参赛队可将其提交给评委，由评委判断其是否正确。若提交的程序运行不正确，则该程序将被退回给参赛队，参赛队可以进行修改后再一次提交该问题</a:t>
            </a:r>
            <a:r>
              <a:rPr lang="zh-CN" altLang="en-US" sz="2400" dirty="0" smtClean="0"/>
              <a:t>。</a:t>
            </a:r>
            <a:endParaRPr lang="en-US" altLang="zh-CN" sz="2400" dirty="0" smtClean="0"/>
          </a:p>
          <a:p>
            <a:pPr lvl="1"/>
            <a:r>
              <a:rPr lang="zh-CN" altLang="en-US" sz="2400" dirty="0" smtClean="0"/>
              <a:t>程序运行</a:t>
            </a:r>
            <a:r>
              <a:rPr lang="zh-CN" altLang="en-US" sz="2400" dirty="0"/>
              <a:t>不正确是指出现以下</a:t>
            </a:r>
            <a:r>
              <a:rPr lang="en-US" altLang="zh-CN" sz="2400" dirty="0"/>
              <a:t>4</a:t>
            </a:r>
            <a:r>
              <a:rPr lang="zh-CN" altLang="en-US" sz="2400" dirty="0"/>
              <a:t>种情况之一：</a:t>
            </a:r>
          </a:p>
          <a:p>
            <a:pPr lvl="2">
              <a:buFont typeface="Wingdings" pitchFamily="2" charset="2"/>
              <a:buChar char="ü"/>
            </a:pPr>
            <a:r>
              <a:rPr lang="zh-CN" altLang="en-US" sz="2000" dirty="0" smtClean="0"/>
              <a:t>运行</a:t>
            </a:r>
            <a:r>
              <a:rPr lang="zh-CN" altLang="en-US" sz="2000" dirty="0"/>
              <a:t>出错</a:t>
            </a:r>
            <a:r>
              <a:rPr lang="en-US" altLang="zh-CN" sz="2000" dirty="0"/>
              <a:t>(run-</a:t>
            </a:r>
            <a:r>
              <a:rPr lang="en-US" altLang="zh-CN" sz="2000" dirty="0" err="1"/>
              <a:t>timeerror</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超时</a:t>
            </a:r>
            <a:r>
              <a:rPr lang="en-US" altLang="zh-CN" sz="2000" dirty="0"/>
              <a:t>(time-</a:t>
            </a:r>
            <a:r>
              <a:rPr lang="en-US" altLang="zh-CN" sz="2000" dirty="0" err="1"/>
              <a:t>limitexceeded</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结果错误</a:t>
            </a:r>
            <a:r>
              <a:rPr lang="en-US" altLang="zh-CN" sz="2000" dirty="0"/>
              <a:t>(</a:t>
            </a:r>
            <a:r>
              <a:rPr lang="en-US" altLang="zh-CN" sz="2000" dirty="0" err="1"/>
              <a:t>wronganswer</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结果输出格式错误</a:t>
            </a:r>
            <a:r>
              <a:rPr lang="en-US" altLang="zh-CN" sz="2000" dirty="0"/>
              <a:t>(</a:t>
            </a:r>
            <a:r>
              <a:rPr lang="en-US" altLang="zh-CN" sz="2000" dirty="0" err="1"/>
              <a:t>presentationerror</a:t>
            </a:r>
            <a:r>
              <a:rPr lang="en-US" altLang="zh-CN" sz="2000" dirty="0"/>
              <a:t>)</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a:t>2.</a:t>
            </a:r>
            <a:r>
              <a:rPr lang="zh-CN" altLang="en-US" dirty="0"/>
              <a:t>竞赛规则</a:t>
            </a:r>
          </a:p>
          <a:p>
            <a:pPr lvl="1"/>
            <a:r>
              <a:rPr lang="zh-CN" altLang="en-US" dirty="0" smtClean="0"/>
              <a:t>竞赛</a:t>
            </a:r>
            <a:r>
              <a:rPr lang="zh-CN" altLang="en-US" dirty="0"/>
              <a:t>结束后，参赛各队以解出问题的多少进行排名，若解出问题数相同，按照总用时的长短排名</a:t>
            </a:r>
            <a:r>
              <a:rPr lang="zh-CN" altLang="en-US" dirty="0" smtClean="0"/>
              <a:t>。</a:t>
            </a:r>
            <a:endParaRPr lang="en-US" altLang="zh-CN" dirty="0" smtClean="0"/>
          </a:p>
          <a:p>
            <a:pPr lvl="1"/>
            <a:r>
              <a:rPr lang="zh-CN" altLang="en-US" dirty="0" smtClean="0"/>
              <a:t>总</a:t>
            </a:r>
            <a:r>
              <a:rPr lang="zh-CN" altLang="en-US" dirty="0"/>
              <a:t>用时为每个解决了的问题所用时间之和。一个解决了的问题所用的时间是竞赛开始到提交被接受的时间加上该问题的罚时</a:t>
            </a:r>
            <a:r>
              <a:rPr lang="en-US" altLang="zh-CN" dirty="0"/>
              <a:t>(</a:t>
            </a:r>
            <a:r>
              <a:rPr lang="zh-CN" altLang="en-US" dirty="0"/>
              <a:t>每次提交不通过会罚时</a:t>
            </a:r>
            <a:r>
              <a:rPr lang="en-US" altLang="zh-CN" dirty="0"/>
              <a:t>20</a:t>
            </a:r>
            <a:r>
              <a:rPr lang="zh-CN" altLang="en-US" dirty="0"/>
              <a:t>分钟</a:t>
            </a:r>
            <a:r>
              <a:rPr lang="en-US" altLang="zh-CN" dirty="0"/>
              <a:t>)</a:t>
            </a:r>
            <a:r>
              <a:rPr lang="zh-CN" altLang="en-US" dirty="0" smtClean="0"/>
              <a:t>。</a:t>
            </a:r>
            <a:endParaRPr lang="en-US" altLang="zh-CN" dirty="0" smtClean="0"/>
          </a:p>
          <a:p>
            <a:pPr lvl="1"/>
            <a:r>
              <a:rPr lang="zh-CN" altLang="en-US" dirty="0" smtClean="0"/>
              <a:t>总决赛</a:t>
            </a:r>
            <a:r>
              <a:rPr lang="zh-CN" altLang="en-US" dirty="0"/>
              <a:t>可以使用的程序设计语言包括</a:t>
            </a:r>
            <a:r>
              <a:rPr lang="en-US" altLang="zh-CN" dirty="0"/>
              <a:t>C</a:t>
            </a:r>
            <a:r>
              <a:rPr lang="zh-CN" altLang="en-US" dirty="0"/>
              <a:t>，</a:t>
            </a:r>
            <a:r>
              <a:rPr lang="en-US" altLang="zh-CN" dirty="0"/>
              <a:t>C++</a:t>
            </a:r>
            <a:r>
              <a:rPr lang="zh-CN" altLang="en-US" dirty="0"/>
              <a:t>及</a:t>
            </a:r>
            <a:r>
              <a:rPr lang="en-US" altLang="zh-CN" dirty="0"/>
              <a:t>Java</a:t>
            </a:r>
            <a:r>
              <a:rPr lang="zh-CN" altLang="en-US" dirty="0"/>
              <a:t>，也可以使用其它语言</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3. </a:t>
            </a:r>
            <a:r>
              <a:rPr lang="zh-CN" altLang="en-US" dirty="0"/>
              <a:t>竞赛的要求及重要性</a:t>
            </a:r>
          </a:p>
          <a:p>
            <a:pPr lvl="1"/>
            <a:r>
              <a:rPr lang="zh-CN" altLang="en-US" dirty="0" smtClean="0"/>
              <a:t>竞赛的参赛</a:t>
            </a:r>
            <a:r>
              <a:rPr lang="zh-CN" altLang="en-US" dirty="0"/>
              <a:t>对象是本专科学生</a:t>
            </a:r>
            <a:r>
              <a:rPr lang="zh-CN" altLang="en-US" dirty="0" smtClean="0"/>
              <a:t>，不限制年级与专业。</a:t>
            </a:r>
            <a:endParaRPr lang="en-US" altLang="zh-CN" dirty="0" smtClean="0"/>
          </a:p>
          <a:p>
            <a:pPr lvl="1"/>
            <a:r>
              <a:rPr lang="zh-CN" altLang="en-US" dirty="0" smtClean="0"/>
              <a:t>难度</a:t>
            </a:r>
            <a:r>
              <a:rPr lang="zh-CN" altLang="en-US" dirty="0"/>
              <a:t>高，强度大，并不是所有人都适合</a:t>
            </a:r>
            <a:r>
              <a:rPr lang="zh-CN" altLang="en-US" dirty="0" smtClean="0"/>
              <a:t>参加。</a:t>
            </a:r>
            <a:endParaRPr lang="en-US" altLang="zh-CN" dirty="0" smtClean="0"/>
          </a:p>
          <a:p>
            <a:pPr lvl="1"/>
            <a:r>
              <a:rPr lang="zh-CN" altLang="en-US" dirty="0" smtClean="0"/>
              <a:t>想</a:t>
            </a:r>
            <a:r>
              <a:rPr lang="zh-CN" altLang="en-US" dirty="0"/>
              <a:t>要参加</a:t>
            </a:r>
            <a:r>
              <a:rPr lang="en-US" altLang="zh-CN" dirty="0"/>
              <a:t>ACM</a:t>
            </a:r>
            <a:r>
              <a:rPr lang="zh-CN" altLang="en-US" dirty="0"/>
              <a:t>竞赛的学生需要精通计算机科学的内容、强烈的兴趣，并且耐得住寂寞。</a:t>
            </a:r>
          </a:p>
          <a:p>
            <a:pPr lvl="1"/>
            <a:r>
              <a:rPr lang="en-US" altLang="zh-CN" dirty="0" smtClean="0"/>
              <a:t>ACM</a:t>
            </a:r>
            <a:r>
              <a:rPr lang="zh-CN" altLang="en-US" dirty="0"/>
              <a:t>的奖项较少，含金量较高</a:t>
            </a:r>
            <a:r>
              <a:rPr lang="zh-CN" altLang="en-US" dirty="0" smtClean="0"/>
              <a:t>。</a:t>
            </a:r>
            <a:endParaRPr lang="en-US" altLang="zh-CN" dirty="0" smtClean="0"/>
          </a:p>
          <a:p>
            <a:pPr lvl="1"/>
            <a:r>
              <a:rPr lang="zh-CN" altLang="en-US" dirty="0" smtClean="0"/>
              <a:t>对于</a:t>
            </a:r>
            <a:r>
              <a:rPr lang="zh-CN" altLang="en-US" dirty="0"/>
              <a:t>就业，尤其是对于进入大型的</a:t>
            </a:r>
            <a:r>
              <a:rPr lang="en-US" altLang="zh-CN" dirty="0"/>
              <a:t>IT</a:t>
            </a:r>
            <a:r>
              <a:rPr lang="zh-CN" altLang="en-US" dirty="0"/>
              <a:t>或者软件公司，</a:t>
            </a:r>
            <a:r>
              <a:rPr lang="en-US" altLang="zh-CN" dirty="0"/>
              <a:t>ACM</a:t>
            </a:r>
            <a:r>
              <a:rPr lang="zh-CN" altLang="en-US" dirty="0"/>
              <a:t>竞赛有着很大的帮助</a:t>
            </a:r>
            <a:r>
              <a:rPr lang="zh-CN" altLang="en-US" dirty="0" smtClean="0"/>
              <a:t>。</a:t>
            </a:r>
            <a:endParaRPr lang="en-US" altLang="zh-CN" dirty="0" smtClean="0"/>
          </a:p>
          <a:p>
            <a:pPr lvl="1"/>
            <a:r>
              <a:rPr lang="zh-CN" altLang="en-US" dirty="0" smtClean="0"/>
              <a:t>对于</a:t>
            </a:r>
            <a:r>
              <a:rPr lang="zh-CN" altLang="en-US" dirty="0"/>
              <a:t>考取研究生来说，能增加面试的成功率</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Pages>0</Pages>
  <Words>951</Words>
  <Characters>0</Characters>
  <Application>Microsoft Office PowerPoint</Application>
  <DocSecurity>0</DocSecurity>
  <PresentationFormat>全屏显示(4:3)</PresentationFormat>
  <Lines>0</Lines>
  <Paragraphs>112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黑体</vt:lpstr>
      <vt:lpstr>隶书</vt:lpstr>
      <vt:lpstr>宋体</vt:lpstr>
      <vt:lpstr>Arial</vt:lpstr>
      <vt:lpstr>Calibri</vt:lpstr>
      <vt:lpstr>Tahoma</vt:lpstr>
      <vt:lpstr>Verdana</vt:lpstr>
      <vt:lpstr>Wingdings</vt:lpstr>
      <vt:lpstr>sample</vt:lpstr>
      <vt:lpstr>PowerPoint 演示文稿</vt:lpstr>
      <vt:lpstr>一、课程简介</vt:lpstr>
      <vt:lpstr>一、课程简介</vt:lpstr>
      <vt:lpstr>一、课程简介</vt:lpstr>
      <vt:lpstr>一、课程简介</vt:lpstr>
      <vt:lpstr>二、ACM入门</vt:lpstr>
      <vt:lpstr>二、ACM入门</vt:lpstr>
      <vt:lpstr>二、ACM入门</vt:lpstr>
      <vt:lpstr>二、ACM入门</vt:lpstr>
      <vt:lpstr>二、ACM入门</vt:lpstr>
      <vt:lpstr>二、ACM入门</vt:lpstr>
      <vt:lpstr>三、ACM基本的输入输出</vt:lpstr>
      <vt:lpstr>三、ACM基本的输入输出</vt:lpstr>
      <vt:lpstr>三、ACM基本的输入输出</vt:lpstr>
      <vt:lpstr>三、ACM基本的输入输出</vt:lpstr>
      <vt:lpstr>三、ACM基本的输入输出</vt:lpstr>
      <vt:lpstr>PowerPoint 演示文稿</vt:lpstr>
    </vt:vector>
  </TitlesOfParts>
  <Company>GuildDesign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何渊淘</cp:lastModifiedBy>
  <cp:revision>286</cp:revision>
  <dcterms:created xsi:type="dcterms:W3CDTF">2004-08-26T06:30:40Z</dcterms:created>
  <dcterms:modified xsi:type="dcterms:W3CDTF">2017-10-26T09:23:07Z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