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22" r:id="rId2"/>
    <p:sldId id="453" r:id="rId3"/>
    <p:sldId id="402" r:id="rId4"/>
    <p:sldId id="454" r:id="rId5"/>
    <p:sldId id="440" r:id="rId6"/>
    <p:sldId id="442" r:id="rId7"/>
    <p:sldId id="443" r:id="rId8"/>
    <p:sldId id="444" r:id="rId9"/>
    <p:sldId id="441" r:id="rId10"/>
    <p:sldId id="445" r:id="rId11"/>
    <p:sldId id="446" r:id="rId12"/>
    <p:sldId id="447" r:id="rId13"/>
    <p:sldId id="448" r:id="rId14"/>
    <p:sldId id="449" r:id="rId15"/>
    <p:sldId id="450" r:id="rId16"/>
    <p:sldId id="451" r:id="rId17"/>
    <p:sldId id="452" r:id="rId18"/>
    <p:sldId id="401" r:id="rId19"/>
    <p:sldId id="276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00"/>
    <a:srgbClr val="FF3300"/>
    <a:srgbClr val="0033CC"/>
    <a:srgbClr val="9D9D9D"/>
    <a:srgbClr val="798287"/>
    <a:srgbClr val="F1F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640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F21D3-01E8-4102-B608-8A6B50B6B27E}" type="datetimeFigureOut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A58B7-DAA9-4F91-B7BC-3464546D44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207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83D17-2EF0-43BD-97E4-BB7AF5A7BF42}" type="datetimeFigureOut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BEC53-73A9-4568-A3D2-42A0C24996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39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未知"/>
          <p:cNvSpPr>
            <a:spLocks/>
          </p:cNvSpPr>
          <p:nvPr/>
        </p:nvSpPr>
        <p:spPr bwMode="auto">
          <a:xfrm>
            <a:off x="0" y="0"/>
            <a:ext cx="7677150" cy="6858000"/>
          </a:xfrm>
          <a:custGeom>
            <a:avLst/>
            <a:gdLst>
              <a:gd name="T0" fmla="*/ 0 w 4272"/>
              <a:gd name="T1" fmla="*/ 0 h 4320"/>
              <a:gd name="T2" fmla="*/ 4272 w 4272"/>
              <a:gd name="T3" fmla="*/ 0 h 4320"/>
              <a:gd name="T4" fmla="*/ 2832 w 4272"/>
              <a:gd name="T5" fmla="*/ 4320 h 4320"/>
              <a:gd name="T6" fmla="*/ 0 w 4272"/>
              <a:gd name="T7" fmla="*/ 4320 h 4320"/>
              <a:gd name="T8" fmla="*/ 0 w 4272"/>
              <a:gd name="T9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72" h="4320">
                <a:moveTo>
                  <a:pt x="0" y="0"/>
                </a:moveTo>
                <a:lnTo>
                  <a:pt x="4272" y="0"/>
                </a:lnTo>
                <a:lnTo>
                  <a:pt x="2832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19216"/>
                  <a:invGamma/>
                </a:schemeClr>
              </a:gs>
              <a:gs pos="100000">
                <a:schemeClr val="folHlink">
                  <a:alpha val="2300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2386013"/>
          </a:xfrm>
          <a:prstGeom prst="rect">
            <a:avLst/>
          </a:prstGeom>
          <a:solidFill>
            <a:schemeClr val="hlink">
              <a:alpha val="9607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69696">
              <a:alpha val="5607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7" name="未知" descr="gbc_1"/>
          <p:cNvSpPr>
            <a:spLocks/>
          </p:cNvSpPr>
          <p:nvPr/>
        </p:nvSpPr>
        <p:spPr bwMode="auto">
          <a:xfrm>
            <a:off x="0" y="914400"/>
            <a:ext cx="7326313" cy="2233613"/>
          </a:xfrm>
          <a:custGeom>
            <a:avLst/>
            <a:gdLst>
              <a:gd name="T0" fmla="*/ 0 w 4615"/>
              <a:gd name="T1" fmla="*/ 0 h 1407"/>
              <a:gd name="T2" fmla="*/ 2147483647 w 4615"/>
              <a:gd name="T3" fmla="*/ 0 h 1407"/>
              <a:gd name="T4" fmla="*/ 2147483647 w 4615"/>
              <a:gd name="T5" fmla="*/ 2147483647 h 1407"/>
              <a:gd name="T6" fmla="*/ 0 w 4615"/>
              <a:gd name="T7" fmla="*/ 2147483647 h 1407"/>
              <a:gd name="T8" fmla="*/ 0 w 4615"/>
              <a:gd name="T9" fmla="*/ 0 h 14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15" h="1407">
                <a:moveTo>
                  <a:pt x="0" y="0"/>
                </a:moveTo>
                <a:lnTo>
                  <a:pt x="4615" y="0"/>
                </a:lnTo>
                <a:lnTo>
                  <a:pt x="4092" y="1386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3124200"/>
            <a:ext cx="9144000" cy="76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0" y="176213"/>
            <a:ext cx="30480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r" eaLnBrk="1" hangingPunct="1">
              <a:defRPr/>
            </a:pPr>
            <a:r>
              <a:rPr lang="zh-CN" altLang="zh-CN" sz="2400" b="1" kern="1200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  <a:cs typeface="+mn-cs"/>
              </a:rPr>
              <a:t>程序设计综合实践</a:t>
            </a:r>
            <a:endParaRPr lang="zh-CN" altLang="en-US" sz="2400" b="1" kern="1200" dirty="0" smtClean="0">
              <a:solidFill>
                <a:schemeClr val="tx2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14400" y="3200400"/>
            <a:ext cx="7239000" cy="609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334000" y="6038850"/>
            <a:ext cx="35814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 typeface="Wingdings" pitchFamily="2" charset="2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6375"/>
            <a:ext cx="2133600" cy="134938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238500" y="6578600"/>
            <a:ext cx="2895600" cy="171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58200" y="6588125"/>
            <a:ext cx="457200" cy="168275"/>
          </a:xfrm>
        </p:spPr>
        <p:txBody>
          <a:bodyPr/>
          <a:lstStyle>
            <a:lvl1pPr algn="r"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AC6D67F-9DF3-4BE4-A1BD-77AD754871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97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A49F5-5C23-4873-A450-4FC1F45046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720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12750"/>
            <a:ext cx="2076450" cy="5911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12750"/>
            <a:ext cx="6076950" cy="5911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5D4AD-90C1-4AFF-9B5C-5DC6E24389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426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>
                <a:latin typeface="宋体" pitchFamily="2" charset="-122"/>
                <a:ea typeface="宋体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B4694-B374-49CB-B615-F60D2E1B50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6167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ECE88-5445-47EB-A103-B1655F4129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684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C188C-C779-48DF-B4C7-BC4CDF11C7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29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BD27A-A724-4239-AC96-D959552B2D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038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F0BEE-446B-4A60-B362-2F8912AE6B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45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CC8D4-4952-4801-883A-D7D0518A20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895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F617F-2CC7-4BC6-A861-B2EEBC3960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232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CDBBD-E5DB-433A-9780-E4D3B31B37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352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69696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未知" descr="gbc_3"/>
          <p:cNvSpPr>
            <a:spLocks/>
          </p:cNvSpPr>
          <p:nvPr/>
        </p:nvSpPr>
        <p:spPr bwMode="auto">
          <a:xfrm>
            <a:off x="0" y="0"/>
            <a:ext cx="8915400" cy="1014413"/>
          </a:xfrm>
          <a:custGeom>
            <a:avLst/>
            <a:gdLst>
              <a:gd name="T0" fmla="*/ 0 w 5616"/>
              <a:gd name="T1" fmla="*/ 2147483647 h 576"/>
              <a:gd name="T2" fmla="*/ 2147483647 w 5616"/>
              <a:gd name="T3" fmla="*/ 2147483647 h 576"/>
              <a:gd name="T4" fmla="*/ 2147483647 w 5616"/>
              <a:gd name="T5" fmla="*/ 0 h 576"/>
              <a:gd name="T6" fmla="*/ 0 w 5616"/>
              <a:gd name="T7" fmla="*/ 0 h 576"/>
              <a:gd name="T8" fmla="*/ 0 w 5616"/>
              <a:gd name="T9" fmla="*/ 2147483647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16" h="576">
                <a:moveTo>
                  <a:pt x="0" y="576"/>
                </a:moveTo>
                <a:lnTo>
                  <a:pt x="5465" y="563"/>
                </a:lnTo>
                <a:lnTo>
                  <a:pt x="5616" y="0"/>
                </a:lnTo>
                <a:lnTo>
                  <a:pt x="0" y="0"/>
                </a:lnTo>
                <a:lnTo>
                  <a:pt x="0" y="576"/>
                </a:lnTo>
                <a:close/>
              </a:path>
            </a:pathLst>
          </a:cu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" name="未知"/>
          <p:cNvSpPr>
            <a:spLocks/>
          </p:cNvSpPr>
          <p:nvPr/>
        </p:nvSpPr>
        <p:spPr bwMode="auto">
          <a:xfrm>
            <a:off x="0" y="0"/>
            <a:ext cx="8924925" cy="6858000"/>
          </a:xfrm>
          <a:custGeom>
            <a:avLst/>
            <a:gdLst>
              <a:gd name="T0" fmla="*/ 0 w 5622"/>
              <a:gd name="T1" fmla="*/ 0 h 4320"/>
              <a:gd name="T2" fmla="*/ 2147483647 w 5622"/>
              <a:gd name="T3" fmla="*/ 0 h 4320"/>
              <a:gd name="T4" fmla="*/ 2147483647 w 5622"/>
              <a:gd name="T5" fmla="*/ 2147483647 h 4320"/>
              <a:gd name="T6" fmla="*/ 0 w 5622"/>
              <a:gd name="T7" fmla="*/ 2147483647 h 4320"/>
              <a:gd name="T8" fmla="*/ 0 w 5622"/>
              <a:gd name="T9" fmla="*/ 0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22" h="4320">
                <a:moveTo>
                  <a:pt x="0" y="0"/>
                </a:moveTo>
                <a:lnTo>
                  <a:pt x="5622" y="0"/>
                </a:lnTo>
                <a:lnTo>
                  <a:pt x="4457" y="4313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1294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403225"/>
            <a:ext cx="9144000" cy="609600"/>
          </a:xfrm>
          <a:prstGeom prst="rect">
            <a:avLst/>
          </a:prstGeom>
          <a:solidFill>
            <a:srgbClr val="173D89">
              <a:alpha val="7686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70663"/>
            <a:ext cx="2133600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553200"/>
            <a:ext cx="1219200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fld id="{518FB991-3E88-4AE7-96F8-0141DB6716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未知"/>
          <p:cNvSpPr>
            <a:spLocks/>
          </p:cNvSpPr>
          <p:nvPr/>
        </p:nvSpPr>
        <p:spPr bwMode="auto">
          <a:xfrm>
            <a:off x="8664575" y="403225"/>
            <a:ext cx="477838" cy="609600"/>
          </a:xfrm>
          <a:custGeom>
            <a:avLst/>
            <a:gdLst>
              <a:gd name="T0" fmla="*/ 2147483647 w 288"/>
              <a:gd name="T1" fmla="*/ 0 h 384"/>
              <a:gd name="T2" fmla="*/ 0 w 288"/>
              <a:gd name="T3" fmla="*/ 2147483647 h 384"/>
              <a:gd name="T4" fmla="*/ 2147483647 w 288"/>
              <a:gd name="T5" fmla="*/ 2147483647 h 384"/>
              <a:gd name="T6" fmla="*/ 2147483647 w 288"/>
              <a:gd name="T7" fmla="*/ 0 h 384"/>
              <a:gd name="T8" fmla="*/ 2147483647 w 288"/>
              <a:gd name="T9" fmla="*/ 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8" h="384">
                <a:moveTo>
                  <a:pt x="96" y="0"/>
                </a:moveTo>
                <a:lnTo>
                  <a:pt x="0" y="384"/>
                </a:lnTo>
                <a:lnTo>
                  <a:pt x="288" y="384"/>
                </a:lnTo>
                <a:lnTo>
                  <a:pt x="288" y="0"/>
                </a:lnTo>
                <a:lnTo>
                  <a:pt x="96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12750"/>
            <a:ext cx="8229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6629346" y="6489700"/>
            <a:ext cx="2438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b="1" kern="1200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  <a:cs typeface="+mn-cs"/>
              </a:rPr>
              <a:t>程序设计综合实践</a:t>
            </a:r>
            <a:endParaRPr lang="zh-CN" altLang="en-US" b="1" kern="1200" dirty="0" smtClean="0">
              <a:solidFill>
                <a:schemeClr val="tx2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acm.hdu.edu.cn/showproblem.php?pid=2612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800" y="9906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spcBef>
                <a:spcPct val="1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4800" b="1" dirty="0" smtClean="0">
                <a:solidFill>
                  <a:srgbClr val="0033CC"/>
                </a:solidFill>
                <a:latin typeface="Tahoma" pitchFamily="34" charset="0"/>
                <a:ea typeface="宋体" pitchFamily="2" charset="-122"/>
              </a:rPr>
              <a:t>程序设计</a:t>
            </a:r>
            <a:r>
              <a:rPr lang="zh-CN" altLang="zh-CN" sz="4800" b="1" dirty="0">
                <a:solidFill>
                  <a:srgbClr val="0033CC"/>
                </a:solidFill>
                <a:latin typeface="Tahoma" pitchFamily="34" charset="0"/>
                <a:ea typeface="宋体" pitchFamily="2" charset="-122"/>
              </a:rPr>
              <a:t>综合实践</a:t>
            </a:r>
            <a:endParaRPr lang="zh-CN" altLang="en-US" sz="4800" b="1" dirty="0">
              <a:solidFill>
                <a:srgbClr val="0033CC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491928" y="4025107"/>
            <a:ext cx="449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spcBef>
                <a:spcPct val="1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zh-CN" altLang="en-US" sz="3600" b="1" dirty="0">
                <a:solidFill>
                  <a:srgbClr val="0000FF"/>
                </a:solidFill>
                <a:latin typeface="Tahoma" pitchFamily="34" charset="0"/>
                <a:ea typeface="隶书" pitchFamily="49" charset="-122"/>
              </a:rPr>
              <a:t>任课教师</a:t>
            </a:r>
            <a:r>
              <a:rPr lang="zh-CN" altLang="en-US" sz="3600" b="1" dirty="0" smtClean="0">
                <a:solidFill>
                  <a:srgbClr val="0000FF"/>
                </a:solidFill>
                <a:latin typeface="Tahoma" pitchFamily="34" charset="0"/>
                <a:ea typeface="隶书" pitchFamily="49" charset="-122"/>
              </a:rPr>
              <a:t>：何渊淘</a:t>
            </a:r>
            <a:endParaRPr lang="zh-CN" altLang="en-US" sz="3600" b="1" dirty="0">
              <a:solidFill>
                <a:srgbClr val="0000FF"/>
              </a:solidFill>
              <a:latin typeface="Tahoma" pitchFamily="34" charset="0"/>
              <a:ea typeface="隶书" pitchFamily="49" charset="-122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828872" y="4800564"/>
            <a:ext cx="4419600" cy="86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spcBef>
                <a:spcPct val="1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  <a:ea typeface="宋体" pitchFamily="2" charset="-122"/>
              </a:rPr>
              <a:t>E-mail: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</a:rPr>
              <a:t>279096672@qq.com</a:t>
            </a:r>
            <a:endParaRPr lang="en-US" altLang="zh-CN" sz="2000" b="1" dirty="0">
              <a:solidFill>
                <a:srgbClr val="0000FF"/>
              </a:solidFill>
              <a:latin typeface="Arial" pitchFamily="34" charset="0"/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</a:rPr>
              <a:t>Tel</a:t>
            </a:r>
            <a:r>
              <a:rPr lang="zh-CN" altLang="en-US" sz="2000" b="1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</a:rPr>
              <a:t>：</a:t>
            </a:r>
            <a:r>
              <a:rPr lang="en-US" altLang="zh-CN" sz="2000" b="1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</a:rPr>
              <a:t>13673990235</a:t>
            </a:r>
            <a:endParaRPr lang="en-US" altLang="zh-CN" sz="2000" b="1" dirty="0">
              <a:solidFill>
                <a:srgbClr val="0033CC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6" name="Picture 2" descr="icpc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80" y="2225912"/>
            <a:ext cx="6298277" cy="158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750" y="1524000"/>
            <a:ext cx="78105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27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29640" y="1268760"/>
            <a:ext cx="5219472" cy="444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 smtClean="0"/>
              <a:t>用于计算</a:t>
            </a:r>
            <a:r>
              <a:rPr lang="en-US" altLang="zh-CN" sz="2000" dirty="0" smtClean="0"/>
              <a:t>0-1</a:t>
            </a:r>
            <a:r>
              <a:rPr lang="zh-CN" altLang="en-US" sz="2000" dirty="0" smtClean="0"/>
              <a:t>状态的程序</a:t>
            </a:r>
            <a:endParaRPr lang="zh-CN" altLang="zh-CN" sz="2000" dirty="0" smtClean="0"/>
          </a:p>
        </p:txBody>
      </p:sp>
      <p:pic>
        <p:nvPicPr>
          <p:cNvPr id="7" name="内容占位符 1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35696" y="1772816"/>
            <a:ext cx="5172075" cy="1943100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166105"/>
              </p:ext>
            </p:extLst>
          </p:nvPr>
        </p:nvGraphicFramePr>
        <p:xfrm>
          <a:off x="611560" y="4221088"/>
          <a:ext cx="3600450" cy="1439865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576072"/>
                <a:gridCol w="504063"/>
                <a:gridCol w="504063"/>
                <a:gridCol w="504063"/>
                <a:gridCol w="504063"/>
                <a:gridCol w="504063"/>
                <a:gridCol w="504063"/>
              </a:tblGrid>
              <a:tr h="2879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 | j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2879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92D050"/>
                    </a:solidFill>
                  </a:tcPr>
                </a:tc>
              </a:tr>
              <a:tr h="2879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2879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2879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10027"/>
              </p:ext>
            </p:extLst>
          </p:nvPr>
        </p:nvGraphicFramePr>
        <p:xfrm>
          <a:off x="5288484" y="4293096"/>
          <a:ext cx="3438573" cy="1367972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954449"/>
                <a:gridCol w="621031"/>
                <a:gridCol w="621031"/>
                <a:gridCol w="621031"/>
                <a:gridCol w="621031"/>
              </a:tblGrid>
              <a:tr h="3419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W=5</a:t>
                      </a: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61" marR="68561" marT="0" marB="0" anchor="ctr"/>
                </a:tc>
              </a:tr>
              <a:tr h="3419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重量</a:t>
                      </a:r>
                      <a:r>
                        <a:rPr lang="en-US" sz="1600" b="1" i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lang="zh-CN" sz="1600" b="1" i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61" marR="68561" marT="0" marB="0" anchor="ctr"/>
                </a:tc>
              </a:tr>
              <a:tr h="3419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价值</a:t>
                      </a:r>
                      <a:r>
                        <a:rPr lang="en-US" sz="1600" b="1" i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endParaRPr lang="zh-CN" sz="1600" b="1" i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61" marR="68561" marT="0" marB="0" anchor="ctr"/>
                </a:tc>
              </a:tr>
              <a:tr h="3419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i="0" kern="100" dirty="0" smtClean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最优解</a:t>
                      </a:r>
                      <a:r>
                        <a:rPr lang="en-US" altLang="zh-CN" sz="1600" b="1" i="1" kern="100" dirty="0" smtClean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x</a:t>
                      </a:r>
                      <a:endParaRPr lang="zh-CN" sz="1600" b="1" i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smtClean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smtClean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61" marR="68561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62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、动态规划的特征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+mn-ea"/>
              </a:rPr>
              <a:t>最优</a:t>
            </a:r>
            <a:r>
              <a:rPr lang="zh-CN" altLang="zh-CN" dirty="0" smtClean="0">
                <a:latin typeface="+mn-ea"/>
              </a:rPr>
              <a:t>子结构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zh-CN" dirty="0">
                <a:latin typeface="+mn-ea"/>
                <a:ea typeface="+mn-ea"/>
              </a:rPr>
              <a:t>当问题的最优解包含了其子问题的最优解时，称该问题具有最优子结构性质</a:t>
            </a:r>
            <a:r>
              <a:rPr lang="zh-CN" altLang="zh-CN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r>
              <a:rPr lang="zh-CN" altLang="zh-CN" dirty="0">
                <a:latin typeface="+mn-ea"/>
              </a:rPr>
              <a:t>重叠子</a:t>
            </a:r>
            <a:r>
              <a:rPr lang="zh-CN" altLang="zh-CN" dirty="0" smtClean="0">
                <a:latin typeface="+mn-ea"/>
              </a:rPr>
              <a:t>问题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zh-CN" dirty="0">
                <a:latin typeface="+mn-ea"/>
                <a:ea typeface="+mn-ea"/>
              </a:rPr>
              <a:t>在用递归算法自顶向下解问题时，每次产生的子问题并不总是新问题，有些子问题被反复计算多次。动态规划算法正是利用了这种子问题的重叠性质，对每一个子问题只解一次，而后将其解保存在一个表格中，在以后尽可能多地利用这些子问题的解。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056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、动态规划的基本思想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+mn-ea"/>
              </a:rPr>
              <a:t>动态规划算法通常用于求解具有某种最优性质的问题。</a:t>
            </a:r>
            <a:endParaRPr lang="en-US" altLang="zh-CN" dirty="0">
              <a:latin typeface="+mn-ea"/>
            </a:endParaRPr>
          </a:p>
          <a:p>
            <a:r>
              <a:rPr lang="zh-CN" altLang="zh-CN" dirty="0">
                <a:latin typeface="+mn-ea"/>
              </a:rPr>
              <a:t>在这类问题中，可能会有许多可行解</a:t>
            </a:r>
            <a:r>
              <a:rPr lang="zh-CN" altLang="zh-CN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zh-CN" dirty="0">
                <a:latin typeface="+mn-ea"/>
                <a:ea typeface="+mn-ea"/>
              </a:rPr>
              <a:t>每一个解都对应于一个值，我们希望找到具有最优值的解</a:t>
            </a:r>
            <a:r>
              <a:rPr lang="zh-CN" altLang="zh-CN" dirty="0" smtClean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682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+mn-ea"/>
              </a:rPr>
              <a:t>基本思想是将待求解问题分解成若干个子问题，先求解子问题，然后从这些子问题的解得到原问题的解</a:t>
            </a:r>
            <a:r>
              <a:rPr lang="zh-CN" altLang="zh-CN" dirty="0" smtClean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zh-CN" dirty="0">
                <a:latin typeface="+mn-ea"/>
                <a:ea typeface="+mn-ea"/>
              </a:rPr>
              <a:t>适合于用动态规划求解的问题，经分解得到子问题往往不是互相独立的。若用分治法来解这类问题，则分解得到的子问题数目太多，有些子问题被重复计算了很多次。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4291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+mn-ea"/>
              </a:rPr>
              <a:t>如果我们能够保存已解决的子问题的答案，而在需要时再找出已求得的答案，这样就可以避免大量的重复计算，节省时间。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zh-CN" dirty="0" smtClean="0">
                <a:latin typeface="+mn-ea"/>
                <a:ea typeface="+mn-ea"/>
              </a:rPr>
              <a:t>可以</a:t>
            </a:r>
            <a:r>
              <a:rPr lang="zh-CN" altLang="zh-CN" dirty="0">
                <a:latin typeface="+mn-ea"/>
                <a:ea typeface="+mn-ea"/>
              </a:rPr>
              <a:t>用一个表来记录所有已解的子问题的答案。不管该子问题以后是否被用到，只要它被计算过，就将其结果填入表中。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942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+mn-ea"/>
              </a:rPr>
              <a:t>这就是动态规划法的基本</a:t>
            </a:r>
            <a:r>
              <a:rPr lang="zh-CN" altLang="zh-CN" dirty="0" smtClean="0">
                <a:latin typeface="+mn-ea"/>
              </a:rPr>
              <a:t>思路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zh-CN" dirty="0">
                <a:latin typeface="+mn-ea"/>
                <a:ea typeface="+mn-ea"/>
              </a:rPr>
              <a:t>具体的动态规划算法多种多样，但它们具有相同的填表格式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6111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、如何设计动态规划算法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找出最优解的性质，并刻画其结构</a:t>
            </a:r>
            <a:r>
              <a:rPr lang="zh-CN" altLang="zh-CN" dirty="0" smtClean="0"/>
              <a:t>特征</a:t>
            </a:r>
            <a:endParaRPr lang="en-US" altLang="zh-CN" dirty="0" smtClean="0"/>
          </a:p>
          <a:p>
            <a:r>
              <a:rPr lang="zh-CN" altLang="zh-CN" dirty="0"/>
              <a:t>递归地定义最优值（写出动态规划方程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/>
              <a:t>以自底向上的方式计算出</a:t>
            </a:r>
            <a:r>
              <a:rPr lang="zh-CN" altLang="zh-CN" dirty="0" smtClean="0"/>
              <a:t>最优值</a:t>
            </a:r>
            <a:endParaRPr lang="en-US" altLang="zh-CN" dirty="0" smtClean="0"/>
          </a:p>
          <a:p>
            <a:r>
              <a:rPr lang="zh-CN" altLang="zh-CN" dirty="0"/>
              <a:t>根据计算最优值时得到的信息，构造一</a:t>
            </a:r>
            <a:r>
              <a:rPr lang="zh-CN" altLang="zh-CN"/>
              <a:t>个</a:t>
            </a:r>
            <a:r>
              <a:rPr lang="zh-CN" altLang="zh-CN" smtClean="0"/>
              <a:t>最优解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5412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</a:t>
            </a:r>
            <a:r>
              <a:rPr lang="zh-CN" altLang="zh-CN" dirty="0"/>
              <a:t>练习题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401080" cy="5248275"/>
          </a:xfrm>
        </p:spPr>
        <p:txBody>
          <a:bodyPr/>
          <a:lstStyle/>
          <a:p>
            <a:pPr lvl="0"/>
            <a:r>
              <a:rPr lang="zh-CN" altLang="en-US" sz="2400" dirty="0"/>
              <a:t>最</a:t>
            </a:r>
            <a:r>
              <a:rPr lang="zh-CN" altLang="en-US" sz="2400" dirty="0" smtClean="0"/>
              <a:t>长公共子序列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</a:t>
            </a:r>
            <a:r>
              <a:rPr lang="en-US" altLang="zh-CN" sz="2400" u="sng" dirty="0">
                <a:solidFill>
                  <a:srgbClr val="0000FF"/>
                </a:solidFill>
                <a:hlinkClick r:id="rId2"/>
              </a:rPr>
              <a:t>http://</a:t>
            </a:r>
            <a:r>
              <a:rPr lang="en-US" altLang="zh-CN" sz="2400" u="sng" dirty="0" smtClean="0">
                <a:solidFill>
                  <a:srgbClr val="0000FF"/>
                </a:solidFill>
                <a:hlinkClick r:id="rId2"/>
              </a:rPr>
              <a:t>acm.hdu.edu.cn/showproblem.php?pid=</a:t>
            </a:r>
            <a:r>
              <a:rPr lang="en-US" altLang="zh-CN" sz="2400" u="sng" dirty="0" smtClean="0">
                <a:solidFill>
                  <a:srgbClr val="0000FF"/>
                </a:solidFill>
              </a:rPr>
              <a:t>1159</a:t>
            </a:r>
            <a:endParaRPr lang="en-US" altLang="zh-CN" sz="2400" dirty="0" smtClean="0"/>
          </a:p>
          <a:p>
            <a:pPr lvl="0"/>
            <a:r>
              <a:rPr lang="en-US" altLang="zh-CN" sz="2400" dirty="0" smtClean="0"/>
              <a:t>Max Sum   </a:t>
            </a:r>
            <a:r>
              <a:rPr lang="en-US" altLang="zh-CN" sz="2400" u="sng" dirty="0" smtClean="0">
                <a:solidFill>
                  <a:srgbClr val="0000FF"/>
                </a:solidFill>
              </a:rPr>
              <a:t>http://acm.hdu.edu.cn/showproblem.php?pid=1003</a:t>
            </a:r>
            <a:endParaRPr lang="en-US" altLang="zh-CN" sz="2400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09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WordArt 2"/>
          <p:cNvSpPr>
            <a:spLocks noChangeArrowheads="1" noChangeShapeType="1"/>
          </p:cNvSpPr>
          <p:nvPr/>
        </p:nvSpPr>
        <p:spPr bwMode="auto">
          <a:xfrm>
            <a:off x="2362200" y="3200400"/>
            <a:ext cx="4343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71842" dir="2700000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71842" dir="2700000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一、动态规划简介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258204" cy="5248275"/>
          </a:xfrm>
        </p:spPr>
        <p:txBody>
          <a:bodyPr/>
          <a:lstStyle/>
          <a:p>
            <a:pPr marL="342900" lvl="1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zh-CN" altLang="zh-CN" dirty="0" smtClean="0">
                <a:latin typeface="+mn-ea"/>
                <a:ea typeface="+mn-ea"/>
              </a:rPr>
              <a:t>动态规划</a:t>
            </a:r>
            <a:r>
              <a:rPr lang="zh-CN" altLang="zh-CN" dirty="0">
                <a:latin typeface="+mn-ea"/>
                <a:ea typeface="+mn-ea"/>
              </a:rPr>
              <a:t>是一类问题的求解方式，此类</a:t>
            </a:r>
            <a:r>
              <a:rPr lang="zh-CN" altLang="zh-CN" dirty="0" smtClean="0">
                <a:latin typeface="+mn-ea"/>
                <a:ea typeface="+mn-ea"/>
              </a:rPr>
              <a:t>问题</a:t>
            </a:r>
            <a:r>
              <a:rPr lang="zh-CN" altLang="en-US" dirty="0" smtClean="0">
                <a:latin typeface="+mn-ea"/>
                <a:ea typeface="+mn-ea"/>
              </a:rPr>
              <a:t>的解</a:t>
            </a:r>
            <a:r>
              <a:rPr lang="zh-CN" altLang="zh-CN" dirty="0" smtClean="0">
                <a:latin typeface="+mn-ea"/>
                <a:ea typeface="+mn-ea"/>
              </a:rPr>
              <a:t>可以通过</a:t>
            </a:r>
            <a:r>
              <a:rPr lang="zh-CN" altLang="en-US" dirty="0" smtClean="0">
                <a:latin typeface="+mn-ea"/>
                <a:ea typeface="+mn-ea"/>
              </a:rPr>
              <a:t>穷举方式完成，</a:t>
            </a:r>
            <a:r>
              <a:rPr lang="zh-CN" altLang="zh-CN" dirty="0" smtClean="0">
                <a:latin typeface="+mn-ea"/>
                <a:ea typeface="+mn-ea"/>
              </a:rPr>
              <a:t>然而这种</a:t>
            </a:r>
            <a:r>
              <a:rPr lang="zh-CN" altLang="en-US" dirty="0" smtClean="0">
                <a:latin typeface="+mn-ea"/>
                <a:ea typeface="+mn-ea"/>
              </a:rPr>
              <a:t>穷举</a:t>
            </a:r>
            <a:r>
              <a:rPr lang="zh-CN" altLang="zh-CN" dirty="0" smtClean="0">
                <a:latin typeface="+mn-ea"/>
                <a:ea typeface="+mn-ea"/>
              </a:rPr>
              <a:t>算法</a:t>
            </a:r>
            <a:r>
              <a:rPr lang="zh-CN" altLang="zh-CN" dirty="0">
                <a:latin typeface="+mn-ea"/>
                <a:ea typeface="+mn-ea"/>
              </a:rPr>
              <a:t>的复杂度一般通常为</a:t>
            </a:r>
            <a:r>
              <a:rPr lang="en-US" altLang="zh-CN" dirty="0">
                <a:latin typeface="+mn-ea"/>
                <a:ea typeface="+mn-ea"/>
              </a:rPr>
              <a:t>O(2</a:t>
            </a:r>
            <a:r>
              <a:rPr lang="en-US" altLang="zh-CN" baseline="30000" dirty="0">
                <a:latin typeface="+mn-ea"/>
                <a:ea typeface="+mn-ea"/>
              </a:rPr>
              <a:t>n</a:t>
            </a:r>
            <a:r>
              <a:rPr lang="en-US" altLang="zh-CN" dirty="0">
                <a:latin typeface="+mn-ea"/>
                <a:ea typeface="+mn-ea"/>
              </a:rPr>
              <a:t>)</a:t>
            </a:r>
            <a:r>
              <a:rPr lang="zh-CN" altLang="zh-CN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zh-CN" altLang="zh-CN" dirty="0">
                <a:latin typeface="+mn-ea"/>
                <a:ea typeface="+mn-ea"/>
              </a:rPr>
              <a:t>可以使用动态规划求解的问题</a:t>
            </a:r>
            <a:r>
              <a:rPr lang="zh-CN" altLang="zh-CN" dirty="0" smtClean="0">
                <a:latin typeface="+mn-ea"/>
                <a:ea typeface="+mn-ea"/>
              </a:rPr>
              <a:t>只是用</a:t>
            </a:r>
            <a:r>
              <a:rPr lang="zh-CN" altLang="en-US" dirty="0" smtClean="0">
                <a:latin typeface="+mn-ea"/>
                <a:ea typeface="+mn-ea"/>
              </a:rPr>
              <a:t>穷举策略解决</a:t>
            </a:r>
            <a:r>
              <a:rPr lang="zh-CN" altLang="zh-CN" dirty="0" smtClean="0">
                <a:latin typeface="+mn-ea"/>
                <a:ea typeface="+mn-ea"/>
              </a:rPr>
              <a:t>问题</a:t>
            </a:r>
            <a:r>
              <a:rPr lang="zh-CN" altLang="zh-CN" dirty="0">
                <a:latin typeface="+mn-ea"/>
                <a:ea typeface="+mn-ea"/>
              </a:rPr>
              <a:t>的一个子集，因此要对问题本身进行分析，从而判断是否可以使用动态规划来求解</a:t>
            </a:r>
            <a:r>
              <a:rPr lang="zh-CN" altLang="en-US" dirty="0">
                <a:latin typeface="+mn-ea"/>
                <a:ea typeface="+mn-ea"/>
              </a:rPr>
              <a:t>。</a:t>
            </a: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altLang="zh-CN" dirty="0"/>
          </a:p>
          <a:p>
            <a:endParaRPr lang="zh-CN" altLang="zh-CN" dirty="0" smtClean="0"/>
          </a:p>
          <a:p>
            <a:pPr lvl="1"/>
            <a:endParaRPr lang="en-US" altLang="zh-CN" dirty="0" smtClean="0"/>
          </a:p>
          <a:p>
            <a:pPr algn="just"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762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二、</a:t>
            </a:r>
            <a:r>
              <a:rPr lang="en-US" altLang="zh-CN" dirty="0" smtClean="0">
                <a:ea typeface="宋体" pitchFamily="2" charset="-122"/>
              </a:rPr>
              <a:t>0-1</a:t>
            </a:r>
            <a:r>
              <a:rPr lang="zh-CN" altLang="en-US" dirty="0" smtClean="0">
                <a:ea typeface="宋体" pitchFamily="2" charset="-122"/>
              </a:rPr>
              <a:t>背包</a:t>
            </a:r>
            <a:r>
              <a:rPr lang="zh-CN" altLang="en-US" dirty="0" smtClean="0">
                <a:ea typeface="宋体" pitchFamily="2" charset="-122"/>
              </a:rPr>
              <a:t>问题描述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258204" cy="5248275"/>
          </a:xfrm>
        </p:spPr>
        <p:txBody>
          <a:bodyPr/>
          <a:lstStyle/>
          <a:p>
            <a:r>
              <a:rPr lang="zh-CN" altLang="zh-CN" dirty="0">
                <a:latin typeface="+mn-ea"/>
              </a:rPr>
              <a:t>给定一个物品集合</a:t>
            </a:r>
            <a:r>
              <a:rPr lang="en-US" altLang="zh-CN" i="1" dirty="0">
                <a:latin typeface="+mn-ea"/>
              </a:rPr>
              <a:t>s</a:t>
            </a:r>
            <a:r>
              <a:rPr lang="zh-CN" altLang="zh-CN" dirty="0">
                <a:latin typeface="+mn-ea"/>
              </a:rPr>
              <a:t>＝｛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zh-CN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zh-CN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zh-CN" dirty="0">
                <a:latin typeface="+mn-ea"/>
              </a:rPr>
              <a:t>，…，</a:t>
            </a:r>
            <a:r>
              <a:rPr lang="en-US" altLang="zh-CN" i="1" dirty="0">
                <a:latin typeface="+mn-ea"/>
              </a:rPr>
              <a:t>n</a:t>
            </a:r>
            <a:r>
              <a:rPr lang="zh-CN" altLang="zh-CN" dirty="0">
                <a:latin typeface="+mn-ea"/>
              </a:rPr>
              <a:t>｝，物品</a:t>
            </a:r>
            <a:r>
              <a:rPr lang="en-US" altLang="zh-CN" i="1" dirty="0" err="1">
                <a:latin typeface="+mn-ea"/>
              </a:rPr>
              <a:t>i</a:t>
            </a:r>
            <a:r>
              <a:rPr lang="zh-CN" altLang="zh-CN" dirty="0">
                <a:latin typeface="+mn-ea"/>
              </a:rPr>
              <a:t>的重量是</a:t>
            </a:r>
            <a:r>
              <a:rPr lang="en-US" altLang="zh-CN" i="1" dirty="0" err="1">
                <a:latin typeface="+mn-ea"/>
              </a:rPr>
              <a:t>w</a:t>
            </a:r>
            <a:r>
              <a:rPr lang="en-US" altLang="zh-CN" baseline="-25000" dirty="0" err="1">
                <a:latin typeface="+mn-ea"/>
              </a:rPr>
              <a:t>i</a:t>
            </a:r>
            <a:r>
              <a:rPr lang="zh-CN" altLang="zh-CN" dirty="0">
                <a:latin typeface="+mn-ea"/>
              </a:rPr>
              <a:t>，其价值是</a:t>
            </a:r>
            <a:r>
              <a:rPr lang="en-US" altLang="zh-CN" i="1" dirty="0">
                <a:latin typeface="+mn-ea"/>
              </a:rPr>
              <a:t>v</a:t>
            </a:r>
            <a:r>
              <a:rPr lang="en-US" altLang="zh-CN" baseline="-25000" dirty="0">
                <a:latin typeface="+mn-ea"/>
              </a:rPr>
              <a:t>i</a:t>
            </a:r>
            <a:r>
              <a:rPr lang="zh-CN" altLang="zh-CN" dirty="0">
                <a:latin typeface="+mn-ea"/>
              </a:rPr>
              <a:t>，背包的</a:t>
            </a:r>
            <a:r>
              <a:rPr lang="zh-CN" altLang="zh-CN" dirty="0" smtClean="0">
                <a:latin typeface="+mn-ea"/>
              </a:rPr>
              <a:t>容量为</a:t>
            </a:r>
            <a:r>
              <a:rPr lang="en-US" altLang="zh-CN" i="1" dirty="0">
                <a:latin typeface="+mn-ea"/>
              </a:rPr>
              <a:t>W</a:t>
            </a:r>
            <a:r>
              <a:rPr lang="zh-CN" altLang="zh-CN" dirty="0" smtClean="0">
                <a:latin typeface="+mn-ea"/>
              </a:rPr>
              <a:t>，</a:t>
            </a:r>
            <a:r>
              <a:rPr lang="zh-CN" altLang="zh-CN" dirty="0">
                <a:latin typeface="+mn-ea"/>
              </a:rPr>
              <a:t>即最大载重量不超过</a:t>
            </a:r>
            <a:r>
              <a:rPr lang="en-US" altLang="zh-CN" i="1" dirty="0">
                <a:latin typeface="+mn-ea"/>
              </a:rPr>
              <a:t>W</a:t>
            </a:r>
            <a:r>
              <a:rPr lang="zh-CN" altLang="zh-CN" dirty="0">
                <a:latin typeface="+mn-ea"/>
              </a:rPr>
              <a:t>。在限定的总重量</a:t>
            </a:r>
            <a:r>
              <a:rPr lang="en-US" altLang="zh-CN" i="1" dirty="0">
                <a:latin typeface="+mn-ea"/>
              </a:rPr>
              <a:t>W</a:t>
            </a:r>
            <a:r>
              <a:rPr lang="zh-CN" altLang="zh-CN" dirty="0">
                <a:latin typeface="+mn-ea"/>
              </a:rPr>
              <a:t>内，我们如何选择物品，才能使得物品的总价值最大</a:t>
            </a:r>
            <a:r>
              <a:rPr lang="zh-CN" altLang="zh-CN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lvl="1"/>
            <a:endParaRPr lang="en-US" altLang="zh-CN" dirty="0" smtClean="0"/>
          </a:p>
          <a:p>
            <a:pPr algn="just"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+mn-ea"/>
              </a:rPr>
              <a:t>0-1</a:t>
            </a:r>
            <a:r>
              <a:rPr lang="zh-CN" altLang="en-US" dirty="0" smtClean="0">
                <a:latin typeface="+mn-ea"/>
              </a:rPr>
              <a:t>背包问题的特点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zh-CN" dirty="0">
                <a:latin typeface="+mn-ea"/>
                <a:ea typeface="+mn-ea"/>
              </a:rPr>
              <a:t>如果物品不能被分割，即物品</a:t>
            </a:r>
            <a:r>
              <a:rPr lang="en-US" altLang="zh-CN" i="1" dirty="0" err="1">
                <a:latin typeface="+mn-ea"/>
                <a:ea typeface="+mn-ea"/>
              </a:rPr>
              <a:t>i</a:t>
            </a:r>
            <a:r>
              <a:rPr lang="zh-CN" altLang="zh-CN" dirty="0">
                <a:latin typeface="+mn-ea"/>
                <a:ea typeface="+mn-ea"/>
              </a:rPr>
              <a:t>要么整个地选取，要么不选取；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zh-CN" dirty="0">
                <a:latin typeface="+mn-ea"/>
                <a:ea typeface="+mn-ea"/>
              </a:rPr>
              <a:t>不能将物品</a:t>
            </a:r>
            <a:r>
              <a:rPr lang="en-US" altLang="zh-CN" i="1" dirty="0" err="1">
                <a:latin typeface="+mn-ea"/>
                <a:ea typeface="+mn-ea"/>
              </a:rPr>
              <a:t>i</a:t>
            </a:r>
            <a:r>
              <a:rPr lang="zh-CN" altLang="zh-CN" dirty="0">
                <a:latin typeface="+mn-ea"/>
                <a:ea typeface="+mn-ea"/>
              </a:rPr>
              <a:t>装入背包多次，也不能只装入部分物品</a:t>
            </a:r>
            <a:r>
              <a:rPr lang="en-US" altLang="zh-CN" i="1" dirty="0" err="1">
                <a:latin typeface="+mn-ea"/>
                <a:ea typeface="+mn-ea"/>
              </a:rPr>
              <a:t>i</a:t>
            </a:r>
            <a:r>
              <a:rPr lang="zh-CN" altLang="zh-CN" dirty="0">
                <a:latin typeface="+mn-ea"/>
                <a:ea typeface="+mn-ea"/>
              </a:rPr>
              <a:t>，则该问题称为</a:t>
            </a:r>
            <a:r>
              <a:rPr lang="en-US" altLang="zh-CN" dirty="0">
                <a:latin typeface="+mn-ea"/>
                <a:ea typeface="+mn-ea"/>
              </a:rPr>
              <a:t>0</a:t>
            </a:r>
            <a:r>
              <a:rPr lang="zh-CN" altLang="zh-CN" dirty="0">
                <a:latin typeface="+mn-ea"/>
                <a:ea typeface="+mn-ea"/>
              </a:rPr>
              <a:t>—</a:t>
            </a:r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zh-CN" dirty="0">
                <a:latin typeface="+mn-ea"/>
                <a:ea typeface="+mn-ea"/>
              </a:rPr>
              <a:t>背包问题。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zh-CN" dirty="0">
                <a:latin typeface="+mn-ea"/>
                <a:ea typeface="+mn-ea"/>
              </a:rPr>
              <a:t>如果物品可以拆分，则问题称为背包问题，适合使用贪心算法。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54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三、动态规划的数学描述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+mn-ea"/>
              </a:rPr>
              <a:t>假设</a:t>
            </a:r>
            <a:r>
              <a:rPr lang="en-US" altLang="zh-CN" i="1" dirty="0">
                <a:latin typeface="+mn-ea"/>
              </a:rPr>
              <a:t>x</a:t>
            </a:r>
            <a:r>
              <a:rPr lang="en-US" altLang="zh-CN" baseline="-25000" dirty="0">
                <a:latin typeface="+mn-ea"/>
              </a:rPr>
              <a:t>i</a:t>
            </a:r>
            <a:r>
              <a:rPr lang="zh-CN" altLang="zh-CN" dirty="0">
                <a:latin typeface="+mn-ea"/>
              </a:rPr>
              <a:t>表示物品</a:t>
            </a:r>
            <a:r>
              <a:rPr lang="en-US" altLang="zh-CN" i="1" dirty="0" err="1">
                <a:latin typeface="+mn-ea"/>
              </a:rPr>
              <a:t>i</a:t>
            </a:r>
            <a:r>
              <a:rPr lang="zh-CN" altLang="zh-CN" dirty="0">
                <a:latin typeface="+mn-ea"/>
              </a:rPr>
              <a:t>装入背包的</a:t>
            </a:r>
            <a:r>
              <a:rPr lang="zh-CN" altLang="zh-CN" dirty="0" smtClean="0">
                <a:latin typeface="+mn-ea"/>
              </a:rPr>
              <a:t>情况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zh-CN" dirty="0" smtClean="0">
                <a:latin typeface="+mn-ea"/>
                <a:ea typeface="+mn-ea"/>
              </a:rPr>
              <a:t>当</a:t>
            </a:r>
            <a:r>
              <a:rPr lang="en-US" altLang="zh-CN" i="1" dirty="0">
                <a:latin typeface="+mn-ea"/>
                <a:ea typeface="+mn-ea"/>
              </a:rPr>
              <a:t>x</a:t>
            </a:r>
            <a:r>
              <a:rPr lang="en-US" altLang="zh-CN" baseline="-25000" dirty="0">
                <a:latin typeface="+mn-ea"/>
                <a:ea typeface="+mn-ea"/>
              </a:rPr>
              <a:t>i</a:t>
            </a:r>
            <a:r>
              <a:rPr lang="zh-CN" altLang="zh-CN" dirty="0">
                <a:latin typeface="+mn-ea"/>
                <a:ea typeface="+mn-ea"/>
              </a:rPr>
              <a:t>＝</a:t>
            </a:r>
            <a:r>
              <a:rPr lang="en-US" altLang="zh-CN" dirty="0">
                <a:latin typeface="+mn-ea"/>
                <a:ea typeface="+mn-ea"/>
              </a:rPr>
              <a:t>0</a:t>
            </a:r>
            <a:r>
              <a:rPr lang="zh-CN" altLang="zh-CN" dirty="0">
                <a:latin typeface="+mn-ea"/>
                <a:ea typeface="+mn-ea"/>
              </a:rPr>
              <a:t>时，表示物品没有装入背包；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defRPr/>
            </a:pPr>
            <a:r>
              <a:rPr lang="zh-CN" altLang="zh-CN" dirty="0">
                <a:latin typeface="+mn-ea"/>
                <a:ea typeface="+mn-ea"/>
              </a:rPr>
              <a:t>当</a:t>
            </a:r>
            <a:r>
              <a:rPr lang="en-US" altLang="zh-CN" i="1" dirty="0">
                <a:latin typeface="+mn-ea"/>
                <a:ea typeface="+mn-ea"/>
              </a:rPr>
              <a:t>x</a:t>
            </a:r>
            <a:r>
              <a:rPr lang="en-US" altLang="zh-CN" baseline="-25000" dirty="0">
                <a:latin typeface="+mn-ea"/>
                <a:ea typeface="+mn-ea"/>
              </a:rPr>
              <a:t>i</a:t>
            </a:r>
            <a:r>
              <a:rPr lang="zh-CN" altLang="zh-CN" dirty="0">
                <a:latin typeface="+mn-ea"/>
                <a:ea typeface="+mn-ea"/>
              </a:rPr>
              <a:t>＝</a:t>
            </a:r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zh-CN" dirty="0">
                <a:latin typeface="+mn-ea"/>
                <a:ea typeface="+mn-ea"/>
              </a:rPr>
              <a:t>时，表示把物品装入背包</a:t>
            </a:r>
            <a:r>
              <a:rPr lang="zh-CN" altLang="zh-CN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r>
              <a:rPr lang="zh-CN" altLang="zh-CN" dirty="0">
                <a:latin typeface="+mn-ea"/>
              </a:rPr>
              <a:t>约束方程：</a:t>
            </a:r>
            <a:r>
              <a:rPr lang="en-US" altLang="zh-CN" dirty="0">
                <a:latin typeface="+mn-ea"/>
              </a:rPr>
              <a:t>                       </a:t>
            </a:r>
            <a:endParaRPr lang="zh-CN" altLang="zh-CN" dirty="0">
              <a:latin typeface="+mn-ea"/>
            </a:endParaRPr>
          </a:p>
          <a:p>
            <a:r>
              <a:rPr lang="zh-CN" altLang="zh-CN" dirty="0">
                <a:latin typeface="+mn-ea"/>
              </a:rPr>
              <a:t>目标函数：</a:t>
            </a:r>
            <a:r>
              <a:rPr lang="en-US" altLang="zh-CN" dirty="0">
                <a:latin typeface="+mn-ea"/>
              </a:rPr>
              <a:t> </a:t>
            </a:r>
            <a:endParaRPr lang="zh-CN" altLang="zh-CN" dirty="0">
              <a:latin typeface="+mn-ea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zh-CN" dirty="0">
                <a:latin typeface="+mn-ea"/>
              </a:rPr>
              <a:t>因此问题就归结为找到一个满足上述约束方程</a:t>
            </a:r>
            <a:r>
              <a:rPr lang="zh-CN" altLang="zh-CN" dirty="0" smtClean="0">
                <a:latin typeface="+mn-ea"/>
              </a:rPr>
              <a:t>，并</a:t>
            </a:r>
            <a:r>
              <a:rPr lang="zh-CN" altLang="zh-CN" dirty="0">
                <a:latin typeface="+mn-ea"/>
              </a:rPr>
              <a:t>使目标函数达到最大的解向量：</a:t>
            </a:r>
          </a:p>
          <a:p>
            <a:pPr marL="366713" lvl="1" indent="0">
              <a:buNone/>
              <a:defRPr/>
            </a:pPr>
            <a:r>
              <a:rPr lang="en-US" altLang="zh-CN" sz="3200" dirty="0">
                <a:latin typeface="+mn-ea"/>
                <a:ea typeface="+mn-ea"/>
                <a:cs typeface="+mn-cs"/>
              </a:rPr>
              <a:t>X</a:t>
            </a:r>
            <a:r>
              <a:rPr lang="zh-CN" altLang="zh-CN" sz="3200" dirty="0">
                <a:latin typeface="+mn-ea"/>
                <a:ea typeface="+mn-ea"/>
                <a:cs typeface="+mn-cs"/>
              </a:rPr>
              <a:t>＝</a:t>
            </a:r>
            <a:r>
              <a:rPr lang="en-US" altLang="zh-CN" sz="3200" dirty="0">
                <a:latin typeface="+mn-ea"/>
                <a:ea typeface="+mn-ea"/>
                <a:cs typeface="+mn-cs"/>
              </a:rPr>
              <a:t>{x1</a:t>
            </a:r>
            <a:r>
              <a:rPr lang="zh-CN" altLang="zh-CN" sz="3200" dirty="0">
                <a:latin typeface="+mn-ea"/>
                <a:ea typeface="+mn-ea"/>
                <a:cs typeface="+mn-cs"/>
              </a:rPr>
              <a:t>，</a:t>
            </a:r>
            <a:r>
              <a:rPr lang="en-US" altLang="zh-CN" sz="3200" dirty="0">
                <a:latin typeface="+mn-ea"/>
                <a:ea typeface="+mn-ea"/>
                <a:cs typeface="+mn-cs"/>
              </a:rPr>
              <a:t>x2</a:t>
            </a:r>
            <a:r>
              <a:rPr lang="zh-CN" altLang="zh-CN" sz="3200" dirty="0">
                <a:latin typeface="+mn-ea"/>
                <a:ea typeface="+mn-ea"/>
                <a:cs typeface="+mn-cs"/>
              </a:rPr>
              <a:t>，</a:t>
            </a:r>
            <a:r>
              <a:rPr lang="en-US" altLang="zh-CN" sz="3200" dirty="0">
                <a:latin typeface="+mn-ea"/>
                <a:ea typeface="+mn-ea"/>
                <a:cs typeface="+mn-cs"/>
              </a:rPr>
              <a:t>…</a:t>
            </a:r>
            <a:r>
              <a:rPr lang="zh-CN" altLang="zh-CN" sz="3200" dirty="0">
                <a:latin typeface="+mn-ea"/>
                <a:ea typeface="+mn-ea"/>
                <a:cs typeface="+mn-cs"/>
              </a:rPr>
              <a:t>，</a:t>
            </a:r>
            <a:r>
              <a:rPr lang="en-US" altLang="zh-CN" sz="3200" dirty="0" err="1">
                <a:latin typeface="+mn-ea"/>
                <a:ea typeface="+mn-ea"/>
                <a:cs typeface="+mn-cs"/>
              </a:rPr>
              <a:t>xn</a:t>
            </a:r>
            <a:r>
              <a:rPr lang="en-US" altLang="zh-CN" sz="3200" dirty="0">
                <a:latin typeface="+mn-ea"/>
                <a:ea typeface="+mn-ea"/>
                <a:cs typeface="+mn-cs"/>
              </a:rPr>
              <a:t>}, </a:t>
            </a:r>
            <a:endParaRPr lang="zh-CN" altLang="zh-CN" sz="3200" dirty="0">
              <a:latin typeface="+mn-ea"/>
              <a:ea typeface="+mn-ea"/>
              <a:cs typeface="+mn-cs"/>
            </a:endParaRPr>
          </a:p>
          <a:p>
            <a:endParaRPr lang="en-US" altLang="zh-CN" dirty="0"/>
          </a:p>
          <a:p>
            <a:pPr lvl="1">
              <a:defRPr/>
            </a:pPr>
            <a:endParaRPr lang="en-US" altLang="zh-CN" dirty="0"/>
          </a:p>
        </p:txBody>
      </p:sp>
      <p:graphicFrame>
        <p:nvGraphicFramePr>
          <p:cNvPr id="4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314595"/>
              </p:ext>
            </p:extLst>
          </p:nvPr>
        </p:nvGraphicFramePr>
        <p:xfrm>
          <a:off x="3347864" y="2500313"/>
          <a:ext cx="1490662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公式" r:id="rId3" imgW="876240" imgH="444240" progId="Equation.3">
                  <p:embed/>
                </p:oleObj>
              </mc:Choice>
              <mc:Fallback>
                <p:oleObj name="公式" r:id="rId3" imgW="8762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500313"/>
                        <a:ext cx="1490662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85075"/>
              </p:ext>
            </p:extLst>
          </p:nvPr>
        </p:nvGraphicFramePr>
        <p:xfrm>
          <a:off x="3347864" y="3251118"/>
          <a:ext cx="108108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公式" r:id="rId5" imgW="761669" imgH="482391" progId="Equation.3">
                  <p:embed/>
                </p:oleObj>
              </mc:Choice>
              <mc:Fallback>
                <p:oleObj name="公式" r:id="rId5" imgW="761669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3251118"/>
                        <a:ext cx="1081087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230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四、动态规划的问题分析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0-1</a:t>
            </a:r>
            <a:r>
              <a:rPr lang="zh-CN" altLang="zh-CN" dirty="0"/>
              <a:t>背包问题具有最优子结构性质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对应的数学描述为</a:t>
            </a:r>
            <a:endParaRPr lang="en-US" altLang="zh-CN" dirty="0" smtClean="0"/>
          </a:p>
          <a:p>
            <a:pPr lvl="1"/>
            <a:endParaRPr lang="zh-CN" altLang="zh-CN" dirty="0"/>
          </a:p>
          <a:p>
            <a:endParaRPr lang="zh-CN" altLang="en-US" dirty="0"/>
          </a:p>
        </p:txBody>
      </p:sp>
      <p:graphicFrame>
        <p:nvGraphicFramePr>
          <p:cNvPr id="4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359220"/>
              </p:ext>
            </p:extLst>
          </p:nvPr>
        </p:nvGraphicFramePr>
        <p:xfrm>
          <a:off x="3203848" y="2540528"/>
          <a:ext cx="1171575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" name="公式" r:id="rId3" imgW="787400" imgH="939800" progId="Equation.3">
                  <p:embed/>
                </p:oleObj>
              </mc:Choice>
              <mc:Fallback>
                <p:oleObj name="公式" r:id="rId3" imgW="7874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540528"/>
                        <a:ext cx="1171575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532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137000"/>
              </p:ext>
            </p:extLst>
          </p:nvPr>
        </p:nvGraphicFramePr>
        <p:xfrm>
          <a:off x="5004048" y="2924944"/>
          <a:ext cx="1103402" cy="427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" name="公式" r:id="rId5" imgW="685800" imgH="228600" progId="Equation.3">
                  <p:embed/>
                </p:oleObj>
              </mc:Choice>
              <mc:Fallback>
                <p:oleObj name="公式" r:id="rId5" imgW="685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2924944"/>
                        <a:ext cx="1103402" cy="427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229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err="1">
                <a:latin typeface="+mn-ea"/>
              </a:rPr>
              <a:t>i</a:t>
            </a:r>
            <a:r>
              <a:rPr lang="zh-CN" altLang="zh-CN" dirty="0">
                <a:latin typeface="+mn-ea"/>
              </a:rPr>
              <a:t>≤</a:t>
            </a:r>
            <a:r>
              <a:rPr lang="en-US" altLang="zh-CN" i="1" dirty="0">
                <a:latin typeface="+mn-ea"/>
              </a:rPr>
              <a:t>k</a:t>
            </a:r>
            <a:r>
              <a:rPr lang="zh-CN" altLang="zh-CN" dirty="0">
                <a:latin typeface="+mn-ea"/>
              </a:rPr>
              <a:t>≤</a:t>
            </a:r>
            <a:r>
              <a:rPr lang="en-US" altLang="zh-CN" i="1" dirty="0">
                <a:latin typeface="+mn-ea"/>
              </a:rPr>
              <a:t>n</a:t>
            </a:r>
            <a:r>
              <a:rPr lang="zh-CN" altLang="zh-CN" dirty="0">
                <a:latin typeface="+mn-ea"/>
              </a:rPr>
              <a:t>的最优值为</a:t>
            </a:r>
            <a:r>
              <a:rPr lang="en-US" altLang="zh-CN" i="1" dirty="0">
                <a:latin typeface="+mn-ea"/>
              </a:rPr>
              <a:t>p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i="1" dirty="0" err="1">
                <a:latin typeface="+mn-ea"/>
              </a:rPr>
              <a:t>i</a:t>
            </a:r>
            <a:r>
              <a:rPr lang="zh-CN" altLang="zh-CN" dirty="0">
                <a:latin typeface="+mn-ea"/>
              </a:rPr>
              <a:t>，</a:t>
            </a:r>
            <a:r>
              <a:rPr lang="en-US" altLang="zh-CN" i="1" dirty="0">
                <a:latin typeface="+mn-ea"/>
              </a:rPr>
              <a:t>j</a:t>
            </a:r>
            <a:r>
              <a:rPr lang="en-US" altLang="zh-CN" dirty="0" smtClean="0">
                <a:latin typeface="+mn-ea"/>
              </a:rPr>
              <a:t>)</a:t>
            </a:r>
          </a:p>
          <a:p>
            <a:pPr lvl="1"/>
            <a:r>
              <a:rPr lang="zh-CN" altLang="zh-CN" dirty="0">
                <a:latin typeface="+mn-ea"/>
                <a:ea typeface="+mn-ea"/>
              </a:rPr>
              <a:t>是背包容量为</a:t>
            </a:r>
            <a:r>
              <a:rPr lang="en-US" altLang="zh-CN" i="1" dirty="0">
                <a:latin typeface="+mn-ea"/>
                <a:ea typeface="+mn-ea"/>
              </a:rPr>
              <a:t>j</a:t>
            </a:r>
            <a:r>
              <a:rPr lang="zh-CN" altLang="zh-CN" dirty="0">
                <a:latin typeface="+mn-ea"/>
                <a:ea typeface="+mn-ea"/>
              </a:rPr>
              <a:t>，可选物品为</a:t>
            </a:r>
            <a:r>
              <a:rPr lang="en-US" altLang="zh-CN" i="1" dirty="0" err="1">
                <a:latin typeface="+mn-ea"/>
                <a:ea typeface="+mn-ea"/>
              </a:rPr>
              <a:t>i</a:t>
            </a:r>
            <a:r>
              <a:rPr lang="zh-CN" altLang="zh-CN" dirty="0">
                <a:latin typeface="+mn-ea"/>
                <a:ea typeface="+mn-ea"/>
              </a:rPr>
              <a:t>，</a:t>
            </a:r>
            <a:r>
              <a:rPr lang="en-US" altLang="zh-CN" i="1" dirty="0" err="1">
                <a:latin typeface="+mn-ea"/>
                <a:ea typeface="+mn-ea"/>
              </a:rPr>
              <a:t>i</a:t>
            </a:r>
            <a:r>
              <a:rPr lang="zh-CN" altLang="zh-CN" dirty="0">
                <a:latin typeface="+mn-ea"/>
                <a:ea typeface="+mn-ea"/>
              </a:rPr>
              <a:t>＋</a:t>
            </a:r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zh-CN" dirty="0">
                <a:latin typeface="+mn-ea"/>
                <a:ea typeface="+mn-ea"/>
              </a:rPr>
              <a:t>，…，</a:t>
            </a:r>
            <a:r>
              <a:rPr lang="en-US" altLang="zh-CN" i="1" dirty="0">
                <a:latin typeface="+mn-ea"/>
                <a:ea typeface="+mn-ea"/>
              </a:rPr>
              <a:t>n</a:t>
            </a:r>
            <a:r>
              <a:rPr lang="zh-CN" altLang="zh-CN" dirty="0">
                <a:latin typeface="+mn-ea"/>
                <a:ea typeface="+mn-ea"/>
              </a:rPr>
              <a:t>时</a:t>
            </a:r>
            <a:r>
              <a:rPr lang="en-US" altLang="zh-CN" dirty="0">
                <a:latin typeface="+mn-ea"/>
                <a:ea typeface="+mn-ea"/>
              </a:rPr>
              <a:t>0-1</a:t>
            </a:r>
            <a:r>
              <a:rPr lang="zh-CN" altLang="zh-CN" dirty="0">
                <a:latin typeface="+mn-ea"/>
                <a:ea typeface="+mn-ea"/>
              </a:rPr>
              <a:t>背包问题的最优值。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组合 29"/>
          <p:cNvGrpSpPr>
            <a:grpSpLocks/>
          </p:cNvGrpSpPr>
          <p:nvPr/>
        </p:nvGrpSpPr>
        <p:grpSpPr bwMode="auto">
          <a:xfrm>
            <a:off x="1912143" y="3284984"/>
            <a:ext cx="5472113" cy="1360487"/>
            <a:chOff x="1907705" y="3959344"/>
            <a:chExt cx="5472606" cy="1360863"/>
          </a:xfrm>
        </p:grpSpPr>
        <p:sp>
          <p:nvSpPr>
            <p:cNvPr id="5" name="Line 20"/>
            <p:cNvSpPr>
              <a:spLocks noChangeShapeType="1"/>
            </p:cNvSpPr>
            <p:nvPr/>
          </p:nvSpPr>
          <p:spPr bwMode="auto">
            <a:xfrm>
              <a:off x="1921994" y="4235645"/>
              <a:ext cx="5277325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Line 19"/>
            <p:cNvSpPr>
              <a:spLocks noChangeShapeType="1"/>
            </p:cNvSpPr>
            <p:nvPr/>
          </p:nvSpPr>
          <p:spPr bwMode="auto">
            <a:xfrm>
              <a:off x="1921994" y="4183243"/>
              <a:ext cx="1587" cy="109568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Line 18"/>
            <p:cNvSpPr>
              <a:spLocks noChangeShapeType="1"/>
            </p:cNvSpPr>
            <p:nvPr/>
          </p:nvSpPr>
          <p:spPr bwMode="auto">
            <a:xfrm>
              <a:off x="2207770" y="4188007"/>
              <a:ext cx="0" cy="10798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Line 17"/>
            <p:cNvSpPr>
              <a:spLocks noChangeShapeType="1"/>
            </p:cNvSpPr>
            <p:nvPr/>
          </p:nvSpPr>
          <p:spPr bwMode="auto">
            <a:xfrm>
              <a:off x="2491958" y="4188007"/>
              <a:ext cx="1588" cy="10798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5486252" y="4178480"/>
              <a:ext cx="0" cy="10798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5911741" y="4176891"/>
              <a:ext cx="0" cy="10798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7197732" y="4175304"/>
              <a:ext cx="1588" cy="10798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1912148" y="3959344"/>
              <a:ext cx="5468163" cy="230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1    2     3	                                                           </a:t>
              </a:r>
              <a:r>
                <a:rPr lang="en-US" altLang="zh-CN" sz="1400" b="1" i="1" dirty="0" err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4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i</a:t>
              </a:r>
              <a:r>
                <a:rPr lang="en-US" altLang="zh-CN" sz="14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                        </a:t>
              </a:r>
              <a:r>
                <a:rPr lang="en-US" altLang="zh-CN" sz="14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altLang="zh-CN" sz="1400" b="1" dirty="0">
                <a:solidFill>
                  <a:srgbClr val="0000CC"/>
                </a:solidFill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921994" y="4391263"/>
              <a:ext cx="0" cy="73521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5495778" y="4381736"/>
              <a:ext cx="0" cy="19849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2006000" y="4334446"/>
              <a:ext cx="2467150" cy="255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 i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600" b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600" b="1" i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600" b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lang="en-US" altLang="zh-CN" sz="1600" b="1" i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altLang="zh-CN" sz="1600" b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)</a:t>
              </a:r>
              <a:r>
                <a:rPr lang="zh-CN" altLang="en-US" sz="1600" b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，背包容量</a:t>
              </a:r>
              <a:r>
                <a:rPr lang="en-US" altLang="zh-CN" sz="1600" b="1" i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altLang="zh-CN" sz="1600" b="1">
                <a:solidFill>
                  <a:srgbClr val="0070C0"/>
                </a:solidFill>
              </a:endParaRPr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1921994" y="4580228"/>
              <a:ext cx="3583310" cy="1588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>
              <a:off x="1921994" y="5026439"/>
              <a:ext cx="3989746" cy="1587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18" name="Line 2"/>
            <p:cNvSpPr>
              <a:spLocks noChangeShapeType="1"/>
            </p:cNvSpPr>
            <p:nvPr/>
          </p:nvSpPr>
          <p:spPr bwMode="auto">
            <a:xfrm>
              <a:off x="5906978" y="4405554"/>
              <a:ext cx="0" cy="73362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19" name="Rectangle 27"/>
            <p:cNvSpPr>
              <a:spLocks noChangeArrowheads="1"/>
            </p:cNvSpPr>
            <p:nvPr/>
          </p:nvSpPr>
          <p:spPr bwMode="auto">
            <a:xfrm rot="10800000" flipV="1">
              <a:off x="1907705" y="4735432"/>
              <a:ext cx="391851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6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6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r>
                <a:rPr lang="en-US" altLang="zh-CN" sz="16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lang="en-US" altLang="zh-CN" sz="16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altLang="zh-CN" sz="16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) </a:t>
              </a:r>
              <a:r>
                <a:rPr lang="zh-CN" altLang="en-US" sz="16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：不装入物品</a:t>
              </a:r>
              <a:r>
                <a:rPr lang="en-US" altLang="zh-CN" sz="1600" b="1" i="1" dirty="0" err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en-US" sz="16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，背包容量</a:t>
              </a:r>
              <a:r>
                <a:rPr lang="en-US" altLang="zh-CN" sz="16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  <a:p>
              <a:r>
                <a:rPr lang="en-US" altLang="zh-CN" sz="16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6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6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r>
                <a:rPr lang="en-US" altLang="zh-CN" sz="16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lang="en-US" altLang="zh-CN" sz="16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j-</a:t>
              </a:r>
              <a:r>
                <a:rPr lang="en-US" altLang="zh-CN" sz="1600" b="1" i="1" dirty="0" err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1600" b="1" i="1" baseline="-25000" dirty="0" err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600" b="1" baseline="-250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+</a:t>
              </a:r>
              <a:r>
                <a:rPr lang="en-US" altLang="zh-CN" sz="16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="1" i="1" baseline="-250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zh-CN" sz="16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：装入物品</a:t>
              </a:r>
              <a:r>
                <a:rPr lang="en-US" altLang="zh-CN" sz="1600" b="1" i="1" dirty="0" err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en-US" sz="16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，背包容量</a:t>
              </a:r>
              <a:r>
                <a:rPr lang="en-US" altLang="zh-CN" sz="16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j-</a:t>
              </a:r>
              <a:r>
                <a:rPr lang="en-US" altLang="zh-CN" sz="1600" b="1" i="1" dirty="0" err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1600" b="1" i="1" baseline="-25000" dirty="0" err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1600" b="1" dirty="0">
                <a:solidFill>
                  <a:srgbClr val="0000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405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五、动态规划的递归关系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则建立计算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 err="1"/>
              <a:t>i</a:t>
            </a:r>
            <a:r>
              <a:rPr lang="zh-CN" altLang="zh-CN" dirty="0"/>
              <a:t>，</a:t>
            </a:r>
            <a:r>
              <a:rPr lang="en-US" altLang="zh-CN" i="1" dirty="0"/>
              <a:t>j</a:t>
            </a:r>
            <a:r>
              <a:rPr lang="en-US" altLang="zh-CN" dirty="0"/>
              <a:t>)</a:t>
            </a:r>
            <a:r>
              <a:rPr lang="zh-CN" altLang="zh-CN" dirty="0"/>
              <a:t>的递归式如下：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532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52437"/>
              </p:ext>
            </p:extLst>
          </p:nvPr>
        </p:nvGraphicFramePr>
        <p:xfrm>
          <a:off x="1816100" y="1916832"/>
          <a:ext cx="55118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公式" r:id="rId3" imgW="3721100" imgH="482600" progId="Equation.3">
                  <p:embed/>
                </p:oleObj>
              </mc:Choice>
              <mc:Fallback>
                <p:oleObj name="公式" r:id="rId3" imgW="37211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1916832"/>
                        <a:ext cx="55118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527250"/>
              </p:ext>
            </p:extLst>
          </p:nvPr>
        </p:nvGraphicFramePr>
        <p:xfrm>
          <a:off x="2838450" y="2737569"/>
          <a:ext cx="34671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公式" r:id="rId5" imgW="2133600" imgH="482600" progId="Equation.3">
                  <p:embed/>
                </p:oleObj>
              </mc:Choice>
              <mc:Fallback>
                <p:oleObj name="公式" r:id="rId5" imgW="2133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2737569"/>
                        <a:ext cx="34671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" name="组合 29"/>
          <p:cNvGrpSpPr>
            <a:grpSpLocks/>
          </p:cNvGrpSpPr>
          <p:nvPr/>
        </p:nvGrpSpPr>
        <p:grpSpPr bwMode="auto">
          <a:xfrm>
            <a:off x="2123728" y="4149080"/>
            <a:ext cx="5472112" cy="1360488"/>
            <a:chOff x="1907705" y="3959344"/>
            <a:chExt cx="5472606" cy="1360863"/>
          </a:xfrm>
        </p:grpSpPr>
        <p:sp>
          <p:nvSpPr>
            <p:cNvPr id="71" name="Line 20"/>
            <p:cNvSpPr>
              <a:spLocks noChangeShapeType="1"/>
            </p:cNvSpPr>
            <p:nvPr/>
          </p:nvSpPr>
          <p:spPr bwMode="auto">
            <a:xfrm>
              <a:off x="1921993" y="4235645"/>
              <a:ext cx="527732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" name="Line 19"/>
            <p:cNvSpPr>
              <a:spLocks noChangeShapeType="1"/>
            </p:cNvSpPr>
            <p:nvPr/>
          </p:nvSpPr>
          <p:spPr bwMode="auto">
            <a:xfrm>
              <a:off x="1921993" y="4183244"/>
              <a:ext cx="1588" cy="109567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" name="Line 18"/>
            <p:cNvSpPr>
              <a:spLocks noChangeShapeType="1"/>
            </p:cNvSpPr>
            <p:nvPr/>
          </p:nvSpPr>
          <p:spPr bwMode="auto">
            <a:xfrm>
              <a:off x="2207769" y="4188007"/>
              <a:ext cx="0" cy="10798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4" name="Line 17"/>
            <p:cNvSpPr>
              <a:spLocks noChangeShapeType="1"/>
            </p:cNvSpPr>
            <p:nvPr/>
          </p:nvSpPr>
          <p:spPr bwMode="auto">
            <a:xfrm>
              <a:off x="2491958" y="4188007"/>
              <a:ext cx="1587" cy="10798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>
              <a:off x="5486253" y="4178479"/>
              <a:ext cx="0" cy="10798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6" name="Line 15"/>
            <p:cNvSpPr>
              <a:spLocks noChangeShapeType="1"/>
            </p:cNvSpPr>
            <p:nvPr/>
          </p:nvSpPr>
          <p:spPr bwMode="auto">
            <a:xfrm>
              <a:off x="5911741" y="4176892"/>
              <a:ext cx="0" cy="10798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" name="Line 14"/>
            <p:cNvSpPr>
              <a:spLocks noChangeShapeType="1"/>
            </p:cNvSpPr>
            <p:nvPr/>
          </p:nvSpPr>
          <p:spPr bwMode="auto">
            <a:xfrm>
              <a:off x="7197733" y="4175304"/>
              <a:ext cx="1587" cy="10798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8" name="Text Box 13"/>
            <p:cNvSpPr txBox="1">
              <a:spLocks noChangeArrowheads="1"/>
            </p:cNvSpPr>
            <p:nvPr/>
          </p:nvSpPr>
          <p:spPr bwMode="auto">
            <a:xfrm>
              <a:off x="1912148" y="3959344"/>
              <a:ext cx="5468163" cy="230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1    2     3	                                                           </a:t>
              </a:r>
              <a:r>
                <a:rPr lang="en-US" altLang="zh-CN" sz="1400" b="1" i="1" dirty="0" err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4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i</a:t>
              </a:r>
              <a:r>
                <a:rPr lang="en-US" altLang="zh-CN" sz="14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                        </a:t>
              </a:r>
              <a:r>
                <a:rPr lang="en-US" altLang="zh-CN" sz="14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altLang="zh-CN" sz="1400" b="1" dirty="0">
                <a:solidFill>
                  <a:srgbClr val="0000CC"/>
                </a:solidFill>
              </a:endParaRPr>
            </a:p>
          </p:txBody>
        </p:sp>
        <p:sp>
          <p:nvSpPr>
            <p:cNvPr id="79" name="Line 12"/>
            <p:cNvSpPr>
              <a:spLocks noChangeShapeType="1"/>
            </p:cNvSpPr>
            <p:nvPr/>
          </p:nvSpPr>
          <p:spPr bwMode="auto">
            <a:xfrm>
              <a:off x="1921993" y="4391263"/>
              <a:ext cx="0" cy="73521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80" name="Line 11"/>
            <p:cNvSpPr>
              <a:spLocks noChangeShapeType="1"/>
            </p:cNvSpPr>
            <p:nvPr/>
          </p:nvSpPr>
          <p:spPr bwMode="auto">
            <a:xfrm>
              <a:off x="5495779" y="4381735"/>
              <a:ext cx="0" cy="19849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2006000" y="4334446"/>
              <a:ext cx="2467150" cy="255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 i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600" b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600" b="1" i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600" b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lang="en-US" altLang="zh-CN" sz="1600" b="1" i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altLang="zh-CN" sz="1600" b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)</a:t>
              </a:r>
              <a:r>
                <a:rPr lang="zh-CN" altLang="en-US" sz="1600" b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，背包容量</a:t>
              </a:r>
              <a:r>
                <a:rPr lang="en-US" altLang="zh-CN" sz="1600" b="1" i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altLang="zh-CN" sz="1600" b="1">
                <a:solidFill>
                  <a:srgbClr val="0070C0"/>
                </a:solidFill>
              </a:endParaRPr>
            </a:p>
          </p:txBody>
        </p:sp>
        <p:sp>
          <p:nvSpPr>
            <p:cNvPr id="82" name="Line 8"/>
            <p:cNvSpPr>
              <a:spLocks noChangeShapeType="1"/>
            </p:cNvSpPr>
            <p:nvPr/>
          </p:nvSpPr>
          <p:spPr bwMode="auto">
            <a:xfrm>
              <a:off x="1921993" y="4580228"/>
              <a:ext cx="3583311" cy="1587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83" name="Line 7"/>
            <p:cNvSpPr>
              <a:spLocks noChangeShapeType="1"/>
            </p:cNvSpPr>
            <p:nvPr/>
          </p:nvSpPr>
          <p:spPr bwMode="auto">
            <a:xfrm>
              <a:off x="1921993" y="5026438"/>
              <a:ext cx="3989748" cy="1588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84" name="Line 2"/>
            <p:cNvSpPr>
              <a:spLocks noChangeShapeType="1"/>
            </p:cNvSpPr>
            <p:nvPr/>
          </p:nvSpPr>
          <p:spPr bwMode="auto">
            <a:xfrm>
              <a:off x="5906978" y="4405555"/>
              <a:ext cx="0" cy="7336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85" name="Rectangle 27"/>
            <p:cNvSpPr>
              <a:spLocks noChangeArrowheads="1"/>
            </p:cNvSpPr>
            <p:nvPr/>
          </p:nvSpPr>
          <p:spPr bwMode="auto">
            <a:xfrm rot="10800000" flipV="1">
              <a:off x="1907705" y="4735432"/>
              <a:ext cx="391851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6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6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r>
                <a:rPr lang="en-US" altLang="zh-CN" sz="16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lang="en-US" altLang="zh-CN" sz="16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altLang="zh-CN" sz="16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) </a:t>
              </a:r>
              <a:r>
                <a:rPr lang="zh-CN" altLang="en-US" sz="16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：不装入物品</a:t>
              </a:r>
              <a:r>
                <a:rPr lang="en-US" altLang="zh-CN" sz="1600" b="1" i="1" dirty="0" err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en-US" sz="16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，背包容量</a:t>
              </a:r>
              <a:r>
                <a:rPr lang="en-US" altLang="zh-CN" sz="16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  <a:p>
              <a:r>
                <a:rPr lang="en-US" altLang="zh-CN" sz="16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6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6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r>
                <a:rPr lang="en-US" altLang="zh-CN" sz="16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lang="en-US" altLang="zh-CN" sz="16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j-</a:t>
              </a:r>
              <a:r>
                <a:rPr lang="en-US" altLang="zh-CN" sz="1600" b="1" i="1" dirty="0" err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1600" b="1" i="1" baseline="-25000" dirty="0" err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600" b="1" baseline="-250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+</a:t>
              </a:r>
              <a:r>
                <a:rPr lang="en-US" altLang="zh-CN" sz="16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="1" i="1" baseline="-250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zh-CN" sz="16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：装入物品</a:t>
              </a:r>
              <a:r>
                <a:rPr lang="en-US" altLang="zh-CN" sz="1600" b="1" i="1" dirty="0" err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en-US" sz="16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，背包容量</a:t>
              </a:r>
              <a:r>
                <a:rPr lang="en-US" altLang="zh-CN" sz="16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j-</a:t>
              </a:r>
              <a:r>
                <a:rPr lang="en-US" altLang="zh-CN" sz="1600" b="1" i="1" dirty="0" err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1600" b="1" i="1" baseline="-25000" dirty="0" err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1600" b="1" dirty="0">
                <a:solidFill>
                  <a:srgbClr val="0000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5431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对象 532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979656"/>
              </p:ext>
            </p:extLst>
          </p:nvPr>
        </p:nvGraphicFramePr>
        <p:xfrm>
          <a:off x="323528" y="1340197"/>
          <a:ext cx="4685487" cy="612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" name="公式" r:id="rId3" imgW="3721100" imgH="482600" progId="Equation.3">
                  <p:embed/>
                </p:oleObj>
              </mc:Choice>
              <mc:Fallback>
                <p:oleObj name="公式" r:id="rId3" imgW="37211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340197"/>
                        <a:ext cx="4685487" cy="612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72540"/>
              </p:ext>
            </p:extLst>
          </p:nvPr>
        </p:nvGraphicFramePr>
        <p:xfrm>
          <a:off x="5608566" y="1286172"/>
          <a:ext cx="3154434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" name="公式" r:id="rId5" imgW="2133600" imgH="482600" progId="Equation.3">
                  <p:embed/>
                </p:oleObj>
              </mc:Choice>
              <mc:Fallback>
                <p:oleObj name="公式" r:id="rId5" imgW="2133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8566" y="1286172"/>
                        <a:ext cx="3154434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23528" y="2204864"/>
            <a:ext cx="244493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zh-CN" b="1" dirty="0">
                <a:latin typeface="+mj-ea"/>
                <a:ea typeface="+mj-ea"/>
              </a:rPr>
              <a:t>背包的容量为</a:t>
            </a:r>
            <a:r>
              <a:rPr lang="en-US" altLang="zh-CN" b="1" dirty="0">
                <a:latin typeface="+mj-ea"/>
                <a:ea typeface="+mj-ea"/>
              </a:rPr>
              <a:t>5</a:t>
            </a:r>
            <a:endParaRPr lang="zh-CN" altLang="en-US" b="1" dirty="0">
              <a:latin typeface="+mj-ea"/>
              <a:ea typeface="+mj-ea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226701"/>
              </p:ext>
            </p:extLst>
          </p:nvPr>
        </p:nvGraphicFramePr>
        <p:xfrm>
          <a:off x="838199" y="2800796"/>
          <a:ext cx="3542211" cy="1231272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876591"/>
                <a:gridCol w="666405"/>
                <a:gridCol w="666405"/>
                <a:gridCol w="666405"/>
                <a:gridCol w="666405"/>
              </a:tblGrid>
              <a:tr h="4104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W=5</a:t>
                      </a: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78" marR="68578" marT="0" marB="0" anchor="ctr"/>
                </a:tc>
              </a:tr>
              <a:tr h="4104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重量</a:t>
                      </a:r>
                      <a:r>
                        <a:rPr lang="en-US" sz="1600" b="1" i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lang="zh-CN" sz="1600" b="1" i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78" marR="68578" marT="0" marB="0" anchor="ctr"/>
                </a:tc>
              </a:tr>
              <a:tr h="4104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价值</a:t>
                      </a:r>
                      <a:r>
                        <a:rPr lang="en-US" sz="1600" b="1" i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endParaRPr lang="zh-CN" sz="1600" b="1" i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78" marR="68578" marT="0" marB="0" anchor="ctr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90280"/>
              </p:ext>
            </p:extLst>
          </p:nvPr>
        </p:nvGraphicFramePr>
        <p:xfrm>
          <a:off x="838200" y="4162519"/>
          <a:ext cx="4369528" cy="197915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699124"/>
                <a:gridCol w="611734"/>
                <a:gridCol w="611734"/>
                <a:gridCol w="611734"/>
                <a:gridCol w="611734"/>
                <a:gridCol w="611734"/>
                <a:gridCol w="611734"/>
              </a:tblGrid>
              <a:tr h="3958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 | j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3958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92D050"/>
                    </a:solidFill>
                  </a:tcPr>
                </a:tc>
              </a:tr>
              <a:tr h="3958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3958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zh-CN" sz="16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3958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/>
                </a:tc>
              </a:tr>
            </a:tbl>
          </a:graphicData>
        </a:graphic>
      </p:graphicFrame>
      <p:sp>
        <p:nvSpPr>
          <p:cNvPr id="10" name="Text Box 203"/>
          <p:cNvSpPr txBox="1">
            <a:spLocks noChangeArrowheads="1"/>
          </p:cNvSpPr>
          <p:nvPr/>
        </p:nvSpPr>
        <p:spPr bwMode="auto">
          <a:xfrm>
            <a:off x="4860032" y="2316756"/>
            <a:ext cx="4165600" cy="175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Schoolbook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Schoolbook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Schoolbook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Schoolbook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Schoolbook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Arial" panose="020B0604020202020204" pitchFamily="34" charset="0"/>
              </a:rPr>
              <a:t>m[2][1]=</a:t>
            </a: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</a:rPr>
              <a:t>max</a:t>
            </a:r>
            <a:r>
              <a:rPr lang="en-US" altLang="zh-CN" b="1" dirty="0">
                <a:latin typeface="Arial" panose="020B0604020202020204" pitchFamily="34" charset="0"/>
              </a:rPr>
              <a:t>(m[3][1],m[3][0]+10)=10;</a:t>
            </a:r>
          </a:p>
          <a:p>
            <a:pPr eaLnBrk="1" hangingPunct="1"/>
            <a:r>
              <a:rPr lang="en-US" altLang="zh-CN" b="1" dirty="0">
                <a:latin typeface="Arial" panose="020B0604020202020204" pitchFamily="34" charset="0"/>
              </a:rPr>
              <a:t>m[2][2]=</a:t>
            </a: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</a:rPr>
              <a:t>max</a:t>
            </a:r>
            <a:r>
              <a:rPr lang="en-US" altLang="zh-CN" b="1" dirty="0">
                <a:latin typeface="Arial" panose="020B0604020202020204" pitchFamily="34" charset="0"/>
              </a:rPr>
              <a:t>(m[3][2],m[3][1]+10)=15;</a:t>
            </a:r>
          </a:p>
          <a:p>
            <a:pPr eaLnBrk="1" hangingPunct="1"/>
            <a:r>
              <a:rPr lang="en-US" altLang="zh-CN" b="1" dirty="0">
                <a:latin typeface="Arial" panose="020B0604020202020204" pitchFamily="34" charset="0"/>
              </a:rPr>
              <a:t>m[2][3]=</a:t>
            </a: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</a:rPr>
              <a:t>max</a:t>
            </a:r>
            <a:r>
              <a:rPr lang="en-US" altLang="zh-CN" b="1" dirty="0">
                <a:latin typeface="Arial" panose="020B0604020202020204" pitchFamily="34" charset="0"/>
              </a:rPr>
              <a:t>(m[3][3],m[3][2]+10)=25;</a:t>
            </a:r>
          </a:p>
          <a:p>
            <a:pPr eaLnBrk="1" hangingPunct="1"/>
            <a:r>
              <a:rPr lang="en-US" altLang="zh-CN" b="1" dirty="0">
                <a:latin typeface="Arial" panose="020B0604020202020204" pitchFamily="34" charset="0"/>
              </a:rPr>
              <a:t>m[2][4]=</a:t>
            </a: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</a:rPr>
              <a:t>max</a:t>
            </a:r>
            <a:r>
              <a:rPr lang="en-US" altLang="zh-CN" b="1" dirty="0">
                <a:latin typeface="Arial" panose="020B0604020202020204" pitchFamily="34" charset="0"/>
              </a:rPr>
              <a:t>(m[3][4],m[3][3]+10)=30;</a:t>
            </a:r>
          </a:p>
          <a:p>
            <a:pPr eaLnBrk="1" hangingPunct="1"/>
            <a:r>
              <a:rPr lang="en-US" altLang="zh-CN" b="1" dirty="0">
                <a:latin typeface="Arial" panose="020B0604020202020204" pitchFamily="34" charset="0"/>
              </a:rPr>
              <a:t>m[2][5]=</a:t>
            </a: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</a:rPr>
              <a:t>max</a:t>
            </a:r>
            <a:r>
              <a:rPr lang="en-US" altLang="zh-CN" b="1" dirty="0">
                <a:latin typeface="Arial" panose="020B0604020202020204" pitchFamily="34" charset="0"/>
              </a:rPr>
              <a:t>(m[3][5],m[3][4]+10)=35;</a:t>
            </a:r>
          </a:p>
          <a:p>
            <a:pPr eaLnBrk="1" hangingPunct="1"/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</a:rPr>
              <a:t>m[1][5]=max(m[2][5],m[2][3]+12)=37;</a:t>
            </a:r>
          </a:p>
        </p:txBody>
      </p:sp>
    </p:spTree>
    <p:extLst>
      <p:ext uri="{BB962C8B-B14F-4D97-AF65-F5344CB8AC3E}">
        <p14:creationId xmlns:p14="http://schemas.microsoft.com/office/powerpoint/2010/main" val="416486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000000"/>
      </a:dk1>
      <a:lt1>
        <a:srgbClr val="FFFFFF"/>
      </a:lt1>
      <a:dk2>
        <a:srgbClr val="173D89"/>
      </a:dk2>
      <a:lt2>
        <a:srgbClr val="969696"/>
      </a:lt2>
      <a:accent1>
        <a:srgbClr val="9181E1"/>
      </a:accent1>
      <a:accent2>
        <a:srgbClr val="4CD2AF"/>
      </a:accent2>
      <a:accent3>
        <a:srgbClr val="FFFFFF"/>
      </a:accent3>
      <a:accent4>
        <a:srgbClr val="000000"/>
      </a:accent4>
      <a:accent5>
        <a:srgbClr val="C7C1EE"/>
      </a:accent5>
      <a:accent6>
        <a:srgbClr val="44BE9E"/>
      </a:accent6>
      <a:hlink>
        <a:srgbClr val="5FB6F1"/>
      </a:hlink>
      <a:folHlink>
        <a:srgbClr val="94B1EC"/>
      </a:folHlink>
    </a:clrScheme>
    <a:fontScheme name="sample">
      <a:majorFont>
        <a:latin typeface="Tahoma"/>
        <a:ea typeface="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7E6256"/>
        </a:dk2>
        <a:lt2>
          <a:srgbClr val="969696"/>
        </a:lt2>
        <a:accent1>
          <a:srgbClr val="E4CF84"/>
        </a:accent1>
        <a:accent2>
          <a:srgbClr val="92A5E0"/>
        </a:accent2>
        <a:accent3>
          <a:srgbClr val="FFFFFF"/>
        </a:accent3>
        <a:accent4>
          <a:srgbClr val="000000"/>
        </a:accent4>
        <a:accent5>
          <a:srgbClr val="EFE4C2"/>
        </a:accent5>
        <a:accent6>
          <a:srgbClr val="8495CB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8DB1F3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7FA0D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173D89"/>
        </a:dk2>
        <a:lt2>
          <a:srgbClr val="969696"/>
        </a:lt2>
        <a:accent1>
          <a:srgbClr val="9181E1"/>
        </a:accent1>
        <a:accent2>
          <a:srgbClr val="4CD2AF"/>
        </a:accent2>
        <a:accent3>
          <a:srgbClr val="FFFFFF"/>
        </a:accent3>
        <a:accent4>
          <a:srgbClr val="000000"/>
        </a:accent4>
        <a:accent5>
          <a:srgbClr val="C7C1EE"/>
        </a:accent5>
        <a:accent6>
          <a:srgbClr val="44BE9E"/>
        </a:accent6>
        <a:hlink>
          <a:srgbClr val="5FB6F1"/>
        </a:hlink>
        <a:folHlink>
          <a:srgbClr val="94B1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</TotalTime>
  <Pages>0</Pages>
  <Words>1053</Words>
  <Characters>0</Characters>
  <Application>Microsoft Office PowerPoint</Application>
  <DocSecurity>0</DocSecurity>
  <PresentationFormat>全屏显示(4:3)</PresentationFormat>
  <Lines>0</Lines>
  <Paragraphs>175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Century Schoolbook</vt:lpstr>
      <vt:lpstr>黑体</vt:lpstr>
      <vt:lpstr>隶书</vt:lpstr>
      <vt:lpstr>宋体</vt:lpstr>
      <vt:lpstr>Arial</vt:lpstr>
      <vt:lpstr>Calibri</vt:lpstr>
      <vt:lpstr>Tahoma</vt:lpstr>
      <vt:lpstr>Times New Roman</vt:lpstr>
      <vt:lpstr>Verdana</vt:lpstr>
      <vt:lpstr>Wingdings</vt:lpstr>
      <vt:lpstr>sample</vt:lpstr>
      <vt:lpstr>公式</vt:lpstr>
      <vt:lpstr>PowerPoint 演示文稿</vt:lpstr>
      <vt:lpstr>一、动态规划简介</vt:lpstr>
      <vt:lpstr>二、0-1背包问题描述</vt:lpstr>
      <vt:lpstr>PowerPoint 演示文稿</vt:lpstr>
      <vt:lpstr>三、动态规划的数学描述</vt:lpstr>
      <vt:lpstr>四、动态规划的问题分析</vt:lpstr>
      <vt:lpstr>PowerPoint 演示文稿</vt:lpstr>
      <vt:lpstr>五、动态规划的递归关系</vt:lpstr>
      <vt:lpstr>PowerPoint 演示文稿</vt:lpstr>
      <vt:lpstr>PowerPoint 演示文稿</vt:lpstr>
      <vt:lpstr>PowerPoint 演示文稿</vt:lpstr>
      <vt:lpstr>6、动态规划的特征</vt:lpstr>
      <vt:lpstr>7、动态规划的基本思想</vt:lpstr>
      <vt:lpstr>PowerPoint 演示文稿</vt:lpstr>
      <vt:lpstr>PowerPoint 演示文稿</vt:lpstr>
      <vt:lpstr>PowerPoint 演示文稿</vt:lpstr>
      <vt:lpstr>8、如何设计动态规划算法</vt:lpstr>
      <vt:lpstr>四、练习题</vt:lpstr>
      <vt:lpstr>PowerPoint 演示文稿</vt:lpstr>
    </vt:vector>
  </TitlesOfParts>
  <Company>GuildDesign Inc.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计算机基础知识</dc:title>
  <dc:creator>刘超慧</dc:creator>
  <cp:lastModifiedBy>何渊淘</cp:lastModifiedBy>
  <cp:revision>416</cp:revision>
  <dcterms:created xsi:type="dcterms:W3CDTF">2004-08-26T06:30:40Z</dcterms:created>
  <dcterms:modified xsi:type="dcterms:W3CDTF">2017-10-18T07:46:54Z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2052-9.1.0.4369</vt:lpwstr>
  </property>
</Properties>
</file>