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2" r:id="rId2"/>
    <p:sldId id="394" r:id="rId3"/>
    <p:sldId id="402" r:id="rId4"/>
    <p:sldId id="404" r:id="rId5"/>
    <p:sldId id="408" r:id="rId6"/>
    <p:sldId id="409" r:id="rId7"/>
    <p:sldId id="406" r:id="rId8"/>
    <p:sldId id="407" r:id="rId9"/>
    <p:sldId id="405" r:id="rId10"/>
    <p:sldId id="410" r:id="rId11"/>
    <p:sldId id="411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01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FF3300"/>
    <a:srgbClr val="0033CC"/>
    <a:srgbClr val="9D9D9D"/>
    <a:srgbClr val="798287"/>
    <a:srgbClr val="F1F5F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0" y="43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3" Type="http://schemas.openxmlformats.org/officeDocument/2006/relationships/image" Target="../media/image28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29.wmf"/><Relationship Id="rId9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9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Relationship Id="rId14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4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4.wmf"/><Relationship Id="rId7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7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F21D3-01E8-4102-B608-8A6B50B6B27E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58B7-DAA9-4F91-B7BC-3464546D4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3207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83D17-2EF0-43BD-97E4-BB7AF5A7BF42}" type="datetimeFigureOut">
              <a:rPr lang="zh-CN" altLang="en-US" smtClean="0"/>
              <a:pPr/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BEC53-73A9-4568-A3D2-42A0C24996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93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4272 w 4272"/>
              <a:gd name="T3" fmla="*/ 0 h 4320"/>
              <a:gd name="T4" fmla="*/ 2832 w 4272"/>
              <a:gd name="T5" fmla="*/ 4320 h 4320"/>
              <a:gd name="T6" fmla="*/ 0 w 4272"/>
              <a:gd name="T7" fmla="*/ 4320 h 4320"/>
              <a:gd name="T8" fmla="*/ 0 w 4272"/>
              <a:gd name="T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19216"/>
                  <a:invGamma/>
                </a:schemeClr>
              </a:gs>
              <a:gs pos="100000">
                <a:schemeClr val="folHlink">
                  <a:alpha val="23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未知" descr="gbc_1"/>
          <p:cNvSpPr>
            <a:spLocks/>
          </p:cNvSpPr>
          <p:nvPr/>
        </p:nvSpPr>
        <p:spPr bwMode="auto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2147483647 w 4615"/>
              <a:gd name="T3" fmla="*/ 0 h 1407"/>
              <a:gd name="T4" fmla="*/ 2147483647 w 4615"/>
              <a:gd name="T5" fmla="*/ 2147483647 h 1407"/>
              <a:gd name="T6" fmla="*/ 0 w 4615"/>
              <a:gd name="T7" fmla="*/ 2147483647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24200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0" y="176213"/>
            <a:ext cx="3048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zh-CN" sz="2400" b="1" kern="12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+mn-cs"/>
              </a:rPr>
              <a:t>程序设计综合实践</a:t>
            </a:r>
            <a:endParaRPr lang="zh-CN" altLang="en-US" sz="2400" b="1" kern="1200" dirty="0" smtClean="0">
              <a:solidFill>
                <a:schemeClr val="tx2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4400" y="3200400"/>
            <a:ext cx="7239000" cy="609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6038850"/>
            <a:ext cx="3581400" cy="30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6375"/>
            <a:ext cx="2133600" cy="134938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38500" y="6578600"/>
            <a:ext cx="2895600" cy="171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88125"/>
            <a:ext cx="457200" cy="168275"/>
          </a:xfr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C6D67F-9DF3-4BE4-A1BD-77AD754871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97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A49F5-5C23-4873-A450-4FC1F45046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5720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12750"/>
            <a:ext cx="2076450" cy="5911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12750"/>
            <a:ext cx="6076950" cy="5911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5D4AD-90C1-4AFF-9B5C-5DC6E24389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3426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>
                <a:latin typeface="宋体" pitchFamily="2" charset="-122"/>
                <a:ea typeface="宋体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4694-B374-49CB-B615-F60D2E1B50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3616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ECE88-5445-47EB-A103-B1655F4129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968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C188C-C779-48DF-B4C7-BC4CDF11C7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1729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BD27A-A724-4239-AC96-D959552B2D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2038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F0BEE-446B-4A60-B362-2F8912AE6B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7245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CC8D4-4952-4801-883A-D7D0518A20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7895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F617F-2CC7-4BC6-A861-B2EEBC3960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3232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CDBBD-E5DB-433A-9780-E4D3B31B37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1352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未知" descr="gbc_3"/>
          <p:cNvSpPr>
            <a:spLocks/>
          </p:cNvSpPr>
          <p:nvPr/>
        </p:nvSpPr>
        <p:spPr bwMode="auto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2147483647 h 576"/>
              <a:gd name="T2" fmla="*/ 2147483647 w 5616"/>
              <a:gd name="T3" fmla="*/ 2147483647 h 576"/>
              <a:gd name="T4" fmla="*/ 2147483647 w 5616"/>
              <a:gd name="T5" fmla="*/ 0 h 576"/>
              <a:gd name="T6" fmla="*/ 0 w 5616"/>
              <a:gd name="T7" fmla="*/ 0 h 576"/>
              <a:gd name="T8" fmla="*/ 0 w 5616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未知"/>
          <p:cNvSpPr>
            <a:spLocks/>
          </p:cNvSpPr>
          <p:nvPr/>
        </p:nvSpPr>
        <p:spPr bwMode="auto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2147483647 w 5622"/>
              <a:gd name="T3" fmla="*/ 0 h 4320"/>
              <a:gd name="T4" fmla="*/ 2147483647 w 5622"/>
              <a:gd name="T5" fmla="*/ 2147483647 h 4320"/>
              <a:gd name="T6" fmla="*/ 0 w 5622"/>
              <a:gd name="T7" fmla="*/ 2147483647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1294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03225"/>
            <a:ext cx="9144000" cy="609600"/>
          </a:xfrm>
          <a:prstGeom prst="rect">
            <a:avLst/>
          </a:prstGeom>
          <a:solidFill>
            <a:srgbClr val="173D89">
              <a:alpha val="7686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70663"/>
            <a:ext cx="2133600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553200"/>
            <a:ext cx="121920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518FB991-3E88-4AE7-96F8-0141DB6716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未知"/>
          <p:cNvSpPr>
            <a:spLocks/>
          </p:cNvSpPr>
          <p:nvPr/>
        </p:nvSpPr>
        <p:spPr bwMode="auto">
          <a:xfrm>
            <a:off x="8664575" y="403225"/>
            <a:ext cx="477838" cy="609600"/>
          </a:xfrm>
          <a:custGeom>
            <a:avLst/>
            <a:gdLst>
              <a:gd name="T0" fmla="*/ 2147483647 w 288"/>
              <a:gd name="T1" fmla="*/ 0 h 384"/>
              <a:gd name="T2" fmla="*/ 0 w 288"/>
              <a:gd name="T3" fmla="*/ 2147483647 h 384"/>
              <a:gd name="T4" fmla="*/ 2147483647 w 288"/>
              <a:gd name="T5" fmla="*/ 2147483647 h 384"/>
              <a:gd name="T6" fmla="*/ 2147483647 w 288"/>
              <a:gd name="T7" fmla="*/ 0 h 384"/>
              <a:gd name="T8" fmla="*/ 2147483647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1275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629346" y="6489700"/>
            <a:ext cx="2438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b="1" kern="12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+mn-cs"/>
              </a:rPr>
              <a:t>程序设计综合实践</a:t>
            </a:r>
            <a:endParaRPr lang="zh-CN" altLang="en-US" b="1" kern="1200" dirty="0" smtClean="0">
              <a:solidFill>
                <a:schemeClr val="tx2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9.bin"/><Relationship Id="rId12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7.bin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Relationship Id="rId14" Type="http://schemas.openxmlformats.org/officeDocument/2006/relationships/oleObject" Target="../embeddings/oleObject8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1.bin"/><Relationship Id="rId12" Type="http://schemas.openxmlformats.org/officeDocument/2006/relationships/oleObject" Target="../embeddings/oleObject106.bin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0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0.bin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9.bin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3.bin"/><Relationship Id="rId14" Type="http://schemas.openxmlformats.org/officeDocument/2006/relationships/oleObject" Target="../embeddings/oleObject10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4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800" y="9906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4800" b="1" dirty="0" smtClean="0">
                <a:solidFill>
                  <a:srgbClr val="0033CC"/>
                </a:solidFill>
                <a:latin typeface="Tahoma" pitchFamily="34" charset="0"/>
                <a:ea typeface="宋体" pitchFamily="2" charset="-122"/>
              </a:rPr>
              <a:t>程序设计</a:t>
            </a:r>
            <a:r>
              <a:rPr lang="zh-CN" altLang="zh-CN" sz="4800" b="1" dirty="0">
                <a:solidFill>
                  <a:srgbClr val="0033CC"/>
                </a:solidFill>
                <a:latin typeface="Tahoma" pitchFamily="34" charset="0"/>
                <a:ea typeface="宋体" pitchFamily="2" charset="-122"/>
              </a:rPr>
              <a:t>综合实践</a:t>
            </a:r>
            <a:endParaRPr lang="zh-CN" altLang="en-US" sz="4800" b="1" dirty="0">
              <a:solidFill>
                <a:srgbClr val="0033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491928" y="4025107"/>
            <a:ext cx="449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Tahoma" pitchFamily="34" charset="0"/>
                <a:ea typeface="隶书" pitchFamily="49" charset="-122"/>
              </a:rPr>
              <a:t>任课教师：刘超慧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828872" y="4800564"/>
            <a:ext cx="4419600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  <a:ea typeface="宋体" pitchFamily="2" charset="-122"/>
              </a:rPr>
              <a:t>E-mail: </a:t>
            </a: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70552047@qq.com</a:t>
            </a:r>
          </a:p>
          <a:p>
            <a:pPr eaLnBrk="1" hangingPunct="1">
              <a:spcBef>
                <a:spcPct val="50000"/>
              </a:spcBef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Tel</a:t>
            </a:r>
            <a:r>
              <a:rPr lang="zh-CN" altLang="en-US" sz="20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15036131358</a:t>
            </a:r>
            <a:endParaRPr lang="en-US" altLang="zh-CN" sz="2000" b="1" dirty="0">
              <a:solidFill>
                <a:srgbClr val="0033CC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" name="Picture 2" descr="icpc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80" y="2225912"/>
            <a:ext cx="6298277" cy="158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二、常见的数论算法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快速乘方</a:t>
            </a:r>
            <a:endParaRPr lang="en-US" altLang="zh-CN" dirty="0" smtClean="0"/>
          </a:p>
          <a:p>
            <a:pPr lvl="2">
              <a:lnSpc>
                <a:spcPct val="220000"/>
              </a:lnSpc>
              <a:buFont typeface="Arial" pitchFamily="34" charset="0"/>
              <a:buChar char="•"/>
            </a:pPr>
            <a:r>
              <a:rPr lang="zh-CN" altLang="en-US" dirty="0" smtClean="0"/>
              <a:t>基本方法：                  ；</a:t>
            </a:r>
            <a:endParaRPr lang="en-US" altLang="zh-CN" dirty="0" smtClean="0"/>
          </a:p>
          <a:p>
            <a:pPr lvl="2">
              <a:lnSpc>
                <a:spcPct val="220000"/>
              </a:lnSpc>
              <a:buFont typeface="Arial" pitchFamily="34" charset="0"/>
              <a:buChar char="•"/>
            </a:pPr>
            <a:r>
              <a:rPr lang="zh-CN" altLang="en-US" dirty="0" smtClean="0"/>
              <a:t>快速方法：                   ；</a:t>
            </a:r>
            <a:endParaRPr lang="en-US" altLang="zh-CN" dirty="0" smtClean="0"/>
          </a:p>
          <a:p>
            <a:pPr lvl="2">
              <a:lnSpc>
                <a:spcPct val="22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例：计算   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</a:p>
          <a:p>
            <a:pPr>
              <a:buNone/>
            </a:pPr>
            <a:r>
              <a:rPr lang="zh-CN" altLang="en-US" sz="2400" dirty="0" smtClean="0"/>
              <a:t>  </a:t>
            </a:r>
            <a:endParaRPr lang="zh-CN" altLang="en-US" sz="22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42" name="Object 6"/>
          <p:cNvGraphicFramePr>
            <a:graphicFrameLocks noChangeAspect="1"/>
          </p:cNvGraphicFramePr>
          <p:nvPr/>
        </p:nvGraphicFramePr>
        <p:xfrm>
          <a:off x="2714612" y="1266813"/>
          <a:ext cx="444500" cy="519113"/>
        </p:xfrm>
        <a:graphic>
          <a:graphicData uri="http://schemas.openxmlformats.org/presentationml/2006/ole">
            <p:oleObj spid="_x0000_s44034" name="Equation" r:id="rId3" imgW="164880" imgH="203040" progId="Equation.DSMT4">
              <p:embed/>
            </p:oleObj>
          </a:graphicData>
        </a:graphic>
      </p:graphicFrame>
      <p:graphicFrame>
        <p:nvGraphicFramePr>
          <p:cNvPr id="22543" name="Object 6"/>
          <p:cNvGraphicFramePr>
            <a:graphicFrameLocks noChangeAspect="1"/>
          </p:cNvGraphicFramePr>
          <p:nvPr/>
        </p:nvGraphicFramePr>
        <p:xfrm>
          <a:off x="3143241" y="2170476"/>
          <a:ext cx="2714644" cy="901334"/>
        </p:xfrm>
        <a:graphic>
          <a:graphicData uri="http://schemas.openxmlformats.org/presentationml/2006/ole">
            <p:oleObj spid="_x0000_s44035" name="Equation" r:id="rId4" imgW="1054080" imgH="368280" progId="Equation.DSMT4">
              <p:embed/>
            </p:oleObj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3063885" y="2919414"/>
          <a:ext cx="3008313" cy="652462"/>
        </p:xfrm>
        <a:graphic>
          <a:graphicData uri="http://schemas.openxmlformats.org/presentationml/2006/ole">
            <p:oleObj spid="_x0000_s44036" name="Equation" r:id="rId5" imgW="1168200" imgH="266400" progId="Equation.DSMT4">
              <p:embed/>
            </p:oleObj>
          </a:graphicData>
        </a:graphic>
      </p:graphicFrame>
      <p:graphicFrame>
        <p:nvGraphicFramePr>
          <p:cNvPr id="44038" name="Object 16"/>
          <p:cNvGraphicFramePr>
            <a:graphicFrameLocks noChangeAspect="1"/>
          </p:cNvGraphicFramePr>
          <p:nvPr/>
        </p:nvGraphicFramePr>
        <p:xfrm>
          <a:off x="2643175" y="3954826"/>
          <a:ext cx="500065" cy="474305"/>
        </p:xfrm>
        <a:graphic>
          <a:graphicData uri="http://schemas.openxmlformats.org/presentationml/2006/ole">
            <p:oleObj spid="_x0000_s44038" name="Equation" r:id="rId6" imgW="203040" imgH="203040" progId="Equation.DSMT4">
              <p:embed/>
            </p:oleObj>
          </a:graphicData>
        </a:graphic>
      </p:graphicFrame>
      <p:graphicFrame>
        <p:nvGraphicFramePr>
          <p:cNvPr id="44040" name="Object 16"/>
          <p:cNvGraphicFramePr>
            <a:graphicFrameLocks noChangeAspect="1"/>
          </p:cNvGraphicFramePr>
          <p:nvPr/>
        </p:nvGraphicFramePr>
        <p:xfrm>
          <a:off x="2071670" y="4473575"/>
          <a:ext cx="3994150" cy="558800"/>
        </p:xfrm>
        <a:graphic>
          <a:graphicData uri="http://schemas.openxmlformats.org/presentationml/2006/ole">
            <p:oleObj spid="_x0000_s44040" name="Equation" r:id="rId7" imgW="15490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二、常见的数论算法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素数筛法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素数：只能被</a:t>
            </a:r>
            <a:r>
              <a:rPr lang="en-US" dirty="0" smtClean="0"/>
              <a:t>1</a:t>
            </a:r>
            <a:r>
              <a:rPr lang="zh-CN" altLang="en-US" dirty="0" smtClean="0"/>
              <a:t>和自身整除的正整数；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给定正整数集合          ，算法过程</a:t>
            </a:r>
            <a:endParaRPr lang="en-US" altLang="zh-CN" dirty="0" smtClean="0"/>
          </a:p>
          <a:p>
            <a:pPr lvl="2">
              <a:lnSpc>
                <a:spcPct val="150000"/>
              </a:lnSpc>
              <a:buNone/>
            </a:pPr>
            <a:r>
              <a:rPr lang="en-US" altLang="zh-CN" dirty="0" smtClean="0"/>
              <a:t> (1)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1</a:t>
            </a:r>
            <a:r>
              <a:rPr lang="zh-CN" altLang="en-US" dirty="0" smtClean="0"/>
              <a:t>筛去，因为既不是素数也不是合数；</a:t>
            </a:r>
            <a:endParaRPr lang="en-US" altLang="zh-CN" dirty="0" smtClean="0"/>
          </a:p>
          <a:p>
            <a:pPr lvl="2">
              <a:lnSpc>
                <a:spcPct val="150000"/>
              </a:lnSpc>
              <a:buNone/>
            </a:pPr>
            <a:r>
              <a:rPr lang="en-US" altLang="zh-CN" dirty="0" smtClean="0"/>
              <a:t> (2)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2</a:t>
            </a:r>
            <a:r>
              <a:rPr lang="zh-CN" altLang="en-US" dirty="0" smtClean="0"/>
              <a:t>留下，并把集合中所有能被</a:t>
            </a:r>
            <a:r>
              <a:rPr lang="en-US" altLang="zh-CN" dirty="0" smtClean="0"/>
              <a:t>2</a:t>
            </a:r>
            <a:r>
              <a:rPr lang="zh-CN" altLang="en-US" dirty="0" smtClean="0"/>
              <a:t>整除的数筛去；</a:t>
            </a:r>
            <a:endParaRPr lang="en-US" altLang="zh-CN" dirty="0" smtClean="0"/>
          </a:p>
          <a:p>
            <a:pPr lvl="2">
              <a:lnSpc>
                <a:spcPct val="150000"/>
              </a:lnSpc>
              <a:buNone/>
            </a:pPr>
            <a:r>
              <a:rPr lang="en-US" altLang="zh-CN" dirty="0" smtClean="0"/>
              <a:t> (3)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3</a:t>
            </a:r>
            <a:r>
              <a:rPr lang="zh-CN" altLang="en-US" dirty="0" smtClean="0"/>
              <a:t>留下，并把集合中所有能被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整除的数筛去；</a:t>
            </a:r>
            <a:endParaRPr lang="en-US" altLang="zh-CN" dirty="0" smtClean="0"/>
          </a:p>
          <a:p>
            <a:pPr lvl="2">
              <a:lnSpc>
                <a:spcPct val="150000"/>
              </a:lnSpc>
              <a:buNone/>
            </a:pPr>
            <a:r>
              <a:rPr lang="en-US" altLang="zh-CN" dirty="0" smtClean="0"/>
              <a:t> (4)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5</a:t>
            </a:r>
            <a:r>
              <a:rPr lang="zh-CN" altLang="en-US" dirty="0" smtClean="0"/>
              <a:t>留下，并把集合中所有能被</a:t>
            </a:r>
            <a:r>
              <a:rPr lang="en-US" altLang="zh-CN" dirty="0" smtClean="0"/>
              <a:t>5</a:t>
            </a:r>
            <a:r>
              <a:rPr lang="zh-CN" altLang="en-US" dirty="0" smtClean="0"/>
              <a:t>整除的数筛去；</a:t>
            </a:r>
            <a:endParaRPr lang="en-US" altLang="zh-CN" dirty="0" smtClean="0"/>
          </a:p>
          <a:p>
            <a:pPr lvl="2">
              <a:lnSpc>
                <a:spcPct val="150000"/>
              </a:lnSpc>
              <a:buNone/>
            </a:pPr>
            <a:r>
              <a:rPr lang="en-US" altLang="zh-CN" dirty="0" smtClean="0"/>
              <a:t>  …</a:t>
            </a:r>
            <a:r>
              <a:rPr lang="zh-CN" altLang="en-US" dirty="0" smtClean="0"/>
              <a:t>直至筛掉所有不超过  的合数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/>
              <a:t>  </a:t>
            </a:r>
            <a:endParaRPr lang="zh-CN" altLang="en-US" sz="22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040" name="Object 16"/>
          <p:cNvGraphicFramePr>
            <a:graphicFrameLocks noChangeAspect="1"/>
          </p:cNvGraphicFramePr>
          <p:nvPr/>
        </p:nvGraphicFramePr>
        <p:xfrm>
          <a:off x="3786182" y="2669546"/>
          <a:ext cx="1643074" cy="470523"/>
        </p:xfrm>
        <a:graphic>
          <a:graphicData uri="http://schemas.openxmlformats.org/presentationml/2006/ole">
            <p:oleObj spid="_x0000_s45062" name="Equation" r:id="rId3" imgW="672840" imgH="203040" progId="Equation.DSMT4">
              <p:embed/>
            </p:oleObj>
          </a:graphicData>
        </a:graphic>
      </p:graphicFrame>
      <p:graphicFrame>
        <p:nvGraphicFramePr>
          <p:cNvPr id="45063" name="Object 16"/>
          <p:cNvGraphicFramePr>
            <a:graphicFrameLocks noChangeAspect="1"/>
          </p:cNvGraphicFramePr>
          <p:nvPr/>
        </p:nvGraphicFramePr>
        <p:xfrm>
          <a:off x="4762504" y="5821381"/>
          <a:ext cx="309562" cy="322263"/>
        </p:xfrm>
        <a:graphic>
          <a:graphicData uri="http://schemas.openxmlformats.org/presentationml/2006/ole">
            <p:oleObj spid="_x0000_s45063" name="Equation" r:id="rId4" imgW="126720" imgH="139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三、例题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 marL="180000">
              <a:lnSpc>
                <a:spcPct val="150000"/>
              </a:lnSpc>
            </a:pPr>
            <a:r>
              <a:rPr lang="zh-CN" altLang="en-US" dirty="0" smtClean="0"/>
              <a:t>例：给定</a:t>
            </a:r>
            <a:r>
              <a:rPr lang="en-US" dirty="0" smtClean="0"/>
              <a:t>(</a:t>
            </a:r>
            <a:r>
              <a:rPr lang="zh-CN" altLang="en-US" dirty="0" smtClean="0"/>
              <a:t>正</a:t>
            </a:r>
            <a:r>
              <a:rPr lang="en-US" dirty="0" smtClean="0"/>
              <a:t>)</a:t>
            </a:r>
            <a:r>
              <a:rPr lang="zh-CN" altLang="en-US" dirty="0" smtClean="0"/>
              <a:t>整数</a:t>
            </a:r>
            <a:r>
              <a:rPr lang="en-US" dirty="0" smtClean="0"/>
              <a:t> 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，求二元一次方程           有多少组不同的正整数解。</a:t>
            </a:r>
            <a:endParaRPr lang="en-US" altLang="zh-CN" dirty="0" smtClean="0"/>
          </a:p>
          <a:p>
            <a:pPr marL="1800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</a:t>
            </a:r>
            <a:r>
              <a:rPr lang="en-US" sz="2400" u="sng" dirty="0" smtClean="0">
                <a:solidFill>
                  <a:srgbClr val="0000FF"/>
                </a:solidFill>
              </a:rPr>
              <a:t>http://acm.hdu.edu.cn/showproblem.php?pid=4993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400" dirty="0" smtClean="0"/>
              <a:t>  </a:t>
            </a:r>
            <a:endParaRPr lang="zh-CN" altLang="en-US" sz="22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040" name="Object 16"/>
          <p:cNvGraphicFramePr>
            <a:graphicFrameLocks noChangeAspect="1"/>
          </p:cNvGraphicFramePr>
          <p:nvPr/>
        </p:nvGraphicFramePr>
        <p:xfrm>
          <a:off x="4214810" y="1357298"/>
          <a:ext cx="409717" cy="428628"/>
        </p:xfrm>
        <a:graphic>
          <a:graphicData uri="http://schemas.openxmlformats.org/presentationml/2006/ole">
            <p:oleObj spid="_x0000_s47106" name="Equation" r:id="rId3" imgW="126720" imgH="139680" progId="Equation.DSMT4">
              <p:embed/>
            </p:oleObj>
          </a:graphicData>
        </a:graphic>
      </p:graphicFrame>
      <p:graphicFrame>
        <p:nvGraphicFramePr>
          <p:cNvPr id="46084" name="Object 16"/>
          <p:cNvGraphicFramePr>
            <a:graphicFrameLocks noChangeAspect="1"/>
          </p:cNvGraphicFramePr>
          <p:nvPr/>
        </p:nvGraphicFramePr>
        <p:xfrm>
          <a:off x="4786314" y="1285860"/>
          <a:ext cx="409575" cy="546100"/>
        </p:xfrm>
        <a:graphic>
          <a:graphicData uri="http://schemas.openxmlformats.org/presentationml/2006/ole">
            <p:oleObj spid="_x0000_s47107" name="Equation" r:id="rId4" imgW="126720" imgH="177480" progId="Equation.DSMT4">
              <p:embed/>
            </p:oleObj>
          </a:graphicData>
        </a:graphic>
      </p:graphicFrame>
      <p:graphicFrame>
        <p:nvGraphicFramePr>
          <p:cNvPr id="46085" name="Object 16"/>
          <p:cNvGraphicFramePr>
            <a:graphicFrameLocks noChangeAspect="1"/>
          </p:cNvGraphicFramePr>
          <p:nvPr/>
        </p:nvGraphicFramePr>
        <p:xfrm>
          <a:off x="5429256" y="1357298"/>
          <a:ext cx="368300" cy="428625"/>
        </p:xfrm>
        <a:graphic>
          <a:graphicData uri="http://schemas.openxmlformats.org/presentationml/2006/ole">
            <p:oleObj spid="_x0000_s47108" name="Equation" r:id="rId5" imgW="114120" imgH="139680" progId="Equation.DSMT4">
              <p:embed/>
            </p:oleObj>
          </a:graphicData>
        </a:graphic>
      </p:graphicFrame>
      <p:graphicFrame>
        <p:nvGraphicFramePr>
          <p:cNvPr id="46086" name="Object 16"/>
          <p:cNvGraphicFramePr>
            <a:graphicFrameLocks noChangeAspect="1"/>
          </p:cNvGraphicFramePr>
          <p:nvPr/>
        </p:nvGraphicFramePr>
        <p:xfrm>
          <a:off x="1142976" y="1947856"/>
          <a:ext cx="2252663" cy="623888"/>
        </p:xfrm>
        <a:graphic>
          <a:graphicData uri="http://schemas.openxmlformats.org/presentationml/2006/ole">
            <p:oleObj spid="_x0000_s47109" name="Equation" r:id="rId6" imgW="6984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三、例题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 marL="180000">
              <a:lnSpc>
                <a:spcPct val="150000"/>
              </a:lnSpc>
            </a:pPr>
            <a:r>
              <a:rPr lang="zh-CN" altLang="en-US" sz="2400" dirty="0" smtClean="0"/>
              <a:t>例：给定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正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整数</a:t>
            </a:r>
            <a:r>
              <a:rPr lang="en-US" sz="2400" dirty="0" smtClean="0"/>
              <a:t> 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，求二元一次方程           有多少组不同的正整数解。</a:t>
            </a:r>
            <a:endParaRPr lang="en-US" altLang="zh-CN" sz="2400" dirty="0" smtClean="0"/>
          </a:p>
          <a:p>
            <a:pPr marL="180000">
              <a:lnSpc>
                <a:spcPts val="3400"/>
              </a:lnSpc>
              <a:buNone/>
            </a:pPr>
            <a:r>
              <a:rPr lang="zh-CN" altLang="en-US" sz="2400" dirty="0" smtClean="0"/>
              <a:t> 解题思路：可以通过暴力破解的方式得到本题的答案。具 体地，在</a:t>
            </a:r>
            <a:r>
              <a:rPr lang="en-US" sz="2400" dirty="0" smtClean="0"/>
              <a:t>       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      </a:t>
            </a:r>
            <a:r>
              <a:rPr lang="zh-CN" altLang="en-US" sz="2400" dirty="0" smtClean="0"/>
              <a:t>的情况下，遍历             </a:t>
            </a:r>
            <a:r>
              <a:rPr lang="en-US" sz="2400" dirty="0" smtClean="0"/>
              <a:t>             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的可能。</a:t>
            </a:r>
            <a:endParaRPr lang="en-US" altLang="zh-CN" sz="2400" dirty="0" smtClean="0"/>
          </a:p>
          <a:p>
            <a:pPr marL="180000">
              <a:lnSpc>
                <a:spcPts val="3400"/>
              </a:lnSpc>
              <a:buNone/>
            </a:pPr>
            <a:endParaRPr lang="en-US" altLang="zh-CN" sz="2400" dirty="0" smtClean="0"/>
          </a:p>
          <a:p>
            <a:pPr marL="180000"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 marL="1800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400" dirty="0" smtClean="0"/>
              <a:t>  </a:t>
            </a:r>
            <a:endParaRPr lang="zh-CN" altLang="en-US" sz="22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84" name="Object 16"/>
          <p:cNvGraphicFramePr>
            <a:graphicFrameLocks noChangeAspect="1"/>
          </p:cNvGraphicFramePr>
          <p:nvPr/>
        </p:nvGraphicFramePr>
        <p:xfrm>
          <a:off x="3786182" y="1238235"/>
          <a:ext cx="303611" cy="404815"/>
        </p:xfrm>
        <a:graphic>
          <a:graphicData uri="http://schemas.openxmlformats.org/presentationml/2006/ole">
            <p:oleObj spid="_x0000_s48131" name="Equation" r:id="rId3" imgW="126720" imgH="177480" progId="Equation.DSMT4">
              <p:embed/>
            </p:oleObj>
          </a:graphicData>
        </a:graphic>
      </p:graphicFrame>
      <p:graphicFrame>
        <p:nvGraphicFramePr>
          <p:cNvPr id="46085" name="Object 16"/>
          <p:cNvGraphicFramePr>
            <a:graphicFrameLocks noChangeAspect="1"/>
          </p:cNvGraphicFramePr>
          <p:nvPr/>
        </p:nvGraphicFramePr>
        <p:xfrm>
          <a:off x="4214810" y="1310494"/>
          <a:ext cx="285752" cy="332556"/>
        </p:xfrm>
        <a:graphic>
          <a:graphicData uri="http://schemas.openxmlformats.org/presentationml/2006/ole">
            <p:oleObj spid="_x0000_s48132" name="Equation" r:id="rId4" imgW="114120" imgH="139680" progId="Equation.DSMT4">
              <p:embed/>
            </p:oleObj>
          </a:graphicData>
        </a:graphic>
      </p:graphicFrame>
      <p:graphicFrame>
        <p:nvGraphicFramePr>
          <p:cNvPr id="46086" name="Object 16"/>
          <p:cNvGraphicFramePr>
            <a:graphicFrameLocks noChangeAspect="1"/>
          </p:cNvGraphicFramePr>
          <p:nvPr/>
        </p:nvGraphicFramePr>
        <p:xfrm>
          <a:off x="7000892" y="1214422"/>
          <a:ext cx="1714512" cy="474844"/>
        </p:xfrm>
        <a:graphic>
          <a:graphicData uri="http://schemas.openxmlformats.org/presentationml/2006/ole">
            <p:oleObj spid="_x0000_s48133" name="Equation" r:id="rId5" imgW="698400" imgH="203040" progId="Equation.DSMT4">
              <p:embed/>
            </p:oleObj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3357554" y="1317613"/>
          <a:ext cx="312737" cy="325437"/>
        </p:xfrm>
        <a:graphic>
          <a:graphicData uri="http://schemas.openxmlformats.org/presentationml/2006/ole">
            <p:oleObj spid="_x0000_s48134" name="Equation" r:id="rId6" imgW="126720" imgH="139680" progId="Equation.DSMT4">
              <p:embed/>
            </p:oleObj>
          </a:graphicData>
        </a:graphic>
      </p:graphicFrame>
      <p:graphicFrame>
        <p:nvGraphicFramePr>
          <p:cNvPr id="48143" name="Object 6"/>
          <p:cNvGraphicFramePr>
            <a:graphicFrameLocks noChangeAspect="1"/>
          </p:cNvGraphicFramePr>
          <p:nvPr/>
        </p:nvGraphicFramePr>
        <p:xfrm>
          <a:off x="2000232" y="2757486"/>
          <a:ext cx="1028700" cy="385762"/>
        </p:xfrm>
        <a:graphic>
          <a:graphicData uri="http://schemas.openxmlformats.org/presentationml/2006/ole">
            <p:oleObj spid="_x0000_s48143" name="Equation" r:id="rId7" imgW="419040" imgH="164880" progId="Equation.DSMT4">
              <p:embed/>
            </p:oleObj>
          </a:graphicData>
        </a:graphic>
      </p:graphicFrame>
      <p:graphicFrame>
        <p:nvGraphicFramePr>
          <p:cNvPr id="48144" name="Object 6"/>
          <p:cNvGraphicFramePr>
            <a:graphicFrameLocks noChangeAspect="1"/>
          </p:cNvGraphicFramePr>
          <p:nvPr/>
        </p:nvGraphicFramePr>
        <p:xfrm>
          <a:off x="3319460" y="2714620"/>
          <a:ext cx="966788" cy="415925"/>
        </p:xfrm>
        <a:graphic>
          <a:graphicData uri="http://schemas.openxmlformats.org/presentationml/2006/ole">
            <p:oleObj spid="_x0000_s48144" name="Equation" r:id="rId8" imgW="393480" imgH="177480" progId="Equation.DSMT4">
              <p:embed/>
            </p:oleObj>
          </a:graphicData>
        </a:graphic>
      </p:graphicFrame>
      <p:graphicFrame>
        <p:nvGraphicFramePr>
          <p:cNvPr id="48145" name="Object 6"/>
          <p:cNvGraphicFramePr>
            <a:graphicFrameLocks noChangeAspect="1"/>
          </p:cNvGraphicFramePr>
          <p:nvPr/>
        </p:nvGraphicFramePr>
        <p:xfrm>
          <a:off x="6429388" y="2714625"/>
          <a:ext cx="2182812" cy="474663"/>
        </p:xfrm>
        <a:graphic>
          <a:graphicData uri="http://schemas.openxmlformats.org/presentationml/2006/ole">
            <p:oleObj spid="_x0000_s48145" name="Equation" r:id="rId9" imgW="888840" imgH="203040" progId="Equation.DSMT4">
              <p:embed/>
            </p:oleObj>
          </a:graphicData>
        </a:graphic>
      </p:graphicFrame>
      <p:graphicFrame>
        <p:nvGraphicFramePr>
          <p:cNvPr id="48146" name="Object 6"/>
          <p:cNvGraphicFramePr>
            <a:graphicFrameLocks noChangeAspect="1"/>
          </p:cNvGraphicFramePr>
          <p:nvPr/>
        </p:nvGraphicFramePr>
        <p:xfrm>
          <a:off x="642910" y="3227389"/>
          <a:ext cx="592137" cy="415925"/>
        </p:xfrm>
        <a:graphic>
          <a:graphicData uri="http://schemas.openxmlformats.org/presentationml/2006/ole">
            <p:oleObj spid="_x0000_s48146" name="Equation" r:id="rId10" imgW="24120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三、例题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 marL="180000">
              <a:lnSpc>
                <a:spcPct val="150000"/>
              </a:lnSpc>
            </a:pPr>
            <a:r>
              <a:rPr lang="zh-CN" altLang="en-US" sz="2400" dirty="0" smtClean="0"/>
              <a:t>例：给定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正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整数</a:t>
            </a:r>
            <a:r>
              <a:rPr lang="en-US" sz="2400" dirty="0" smtClean="0"/>
              <a:t> 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，求二元一次方程           有多少组不同的正整数解。</a:t>
            </a:r>
            <a:endParaRPr lang="en-US" altLang="zh-CN" sz="2400" dirty="0" smtClean="0"/>
          </a:p>
          <a:p>
            <a:pPr marL="180000">
              <a:lnSpc>
                <a:spcPts val="3400"/>
              </a:lnSpc>
              <a:buNone/>
            </a:pPr>
            <a:r>
              <a:rPr lang="zh-CN" altLang="en-US" sz="2400" dirty="0" smtClean="0"/>
              <a:t> 解题思路：</a:t>
            </a:r>
            <a:r>
              <a:rPr lang="en-US" altLang="zh-CN" sz="2400" dirty="0" smtClean="0"/>
              <a:t>(1</a:t>
            </a:r>
            <a:r>
              <a:rPr lang="en-US" altLang="zh-CN" sz="2400" dirty="0" smtClean="0">
                <a:sym typeface="Wingdings" pitchFamily="2" charset="2"/>
              </a:rPr>
              <a:t>)</a:t>
            </a:r>
            <a:r>
              <a:rPr lang="zh-CN" altLang="en-US" sz="2400" dirty="0" smtClean="0"/>
              <a:t>可以通过暴力破解的方式得到本题的答案。具体地，在</a:t>
            </a:r>
            <a:r>
              <a:rPr lang="en-US" sz="2400" dirty="0" smtClean="0"/>
              <a:t>      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      </a:t>
            </a:r>
            <a:r>
              <a:rPr lang="zh-CN" altLang="en-US" sz="2400" dirty="0" smtClean="0"/>
              <a:t>的情况下，遍历             </a:t>
            </a:r>
            <a:r>
              <a:rPr lang="en-US" sz="2400" dirty="0" smtClean="0"/>
              <a:t>             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的可能。</a:t>
            </a:r>
            <a:endParaRPr lang="en-US" altLang="zh-CN" sz="2400" dirty="0" smtClean="0"/>
          </a:p>
          <a:p>
            <a:pPr marL="180000">
              <a:lnSpc>
                <a:spcPts val="3400"/>
              </a:lnSpc>
              <a:buNone/>
            </a:pPr>
            <a:endParaRPr lang="en-US" altLang="zh-CN" sz="2400" dirty="0" smtClean="0"/>
          </a:p>
          <a:p>
            <a:pPr marL="180000"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 marL="1800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400" dirty="0" smtClean="0"/>
              <a:t>  </a:t>
            </a:r>
            <a:endParaRPr lang="zh-CN" altLang="en-US" sz="22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84" name="Object 16"/>
          <p:cNvGraphicFramePr>
            <a:graphicFrameLocks noChangeAspect="1"/>
          </p:cNvGraphicFramePr>
          <p:nvPr/>
        </p:nvGraphicFramePr>
        <p:xfrm>
          <a:off x="3786182" y="1238235"/>
          <a:ext cx="303611" cy="404815"/>
        </p:xfrm>
        <a:graphic>
          <a:graphicData uri="http://schemas.openxmlformats.org/presentationml/2006/ole">
            <p:oleObj spid="_x0000_s52226" name="Equation" r:id="rId3" imgW="126720" imgH="177480" progId="Equation.DSMT4">
              <p:embed/>
            </p:oleObj>
          </a:graphicData>
        </a:graphic>
      </p:graphicFrame>
      <p:graphicFrame>
        <p:nvGraphicFramePr>
          <p:cNvPr id="46085" name="Object 16"/>
          <p:cNvGraphicFramePr>
            <a:graphicFrameLocks noChangeAspect="1"/>
          </p:cNvGraphicFramePr>
          <p:nvPr/>
        </p:nvGraphicFramePr>
        <p:xfrm>
          <a:off x="4214810" y="1310494"/>
          <a:ext cx="285752" cy="332556"/>
        </p:xfrm>
        <a:graphic>
          <a:graphicData uri="http://schemas.openxmlformats.org/presentationml/2006/ole">
            <p:oleObj spid="_x0000_s52227" name="Equation" r:id="rId4" imgW="114120" imgH="139680" progId="Equation.DSMT4">
              <p:embed/>
            </p:oleObj>
          </a:graphicData>
        </a:graphic>
      </p:graphicFrame>
      <p:graphicFrame>
        <p:nvGraphicFramePr>
          <p:cNvPr id="46086" name="Object 16"/>
          <p:cNvGraphicFramePr>
            <a:graphicFrameLocks noChangeAspect="1"/>
          </p:cNvGraphicFramePr>
          <p:nvPr/>
        </p:nvGraphicFramePr>
        <p:xfrm>
          <a:off x="7000892" y="1214422"/>
          <a:ext cx="1714512" cy="474844"/>
        </p:xfrm>
        <a:graphic>
          <a:graphicData uri="http://schemas.openxmlformats.org/presentationml/2006/ole">
            <p:oleObj spid="_x0000_s52228" name="Equation" r:id="rId5" imgW="698400" imgH="203040" progId="Equation.DSMT4">
              <p:embed/>
            </p:oleObj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3357554" y="1317613"/>
          <a:ext cx="312737" cy="325437"/>
        </p:xfrm>
        <a:graphic>
          <a:graphicData uri="http://schemas.openxmlformats.org/presentationml/2006/ole">
            <p:oleObj spid="_x0000_s52229" name="Equation" r:id="rId6" imgW="126720" imgH="139680" progId="Equation.DSMT4">
              <p:embed/>
            </p:oleObj>
          </a:graphicData>
        </a:graphic>
      </p:graphicFrame>
      <p:graphicFrame>
        <p:nvGraphicFramePr>
          <p:cNvPr id="48143" name="Object 6"/>
          <p:cNvGraphicFramePr>
            <a:graphicFrameLocks noChangeAspect="1"/>
          </p:cNvGraphicFramePr>
          <p:nvPr/>
        </p:nvGraphicFramePr>
        <p:xfrm>
          <a:off x="2214546" y="2757486"/>
          <a:ext cx="1028700" cy="385762"/>
        </p:xfrm>
        <a:graphic>
          <a:graphicData uri="http://schemas.openxmlformats.org/presentationml/2006/ole">
            <p:oleObj spid="_x0000_s52230" name="Equation" r:id="rId7" imgW="419040" imgH="164880" progId="Equation.DSMT4">
              <p:embed/>
            </p:oleObj>
          </a:graphicData>
        </a:graphic>
      </p:graphicFrame>
      <p:graphicFrame>
        <p:nvGraphicFramePr>
          <p:cNvPr id="48144" name="Object 6"/>
          <p:cNvGraphicFramePr>
            <a:graphicFrameLocks noChangeAspect="1"/>
          </p:cNvGraphicFramePr>
          <p:nvPr/>
        </p:nvGraphicFramePr>
        <p:xfrm>
          <a:off x="3428992" y="2727323"/>
          <a:ext cx="966788" cy="415925"/>
        </p:xfrm>
        <a:graphic>
          <a:graphicData uri="http://schemas.openxmlformats.org/presentationml/2006/ole">
            <p:oleObj spid="_x0000_s52231" name="Equation" r:id="rId8" imgW="393480" imgH="177480" progId="Equation.DSMT4">
              <p:embed/>
            </p:oleObj>
          </a:graphicData>
        </a:graphic>
      </p:graphicFrame>
      <p:graphicFrame>
        <p:nvGraphicFramePr>
          <p:cNvPr id="48145" name="Object 6"/>
          <p:cNvGraphicFramePr>
            <a:graphicFrameLocks noChangeAspect="1"/>
          </p:cNvGraphicFramePr>
          <p:nvPr/>
        </p:nvGraphicFramePr>
        <p:xfrm>
          <a:off x="6429388" y="2714625"/>
          <a:ext cx="2182812" cy="474663"/>
        </p:xfrm>
        <a:graphic>
          <a:graphicData uri="http://schemas.openxmlformats.org/presentationml/2006/ole">
            <p:oleObj spid="_x0000_s52232" name="Equation" r:id="rId9" imgW="888840" imgH="203040" progId="Equation.DSMT4">
              <p:embed/>
            </p:oleObj>
          </a:graphicData>
        </a:graphic>
      </p:graphicFrame>
      <p:graphicFrame>
        <p:nvGraphicFramePr>
          <p:cNvPr id="48146" name="Object 6"/>
          <p:cNvGraphicFramePr>
            <a:graphicFrameLocks noChangeAspect="1"/>
          </p:cNvGraphicFramePr>
          <p:nvPr/>
        </p:nvGraphicFramePr>
        <p:xfrm>
          <a:off x="642910" y="3227389"/>
          <a:ext cx="592137" cy="415925"/>
        </p:xfrm>
        <a:graphic>
          <a:graphicData uri="http://schemas.openxmlformats.org/presentationml/2006/ole">
            <p:oleObj spid="_x0000_s52233" name="Equation" r:id="rId10" imgW="241200" imgH="177480" progId="Equation.DSMT4">
              <p:embed/>
            </p:oleObj>
          </a:graphicData>
        </a:graphic>
      </p:graphicFrame>
      <p:sp>
        <p:nvSpPr>
          <p:cNvPr id="14" name="云形 13"/>
          <p:cNvSpPr/>
          <p:nvPr/>
        </p:nvSpPr>
        <p:spPr bwMode="auto">
          <a:xfrm>
            <a:off x="1857356" y="3571876"/>
            <a:ext cx="5072098" cy="1857388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8860" y="4000504"/>
            <a:ext cx="5143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在方程无解的情况下，</a:t>
            </a:r>
            <a:endParaRPr lang="en-US" altLang="zh-CN" sz="2800" dirty="0" smtClean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 该方法的效率不高。</a:t>
            </a:r>
            <a:endParaRPr lang="zh-CN" altLang="en-US" sz="2800" dirty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三、例题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357158" y="1076325"/>
            <a:ext cx="8329642" cy="5248275"/>
          </a:xfrm>
        </p:spPr>
        <p:txBody>
          <a:bodyPr/>
          <a:lstStyle/>
          <a:p>
            <a:pPr marL="180000">
              <a:lnSpc>
                <a:spcPct val="150000"/>
              </a:lnSpc>
            </a:pPr>
            <a:r>
              <a:rPr lang="zh-CN" altLang="en-US" sz="2400" dirty="0" smtClean="0"/>
              <a:t>例：给定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正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整数</a:t>
            </a:r>
            <a:r>
              <a:rPr lang="en-US" sz="2400" dirty="0" smtClean="0"/>
              <a:t> 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，求二元一次方程           有多少组不同的正整数解。</a:t>
            </a:r>
            <a:endParaRPr lang="en-US" altLang="zh-CN" sz="2400" dirty="0" smtClean="0"/>
          </a:p>
          <a:p>
            <a:pPr marL="180000" algn="just">
              <a:lnSpc>
                <a:spcPts val="3400"/>
              </a:lnSpc>
              <a:buNone/>
            </a:pPr>
            <a:r>
              <a:rPr lang="zh-CN" altLang="en-US" sz="2400" dirty="0" smtClean="0"/>
              <a:t> 解题思路：</a:t>
            </a:r>
            <a:r>
              <a:rPr lang="en-US" altLang="zh-CN" sz="2400" dirty="0" smtClean="0"/>
              <a:t>(2)</a:t>
            </a:r>
            <a:r>
              <a:rPr lang="zh-CN" altLang="en-US" sz="2400" dirty="0" smtClean="0"/>
              <a:t>根据扩展欧几里得算法知，对任意的整数</a:t>
            </a:r>
            <a:r>
              <a:rPr lang="en-US" sz="2400" dirty="0" smtClean="0"/>
              <a:t>  </a:t>
            </a:r>
            <a:r>
              <a:rPr lang="zh-CN" altLang="en-US" sz="2400" dirty="0" smtClean="0"/>
              <a:t>和整数</a:t>
            </a:r>
            <a:r>
              <a:rPr lang="en-US" sz="2400" dirty="0" smtClean="0"/>
              <a:t>  </a:t>
            </a:r>
            <a:r>
              <a:rPr lang="zh-CN" altLang="en-US" sz="2400" dirty="0" smtClean="0"/>
              <a:t>存在一组</a:t>
            </a:r>
            <a:r>
              <a:rPr lang="en-US" sz="2400" dirty="0" smtClean="0"/>
              <a:t>      </a:t>
            </a:r>
            <a:r>
              <a:rPr lang="zh-CN" altLang="en-US" sz="2400" dirty="0" smtClean="0"/>
              <a:t>有</a:t>
            </a:r>
            <a:r>
              <a:rPr lang="en-US" sz="2400" dirty="0" smtClean="0"/>
              <a:t>                    </a:t>
            </a:r>
            <a:r>
              <a:rPr lang="zh-CN" altLang="en-US" sz="2400" dirty="0" smtClean="0"/>
              <a:t>成立。若</a:t>
            </a:r>
            <a:endParaRPr lang="en-US" altLang="zh-CN" sz="2400" dirty="0" smtClean="0"/>
          </a:p>
          <a:p>
            <a:pPr marL="180000" algn="just">
              <a:lnSpc>
                <a:spcPts val="3400"/>
              </a:lnSpc>
              <a:buNone/>
            </a:pPr>
            <a:r>
              <a:rPr lang="en-US" sz="2400" dirty="0" smtClean="0"/>
              <a:t>          </a:t>
            </a:r>
            <a:r>
              <a:rPr lang="zh-CN" altLang="en-US" sz="2400" dirty="0" smtClean="0"/>
              <a:t>不能整除  ，则上述二元一次方程无解并输出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。否则，计算</a:t>
            </a:r>
            <a:r>
              <a:rPr lang="en-US" sz="2400" dirty="0" smtClean="0"/>
              <a:t>                 </a:t>
            </a:r>
            <a:r>
              <a:rPr lang="zh-CN" altLang="en-US" sz="2400" dirty="0" smtClean="0"/>
              <a:t>并输出统计的</a:t>
            </a:r>
            <a:r>
              <a:rPr lang="en-US" sz="2400" dirty="0" smtClean="0"/>
              <a:t> </a:t>
            </a:r>
          </a:p>
          <a:p>
            <a:pPr marL="180000" algn="just">
              <a:lnSpc>
                <a:spcPts val="3400"/>
              </a:lnSpc>
              <a:buNone/>
            </a:pPr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都是正整数个数。</a:t>
            </a:r>
          </a:p>
          <a:p>
            <a:pPr marL="180000">
              <a:lnSpc>
                <a:spcPts val="3400"/>
              </a:lnSpc>
              <a:buNone/>
            </a:pPr>
            <a:endParaRPr lang="en-US" altLang="zh-CN" sz="2400" dirty="0" smtClean="0"/>
          </a:p>
          <a:p>
            <a:pPr marL="180000"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 marL="1800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400" dirty="0" smtClean="0"/>
              <a:t>  </a:t>
            </a:r>
            <a:endParaRPr lang="zh-CN" altLang="en-US" sz="22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84" name="Object 16"/>
          <p:cNvGraphicFramePr>
            <a:graphicFrameLocks noChangeAspect="1"/>
          </p:cNvGraphicFramePr>
          <p:nvPr/>
        </p:nvGraphicFramePr>
        <p:xfrm>
          <a:off x="3786182" y="1238235"/>
          <a:ext cx="303611" cy="404815"/>
        </p:xfrm>
        <a:graphic>
          <a:graphicData uri="http://schemas.openxmlformats.org/presentationml/2006/ole">
            <p:oleObj spid="_x0000_s53250" name="Equation" r:id="rId3" imgW="126720" imgH="177480" progId="Equation.DSMT4">
              <p:embed/>
            </p:oleObj>
          </a:graphicData>
        </a:graphic>
      </p:graphicFrame>
      <p:graphicFrame>
        <p:nvGraphicFramePr>
          <p:cNvPr id="46085" name="Object 16"/>
          <p:cNvGraphicFramePr>
            <a:graphicFrameLocks noChangeAspect="1"/>
          </p:cNvGraphicFramePr>
          <p:nvPr/>
        </p:nvGraphicFramePr>
        <p:xfrm>
          <a:off x="4214810" y="1310494"/>
          <a:ext cx="285752" cy="332556"/>
        </p:xfrm>
        <a:graphic>
          <a:graphicData uri="http://schemas.openxmlformats.org/presentationml/2006/ole">
            <p:oleObj spid="_x0000_s53251" name="Equation" r:id="rId4" imgW="114120" imgH="139680" progId="Equation.DSMT4">
              <p:embed/>
            </p:oleObj>
          </a:graphicData>
        </a:graphic>
      </p:graphicFrame>
      <p:graphicFrame>
        <p:nvGraphicFramePr>
          <p:cNvPr id="46086" name="Object 16"/>
          <p:cNvGraphicFramePr>
            <a:graphicFrameLocks noChangeAspect="1"/>
          </p:cNvGraphicFramePr>
          <p:nvPr/>
        </p:nvGraphicFramePr>
        <p:xfrm>
          <a:off x="7000892" y="1214422"/>
          <a:ext cx="1714512" cy="474844"/>
        </p:xfrm>
        <a:graphic>
          <a:graphicData uri="http://schemas.openxmlformats.org/presentationml/2006/ole">
            <p:oleObj spid="_x0000_s53252" name="Equation" r:id="rId5" imgW="698400" imgH="203040" progId="Equation.DSMT4">
              <p:embed/>
            </p:oleObj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3286116" y="1317613"/>
          <a:ext cx="312737" cy="325437"/>
        </p:xfrm>
        <a:graphic>
          <a:graphicData uri="http://schemas.openxmlformats.org/presentationml/2006/ole">
            <p:oleObj spid="_x0000_s53253" name="Equation" r:id="rId6" imgW="126720" imgH="139680" progId="Equation.DSMT4">
              <p:embed/>
            </p:oleObj>
          </a:graphicData>
        </a:graphic>
      </p:graphicFrame>
      <p:graphicFrame>
        <p:nvGraphicFramePr>
          <p:cNvPr id="48143" name="Object 6"/>
          <p:cNvGraphicFramePr>
            <a:graphicFrameLocks noChangeAspect="1"/>
          </p:cNvGraphicFramePr>
          <p:nvPr/>
        </p:nvGraphicFramePr>
        <p:xfrm>
          <a:off x="7975626" y="2387595"/>
          <a:ext cx="311150" cy="327025"/>
        </p:xfrm>
        <a:graphic>
          <a:graphicData uri="http://schemas.openxmlformats.org/presentationml/2006/ole">
            <p:oleObj spid="_x0000_s53254" name="Equation" r:id="rId7" imgW="126720" imgH="139680" progId="Equation.DSMT4">
              <p:embed/>
            </p:oleObj>
          </a:graphicData>
        </a:graphic>
      </p:graphicFrame>
      <p:graphicFrame>
        <p:nvGraphicFramePr>
          <p:cNvPr id="53258" name="Object 6"/>
          <p:cNvGraphicFramePr>
            <a:graphicFrameLocks noChangeAspect="1"/>
          </p:cNvGraphicFramePr>
          <p:nvPr/>
        </p:nvGraphicFramePr>
        <p:xfrm>
          <a:off x="1546206" y="2727323"/>
          <a:ext cx="311150" cy="415925"/>
        </p:xfrm>
        <a:graphic>
          <a:graphicData uri="http://schemas.openxmlformats.org/presentationml/2006/ole">
            <p:oleObj spid="_x0000_s53258" name="Equation" r:id="rId8" imgW="126720" imgH="177480" progId="Equation.DSMT4">
              <p:embed/>
            </p:oleObj>
          </a:graphicData>
        </a:graphic>
      </p:graphicFrame>
      <p:graphicFrame>
        <p:nvGraphicFramePr>
          <p:cNvPr id="53259" name="Object 6"/>
          <p:cNvGraphicFramePr>
            <a:graphicFrameLocks noChangeAspect="1"/>
          </p:cNvGraphicFramePr>
          <p:nvPr/>
        </p:nvGraphicFramePr>
        <p:xfrm>
          <a:off x="2982909" y="2679699"/>
          <a:ext cx="1089025" cy="534987"/>
        </p:xfrm>
        <a:graphic>
          <a:graphicData uri="http://schemas.openxmlformats.org/presentationml/2006/ole">
            <p:oleObj spid="_x0000_s53259" name="Equation" r:id="rId9" imgW="444240" imgH="228600" progId="Equation.DSMT4">
              <p:embed/>
            </p:oleObj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4267219" y="2679698"/>
          <a:ext cx="3019425" cy="534988"/>
        </p:xfrm>
        <a:graphic>
          <a:graphicData uri="http://schemas.openxmlformats.org/presentationml/2006/ole">
            <p:oleObj spid="_x0000_s53260" name="Equation" r:id="rId10" imgW="1231560" imgH="228600" progId="Equation.DSMT4">
              <p:embed/>
            </p:oleObj>
          </a:graphicData>
        </a:graphic>
      </p:graphicFrame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571472" y="3238502"/>
          <a:ext cx="1431925" cy="476250"/>
        </p:xfrm>
        <a:graphic>
          <a:graphicData uri="http://schemas.openxmlformats.org/presentationml/2006/ole">
            <p:oleObj spid="_x0000_s53261" name="Equation" r:id="rId11" imgW="583920" imgH="203040" progId="Equation.DSMT4">
              <p:embed/>
            </p:oleObj>
          </a:graphicData>
        </a:graphic>
      </p:graphicFrame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3221030" y="3316289"/>
          <a:ext cx="279400" cy="327025"/>
        </p:xfrm>
        <a:graphic>
          <a:graphicData uri="http://schemas.openxmlformats.org/presentationml/2006/ole">
            <p:oleObj spid="_x0000_s53262" name="Equation" r:id="rId12" imgW="114120" imgH="139680" progId="Equation.DSMT4">
              <p:embed/>
            </p:oleObj>
          </a:graphicData>
        </a:graphic>
      </p:graphicFrame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2225676" y="3667130"/>
          <a:ext cx="2489200" cy="476250"/>
        </p:xfrm>
        <a:graphic>
          <a:graphicData uri="http://schemas.openxmlformats.org/presentationml/2006/ole">
            <p:oleObj spid="_x0000_s53263" name="Equation" r:id="rId13" imgW="1015920" imgH="203040" progId="Equation.DSMT4">
              <p:embed/>
            </p:oleObj>
          </a:graphicData>
        </a:graphic>
      </p:graphicFrame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6575450" y="3714755"/>
          <a:ext cx="1568450" cy="428625"/>
        </p:xfrm>
        <a:graphic>
          <a:graphicData uri="http://schemas.openxmlformats.org/presentationml/2006/ole">
            <p:oleObj spid="_x0000_s53264" name="Equation" r:id="rId14" imgW="711000" imgH="203040" progId="Equation.DSMT4">
              <p:embed/>
            </p:oleObj>
          </a:graphicData>
        </a:graphic>
      </p:graphicFrame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630221" y="4214821"/>
          <a:ext cx="1512887" cy="428625"/>
        </p:xfrm>
        <a:graphic>
          <a:graphicData uri="http://schemas.openxmlformats.org/presentationml/2006/ole">
            <p:oleObj spid="_x0000_s53265" name="Equation" r:id="rId15" imgW="6858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三、例题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357158" y="1076325"/>
            <a:ext cx="8329642" cy="5248275"/>
          </a:xfrm>
        </p:spPr>
        <p:txBody>
          <a:bodyPr/>
          <a:lstStyle/>
          <a:p>
            <a:pPr marL="180000">
              <a:lnSpc>
                <a:spcPct val="150000"/>
              </a:lnSpc>
            </a:pPr>
            <a:r>
              <a:rPr lang="zh-CN" altLang="en-US" sz="2400" dirty="0" smtClean="0"/>
              <a:t>例：给定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正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整数</a:t>
            </a:r>
            <a:r>
              <a:rPr lang="en-US" sz="2400" dirty="0" smtClean="0"/>
              <a:t> 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，求二元一次方程           有多少组不同的正整数解。</a:t>
            </a:r>
            <a:endParaRPr lang="en-US" altLang="zh-CN" sz="2400" dirty="0" smtClean="0"/>
          </a:p>
          <a:p>
            <a:pPr marL="180000" algn="just">
              <a:lnSpc>
                <a:spcPts val="3400"/>
              </a:lnSpc>
              <a:buNone/>
            </a:pPr>
            <a:r>
              <a:rPr lang="zh-CN" altLang="en-US" sz="2400" dirty="0" smtClean="0"/>
              <a:t>  相关算法：</a:t>
            </a:r>
            <a:r>
              <a:rPr lang="en-US" altLang="zh-CN" sz="2400" dirty="0" smtClean="0">
                <a:sym typeface="Wingdings" pitchFamily="2" charset="2"/>
              </a:rPr>
              <a:t>(1)</a:t>
            </a:r>
            <a:r>
              <a:rPr lang="en-US" altLang="zh-CN" sz="2400" dirty="0" err="1" smtClean="0">
                <a:sym typeface="Wingdings" pitchFamily="2" charset="2"/>
              </a:rPr>
              <a:t>gcd</a:t>
            </a:r>
            <a:r>
              <a:rPr lang="zh-CN" altLang="en-US" sz="2400" dirty="0" smtClean="0">
                <a:sym typeface="Wingdings" pitchFamily="2" charset="2"/>
              </a:rPr>
              <a:t>算法</a:t>
            </a:r>
            <a:endParaRPr lang="zh-CN" altLang="en-US" sz="2400" dirty="0" smtClean="0"/>
          </a:p>
          <a:p>
            <a:pPr marL="180000"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 marL="1800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400" dirty="0" smtClean="0"/>
              <a:t>  </a:t>
            </a:r>
            <a:endParaRPr lang="zh-CN" altLang="en-US" sz="22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84" name="Object 16"/>
          <p:cNvGraphicFramePr>
            <a:graphicFrameLocks noChangeAspect="1"/>
          </p:cNvGraphicFramePr>
          <p:nvPr/>
        </p:nvGraphicFramePr>
        <p:xfrm>
          <a:off x="3786182" y="1238235"/>
          <a:ext cx="303611" cy="404815"/>
        </p:xfrm>
        <a:graphic>
          <a:graphicData uri="http://schemas.openxmlformats.org/presentationml/2006/ole">
            <p:oleObj spid="_x0000_s54274" name="Equation" r:id="rId3" imgW="126720" imgH="177480" progId="Equation.DSMT4">
              <p:embed/>
            </p:oleObj>
          </a:graphicData>
        </a:graphic>
      </p:graphicFrame>
      <p:graphicFrame>
        <p:nvGraphicFramePr>
          <p:cNvPr id="46085" name="Object 16"/>
          <p:cNvGraphicFramePr>
            <a:graphicFrameLocks noChangeAspect="1"/>
          </p:cNvGraphicFramePr>
          <p:nvPr/>
        </p:nvGraphicFramePr>
        <p:xfrm>
          <a:off x="4214810" y="1310494"/>
          <a:ext cx="285752" cy="332556"/>
        </p:xfrm>
        <a:graphic>
          <a:graphicData uri="http://schemas.openxmlformats.org/presentationml/2006/ole">
            <p:oleObj spid="_x0000_s54275" name="Equation" r:id="rId4" imgW="114120" imgH="139680" progId="Equation.DSMT4">
              <p:embed/>
            </p:oleObj>
          </a:graphicData>
        </a:graphic>
      </p:graphicFrame>
      <p:graphicFrame>
        <p:nvGraphicFramePr>
          <p:cNvPr id="46086" name="Object 16"/>
          <p:cNvGraphicFramePr>
            <a:graphicFrameLocks noChangeAspect="1"/>
          </p:cNvGraphicFramePr>
          <p:nvPr/>
        </p:nvGraphicFramePr>
        <p:xfrm>
          <a:off x="7000892" y="1214422"/>
          <a:ext cx="1714512" cy="474844"/>
        </p:xfrm>
        <a:graphic>
          <a:graphicData uri="http://schemas.openxmlformats.org/presentationml/2006/ole">
            <p:oleObj spid="_x0000_s54276" name="Equation" r:id="rId5" imgW="698400" imgH="203040" progId="Equation.DSMT4">
              <p:embed/>
            </p:oleObj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3286116" y="1317613"/>
          <a:ext cx="312737" cy="325437"/>
        </p:xfrm>
        <a:graphic>
          <a:graphicData uri="http://schemas.openxmlformats.org/presentationml/2006/ole">
            <p:oleObj spid="_x0000_s54277" name="Equation" r:id="rId6" imgW="126720" imgH="139680" progId="Equation.DSMT4">
              <p:embed/>
            </p:oleObj>
          </a:graphicData>
        </a:graphic>
      </p:graphicFrame>
      <p:pic>
        <p:nvPicPr>
          <p:cNvPr id="19" name="图片 18" descr="C:\Users\jsj\AppData\Roaming\Tencent\Users\565189595\QQ\WinTemp\RichOle\H)V3D6V~UT1P9)TRHIR4LWN.png"/>
          <p:cNvPicPr/>
          <p:nvPr/>
        </p:nvPicPr>
        <p:blipFill>
          <a:blip r:embed="rId7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071810"/>
            <a:ext cx="6715172" cy="2428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三、例题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357158" y="1076325"/>
            <a:ext cx="8329642" cy="5248275"/>
          </a:xfrm>
        </p:spPr>
        <p:txBody>
          <a:bodyPr/>
          <a:lstStyle/>
          <a:p>
            <a:pPr marL="180000">
              <a:lnSpc>
                <a:spcPct val="150000"/>
              </a:lnSpc>
            </a:pPr>
            <a:r>
              <a:rPr lang="zh-CN" altLang="en-US" sz="2400" dirty="0" smtClean="0"/>
              <a:t>例：给定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正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整数</a:t>
            </a:r>
            <a:r>
              <a:rPr lang="en-US" sz="2400" dirty="0" smtClean="0"/>
              <a:t> 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，求二元一次方程           有多少组不同的正整数解。</a:t>
            </a:r>
            <a:endParaRPr lang="en-US" altLang="zh-CN" sz="2400" dirty="0" smtClean="0"/>
          </a:p>
          <a:p>
            <a:pPr marL="180000" algn="just">
              <a:lnSpc>
                <a:spcPts val="3400"/>
              </a:lnSpc>
              <a:buNone/>
            </a:pPr>
            <a:r>
              <a:rPr lang="zh-CN" altLang="en-US" sz="2400" dirty="0" smtClean="0"/>
              <a:t>  相关算法：</a:t>
            </a:r>
            <a:r>
              <a:rPr lang="en-US" altLang="zh-CN" sz="2400" dirty="0" smtClean="0">
                <a:sym typeface="Wingdings" pitchFamily="2" charset="2"/>
              </a:rPr>
              <a:t>(2)</a:t>
            </a:r>
            <a:r>
              <a:rPr lang="zh-CN" altLang="en-US" sz="2400" dirty="0" smtClean="0">
                <a:sym typeface="Wingdings" pitchFamily="2" charset="2"/>
              </a:rPr>
              <a:t>扩展欧几里德算法</a:t>
            </a:r>
            <a:endParaRPr lang="zh-CN" altLang="en-US" sz="2400" dirty="0" smtClean="0"/>
          </a:p>
          <a:p>
            <a:pPr marL="180000"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 marL="1800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400" dirty="0" smtClean="0"/>
              <a:t>  </a:t>
            </a:r>
            <a:endParaRPr lang="zh-CN" altLang="en-US" sz="22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84" name="Object 16"/>
          <p:cNvGraphicFramePr>
            <a:graphicFrameLocks noChangeAspect="1"/>
          </p:cNvGraphicFramePr>
          <p:nvPr/>
        </p:nvGraphicFramePr>
        <p:xfrm>
          <a:off x="3786182" y="1238235"/>
          <a:ext cx="303611" cy="404815"/>
        </p:xfrm>
        <a:graphic>
          <a:graphicData uri="http://schemas.openxmlformats.org/presentationml/2006/ole">
            <p:oleObj spid="_x0000_s55298" name="Equation" r:id="rId3" imgW="126720" imgH="177480" progId="Equation.DSMT4">
              <p:embed/>
            </p:oleObj>
          </a:graphicData>
        </a:graphic>
      </p:graphicFrame>
      <p:graphicFrame>
        <p:nvGraphicFramePr>
          <p:cNvPr id="46085" name="Object 16"/>
          <p:cNvGraphicFramePr>
            <a:graphicFrameLocks noChangeAspect="1"/>
          </p:cNvGraphicFramePr>
          <p:nvPr/>
        </p:nvGraphicFramePr>
        <p:xfrm>
          <a:off x="4214810" y="1310494"/>
          <a:ext cx="285752" cy="332556"/>
        </p:xfrm>
        <a:graphic>
          <a:graphicData uri="http://schemas.openxmlformats.org/presentationml/2006/ole">
            <p:oleObj spid="_x0000_s55299" name="Equation" r:id="rId4" imgW="114120" imgH="139680" progId="Equation.DSMT4">
              <p:embed/>
            </p:oleObj>
          </a:graphicData>
        </a:graphic>
      </p:graphicFrame>
      <p:graphicFrame>
        <p:nvGraphicFramePr>
          <p:cNvPr id="46086" name="Object 16"/>
          <p:cNvGraphicFramePr>
            <a:graphicFrameLocks noChangeAspect="1"/>
          </p:cNvGraphicFramePr>
          <p:nvPr/>
        </p:nvGraphicFramePr>
        <p:xfrm>
          <a:off x="7000892" y="1214422"/>
          <a:ext cx="1714512" cy="474844"/>
        </p:xfrm>
        <a:graphic>
          <a:graphicData uri="http://schemas.openxmlformats.org/presentationml/2006/ole">
            <p:oleObj spid="_x0000_s55300" name="Equation" r:id="rId5" imgW="698400" imgH="203040" progId="Equation.DSMT4">
              <p:embed/>
            </p:oleObj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3286116" y="1317613"/>
          <a:ext cx="312737" cy="325437"/>
        </p:xfrm>
        <a:graphic>
          <a:graphicData uri="http://schemas.openxmlformats.org/presentationml/2006/ole">
            <p:oleObj spid="_x0000_s55301" name="Equation" r:id="rId6" imgW="126720" imgH="139680" progId="Equation.DSMT4">
              <p:embed/>
            </p:oleObj>
          </a:graphicData>
        </a:graphic>
      </p:graphicFrame>
      <p:pic>
        <p:nvPicPr>
          <p:cNvPr id="11" name="图片 10" descr="C:\Users\jsj\AppData\Roaming\Tencent\Users\565189595\QQ\WinTemp\RichOle\RC4XNEN3H5C8_1OJ~`@A$~B.png"/>
          <p:cNvPicPr/>
          <p:nvPr/>
        </p:nvPicPr>
        <p:blipFill>
          <a:blip r:embed="rId7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357422" y="2928934"/>
            <a:ext cx="5143536" cy="3357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三、例题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357158" y="1076325"/>
            <a:ext cx="8786842" cy="5248275"/>
          </a:xfrm>
        </p:spPr>
        <p:txBody>
          <a:bodyPr/>
          <a:lstStyle/>
          <a:p>
            <a:pPr marL="180000">
              <a:lnSpc>
                <a:spcPct val="150000"/>
              </a:lnSpc>
            </a:pPr>
            <a:r>
              <a:rPr lang="zh-CN" altLang="en-US" sz="2400" dirty="0" smtClean="0"/>
              <a:t>例：利用素数筛法求正整数集合               中的素数。</a:t>
            </a:r>
            <a:endParaRPr lang="en-US" altLang="zh-CN" sz="2400" dirty="0" smtClean="0"/>
          </a:p>
          <a:p>
            <a:pPr marL="180000" algn="just">
              <a:lnSpc>
                <a:spcPts val="3400"/>
              </a:lnSpc>
              <a:buNone/>
            </a:pPr>
            <a:r>
              <a:rPr lang="zh-CN" altLang="en-US" sz="2400" dirty="0" smtClean="0"/>
              <a:t>  相关算法：</a:t>
            </a:r>
          </a:p>
          <a:p>
            <a:pPr marL="180000"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 marL="1800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400" dirty="0" smtClean="0"/>
              <a:t>  </a:t>
            </a:r>
            <a:endParaRPr lang="zh-CN" altLang="en-US" sz="22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4949844" y="1244600"/>
          <a:ext cx="2408238" cy="473075"/>
        </p:xfrm>
        <a:graphic>
          <a:graphicData uri="http://schemas.openxmlformats.org/presentationml/2006/ole">
            <p:oleObj spid="_x0000_s56326" name="Equation" r:id="rId3" imgW="977760" imgH="203040" progId="Equation.DSMT4">
              <p:embed/>
            </p:oleObj>
          </a:graphicData>
        </a:graphic>
      </p:graphicFrame>
      <p:pic>
        <p:nvPicPr>
          <p:cNvPr id="12" name="图片 11" descr="C:\Users\littlefish\AppData\Roaming\Tencent\Users\565189595\QQ\WinTemp\RichOle\B4A[FPX_$9}[)L)HI(I[BV1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214554"/>
            <a:ext cx="814393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zh-CN" altLang="zh-CN" dirty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401080" cy="5248275"/>
          </a:xfrm>
        </p:spPr>
        <p:txBody>
          <a:bodyPr/>
          <a:lstStyle/>
          <a:p>
            <a:pPr lvl="0"/>
            <a:r>
              <a:rPr lang="zh-CN" altLang="zh-CN" sz="2400" dirty="0" smtClean="0"/>
              <a:t> </a:t>
            </a:r>
            <a:r>
              <a:rPr lang="zh-CN" altLang="en-US" sz="2400" dirty="0" smtClean="0"/>
              <a:t>判断一个数是否是梅森素数的算法实现</a:t>
            </a:r>
            <a:endParaRPr lang="en-US" altLang="zh-CN" sz="2400" dirty="0" smtClean="0"/>
          </a:p>
          <a:p>
            <a:pPr lvl="0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如果  是素数，我们将形如      的正整数称为梅森数。进一步的，若      也是素数，则将其称为梅森素数。</a:t>
            </a:r>
            <a:endParaRPr lang="en-US" altLang="zh-CN" sz="2400" dirty="0" smtClean="0"/>
          </a:p>
          <a:p>
            <a:pPr lvl="0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输入：正整数  和正整数  ；</a:t>
            </a:r>
            <a:endParaRPr lang="en-US" altLang="zh-CN" sz="2400" dirty="0" smtClean="0"/>
          </a:p>
          <a:p>
            <a:pPr lvl="0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输出：             </a:t>
            </a:r>
            <a:r>
              <a:rPr lang="zh-CN" altLang="en-US" sz="2400" dirty="0" smtClean="0"/>
              <a:t>中</a:t>
            </a:r>
            <a:r>
              <a:rPr lang="zh-CN" altLang="en-US" sz="2400" dirty="0" smtClean="0"/>
              <a:t>的所有梅森素数；</a:t>
            </a:r>
            <a:endParaRPr lang="en-US" altLang="zh-CN" sz="2400" dirty="0" smtClean="0"/>
          </a:p>
          <a:p>
            <a:pPr lvl="0"/>
            <a:r>
              <a:rPr lang="zh-CN" altLang="en-US" sz="2400" dirty="0" smtClean="0"/>
              <a:t> 快速计算乘法</a:t>
            </a:r>
            <a:endParaRPr lang="en-US" altLang="zh-CN" sz="2400" dirty="0" smtClean="0"/>
          </a:p>
          <a:p>
            <a:pPr lvl="0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输入：数  和正整数  ；</a:t>
            </a:r>
            <a:endParaRPr lang="en-US" altLang="zh-CN" sz="2400" dirty="0" smtClean="0"/>
          </a:p>
          <a:p>
            <a:pPr lvl="0">
              <a:buNone/>
            </a:pPr>
            <a:r>
              <a:rPr lang="zh-CN" altLang="en-US" sz="2400" dirty="0" smtClean="0"/>
              <a:t>   输出：   ；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   </a:t>
            </a:r>
            <a:r>
              <a:rPr lang="zh-CN" altLang="en-US" sz="2400" dirty="0" smtClean="0"/>
              <a:t>阶方阵求逆的算法实现</a:t>
            </a:r>
            <a:endParaRPr lang="en-US" altLang="zh-CN" sz="2400" dirty="0" smtClean="0"/>
          </a:p>
          <a:p>
            <a:pPr lvl="0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输入：正整数  和  阶方阵  ；</a:t>
            </a:r>
            <a:endParaRPr lang="en-US" altLang="zh-CN" sz="2400" dirty="0" smtClean="0"/>
          </a:p>
          <a:p>
            <a:pPr lvl="0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输出：若  可逆，则输出   ；否则，输出</a:t>
            </a:r>
            <a:r>
              <a:rPr lang="en-US" altLang="zh-CN" sz="2400" dirty="0" smtClean="0"/>
              <a:t>NO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0"/>
            <a:endParaRPr lang="zh-CN" altLang="en-US" sz="2400" dirty="0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1552557" y="1616065"/>
          <a:ext cx="376237" cy="384175"/>
        </p:xfrm>
        <a:graphic>
          <a:graphicData uri="http://schemas.openxmlformats.org/presentationml/2006/ole">
            <p:oleObj spid="_x0000_s51201" name="Equation" r:id="rId3" imgW="152280" imgH="164880" progId="Equation.DSMT4">
              <p:embed/>
            </p:oleObj>
          </a:graphicData>
        </a:graphic>
      </p:graphicFrame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4643438" y="1500174"/>
          <a:ext cx="941388" cy="442913"/>
        </p:xfrm>
        <a:graphic>
          <a:graphicData uri="http://schemas.openxmlformats.org/presentationml/2006/ole">
            <p:oleObj spid="_x0000_s51202" name="Equation" r:id="rId4" imgW="380880" imgH="190440" progId="Equation.DSMT4">
              <p:embed/>
            </p:oleObj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714612" y="1857364"/>
          <a:ext cx="941387" cy="442912"/>
        </p:xfrm>
        <a:graphic>
          <a:graphicData uri="http://schemas.openxmlformats.org/presentationml/2006/ole">
            <p:oleObj spid="_x0000_s51203" name="Equation" r:id="rId5" imgW="380880" imgH="190440" progId="Equation.DSMT4">
              <p:embed/>
            </p:oleObj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2786050" y="2428868"/>
          <a:ext cx="314325" cy="325437"/>
        </p:xfrm>
        <a:graphic>
          <a:graphicData uri="http://schemas.openxmlformats.org/presentationml/2006/ole">
            <p:oleObj spid="_x0000_s51204" name="Equation" r:id="rId6" imgW="126720" imgH="139680" progId="Equation.DSMT4">
              <p:embed/>
            </p:oleObj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4329113" y="2373308"/>
          <a:ext cx="314325" cy="412750"/>
        </p:xfrm>
        <a:graphic>
          <a:graphicData uri="http://schemas.openxmlformats.org/presentationml/2006/ole">
            <p:oleObj spid="_x0000_s51205" name="Equation" r:id="rId7" imgW="126720" imgH="177480" progId="Equation.DSMT4">
              <p:embed/>
            </p:oleObj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1800221" y="2786058"/>
          <a:ext cx="2200275" cy="473075"/>
        </p:xfrm>
        <a:graphic>
          <a:graphicData uri="http://schemas.openxmlformats.org/presentationml/2006/ole">
            <p:oleObj spid="_x0000_s51206" name="Equation" r:id="rId8" imgW="888840" imgH="203040" progId="Equation.DSMT4">
              <p:embed/>
            </p:oleObj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2214546" y="3746504"/>
          <a:ext cx="314325" cy="325438"/>
        </p:xfrm>
        <a:graphic>
          <a:graphicData uri="http://schemas.openxmlformats.org/presentationml/2006/ole">
            <p:oleObj spid="_x0000_s51207" name="Equation" r:id="rId9" imgW="126720" imgH="139680" progId="Equation.DSMT4">
              <p:embed/>
            </p:oleObj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3757609" y="3729042"/>
          <a:ext cx="314325" cy="414338"/>
        </p:xfrm>
        <a:graphic>
          <a:graphicData uri="http://schemas.openxmlformats.org/presentationml/2006/ole">
            <p:oleObj spid="_x0000_s51208" name="Equation" r:id="rId10" imgW="126720" imgH="177480" progId="Equation.DSMT4">
              <p:embed/>
            </p:oleObj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1928794" y="4071942"/>
          <a:ext cx="398462" cy="473075"/>
        </p:xfrm>
        <a:graphic>
          <a:graphicData uri="http://schemas.openxmlformats.org/presentationml/2006/ole">
            <p:oleObj spid="_x0000_s51209" name="Equation" r:id="rId11" imgW="177480" imgH="203040" progId="Equation.DSMT4">
              <p:embed/>
            </p:oleObj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1071538" y="4643446"/>
          <a:ext cx="284162" cy="325437"/>
        </p:xfrm>
        <a:graphic>
          <a:graphicData uri="http://schemas.openxmlformats.org/presentationml/2006/ole">
            <p:oleObj spid="_x0000_s51210" name="Equation" r:id="rId12" imgW="126720" imgH="139680" progId="Equation.DSMT4">
              <p:embed/>
            </p:oleObj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2859078" y="5072074"/>
          <a:ext cx="284162" cy="325437"/>
        </p:xfrm>
        <a:graphic>
          <a:graphicData uri="http://schemas.openxmlformats.org/presentationml/2006/ole">
            <p:oleObj spid="_x0000_s51211" name="Equation" r:id="rId13" imgW="126720" imgH="139680" progId="Equation.DSMT4">
              <p:embed/>
            </p:oleObj>
          </a:graphicData>
        </a:graphic>
      </p:graphicFrame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3430582" y="5072074"/>
          <a:ext cx="284162" cy="325437"/>
        </p:xfrm>
        <a:graphic>
          <a:graphicData uri="http://schemas.openxmlformats.org/presentationml/2006/ole">
            <p:oleObj spid="_x0000_s51212" name="Equation" r:id="rId14" imgW="126720" imgH="139680" progId="Equation.DSMT4">
              <p:embed/>
            </p:oleObj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4659316" y="5000636"/>
          <a:ext cx="341312" cy="384175"/>
        </p:xfrm>
        <a:graphic>
          <a:graphicData uri="http://schemas.openxmlformats.org/presentationml/2006/ole">
            <p:oleObj spid="_x0000_s51213" name="Equation" r:id="rId15" imgW="152280" imgH="164880" progId="Equation.DSMT4">
              <p:embed/>
            </p:oleObj>
          </a:graphicData>
        </a:graphic>
      </p:graphicFrame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2230424" y="5429264"/>
          <a:ext cx="341312" cy="384175"/>
        </p:xfrm>
        <a:graphic>
          <a:graphicData uri="http://schemas.openxmlformats.org/presentationml/2006/ole">
            <p:oleObj spid="_x0000_s51214" name="Equation" r:id="rId16" imgW="152280" imgH="164880" progId="Equation.DSMT4">
              <p:embed/>
            </p:oleObj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4316414" y="5357826"/>
          <a:ext cx="541338" cy="442913"/>
        </p:xfrm>
        <a:graphic>
          <a:graphicData uri="http://schemas.openxmlformats.org/presentationml/2006/ole">
            <p:oleObj spid="_x0000_s51215" name="Equation" r:id="rId17" imgW="241200" imgH="1904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380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一、数论的概念与应用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algn="just"/>
            <a:r>
              <a:rPr lang="zh-CN" altLang="en-US" dirty="0" smtClean="0"/>
              <a:t>概念：数论是研究</a:t>
            </a:r>
            <a:r>
              <a:rPr lang="en-US" dirty="0" smtClean="0"/>
              <a:t>1</a:t>
            </a:r>
            <a:r>
              <a:rPr lang="zh-CN" altLang="en-US" dirty="0" smtClean="0"/>
              <a:t>，</a:t>
            </a:r>
            <a:r>
              <a:rPr lang="en-US" dirty="0" smtClean="0"/>
              <a:t>2</a:t>
            </a:r>
            <a:r>
              <a:rPr lang="zh-CN" altLang="en-US" dirty="0" smtClean="0"/>
              <a:t>，</a:t>
            </a:r>
            <a:r>
              <a:rPr lang="en-US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性质的一门数学分支，是计算机科学的重要支撑之一。</a:t>
            </a:r>
            <a:endParaRPr lang="en-US" altLang="zh-CN" dirty="0" smtClean="0"/>
          </a:p>
          <a:p>
            <a:pPr algn="just">
              <a:buNone/>
            </a:pPr>
            <a:endParaRPr lang="zh-CN" altLang="en-US" dirty="0" smtClean="0"/>
          </a:p>
          <a:p>
            <a:pPr algn="just"/>
            <a:r>
              <a:rPr lang="zh-CN" altLang="en-US" dirty="0" smtClean="0"/>
              <a:t>应用：数字通信、计算机系统、信息安全等领域。</a:t>
            </a:r>
            <a:endParaRPr lang="zh-CN" altLang="zh-CN" dirty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WordArt 2"/>
          <p:cNvSpPr>
            <a:spLocks noChangeArrowheads="1" noChangeShapeType="1"/>
          </p:cNvSpPr>
          <p:nvPr/>
        </p:nvSpPr>
        <p:spPr bwMode="auto">
          <a:xfrm>
            <a:off x="2362200" y="32004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二、常见的数论算法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algn="just">
              <a:buNone/>
            </a:pPr>
            <a:r>
              <a:rPr lang="zh-CN" altLang="en-US" dirty="0" smtClean="0"/>
              <a:t>常见数论算法：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en-US" dirty="0" smtClean="0"/>
              <a:t> 求解最大公约数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en-US" dirty="0" smtClean="0"/>
              <a:t> 计算快速乘方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en-US" dirty="0" smtClean="0"/>
              <a:t> 素数筛选</a:t>
            </a:r>
          </a:p>
          <a:p>
            <a:pPr algn="just"/>
            <a:endParaRPr lang="en-US" altLang="zh-CN" dirty="0" smtClean="0"/>
          </a:p>
          <a:p>
            <a:pPr algn="just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二、常见的数论算法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求解最大公约数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/>
              <a:t>  求解最大公约数有多种方法，常见的有质因数分解法、辗转相除法、更相减损法。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   </a:t>
            </a:r>
            <a:endParaRPr lang="zh-CN" altLang="en-US" sz="24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000508" y="1285860"/>
          <a:ext cx="1571624" cy="519113"/>
        </p:xfrm>
        <a:graphic>
          <a:graphicData uri="http://schemas.openxmlformats.org/presentationml/2006/ole">
            <p:oleObj spid="_x0000_s21508" name="Equation" r:id="rId3" imgW="5839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二、常见的数论算法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求解最大公约数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/>
              <a:t>  求解最大公约数有多种方法，常见的有质因数分解法、辗转相除法、更相减损法。</a:t>
            </a:r>
            <a:endParaRPr lang="en-US" altLang="zh-CN" sz="2400" dirty="0" smtClean="0"/>
          </a:p>
          <a:p>
            <a:pPr lvl="2" algn="just">
              <a:buFont typeface="Arial" pitchFamily="34" charset="0"/>
              <a:buChar char="•"/>
            </a:pPr>
            <a:r>
              <a:rPr lang="zh-CN" altLang="en-US" dirty="0" smtClean="0"/>
              <a:t>质因数分解法：分别得到 </a:t>
            </a:r>
            <a:r>
              <a:rPr lang="en-US" dirty="0" smtClean="0"/>
              <a:t> </a:t>
            </a:r>
            <a:r>
              <a:rPr lang="zh-CN" altLang="en-US" dirty="0" smtClean="0"/>
              <a:t>和</a:t>
            </a:r>
            <a:r>
              <a:rPr lang="en-US" dirty="0" smtClean="0"/>
              <a:t>  </a:t>
            </a:r>
            <a:r>
              <a:rPr lang="zh-CN" altLang="en-US" dirty="0" smtClean="0"/>
              <a:t>的质因数。然后，将它们的全部公有质因数提取出来连乘，所得的积即为</a:t>
            </a:r>
            <a:r>
              <a:rPr lang="en-US" dirty="0" smtClean="0"/>
              <a:t>          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143504" y="2786058"/>
          <a:ext cx="357190" cy="357190"/>
        </p:xfrm>
        <a:graphic>
          <a:graphicData uri="http://schemas.openxmlformats.org/presentationml/2006/ole">
            <p:oleObj spid="_x0000_s41986" name="Equation" r:id="rId3" imgW="126835" imgH="139518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857886" y="2714620"/>
          <a:ext cx="357188" cy="454025"/>
        </p:xfrm>
        <a:graphic>
          <a:graphicData uri="http://schemas.openxmlformats.org/presentationml/2006/ole">
            <p:oleObj spid="_x0000_s41987" name="Equation" r:id="rId4" imgW="126720" imgH="177480" progId="Equation.DSMT4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000508" y="1285860"/>
          <a:ext cx="1571624" cy="519113"/>
        </p:xfrm>
        <a:graphic>
          <a:graphicData uri="http://schemas.openxmlformats.org/presentationml/2006/ole">
            <p:oleObj spid="_x0000_s41988" name="Equation" r:id="rId5" imgW="583920" imgH="203040" progId="Equation.DSMT4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357433" y="3429000"/>
          <a:ext cx="1500187" cy="519113"/>
        </p:xfrm>
        <a:graphic>
          <a:graphicData uri="http://schemas.openxmlformats.org/presentationml/2006/ole">
            <p:oleObj spid="_x0000_s41989" name="Equation" r:id="rId6" imgW="5839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二、常见的数论算法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求解最大公约数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/>
              <a:t>  求解最大公约数有多种方法，常见的有质因数分解法、辗转相除法、更相减损法。</a:t>
            </a:r>
            <a:endParaRPr lang="en-US" altLang="zh-CN" sz="2400" dirty="0" smtClean="0"/>
          </a:p>
          <a:p>
            <a:pPr lvl="2" algn="just">
              <a:buFont typeface="Arial" pitchFamily="34" charset="0"/>
              <a:buChar char="•"/>
            </a:pPr>
            <a:r>
              <a:rPr lang="zh-CN" altLang="en-US" dirty="0" smtClean="0"/>
              <a:t>质因数分解法：分别得到 </a:t>
            </a:r>
            <a:r>
              <a:rPr lang="en-US" dirty="0" smtClean="0"/>
              <a:t> </a:t>
            </a:r>
            <a:r>
              <a:rPr lang="zh-CN" altLang="en-US" dirty="0" smtClean="0"/>
              <a:t>和</a:t>
            </a:r>
            <a:r>
              <a:rPr lang="en-US" dirty="0" smtClean="0"/>
              <a:t>  </a:t>
            </a:r>
            <a:r>
              <a:rPr lang="zh-CN" altLang="en-US" dirty="0" smtClean="0"/>
              <a:t>的质因数。然后，将它们的全部公有质因数提取出来连乘，所得的积即为</a:t>
            </a:r>
            <a:r>
              <a:rPr lang="en-US" dirty="0" smtClean="0"/>
              <a:t>        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 algn="just">
              <a:buFont typeface="Arial" pitchFamily="34" charset="0"/>
              <a:buChar char="•"/>
            </a:pPr>
            <a:r>
              <a:rPr lang="zh-CN" altLang="en-US" dirty="0" smtClean="0"/>
              <a:t>辗转相除法：若            ，则             ；</a:t>
            </a:r>
            <a:endParaRPr lang="en-US" altLang="zh-CN" dirty="0" smtClean="0"/>
          </a:p>
          <a:p>
            <a:pPr lvl="2" algn="just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否则，递归计算模余得到          。</a:t>
            </a:r>
            <a:endParaRPr lang="en-US" altLang="zh-CN" dirty="0" smtClean="0"/>
          </a:p>
          <a:p>
            <a:pPr lvl="2" algn="just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 例：令      ，     ，求        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(1)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；</a:t>
            </a:r>
            <a:r>
              <a:rPr lang="en-US" altLang="zh-CN" sz="2400" dirty="0" smtClean="0">
                <a:solidFill>
                  <a:srgbClr val="FF0000"/>
                </a:solidFill>
              </a:rPr>
              <a:t> (2)</a:t>
            </a:r>
            <a:r>
              <a:rPr lang="zh-CN" altLang="en-US" sz="2400" dirty="0" smtClean="0">
                <a:solidFill>
                  <a:srgbClr val="FF0000"/>
                </a:solidFill>
              </a:rPr>
              <a:t>           ；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 (3)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； </a:t>
            </a:r>
            <a:r>
              <a:rPr lang="en-US" altLang="zh-CN" sz="2400" dirty="0" smtClean="0">
                <a:solidFill>
                  <a:srgbClr val="FF0000"/>
                </a:solidFill>
              </a:rPr>
              <a:t>(4)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；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143504" y="2786058"/>
          <a:ext cx="357190" cy="357190"/>
        </p:xfrm>
        <a:graphic>
          <a:graphicData uri="http://schemas.openxmlformats.org/presentationml/2006/ole">
            <p:oleObj spid="_x0000_s43010" name="Equation" r:id="rId3" imgW="126835" imgH="139518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857886" y="2714620"/>
          <a:ext cx="357188" cy="454025"/>
        </p:xfrm>
        <a:graphic>
          <a:graphicData uri="http://schemas.openxmlformats.org/presentationml/2006/ole">
            <p:oleObj spid="_x0000_s43011" name="Equation" r:id="rId4" imgW="126720" imgH="177480" progId="Equation.DSMT4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000508" y="1285860"/>
          <a:ext cx="1571624" cy="519113"/>
        </p:xfrm>
        <a:graphic>
          <a:graphicData uri="http://schemas.openxmlformats.org/presentationml/2006/ole">
            <p:oleObj spid="_x0000_s43012" name="Equation" r:id="rId5" imgW="583920" imgH="203040" progId="Equation.DSMT4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357433" y="3429000"/>
          <a:ext cx="1500187" cy="519113"/>
        </p:xfrm>
        <a:graphic>
          <a:graphicData uri="http://schemas.openxmlformats.org/presentationml/2006/ole">
            <p:oleObj spid="_x0000_s43013" name="Equation" r:id="rId6" imgW="583920" imgH="203040" progId="Equation.DSMT4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3857620" y="3857628"/>
          <a:ext cx="1785950" cy="454025"/>
        </p:xfrm>
        <a:graphic>
          <a:graphicData uri="http://schemas.openxmlformats.org/presentationml/2006/ole">
            <p:oleObj spid="_x0000_s43014" name="Equation" r:id="rId7" imgW="736560" imgH="177480" progId="Equation.DSMT4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6286512" y="3838581"/>
          <a:ext cx="2000264" cy="519113"/>
        </p:xfrm>
        <a:graphic>
          <a:graphicData uri="http://schemas.openxmlformats.org/presentationml/2006/ole">
            <p:oleObj spid="_x0000_s43015" name="Equation" r:id="rId8" imgW="812520" imgH="203040" progId="Equation.DSMT4">
              <p:embed/>
            </p:oleObj>
          </a:graphicData>
        </a:graphic>
      </p:graphicFrame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2285984" y="5214950"/>
          <a:ext cx="1790700" cy="420688"/>
        </p:xfrm>
        <a:graphic>
          <a:graphicData uri="http://schemas.openxmlformats.org/presentationml/2006/ole">
            <p:oleObj spid="_x0000_s43017" name="Equation" r:id="rId9" imgW="761760" imgH="164880" progId="Equation.DSMT4">
              <p:embed/>
            </p:oleObj>
          </a:graphicData>
        </a:graphic>
      </p:graphicFrame>
      <p:graphicFrame>
        <p:nvGraphicFramePr>
          <p:cNvPr id="21517" name="Object 16"/>
          <p:cNvGraphicFramePr>
            <a:graphicFrameLocks noChangeAspect="1"/>
          </p:cNvGraphicFramePr>
          <p:nvPr/>
        </p:nvGraphicFramePr>
        <p:xfrm>
          <a:off x="6715140" y="5429264"/>
          <a:ext cx="2286016" cy="485775"/>
        </p:xfrm>
        <a:graphic>
          <a:graphicData uri="http://schemas.openxmlformats.org/presentationml/2006/ole">
            <p:oleObj spid="_x0000_s43018" name="Equation" r:id="rId10" imgW="965160" imgH="190440" progId="Equation.DSMT4">
              <p:embed/>
            </p:oleObj>
          </a:graphicData>
        </a:graphic>
      </p:graphicFrame>
      <p:graphicFrame>
        <p:nvGraphicFramePr>
          <p:cNvPr id="43020" name="Object 16"/>
          <p:cNvGraphicFramePr>
            <a:graphicFrameLocks noChangeAspect="1"/>
          </p:cNvGraphicFramePr>
          <p:nvPr/>
        </p:nvGraphicFramePr>
        <p:xfrm>
          <a:off x="2676518" y="4786322"/>
          <a:ext cx="895350" cy="388938"/>
        </p:xfrm>
        <a:graphic>
          <a:graphicData uri="http://schemas.openxmlformats.org/presentationml/2006/ole">
            <p:oleObj spid="_x0000_s43020" name="Equation" r:id="rId11" imgW="380880" imgH="152280" progId="Equation.DSMT4">
              <p:embed/>
            </p:oleObj>
          </a:graphicData>
        </a:graphic>
      </p:graphicFrame>
      <p:graphicFrame>
        <p:nvGraphicFramePr>
          <p:cNvPr id="43022" name="Object 16"/>
          <p:cNvGraphicFramePr>
            <a:graphicFrameLocks noChangeAspect="1"/>
          </p:cNvGraphicFramePr>
          <p:nvPr/>
        </p:nvGraphicFramePr>
        <p:xfrm>
          <a:off x="3778251" y="4794262"/>
          <a:ext cx="865187" cy="420688"/>
        </p:xfrm>
        <a:graphic>
          <a:graphicData uri="http://schemas.openxmlformats.org/presentationml/2006/ole">
            <p:oleObj spid="_x0000_s43022" name="Equation" r:id="rId12" imgW="368280" imgH="164880" progId="Equation.DSMT4">
              <p:embed/>
            </p:oleObj>
          </a:graphicData>
        </a:graphic>
      </p:graphicFrame>
      <p:graphicFrame>
        <p:nvGraphicFramePr>
          <p:cNvPr id="43023" name="Object 16"/>
          <p:cNvGraphicFramePr>
            <a:graphicFrameLocks noChangeAspect="1"/>
          </p:cNvGraphicFramePr>
          <p:nvPr/>
        </p:nvGraphicFramePr>
        <p:xfrm>
          <a:off x="5307026" y="4786322"/>
          <a:ext cx="1193800" cy="485775"/>
        </p:xfrm>
        <a:graphic>
          <a:graphicData uri="http://schemas.openxmlformats.org/presentationml/2006/ole">
            <p:oleObj spid="_x0000_s43023" name="Equation" r:id="rId13" imgW="507960" imgH="190440" progId="Equation.DSMT4">
              <p:embed/>
            </p:oleObj>
          </a:graphicData>
        </a:graphic>
      </p:graphicFrame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5000628" y="5214950"/>
          <a:ext cx="1612900" cy="420688"/>
        </p:xfrm>
        <a:graphic>
          <a:graphicData uri="http://schemas.openxmlformats.org/presentationml/2006/ole">
            <p:oleObj spid="_x0000_s43024" name="Equation" r:id="rId14" imgW="685800" imgH="164880" progId="Equation.DSMT4">
              <p:embed/>
            </p:oleObj>
          </a:graphicData>
        </a:graphic>
      </p:graphicFrame>
      <p:graphicFrame>
        <p:nvGraphicFramePr>
          <p:cNvPr id="43026" name="Object 16"/>
          <p:cNvGraphicFramePr>
            <a:graphicFrameLocks noChangeAspect="1"/>
          </p:cNvGraphicFramePr>
          <p:nvPr/>
        </p:nvGraphicFramePr>
        <p:xfrm>
          <a:off x="2428860" y="5643578"/>
          <a:ext cx="1492250" cy="420687"/>
        </p:xfrm>
        <a:graphic>
          <a:graphicData uri="http://schemas.openxmlformats.org/presentationml/2006/ole">
            <p:oleObj spid="_x0000_s43026" name="Equation" r:id="rId15" imgW="634680" imgH="164880" progId="Equation.DSMT4">
              <p:embed/>
            </p:oleObj>
          </a:graphicData>
        </a:graphic>
      </p:graphicFrame>
      <p:graphicFrame>
        <p:nvGraphicFramePr>
          <p:cNvPr id="43027" name="Object 16"/>
          <p:cNvGraphicFramePr>
            <a:graphicFrameLocks noChangeAspect="1"/>
          </p:cNvGraphicFramePr>
          <p:nvPr/>
        </p:nvGraphicFramePr>
        <p:xfrm>
          <a:off x="5072066" y="5643578"/>
          <a:ext cx="1492250" cy="420687"/>
        </p:xfrm>
        <a:graphic>
          <a:graphicData uri="http://schemas.openxmlformats.org/presentationml/2006/ole">
            <p:oleObj spid="_x0000_s43027" name="Equation" r:id="rId16" imgW="634680" imgH="164880" progId="Equation.DSMT4">
              <p:embed/>
            </p:oleObj>
          </a:graphicData>
        </a:graphic>
      </p:graphicFrame>
      <p:graphicFrame>
        <p:nvGraphicFramePr>
          <p:cNvPr id="43028" name="Object 20"/>
          <p:cNvGraphicFramePr>
            <a:graphicFrameLocks noChangeAspect="1"/>
          </p:cNvGraphicFramePr>
          <p:nvPr/>
        </p:nvGraphicFramePr>
        <p:xfrm>
          <a:off x="5143500" y="4338638"/>
          <a:ext cx="1500188" cy="519112"/>
        </p:xfrm>
        <a:graphic>
          <a:graphicData uri="http://schemas.openxmlformats.org/presentationml/2006/ole">
            <p:oleObj spid="_x0000_s43028" name="Equation" r:id="rId17" imgW="5839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二、常见的数论算法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求解最大公约数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/>
              <a:t>  求解最大公约数有多种方法，常见的有质因数分解法、辗转相除法、更相减损法。</a:t>
            </a:r>
            <a:endParaRPr lang="en-US" altLang="zh-CN" sz="2400" dirty="0" smtClean="0"/>
          </a:p>
          <a:p>
            <a:pPr lvl="2" algn="just">
              <a:buFont typeface="Arial" pitchFamily="34" charset="0"/>
              <a:buChar char="•"/>
            </a:pPr>
            <a:r>
              <a:rPr lang="zh-CN" altLang="en-US" dirty="0" smtClean="0"/>
              <a:t>质因数分解法：分别得到 </a:t>
            </a:r>
            <a:r>
              <a:rPr lang="en-US" dirty="0" smtClean="0"/>
              <a:t> </a:t>
            </a:r>
            <a:r>
              <a:rPr lang="zh-CN" altLang="en-US" dirty="0" smtClean="0"/>
              <a:t>和</a:t>
            </a:r>
            <a:r>
              <a:rPr lang="en-US" dirty="0" smtClean="0"/>
              <a:t>  </a:t>
            </a:r>
            <a:r>
              <a:rPr lang="zh-CN" altLang="en-US" dirty="0" smtClean="0"/>
              <a:t>的质因数。然后，将它们的全部公有质因数提取出来连乘，所得的积即为</a:t>
            </a:r>
            <a:r>
              <a:rPr lang="en-US" dirty="0" smtClean="0"/>
              <a:t>        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 algn="just">
              <a:buFont typeface="Arial" pitchFamily="34" charset="0"/>
              <a:buChar char="•"/>
            </a:pPr>
            <a:r>
              <a:rPr lang="zh-CN" altLang="en-US" dirty="0" smtClean="0"/>
              <a:t>辗转相除法：若            ，则             ；</a:t>
            </a:r>
            <a:endParaRPr lang="en-US" altLang="zh-CN" dirty="0" smtClean="0"/>
          </a:p>
          <a:p>
            <a:pPr lvl="2" algn="just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否则，递归计算模余得到          。</a:t>
            </a:r>
            <a:endParaRPr lang="en-US" altLang="zh-CN" dirty="0" smtClean="0"/>
          </a:p>
          <a:p>
            <a:pPr lvl="2" algn="just">
              <a:buFont typeface="Arial" pitchFamily="34" charset="0"/>
              <a:buChar char="•"/>
            </a:pPr>
            <a:r>
              <a:rPr lang="zh-CN" altLang="en-US" dirty="0" smtClean="0"/>
              <a:t>更相减损法：将  和  以小减大，直至累减后出现相同两数为止，并且此相同两数即为          。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/>
              <a:t>       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dirty="0" smtClean="0"/>
              <a:t>            </a:t>
            </a:r>
            <a:endParaRPr lang="zh-CN" altLang="en-US" sz="24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143504" y="2786058"/>
          <a:ext cx="357190" cy="357190"/>
        </p:xfrm>
        <a:graphic>
          <a:graphicData uri="http://schemas.openxmlformats.org/presentationml/2006/ole">
            <p:oleObj spid="_x0000_s23554" name="Equation" r:id="rId3" imgW="126835" imgH="139518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857886" y="2714620"/>
          <a:ext cx="357188" cy="454025"/>
        </p:xfrm>
        <a:graphic>
          <a:graphicData uri="http://schemas.openxmlformats.org/presentationml/2006/ole">
            <p:oleObj spid="_x0000_s23555" name="Equation" r:id="rId4" imgW="126720" imgH="177480" progId="Equation.DSMT4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000508" y="1285860"/>
          <a:ext cx="1571624" cy="519113"/>
        </p:xfrm>
        <a:graphic>
          <a:graphicData uri="http://schemas.openxmlformats.org/presentationml/2006/ole">
            <p:oleObj spid="_x0000_s23556" name="Equation" r:id="rId5" imgW="583920" imgH="203040" progId="Equation.DSMT4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357433" y="3429000"/>
          <a:ext cx="1500187" cy="519113"/>
        </p:xfrm>
        <a:graphic>
          <a:graphicData uri="http://schemas.openxmlformats.org/presentationml/2006/ole">
            <p:oleObj spid="_x0000_s23557" name="Equation" r:id="rId6" imgW="583920" imgH="203040" progId="Equation.DSMT4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3857620" y="3857628"/>
          <a:ext cx="1785950" cy="454025"/>
        </p:xfrm>
        <a:graphic>
          <a:graphicData uri="http://schemas.openxmlformats.org/presentationml/2006/ole">
            <p:oleObj spid="_x0000_s23558" name="Equation" r:id="rId7" imgW="736560" imgH="177480" progId="Equation.DSMT4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6286512" y="3838581"/>
          <a:ext cx="2000264" cy="519113"/>
        </p:xfrm>
        <a:graphic>
          <a:graphicData uri="http://schemas.openxmlformats.org/presentationml/2006/ole">
            <p:oleObj spid="_x0000_s23559" name="Equation" r:id="rId8" imgW="812520" imgH="203040" progId="Equation.DSMT4">
              <p:embed/>
            </p:oleObj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3929060" y="4857763"/>
          <a:ext cx="357188" cy="357187"/>
        </p:xfrm>
        <a:graphic>
          <a:graphicData uri="http://schemas.openxmlformats.org/presentationml/2006/ole">
            <p:oleObj spid="_x0000_s23561" name="Equation" r:id="rId9" imgW="126835" imgH="139518" progId="Equation.DSMT4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4572000" y="4760925"/>
          <a:ext cx="357187" cy="454025"/>
        </p:xfrm>
        <a:graphic>
          <a:graphicData uri="http://schemas.openxmlformats.org/presentationml/2006/ole">
            <p:oleObj spid="_x0000_s23562" name="Equation" r:id="rId10" imgW="126720" imgH="177480" progId="Equation.DSMT4">
              <p:embed/>
            </p:oleObj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6643713" y="5124465"/>
          <a:ext cx="1500187" cy="519113"/>
        </p:xfrm>
        <a:graphic>
          <a:graphicData uri="http://schemas.openxmlformats.org/presentationml/2006/ole">
            <p:oleObj spid="_x0000_s23563" name="Equation" r:id="rId11" imgW="583920" imgH="203040" progId="Equation.DSMT4">
              <p:embed/>
            </p:oleObj>
          </a:graphicData>
        </a:graphic>
      </p:graphicFrame>
      <p:graphicFrame>
        <p:nvGraphicFramePr>
          <p:cNvPr id="21518" name="Object 7"/>
          <p:cNvGraphicFramePr>
            <a:graphicFrameLocks noChangeAspect="1"/>
          </p:cNvGraphicFramePr>
          <p:nvPr/>
        </p:nvGraphicFramePr>
        <p:xfrm>
          <a:off x="5143504" y="4338647"/>
          <a:ext cx="1500187" cy="519113"/>
        </p:xfrm>
        <a:graphic>
          <a:graphicData uri="http://schemas.openxmlformats.org/presentationml/2006/ole">
            <p:oleObj spid="_x0000_s23566" name="Equation" r:id="rId12" imgW="5839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二、常见的数论算法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求解最大公约数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/>
              <a:t>  求解最大公约数有多种方法，常见的有质因数分解法、辗转相除法、更相减损法。</a:t>
            </a:r>
            <a:endParaRPr lang="en-US" altLang="zh-CN" sz="2400" dirty="0" smtClean="0"/>
          </a:p>
          <a:p>
            <a:pPr lvl="2" algn="just">
              <a:buFont typeface="Arial" pitchFamily="34" charset="0"/>
              <a:buChar char="•"/>
            </a:pPr>
            <a:r>
              <a:rPr lang="zh-CN" altLang="en-US" dirty="0" smtClean="0"/>
              <a:t>质因数分解法：分别得到 </a:t>
            </a:r>
            <a:r>
              <a:rPr lang="en-US" dirty="0" smtClean="0"/>
              <a:t> </a:t>
            </a:r>
            <a:r>
              <a:rPr lang="zh-CN" altLang="en-US" dirty="0" smtClean="0"/>
              <a:t>和</a:t>
            </a:r>
            <a:r>
              <a:rPr lang="en-US" dirty="0" smtClean="0"/>
              <a:t>  </a:t>
            </a:r>
            <a:r>
              <a:rPr lang="zh-CN" altLang="en-US" dirty="0" smtClean="0"/>
              <a:t>的质因数。然后，将它们的全部公有质因数提取出来连乘，所得的积即为</a:t>
            </a:r>
            <a:r>
              <a:rPr lang="en-US" dirty="0" smtClean="0"/>
              <a:t>        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 algn="just">
              <a:buFont typeface="Arial" pitchFamily="34" charset="0"/>
              <a:buChar char="•"/>
            </a:pPr>
            <a:r>
              <a:rPr lang="zh-CN" altLang="en-US" dirty="0" smtClean="0"/>
              <a:t>辗转相除法：若            ，则             ；</a:t>
            </a:r>
            <a:endParaRPr lang="en-US" altLang="zh-CN" dirty="0" smtClean="0"/>
          </a:p>
          <a:p>
            <a:pPr lvl="2" algn="just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否则，递归计算               得到          。</a:t>
            </a:r>
            <a:endParaRPr lang="en-US" altLang="zh-CN" dirty="0" smtClean="0"/>
          </a:p>
          <a:p>
            <a:pPr lvl="2" algn="just">
              <a:buFont typeface="Arial" pitchFamily="34" charset="0"/>
              <a:buChar char="•"/>
            </a:pPr>
            <a:r>
              <a:rPr lang="zh-CN" altLang="en-US" dirty="0" smtClean="0"/>
              <a:t>更相减损法：将  和  以小减大，直至累减后出现相同两数为止，并且此相同两数即为          。</a:t>
            </a:r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/>
              <a:t>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例：令      ，     ，因为</a:t>
            </a:r>
            <a:r>
              <a:rPr lang="en-US" altLang="zh-CN" sz="2400" dirty="0" smtClean="0">
                <a:solidFill>
                  <a:srgbClr val="FF0000"/>
                </a:solidFill>
              </a:rPr>
              <a:t>(1)24-15=9</a:t>
            </a:r>
            <a:r>
              <a:rPr lang="zh-CN" altLang="en-US" sz="2400" dirty="0" smtClean="0">
                <a:solidFill>
                  <a:srgbClr val="FF0000"/>
                </a:solidFill>
              </a:rPr>
              <a:t>；</a:t>
            </a:r>
            <a:r>
              <a:rPr lang="en-US" altLang="zh-CN" sz="2400" dirty="0" smtClean="0">
                <a:solidFill>
                  <a:srgbClr val="FF0000"/>
                </a:solidFill>
              </a:rPr>
              <a:t>(2)15-9 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      =6</a:t>
            </a:r>
            <a:r>
              <a:rPr lang="zh-CN" altLang="en-US" sz="2400" dirty="0" smtClean="0">
                <a:solidFill>
                  <a:srgbClr val="FF0000"/>
                </a:solidFill>
              </a:rPr>
              <a:t>；</a:t>
            </a:r>
            <a:r>
              <a:rPr lang="en-US" altLang="zh-CN" sz="2400" dirty="0" smtClean="0">
                <a:solidFill>
                  <a:srgbClr val="FF0000"/>
                </a:solidFill>
              </a:rPr>
              <a:t>(3)9-6=3</a:t>
            </a:r>
            <a:r>
              <a:rPr lang="zh-CN" altLang="en-US" sz="2400" dirty="0" smtClean="0">
                <a:solidFill>
                  <a:srgbClr val="FF0000"/>
                </a:solidFill>
              </a:rPr>
              <a:t>；</a:t>
            </a:r>
            <a:r>
              <a:rPr lang="en-US" altLang="zh-CN" sz="2400" dirty="0" smtClean="0">
                <a:solidFill>
                  <a:srgbClr val="FF0000"/>
                </a:solidFill>
              </a:rPr>
              <a:t>(4)6-3=3</a:t>
            </a:r>
          </a:p>
          <a:p>
            <a:pPr>
              <a:buNone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dirty="0" smtClean="0"/>
              <a:t>            </a:t>
            </a:r>
            <a:endParaRPr lang="zh-CN" altLang="en-US" sz="24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143504" y="2786058"/>
          <a:ext cx="357190" cy="357190"/>
        </p:xfrm>
        <a:graphic>
          <a:graphicData uri="http://schemas.openxmlformats.org/presentationml/2006/ole">
            <p:oleObj spid="_x0000_s40962" name="Equation" r:id="rId3" imgW="126835" imgH="139518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857886" y="2714620"/>
          <a:ext cx="357188" cy="454025"/>
        </p:xfrm>
        <a:graphic>
          <a:graphicData uri="http://schemas.openxmlformats.org/presentationml/2006/ole">
            <p:oleObj spid="_x0000_s40963" name="Equation" r:id="rId4" imgW="126720" imgH="177480" progId="Equation.DSMT4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000508" y="1285860"/>
          <a:ext cx="1571624" cy="519113"/>
        </p:xfrm>
        <a:graphic>
          <a:graphicData uri="http://schemas.openxmlformats.org/presentationml/2006/ole">
            <p:oleObj spid="_x0000_s40964" name="Equation" r:id="rId5" imgW="583920" imgH="203040" progId="Equation.DSMT4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357433" y="3429000"/>
          <a:ext cx="1500187" cy="519113"/>
        </p:xfrm>
        <a:graphic>
          <a:graphicData uri="http://schemas.openxmlformats.org/presentationml/2006/ole">
            <p:oleObj spid="_x0000_s40965" name="Equation" r:id="rId6" imgW="583920" imgH="203040" progId="Equation.DSMT4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3857620" y="3857628"/>
          <a:ext cx="1785950" cy="454025"/>
        </p:xfrm>
        <a:graphic>
          <a:graphicData uri="http://schemas.openxmlformats.org/presentationml/2006/ole">
            <p:oleObj spid="_x0000_s40966" name="Equation" r:id="rId7" imgW="736560" imgH="177480" progId="Equation.DSMT4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6286512" y="3838581"/>
          <a:ext cx="2000264" cy="519113"/>
        </p:xfrm>
        <a:graphic>
          <a:graphicData uri="http://schemas.openxmlformats.org/presentationml/2006/ole">
            <p:oleObj spid="_x0000_s40967" name="Equation" r:id="rId8" imgW="812520" imgH="203040" progId="Equation.DSMT4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3917961" y="4338638"/>
          <a:ext cx="2297113" cy="519112"/>
        </p:xfrm>
        <a:graphic>
          <a:graphicData uri="http://schemas.openxmlformats.org/presentationml/2006/ole">
            <p:oleObj spid="_x0000_s40968" name="Equation" r:id="rId9" imgW="965160" imgH="203040" progId="Equation.DSMT4">
              <p:embed/>
            </p:oleObj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3929060" y="4857763"/>
          <a:ext cx="357188" cy="357187"/>
        </p:xfrm>
        <a:graphic>
          <a:graphicData uri="http://schemas.openxmlformats.org/presentationml/2006/ole">
            <p:oleObj spid="_x0000_s40969" name="Equation" r:id="rId10" imgW="126835" imgH="139518" progId="Equation.DSMT4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4572000" y="4760925"/>
          <a:ext cx="357187" cy="454025"/>
        </p:xfrm>
        <a:graphic>
          <a:graphicData uri="http://schemas.openxmlformats.org/presentationml/2006/ole">
            <p:oleObj spid="_x0000_s40970" name="Equation" r:id="rId11" imgW="126720" imgH="177480" progId="Equation.DSMT4">
              <p:embed/>
            </p:oleObj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6643713" y="5124465"/>
          <a:ext cx="1500187" cy="519113"/>
        </p:xfrm>
        <a:graphic>
          <a:graphicData uri="http://schemas.openxmlformats.org/presentationml/2006/ole">
            <p:oleObj spid="_x0000_s40971" name="Equation" r:id="rId12" imgW="583920" imgH="203040" progId="Equation.DSMT4">
              <p:embed/>
            </p:oleObj>
          </a:graphicData>
        </a:graphic>
      </p:graphicFrame>
      <p:graphicFrame>
        <p:nvGraphicFramePr>
          <p:cNvPr id="21518" name="Object 7"/>
          <p:cNvGraphicFramePr>
            <a:graphicFrameLocks noChangeAspect="1"/>
          </p:cNvGraphicFramePr>
          <p:nvPr/>
        </p:nvGraphicFramePr>
        <p:xfrm>
          <a:off x="6786589" y="4338647"/>
          <a:ext cx="1500187" cy="519113"/>
        </p:xfrm>
        <a:graphic>
          <a:graphicData uri="http://schemas.openxmlformats.org/presentationml/2006/ole">
            <p:oleObj spid="_x0000_s40974" name="Equation" r:id="rId13" imgW="583920" imgH="203040" progId="Equation.DSMT4">
              <p:embed/>
            </p:oleObj>
          </a:graphicData>
        </a:graphic>
      </p:graphicFrame>
      <p:graphicFrame>
        <p:nvGraphicFramePr>
          <p:cNvPr id="40976" name="Object 13"/>
          <p:cNvGraphicFramePr>
            <a:graphicFrameLocks noChangeAspect="1"/>
          </p:cNvGraphicFramePr>
          <p:nvPr/>
        </p:nvGraphicFramePr>
        <p:xfrm>
          <a:off x="6072214" y="6000768"/>
          <a:ext cx="2286000" cy="485775"/>
        </p:xfrm>
        <a:graphic>
          <a:graphicData uri="http://schemas.openxmlformats.org/presentationml/2006/ole">
            <p:oleObj spid="_x0000_s40976" name="Equation" r:id="rId14" imgW="965160" imgH="190440" progId="Equation.DSMT4">
              <p:embed/>
            </p:oleObj>
          </a:graphicData>
        </a:graphic>
      </p:graphicFrame>
      <p:graphicFrame>
        <p:nvGraphicFramePr>
          <p:cNvPr id="40977" name="Object 17"/>
          <p:cNvGraphicFramePr>
            <a:graphicFrameLocks noChangeAspect="1"/>
          </p:cNvGraphicFramePr>
          <p:nvPr/>
        </p:nvGraphicFramePr>
        <p:xfrm>
          <a:off x="2676538" y="5572140"/>
          <a:ext cx="895350" cy="388937"/>
        </p:xfrm>
        <a:graphic>
          <a:graphicData uri="http://schemas.openxmlformats.org/presentationml/2006/ole">
            <p:oleObj spid="_x0000_s40977" name="Equation" r:id="rId15" imgW="380880" imgH="152280" progId="Equation.DSMT4">
              <p:embed/>
            </p:oleObj>
          </a:graphicData>
        </a:graphic>
      </p:graphicFrame>
      <p:graphicFrame>
        <p:nvGraphicFramePr>
          <p:cNvPr id="40978" name="Object 18"/>
          <p:cNvGraphicFramePr>
            <a:graphicFrameLocks noChangeAspect="1"/>
          </p:cNvGraphicFramePr>
          <p:nvPr/>
        </p:nvGraphicFramePr>
        <p:xfrm>
          <a:off x="3778263" y="5580077"/>
          <a:ext cx="865188" cy="420688"/>
        </p:xfrm>
        <a:graphic>
          <a:graphicData uri="http://schemas.openxmlformats.org/presentationml/2006/ole">
            <p:oleObj spid="_x0000_s40978" name="Equation" r:id="rId16" imgW="3682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二、常见的数论算法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快速乘方</a:t>
            </a:r>
            <a:endParaRPr lang="en-US" altLang="zh-CN" dirty="0" smtClean="0"/>
          </a:p>
          <a:p>
            <a:pPr lvl="2">
              <a:lnSpc>
                <a:spcPct val="220000"/>
              </a:lnSpc>
              <a:buFont typeface="Arial" pitchFamily="34" charset="0"/>
              <a:buChar char="•"/>
            </a:pPr>
            <a:r>
              <a:rPr lang="zh-CN" altLang="en-US" dirty="0" smtClean="0"/>
              <a:t>基本方法：                  ；</a:t>
            </a:r>
            <a:endParaRPr lang="en-US" altLang="zh-CN" dirty="0" smtClean="0"/>
          </a:p>
          <a:p>
            <a:pPr lvl="2">
              <a:lnSpc>
                <a:spcPct val="220000"/>
              </a:lnSpc>
              <a:buFont typeface="Arial" pitchFamily="34" charset="0"/>
              <a:buChar char="•"/>
            </a:pPr>
            <a:r>
              <a:rPr lang="zh-CN" altLang="en-US" dirty="0" smtClean="0"/>
              <a:t>快速方法：                   ；</a:t>
            </a:r>
            <a:endParaRPr lang="en-US" altLang="zh-CN" dirty="0" smtClean="0"/>
          </a:p>
          <a:p>
            <a:pPr lvl="2">
              <a:lnSpc>
                <a:spcPct val="220000"/>
              </a:lnSpc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sz="2400" dirty="0" smtClean="0"/>
              <a:t>  </a:t>
            </a:r>
            <a:endParaRPr lang="zh-CN" altLang="en-US" sz="22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42" name="Object 6"/>
          <p:cNvGraphicFramePr>
            <a:graphicFrameLocks noChangeAspect="1"/>
          </p:cNvGraphicFramePr>
          <p:nvPr/>
        </p:nvGraphicFramePr>
        <p:xfrm>
          <a:off x="2714612" y="1266813"/>
          <a:ext cx="444500" cy="519113"/>
        </p:xfrm>
        <a:graphic>
          <a:graphicData uri="http://schemas.openxmlformats.org/presentationml/2006/ole">
            <p:oleObj spid="_x0000_s22542" name="Equation" r:id="rId3" imgW="164880" imgH="203040" progId="Equation.DSMT4">
              <p:embed/>
            </p:oleObj>
          </a:graphicData>
        </a:graphic>
      </p:graphicFrame>
      <p:graphicFrame>
        <p:nvGraphicFramePr>
          <p:cNvPr id="22543" name="Object 6"/>
          <p:cNvGraphicFramePr>
            <a:graphicFrameLocks noChangeAspect="1"/>
          </p:cNvGraphicFramePr>
          <p:nvPr/>
        </p:nvGraphicFramePr>
        <p:xfrm>
          <a:off x="3143241" y="2170476"/>
          <a:ext cx="2714644" cy="901334"/>
        </p:xfrm>
        <a:graphic>
          <a:graphicData uri="http://schemas.openxmlformats.org/presentationml/2006/ole">
            <p:oleObj spid="_x0000_s22543" name="Equation" r:id="rId4" imgW="1054080" imgH="368280" progId="Equation.DSMT4">
              <p:embed/>
            </p:oleObj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3063885" y="2919414"/>
          <a:ext cx="3008313" cy="652462"/>
        </p:xfrm>
        <a:graphic>
          <a:graphicData uri="http://schemas.openxmlformats.org/presentationml/2006/ole">
            <p:oleObj spid="_x0000_s22544" name="Equation" r:id="rId5" imgW="1168200" imgH="266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0000"/>
      </a:dk1>
      <a:lt1>
        <a:srgbClr val="FFFFFF"/>
      </a:lt1>
      <a:dk2>
        <a:srgbClr val="173D89"/>
      </a:dk2>
      <a:lt2>
        <a:srgbClr val="969696"/>
      </a:lt2>
      <a:accent1>
        <a:srgbClr val="9181E1"/>
      </a:accent1>
      <a:accent2>
        <a:srgbClr val="4CD2AF"/>
      </a:accent2>
      <a:accent3>
        <a:srgbClr val="FFFFFF"/>
      </a:accent3>
      <a:accent4>
        <a:srgbClr val="000000"/>
      </a:accent4>
      <a:accent5>
        <a:srgbClr val="C7C1EE"/>
      </a:accent5>
      <a:accent6>
        <a:srgbClr val="44BE9E"/>
      </a:accent6>
      <a:hlink>
        <a:srgbClr val="5FB6F1"/>
      </a:hlink>
      <a:folHlink>
        <a:srgbClr val="94B1EC"/>
      </a:folHlink>
    </a:clrScheme>
    <a:fontScheme name="sample">
      <a:majorFont>
        <a:latin typeface="Tahoma"/>
        <a:ea typeface="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7E6256"/>
        </a:dk2>
        <a:lt2>
          <a:srgbClr val="969696"/>
        </a:lt2>
        <a:accent1>
          <a:srgbClr val="E4CF84"/>
        </a:accent1>
        <a:accent2>
          <a:srgbClr val="92A5E0"/>
        </a:accent2>
        <a:accent3>
          <a:srgbClr val="FFFFFF"/>
        </a:accent3>
        <a:accent4>
          <a:srgbClr val="000000"/>
        </a:accent4>
        <a:accent5>
          <a:srgbClr val="EFE4C2"/>
        </a:accent5>
        <a:accent6>
          <a:srgbClr val="8495CB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8DB1F3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7FA0D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173D89"/>
        </a:dk2>
        <a:lt2>
          <a:srgbClr val="969696"/>
        </a:lt2>
        <a:accent1>
          <a:srgbClr val="9181E1"/>
        </a:accent1>
        <a:accent2>
          <a:srgbClr val="4CD2AF"/>
        </a:accent2>
        <a:accent3>
          <a:srgbClr val="FFFFFF"/>
        </a:accent3>
        <a:accent4>
          <a:srgbClr val="000000"/>
        </a:accent4>
        <a:accent5>
          <a:srgbClr val="C7C1EE"/>
        </a:accent5>
        <a:accent6>
          <a:srgbClr val="44BE9E"/>
        </a:accent6>
        <a:hlink>
          <a:srgbClr val="5FB6F1"/>
        </a:hlink>
        <a:folHlink>
          <a:srgbClr val="94B1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Pages>0</Pages>
  <Words>1104</Words>
  <Characters>0</Characters>
  <Application>Microsoft Office PowerPoint</Application>
  <DocSecurity>0</DocSecurity>
  <PresentationFormat>全屏显示(4:3)</PresentationFormat>
  <Lines>0</Lines>
  <Paragraphs>134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sample</vt:lpstr>
      <vt:lpstr>Equation</vt:lpstr>
      <vt:lpstr>幻灯片 1</vt:lpstr>
      <vt:lpstr>一、数论的概念与应用</vt:lpstr>
      <vt:lpstr>二、常见的数论算法</vt:lpstr>
      <vt:lpstr>二、常见的数论算法</vt:lpstr>
      <vt:lpstr>二、常见的数论算法</vt:lpstr>
      <vt:lpstr>二、常见的数论算法</vt:lpstr>
      <vt:lpstr>二、常见的数论算法</vt:lpstr>
      <vt:lpstr>二、常见的数论算法</vt:lpstr>
      <vt:lpstr>二、常见的数论算法</vt:lpstr>
      <vt:lpstr>二、常见的数论算法</vt:lpstr>
      <vt:lpstr>二、常见的数论算法</vt:lpstr>
      <vt:lpstr>三、例题</vt:lpstr>
      <vt:lpstr>三、例题</vt:lpstr>
      <vt:lpstr>三、例题</vt:lpstr>
      <vt:lpstr>三、例题</vt:lpstr>
      <vt:lpstr>三、例题</vt:lpstr>
      <vt:lpstr>三、例题</vt:lpstr>
      <vt:lpstr>三、例题</vt:lpstr>
      <vt:lpstr>四、练习题</vt:lpstr>
      <vt:lpstr>幻灯片 20</vt:lpstr>
    </vt:vector>
  </TitlesOfParts>
  <Company>GuildDesign Inc.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计算机基础知识</dc:title>
  <dc:creator>刘超慧</dc:creator>
  <cp:lastModifiedBy>littlefish</cp:lastModifiedBy>
  <cp:revision>338</cp:revision>
  <dcterms:created xsi:type="dcterms:W3CDTF">2004-08-26T06:30:40Z</dcterms:created>
  <dcterms:modified xsi:type="dcterms:W3CDTF">2017-10-16T07:06:07Z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2052-9.1.0.4369</vt:lpwstr>
  </property>
</Properties>
</file>