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22" r:id="rId2"/>
    <p:sldId id="394" r:id="rId3"/>
    <p:sldId id="397" r:id="rId4"/>
    <p:sldId id="406" r:id="rId5"/>
    <p:sldId id="407" r:id="rId6"/>
    <p:sldId id="408" r:id="rId7"/>
    <p:sldId id="405" r:id="rId8"/>
    <p:sldId id="409" r:id="rId9"/>
    <p:sldId id="410" r:id="rId10"/>
    <p:sldId id="413" r:id="rId11"/>
    <p:sldId id="440"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396" r:id="rId35"/>
    <p:sldId id="403" r:id="rId36"/>
    <p:sldId id="395" r:id="rId37"/>
    <p:sldId id="399" r:id="rId38"/>
    <p:sldId id="398" r:id="rId39"/>
    <p:sldId id="400" r:id="rId40"/>
    <p:sldId id="402" r:id="rId41"/>
    <p:sldId id="401" r:id="rId42"/>
    <p:sldId id="276" r:id="rId43"/>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0033CC"/>
    <a:srgbClr val="0000FF"/>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06" y="2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t>2017/10/16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t>2017/10/16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acm.hdu.edu.cn/showproblem.php?pid=2025"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acm.hdu.edu.cn/showproblem.php?pid=2020" TargetMode="External"/><Relationship Id="rId3" Type="http://schemas.openxmlformats.org/officeDocument/2006/relationships/hyperlink" Target="http://acm.hdu.edu.cn/showproblem.php?pid=1002" TargetMode="External"/><Relationship Id="rId7" Type="http://schemas.openxmlformats.org/officeDocument/2006/relationships/hyperlink" Target="http://acm.hdu.edu.cn/showproblem.php?pid=2024" TargetMode="External"/><Relationship Id="rId2" Type="http://schemas.openxmlformats.org/officeDocument/2006/relationships/hyperlink" Target="http://acm.hdu.edu.cn/showproblem.php?pid=1000" TargetMode="External"/><Relationship Id="rId1" Type="http://schemas.openxmlformats.org/officeDocument/2006/relationships/slideLayout" Target="../slideLayouts/slideLayout2.xml"/><Relationship Id="rId6" Type="http://schemas.openxmlformats.org/officeDocument/2006/relationships/hyperlink" Target="http://acm.hdu.edu.cn/showproblem.php?pid=1029" TargetMode="External"/><Relationship Id="rId11" Type="http://schemas.openxmlformats.org/officeDocument/2006/relationships/hyperlink" Target="http://acm.hdu.edu.cn/showproblem.php?pid=2027" TargetMode="External"/><Relationship Id="rId5" Type="http://schemas.openxmlformats.org/officeDocument/2006/relationships/hyperlink" Target="http://acm.hdu.edu.cn/showproblem.php?pid=1090" TargetMode="External"/><Relationship Id="rId10" Type="http://schemas.openxmlformats.org/officeDocument/2006/relationships/hyperlink" Target="http://acm.hdu.edu.cn/showproblem.php?pid=1022" TargetMode="External"/><Relationship Id="rId4" Type="http://schemas.openxmlformats.org/officeDocument/2006/relationships/hyperlink" Target="http://acm.hdu.edu.cn/showproblem.php?pid=1004" TargetMode="External"/><Relationship Id="rId9" Type="http://schemas.openxmlformats.org/officeDocument/2006/relationships/hyperlink" Target="http://acm.hdu.edu.cn/showproblem.php?pid=202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任课教师：刘超慧</a:t>
            </a: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a:solidFill>
                  <a:srgbClr val="0000FF"/>
                </a:solidFill>
                <a:latin typeface="Arial" pitchFamily="34" charset="0"/>
                <a:ea typeface="宋体" pitchFamily="2" charset="-122"/>
              </a:rPr>
              <a:t>70552047@qq.com</a:t>
            </a: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a:solidFill>
                  <a:srgbClr val="0000FF"/>
                </a:solidFill>
                <a:latin typeface="Arial" pitchFamily="34" charset="0"/>
                <a:ea typeface="宋体" pitchFamily="2" charset="-122"/>
              </a:rPr>
              <a:t>：</a:t>
            </a:r>
            <a:r>
              <a:rPr lang="en-US" altLang="zh-CN" sz="2000" b="1" dirty="0">
                <a:solidFill>
                  <a:srgbClr val="0000FF"/>
                </a:solidFill>
                <a:latin typeface="Arial" pitchFamily="34" charset="0"/>
                <a:ea typeface="宋体" pitchFamily="2" charset="-122"/>
              </a:rPr>
              <a:t>15036131358</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冒泡排序</a:t>
            </a:r>
            <a:endParaRPr lang="zh-CN" altLang="en-US" dirty="0"/>
          </a:p>
        </p:txBody>
      </p:sp>
      <p:sp>
        <p:nvSpPr>
          <p:cNvPr id="3" name="内容占位符 2"/>
          <p:cNvSpPr>
            <a:spLocks noGrp="1"/>
          </p:cNvSpPr>
          <p:nvPr>
            <p:ph idx="1"/>
          </p:nvPr>
        </p:nvSpPr>
        <p:spPr/>
        <p:txBody>
          <a:bodyPr/>
          <a:lstStyle/>
          <a:p>
            <a:r>
              <a:rPr lang="zh-CN" altLang="en-US" sz="2400" dirty="0"/>
              <a:t>第六步：令</a:t>
            </a:r>
            <a:r>
              <a:rPr lang="zh-CN" altLang="en-US" sz="2400" dirty="0">
                <a:solidFill>
                  <a:srgbClr val="3333FF"/>
                </a:solidFill>
              </a:rPr>
              <a:t>位置</a:t>
            </a:r>
            <a:r>
              <a:rPr lang="en-US" altLang="zh-CN" sz="2400" dirty="0">
                <a:solidFill>
                  <a:srgbClr val="3333FF"/>
                </a:solidFill>
              </a:rPr>
              <a:t>6</a:t>
            </a:r>
            <a:r>
              <a:rPr lang="zh-CN" altLang="en-US" sz="2400" dirty="0">
                <a:solidFill>
                  <a:srgbClr val="3333FF"/>
                </a:solidFill>
              </a:rPr>
              <a:t>和位置</a:t>
            </a:r>
            <a:r>
              <a:rPr lang="en-US" altLang="zh-CN" sz="2400" dirty="0">
                <a:solidFill>
                  <a:srgbClr val="3333FF"/>
                </a:solidFill>
              </a:rPr>
              <a:t>7</a:t>
            </a:r>
            <a:r>
              <a:rPr lang="zh-CN" altLang="en-US" sz="2400" dirty="0"/>
              <a:t>的元素比较，若位置</a:t>
            </a:r>
            <a:r>
              <a:rPr lang="en-US" altLang="zh-CN" sz="2400" dirty="0"/>
              <a:t>6</a:t>
            </a:r>
            <a:r>
              <a:rPr lang="zh-CN" altLang="en-US" sz="2400" dirty="0"/>
              <a:t>的元素大，则</a:t>
            </a:r>
            <a:r>
              <a:rPr lang="zh-CN" altLang="en-US" sz="2400" dirty="0" smtClean="0"/>
              <a:t>交换</a:t>
            </a: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pPr eaLnBrk="1" hangingPunct="1">
              <a:buClr>
                <a:srgbClr val="FFCC00"/>
              </a:buClr>
            </a:pPr>
            <a:r>
              <a:rPr lang="zh-CN" altLang="en-US" sz="2400" dirty="0">
                <a:latin typeface="宋体" pitchFamily="2" charset="-122"/>
                <a:ea typeface="宋体" pitchFamily="2" charset="-122"/>
              </a:rPr>
              <a:t>最大元素被交换到最后一个位置</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位置</a:t>
            </a:r>
            <a:r>
              <a:rPr lang="en-US" altLang="zh-CN" sz="2400" dirty="0">
                <a:latin typeface="宋体" pitchFamily="2" charset="-122"/>
                <a:ea typeface="宋体" pitchFamily="2" charset="-122"/>
              </a:rPr>
              <a:t>7)</a:t>
            </a:r>
          </a:p>
          <a:p>
            <a:pPr eaLnBrk="1" hangingPunct="1">
              <a:buClr>
                <a:srgbClr val="FFCC00"/>
              </a:buClr>
            </a:pPr>
            <a:r>
              <a:rPr lang="zh-CN" altLang="en-US" sz="2400" dirty="0">
                <a:latin typeface="宋体" pitchFamily="2" charset="-122"/>
                <a:ea typeface="宋体" pitchFamily="2" charset="-122"/>
              </a:rPr>
              <a:t>下一趟则需将次大元素交换到倒数第二个位置</a:t>
            </a:r>
          </a:p>
          <a:p>
            <a:endParaRPr lang="zh-CN" altLang="en-US" sz="2400"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64" y="1828842"/>
            <a:ext cx="4800474" cy="329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272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快速</a:t>
            </a:r>
            <a:r>
              <a:rPr lang="zh-CN" altLang="zh-CN" dirty="0" smtClean="0"/>
              <a:t>排序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6" y="1171096"/>
            <a:ext cx="7619801" cy="423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4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descr="快速排序_Page3"/>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8991484" cy="5429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1183228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descr="快速排序_Page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990664"/>
            <a:ext cx="9144000" cy="541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1679158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descr="快速排序_Page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516" y="1143060"/>
            <a:ext cx="8762890" cy="541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8378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descr="快速排序_Page6"/>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464952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descr="快速排序_Page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625176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 descr="快速排序_Page8"/>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4029243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descr="快速排序_Page9"/>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990664"/>
            <a:ext cx="9144000" cy="586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66922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descr="快速排序_Page10"/>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990664"/>
            <a:ext cx="9144000" cy="586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807914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a:t>
            </a:r>
            <a:r>
              <a:rPr lang="zh-CN" altLang="en-US" dirty="0">
                <a:ea typeface="宋体" pitchFamily="2" charset="-122"/>
              </a:rPr>
              <a:t>排序</a:t>
            </a:r>
            <a:endParaRPr lang="zh-CN" altLang="en-US" dirty="0" smtClean="0">
              <a:ea typeface="宋体" pitchFamily="2" charset="-122"/>
            </a:endParaRPr>
          </a:p>
        </p:txBody>
      </p:sp>
      <p:sp>
        <p:nvSpPr>
          <p:cNvPr id="4099" name="内容占位符 2"/>
          <p:cNvSpPr>
            <a:spLocks noGrp="1"/>
          </p:cNvSpPr>
          <p:nvPr>
            <p:ph idx="1"/>
          </p:nvPr>
        </p:nvSpPr>
        <p:spPr/>
        <p:txBody>
          <a:bodyPr/>
          <a:lstStyle/>
          <a:p>
            <a:r>
              <a:rPr lang="zh-CN" altLang="zh-CN" dirty="0"/>
              <a:t>排序是计算机程序设计中的一种重要操作</a:t>
            </a:r>
            <a:r>
              <a:rPr lang="en-US" altLang="zh-CN" dirty="0"/>
              <a:t>,</a:t>
            </a:r>
            <a:r>
              <a:rPr lang="zh-CN" altLang="zh-CN" dirty="0"/>
              <a:t>它的功能是将一个数据元素的任意序列重新排列成一个按关键字有序的序）列，包括稳定排序和不稳定排序两类</a:t>
            </a:r>
            <a:r>
              <a:rPr lang="zh-CN" altLang="zh-CN" dirty="0" smtClean="0"/>
              <a:t>。</a:t>
            </a:r>
            <a:endParaRPr lang="en-US" altLang="zh-CN" dirty="0" smtClean="0"/>
          </a:p>
          <a:p>
            <a:r>
              <a:rPr lang="zh-CN" altLang="zh-CN" dirty="0" smtClean="0"/>
              <a:t>常见</a:t>
            </a:r>
            <a:r>
              <a:rPr lang="zh-CN" altLang="zh-CN" dirty="0"/>
              <a:t>的排序方法有</a:t>
            </a:r>
            <a:r>
              <a:rPr lang="zh-CN" altLang="zh-CN" dirty="0" smtClean="0"/>
              <a:t>：插入排序、冒泡排序、快速排序、</a:t>
            </a:r>
            <a:r>
              <a:rPr lang="zh-CN" altLang="zh-CN" dirty="0"/>
              <a:t>其他排序。</a:t>
            </a:r>
          </a:p>
          <a:p>
            <a:pPr lvl="1"/>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descr="快速排序_Page11"/>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013949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descr="快速排序_Page12"/>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1892796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descr="快速排序_Page13"/>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385765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descr="快速排序_Page1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720426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 descr="快速排序_Page1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3851350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descr="快速排序_Page16"/>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3487582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descr="快速排序_Page1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452736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1" descr="快速排序_Page18"/>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1981078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descr="快速排序_Page19"/>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4011726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1" descr="快速排序_Page20"/>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990664"/>
            <a:ext cx="9144000" cy="586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526058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一、排序</a:t>
            </a:r>
            <a:endParaRPr lang="zh-CN" altLang="en-US" dirty="0"/>
          </a:p>
        </p:txBody>
      </p:sp>
      <p:sp>
        <p:nvSpPr>
          <p:cNvPr id="3" name="内容占位符 2"/>
          <p:cNvSpPr>
            <a:spLocks noGrp="1"/>
          </p:cNvSpPr>
          <p:nvPr>
            <p:ph idx="1"/>
          </p:nvPr>
        </p:nvSpPr>
        <p:spPr/>
        <p:txBody>
          <a:bodyPr/>
          <a:lstStyle/>
          <a:p>
            <a:r>
              <a:rPr lang="zh-CN" altLang="zh-CN" dirty="0" smtClean="0"/>
              <a:t>插入排序</a:t>
            </a:r>
            <a:endParaRPr lang="en-US" altLang="zh-CN" dirty="0" smtClean="0"/>
          </a:p>
          <a:p>
            <a:pPr lvl="1"/>
            <a:r>
              <a:rPr lang="zh-CN" altLang="en-US" dirty="0" smtClean="0"/>
              <a:t>问题</a:t>
            </a:r>
            <a:r>
              <a:rPr lang="en-US" altLang="zh-CN" dirty="0" smtClean="0"/>
              <a:t>1</a:t>
            </a:r>
            <a:r>
              <a:rPr lang="zh-CN" altLang="en-US" dirty="0" smtClean="0"/>
              <a:t>：</a:t>
            </a:r>
            <a:r>
              <a:rPr lang="zh-CN" altLang="zh-CN" dirty="0" smtClean="0"/>
              <a:t>把</a:t>
            </a:r>
            <a:r>
              <a:rPr lang="zh-CN" altLang="zh-CN" dirty="0"/>
              <a:t>一个数据插入到已排好序的有序表中，从而得到一个新的、长度增1的有序表。</a:t>
            </a:r>
          </a:p>
          <a:p>
            <a:pPr lvl="1"/>
            <a:endParaRPr lang="en-US" altLang="zh-CN" dirty="0" smtClean="0"/>
          </a:p>
          <a:p>
            <a:endParaRPr lang="en-US" altLang="zh-CN" dirty="0" smtClean="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2"/>
          <a:stretch>
            <a:fillRect/>
          </a:stretch>
        </p:blipFill>
        <p:spPr>
          <a:xfrm>
            <a:off x="764334" y="2514624"/>
            <a:ext cx="7898948" cy="3352712"/>
          </a:xfrm>
          <a:prstGeom prst="rect">
            <a:avLst/>
          </a:prstGeom>
        </p:spPr>
      </p:pic>
    </p:spTree>
    <p:extLst>
      <p:ext uri="{BB962C8B-B14F-4D97-AF65-F5344CB8AC3E}">
        <p14:creationId xmlns:p14="http://schemas.microsoft.com/office/powerpoint/2010/main" val="394878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descr="快速排序_Page21"/>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516" y="1002307"/>
            <a:ext cx="8585215" cy="555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002817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descr="快速排序_Page22"/>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1789788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descr="快速排序_Page23"/>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1066862"/>
            <a:ext cx="9144000" cy="57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4044136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1" descr="快速排序_Page2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516" y="1066862"/>
            <a:ext cx="9144000" cy="548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533400" y="412750"/>
            <a:ext cx="8229600" cy="563563"/>
          </a:xfrm>
          <a:prstGeom prst="rect">
            <a:avLst/>
          </a:prstGeom>
        </p:spPr>
        <p:txBody>
          <a:bodyPr/>
          <a:lst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a:lstStyle>
          <a:p>
            <a:pPr>
              <a:buFontTx/>
            </a:pPr>
            <a:r>
              <a:rPr lang="zh-CN" altLang="zh-CN" kern="0" smtClean="0"/>
              <a:t>冒泡排序</a:t>
            </a:r>
            <a:endParaRPr lang="zh-CN" altLang="en-US" kern="0" dirty="0"/>
          </a:p>
        </p:txBody>
      </p:sp>
    </p:spTree>
    <p:extLst>
      <p:ext uri="{BB962C8B-B14F-4D97-AF65-F5344CB8AC3E}">
        <p14:creationId xmlns:p14="http://schemas.microsoft.com/office/powerpoint/2010/main" val="203815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二、查找</a:t>
            </a:r>
            <a:endParaRPr lang="zh-CN" altLang="en-US" dirty="0"/>
          </a:p>
        </p:txBody>
      </p:sp>
      <p:sp>
        <p:nvSpPr>
          <p:cNvPr id="3" name="内容占位符 2"/>
          <p:cNvSpPr>
            <a:spLocks noGrp="1"/>
          </p:cNvSpPr>
          <p:nvPr>
            <p:ph idx="1"/>
          </p:nvPr>
        </p:nvSpPr>
        <p:spPr/>
        <p:txBody>
          <a:bodyPr/>
          <a:lstStyle/>
          <a:p>
            <a:r>
              <a:rPr lang="zh-CN" altLang="zh-CN" sz="2800" dirty="0"/>
              <a:t>查找根据给定的某个值，在查找表中确定一个其关键字等于给定值的记录或数据</a:t>
            </a:r>
            <a:r>
              <a:rPr lang="zh-CN" altLang="zh-CN" sz="2800" dirty="0" smtClean="0"/>
              <a:t>元素</a:t>
            </a:r>
            <a:endParaRPr lang="en-US" altLang="zh-CN" sz="2800" dirty="0" smtClean="0"/>
          </a:p>
          <a:p>
            <a:r>
              <a:rPr lang="zh-CN" altLang="zh-CN" sz="2800" dirty="0" smtClean="0"/>
              <a:t>常见</a:t>
            </a:r>
            <a:r>
              <a:rPr lang="zh-CN" altLang="zh-CN" sz="2800" dirty="0"/>
              <a:t>的查找方法有：顺序查找、折半</a:t>
            </a:r>
            <a:r>
              <a:rPr lang="zh-CN" altLang="zh-CN" sz="2800" dirty="0" smtClean="0"/>
              <a:t>查找</a:t>
            </a:r>
            <a:endParaRPr lang="en-US" altLang="zh-CN" sz="2800" dirty="0" smtClean="0"/>
          </a:p>
          <a:p>
            <a:r>
              <a:rPr lang="zh-CN" altLang="en-US" sz="2800" dirty="0" smtClean="0"/>
              <a:t>顺序查找</a:t>
            </a:r>
            <a:endParaRPr lang="en-US" altLang="zh-CN" sz="2800" dirty="0" smtClean="0"/>
          </a:p>
          <a:p>
            <a:pPr lvl="1"/>
            <a:r>
              <a:rPr lang="zh-CN" altLang="zh-CN" dirty="0"/>
              <a:t>适用于小型和</a:t>
            </a:r>
            <a:r>
              <a:rPr lang="zh-CN" altLang="en-US" dirty="0"/>
              <a:t>（或）</a:t>
            </a:r>
            <a:r>
              <a:rPr lang="zh-CN" altLang="zh-CN" dirty="0"/>
              <a:t>没有排序的数组。</a:t>
            </a:r>
            <a:endParaRPr lang="zh-CN" altLang="en-US" dirty="0"/>
          </a:p>
          <a:p>
            <a:pPr lvl="1"/>
            <a:r>
              <a:rPr lang="zh-CN" altLang="zh-CN" dirty="0"/>
              <a:t>用关键字与数组的元素依次进行比较</a:t>
            </a:r>
            <a:r>
              <a:rPr lang="zh-CN" altLang="zh-CN" dirty="0" smtClean="0"/>
              <a:t>。</a:t>
            </a:r>
            <a:endParaRPr lang="en-US" altLang="zh-CN" dirty="0" smtClean="0"/>
          </a:p>
          <a:p>
            <a:pPr lvl="1"/>
            <a:r>
              <a:rPr lang="zh-CN" altLang="zh-CN" dirty="0" smtClean="0"/>
              <a:t>平均</a:t>
            </a:r>
            <a:r>
              <a:rPr lang="zh-CN" altLang="zh-CN" dirty="0"/>
              <a:t>而言，要与数组的一半元素进行</a:t>
            </a:r>
            <a:r>
              <a:rPr lang="zh-CN" altLang="zh-CN" dirty="0" smtClean="0"/>
              <a:t>比较</a:t>
            </a:r>
            <a:endParaRPr lang="en-US" altLang="zh-CN" dirty="0" smtClean="0"/>
          </a:p>
          <a:p>
            <a:pPr lvl="1"/>
            <a:endParaRPr lang="zh-CN" altLang="zh-CN" dirty="0"/>
          </a:p>
          <a:p>
            <a:endParaRPr lang="zh-CN" altLang="en-US" dirty="0"/>
          </a:p>
        </p:txBody>
      </p:sp>
      <p:graphicFrame>
        <p:nvGraphicFramePr>
          <p:cNvPr id="9" name="Group 5"/>
          <p:cNvGraphicFramePr>
            <a:graphicFrameLocks noGrp="1"/>
          </p:cNvGraphicFramePr>
          <p:nvPr>
            <p:extLst>
              <p:ext uri="{D42A27DB-BD31-4B8C-83A1-F6EECF244321}">
                <p14:modId xmlns:p14="http://schemas.microsoft.com/office/powerpoint/2010/main" val="3791683088"/>
              </p:ext>
            </p:extLst>
          </p:nvPr>
        </p:nvGraphicFramePr>
        <p:xfrm>
          <a:off x="1904910" y="4686230"/>
          <a:ext cx="6096000" cy="33528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34963">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rPr>
                        <a:t>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黑体" panose="02010609060101010101" pitchFamily="49" charset="-122"/>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r>
            </a:tbl>
          </a:graphicData>
        </a:graphic>
      </p:graphicFrame>
      <p:sp>
        <p:nvSpPr>
          <p:cNvPr id="10" name="Rectangle 29"/>
          <p:cNvSpPr>
            <a:spLocks noChangeArrowheads="1"/>
          </p:cNvSpPr>
          <p:nvPr/>
        </p:nvSpPr>
        <p:spPr bwMode="auto">
          <a:xfrm>
            <a:off x="1903323" y="5727630"/>
            <a:ext cx="588962" cy="368300"/>
          </a:xfrm>
          <a:prstGeom prst="rect">
            <a:avLst/>
          </a:prstGeom>
          <a:solidFill>
            <a:srgbClr val="CCFF99"/>
          </a:solidFill>
          <a:ln w="9525">
            <a:solidFill>
              <a:srgbClr val="008000"/>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1600" b="1">
                <a:latin typeface="Courier New" panose="02070309020205020404" pitchFamily="49" charset="0"/>
              </a:rPr>
              <a:t>87</a:t>
            </a:r>
          </a:p>
        </p:txBody>
      </p:sp>
      <p:sp>
        <p:nvSpPr>
          <p:cNvPr id="11" name="Line 30"/>
          <p:cNvSpPr>
            <a:spLocks noChangeShapeType="1"/>
          </p:cNvSpPr>
          <p:nvPr/>
        </p:nvSpPr>
        <p:spPr bwMode="auto">
          <a:xfrm>
            <a:off x="2182723" y="5068817"/>
            <a:ext cx="0" cy="442913"/>
          </a:xfrm>
          <a:prstGeom prst="line">
            <a:avLst/>
          </a:prstGeom>
          <a:noFill/>
          <a:ln w="28575">
            <a:solidFill>
              <a:srgbClr val="FF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31"/>
          <p:cNvSpPr>
            <a:spLocks noChangeShapeType="1"/>
          </p:cNvSpPr>
          <p:nvPr/>
        </p:nvSpPr>
        <p:spPr bwMode="auto">
          <a:xfrm>
            <a:off x="5270410" y="5087867"/>
            <a:ext cx="0" cy="442913"/>
          </a:xfrm>
          <a:prstGeom prst="line">
            <a:avLst/>
          </a:prstGeom>
          <a:noFill/>
          <a:ln w="28575">
            <a:solidFill>
              <a:srgbClr val="FF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2"/>
          <p:cNvSpPr>
            <a:spLocks noChangeShapeType="1"/>
          </p:cNvSpPr>
          <p:nvPr/>
        </p:nvSpPr>
        <p:spPr bwMode="auto">
          <a:xfrm>
            <a:off x="2404973" y="5364092"/>
            <a:ext cx="2668587" cy="0"/>
          </a:xfrm>
          <a:prstGeom prst="line">
            <a:avLst/>
          </a:prstGeom>
          <a:noFill/>
          <a:ln w="9525">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33"/>
          <p:cNvSpPr>
            <a:spLocks noChangeArrowheads="1"/>
          </p:cNvSpPr>
          <p:nvPr/>
        </p:nvSpPr>
        <p:spPr bwMode="auto">
          <a:xfrm>
            <a:off x="893673" y="4656067"/>
            <a:ext cx="914400" cy="3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zh-CN" altLang="en-US" b="1" dirty="0"/>
              <a:t>查找表</a:t>
            </a:r>
          </a:p>
        </p:txBody>
      </p:sp>
      <p:sp>
        <p:nvSpPr>
          <p:cNvPr id="15" name="Rectangle 34"/>
          <p:cNvSpPr>
            <a:spLocks noChangeArrowheads="1"/>
          </p:cNvSpPr>
          <p:nvPr/>
        </p:nvSpPr>
        <p:spPr bwMode="auto">
          <a:xfrm>
            <a:off x="893673" y="5721280"/>
            <a:ext cx="914400"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zh-CN" altLang="en-US" b="1"/>
              <a:t>关键字</a:t>
            </a:r>
          </a:p>
        </p:txBody>
      </p:sp>
    </p:spTree>
    <p:extLst>
      <p:ext uri="{BB962C8B-B14F-4D97-AF65-F5344CB8AC3E}">
        <p14:creationId xmlns:p14="http://schemas.microsoft.com/office/powerpoint/2010/main" val="2520433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折半</a:t>
            </a:r>
            <a:r>
              <a:rPr lang="zh-CN" altLang="en-US" dirty="0" smtClean="0"/>
              <a:t>查找</a:t>
            </a:r>
            <a:endParaRPr lang="en-US" altLang="zh-CN" dirty="0" smtClean="0"/>
          </a:p>
          <a:p>
            <a:pPr lvl="1"/>
            <a:r>
              <a:rPr lang="zh-CN" altLang="zh-CN" dirty="0" smtClean="0"/>
              <a:t>适用于</a:t>
            </a:r>
            <a:r>
              <a:rPr lang="zh-CN" altLang="zh-CN" dirty="0"/>
              <a:t>已经排好序的数组。</a:t>
            </a:r>
          </a:p>
          <a:p>
            <a:pPr lvl="1"/>
            <a:r>
              <a:rPr lang="zh-CN" altLang="zh-CN" dirty="0"/>
              <a:t>用关键字与数组的中间元素比较</a:t>
            </a:r>
          </a:p>
          <a:p>
            <a:pPr lvl="2"/>
            <a:r>
              <a:rPr lang="zh-CN" altLang="zh-CN" dirty="0"/>
              <a:t>如果相等，则查找结束——找到</a:t>
            </a:r>
          </a:p>
          <a:p>
            <a:pPr lvl="2"/>
            <a:r>
              <a:rPr lang="zh-CN" altLang="zh-CN" dirty="0"/>
              <a:t>如果key&lt;middle，则继续在前半部分查找</a:t>
            </a:r>
          </a:p>
          <a:p>
            <a:pPr lvl="2"/>
            <a:r>
              <a:rPr lang="zh-CN" altLang="zh-CN" dirty="0"/>
              <a:t>如果key&gt;middle，则继续在后半部分查找</a:t>
            </a:r>
          </a:p>
          <a:p>
            <a:pPr lvl="2"/>
            <a:r>
              <a:rPr lang="zh-CN" altLang="zh-CN" dirty="0"/>
              <a:t>如果没有可查找的部分，则查找结束——没有找到</a:t>
            </a:r>
          </a:p>
          <a:p>
            <a:endParaRPr lang="zh-CN" altLang="zh-CN" dirty="0"/>
          </a:p>
          <a:p>
            <a:endParaRPr lang="zh-CN" altLang="en-US" dirty="0"/>
          </a:p>
        </p:txBody>
      </p:sp>
      <p:graphicFrame>
        <p:nvGraphicFramePr>
          <p:cNvPr id="4" name="Group 5"/>
          <p:cNvGraphicFramePr>
            <a:graphicFrameLocks noGrp="1"/>
          </p:cNvGraphicFramePr>
          <p:nvPr>
            <p:extLst>
              <p:ext uri="{D42A27DB-BD31-4B8C-83A1-F6EECF244321}">
                <p14:modId xmlns:p14="http://schemas.microsoft.com/office/powerpoint/2010/main" val="4102780922"/>
              </p:ext>
            </p:extLst>
          </p:nvPr>
        </p:nvGraphicFramePr>
        <p:xfrm>
          <a:off x="803211" y="4667236"/>
          <a:ext cx="6096000" cy="33528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334963">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57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c>
                  <a:txBody>
                    <a:bodyPr/>
                    <a:lstStyle>
                      <a:lvl1pPr>
                        <a:spcBef>
                          <a:spcPct val="20000"/>
                        </a:spcBef>
                        <a:defRPr sz="2400" b="1">
                          <a:solidFill>
                            <a:srgbClr val="FF6600"/>
                          </a:solidFill>
                          <a:latin typeface="Arial" panose="020B0604020202020204" pitchFamily="34" charset="0"/>
                          <a:ea typeface="黑体" panose="02010609060101010101" pitchFamily="49" charset="-122"/>
                        </a:defRPr>
                      </a:lvl1pPr>
                      <a:lvl2pPr>
                        <a:spcBef>
                          <a:spcPct val="20000"/>
                        </a:spcBef>
                        <a:buFont typeface="Wingdings" panose="05000000000000000000" pitchFamily="2" charset="2"/>
                        <a:defRPr sz="2000" b="1">
                          <a:solidFill>
                            <a:schemeClr val="hlink"/>
                          </a:solidFill>
                          <a:latin typeface="Arial" panose="020B0604020202020204" pitchFamily="34" charset="0"/>
                          <a:ea typeface="宋体" panose="02010600030101010101" pitchFamily="2" charset="-122"/>
                        </a:defRPr>
                      </a:lvl2pPr>
                      <a:lvl3pPr>
                        <a:spcBef>
                          <a:spcPct val="20000"/>
                        </a:spcBef>
                        <a:buFont typeface="Wingdings" panose="05000000000000000000" pitchFamily="2" charset="2"/>
                        <a:defRPr b="1">
                          <a:solidFill>
                            <a:srgbClr val="008000"/>
                          </a:solidFill>
                          <a:latin typeface="Arial" panose="020B0604020202020204" pitchFamily="34" charset="0"/>
                          <a:ea typeface="宋体" panose="02010600030101010101" pitchFamily="2" charset="-122"/>
                        </a:defRPr>
                      </a:lvl3pPr>
                      <a:lvl4pPr>
                        <a:spcBef>
                          <a:spcPct val="20000"/>
                        </a:spcBef>
                        <a:defRPr sz="1600" b="1">
                          <a:solidFill>
                            <a:schemeClr val="tx1"/>
                          </a:solidFill>
                          <a:latin typeface="Arial" panose="020B0604020202020204" pitchFamily="34" charset="0"/>
                          <a:ea typeface="宋体" panose="02010600030101010101" pitchFamily="2" charset="-122"/>
                        </a:defRPr>
                      </a:lvl4pPr>
                      <a:lvl5pPr>
                        <a:spcBef>
                          <a:spcPct val="20000"/>
                        </a:spcBef>
                        <a:defRPr sz="1600"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Courier New" panose="02070309020205020404" pitchFamily="49" charset="0"/>
                          <a:ea typeface="黑体" panose="02010609060101010101" pitchFamily="49" charset="-122"/>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6ECEE"/>
                    </a:solidFill>
                  </a:tcPr>
                </a:tc>
              </a:tr>
            </a:tbl>
          </a:graphicData>
        </a:graphic>
      </p:graphicFrame>
      <p:sp>
        <p:nvSpPr>
          <p:cNvPr id="5" name="Rectangle 29"/>
          <p:cNvSpPr>
            <a:spLocks noChangeArrowheads="1"/>
          </p:cNvSpPr>
          <p:nvPr/>
        </p:nvSpPr>
        <p:spPr bwMode="auto">
          <a:xfrm>
            <a:off x="801624" y="3962386"/>
            <a:ext cx="588962" cy="368300"/>
          </a:xfrm>
          <a:prstGeom prst="rect">
            <a:avLst/>
          </a:prstGeom>
          <a:solidFill>
            <a:srgbClr val="CCFF99"/>
          </a:solidFill>
          <a:ln w="9525">
            <a:solidFill>
              <a:srgbClr val="008000"/>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1600" b="1">
                <a:latin typeface="Courier New" panose="02070309020205020404" pitchFamily="49" charset="0"/>
              </a:rPr>
              <a:t>83</a:t>
            </a:r>
          </a:p>
        </p:txBody>
      </p:sp>
      <p:sp>
        <p:nvSpPr>
          <p:cNvPr id="6" name="Line 30"/>
          <p:cNvSpPr>
            <a:spLocks noChangeShapeType="1"/>
          </p:cNvSpPr>
          <p:nvPr/>
        </p:nvSpPr>
        <p:spPr bwMode="auto">
          <a:xfrm>
            <a:off x="1081024" y="5087923"/>
            <a:ext cx="0" cy="442913"/>
          </a:xfrm>
          <a:prstGeom prst="line">
            <a:avLst/>
          </a:prstGeom>
          <a:noFill/>
          <a:ln w="28575">
            <a:solidFill>
              <a:srgbClr val="FF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31"/>
          <p:cNvSpPr>
            <a:spLocks noChangeShapeType="1"/>
          </p:cNvSpPr>
          <p:nvPr/>
        </p:nvSpPr>
        <p:spPr bwMode="auto">
          <a:xfrm>
            <a:off x="6602349" y="5092686"/>
            <a:ext cx="0" cy="442912"/>
          </a:xfrm>
          <a:prstGeom prst="line">
            <a:avLst/>
          </a:prstGeom>
          <a:noFill/>
          <a:ln w="28575">
            <a:solidFill>
              <a:srgbClr val="FF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32"/>
          <p:cNvSpPr>
            <a:spLocks noChangeShapeType="1"/>
          </p:cNvSpPr>
          <p:nvPr/>
        </p:nvSpPr>
        <p:spPr bwMode="auto">
          <a:xfrm>
            <a:off x="3562286" y="5106973"/>
            <a:ext cx="0" cy="442913"/>
          </a:xfrm>
          <a:prstGeom prst="line">
            <a:avLst/>
          </a:prstGeom>
          <a:noFill/>
          <a:ln w="28575">
            <a:solidFill>
              <a:srgbClr val="FF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33"/>
          <p:cNvSpPr txBox="1">
            <a:spLocks noChangeArrowheads="1"/>
          </p:cNvSpPr>
          <p:nvPr/>
        </p:nvSpPr>
        <p:spPr bwMode="auto">
          <a:xfrm>
            <a:off x="771461" y="5630848"/>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solidFill>
                  <a:srgbClr val="FF00FF"/>
                </a:solidFill>
                <a:latin typeface="Courier New" panose="02070309020205020404" pitchFamily="49" charset="0"/>
              </a:rPr>
              <a:t>low</a:t>
            </a:r>
          </a:p>
        </p:txBody>
      </p:sp>
      <p:sp>
        <p:nvSpPr>
          <p:cNvPr id="10" name="Text Box 34"/>
          <p:cNvSpPr txBox="1">
            <a:spLocks noChangeArrowheads="1"/>
          </p:cNvSpPr>
          <p:nvPr/>
        </p:nvSpPr>
        <p:spPr bwMode="auto">
          <a:xfrm>
            <a:off x="3225736" y="5630848"/>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solidFill>
                  <a:srgbClr val="FF00FF"/>
                </a:solidFill>
                <a:latin typeface="Courier New" panose="02070309020205020404" pitchFamily="49" charset="0"/>
              </a:rPr>
              <a:t>mid</a:t>
            </a:r>
          </a:p>
        </p:txBody>
      </p:sp>
      <p:sp>
        <p:nvSpPr>
          <p:cNvPr id="11" name="Text Box 35"/>
          <p:cNvSpPr txBox="1">
            <a:spLocks noChangeArrowheads="1"/>
          </p:cNvSpPr>
          <p:nvPr/>
        </p:nvSpPr>
        <p:spPr bwMode="auto">
          <a:xfrm>
            <a:off x="6213411" y="5630848"/>
            <a:ext cx="796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solidFill>
                  <a:srgbClr val="FF00FF"/>
                </a:solidFill>
                <a:latin typeface="Courier New" panose="02070309020205020404" pitchFamily="49" charset="0"/>
              </a:rPr>
              <a:t>high</a:t>
            </a:r>
          </a:p>
        </p:txBody>
      </p:sp>
    </p:spTree>
    <p:extLst>
      <p:ext uri="{BB962C8B-B14F-4D97-AF65-F5344CB8AC3E}">
        <p14:creationId xmlns:p14="http://schemas.microsoft.com/office/powerpoint/2010/main" val="1029180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三、例题</a:t>
            </a:r>
            <a:endParaRPr lang="zh-CN" altLang="en-US" dirty="0"/>
          </a:p>
        </p:txBody>
      </p:sp>
      <p:sp>
        <p:nvSpPr>
          <p:cNvPr id="3" name="内容占位符 2"/>
          <p:cNvSpPr>
            <a:spLocks noGrp="1"/>
          </p:cNvSpPr>
          <p:nvPr>
            <p:ph idx="1"/>
          </p:nvPr>
        </p:nvSpPr>
        <p:spPr/>
        <p:txBody>
          <a:bodyPr/>
          <a:lstStyle/>
          <a:p>
            <a:r>
              <a:rPr lang="en-US" altLang="zh-CN" sz="2800" dirty="0" smtClean="0"/>
              <a:t>1.</a:t>
            </a:r>
            <a:r>
              <a:rPr lang="zh-CN" altLang="zh-CN" sz="2800" dirty="0" smtClean="0"/>
              <a:t>输入</a:t>
            </a:r>
            <a:r>
              <a:rPr lang="zh-CN" altLang="zh-CN" sz="2800" dirty="0"/>
              <a:t>一个数</a:t>
            </a:r>
            <a:r>
              <a:rPr lang="en-US" altLang="zh-CN" sz="2800" dirty="0"/>
              <a:t>T</a:t>
            </a:r>
            <a:r>
              <a:rPr lang="zh-CN" altLang="zh-CN" sz="2800" dirty="0"/>
              <a:t>限制输入</a:t>
            </a:r>
            <a:r>
              <a:rPr lang="en-US" altLang="zh-CN" sz="2800" dirty="0"/>
              <a:t>T</a:t>
            </a:r>
            <a:r>
              <a:rPr lang="zh-CN" altLang="zh-CN" sz="2800" dirty="0"/>
              <a:t>行，每行开头输入一个整数</a:t>
            </a:r>
            <a:r>
              <a:rPr lang="en-US" altLang="zh-CN" sz="2800" dirty="0"/>
              <a:t>N</a:t>
            </a:r>
            <a:r>
              <a:rPr lang="zh-CN" altLang="zh-CN" sz="2800" dirty="0"/>
              <a:t>，表示此行输入</a:t>
            </a:r>
            <a:r>
              <a:rPr lang="en-US" altLang="zh-CN" sz="2800" dirty="0"/>
              <a:t>N</a:t>
            </a:r>
            <a:r>
              <a:rPr lang="zh-CN" altLang="zh-CN" sz="2800" dirty="0"/>
              <a:t>个数，对这</a:t>
            </a:r>
            <a:r>
              <a:rPr lang="en-US" altLang="zh-CN" sz="2800" dirty="0"/>
              <a:t>N</a:t>
            </a:r>
            <a:r>
              <a:rPr lang="zh-CN" altLang="zh-CN" sz="2800" dirty="0"/>
              <a:t>个数进行排序。</a:t>
            </a:r>
          </a:p>
          <a:p>
            <a:pPr lvl="1"/>
            <a:r>
              <a:rPr lang="zh-CN" altLang="zh-CN" dirty="0"/>
              <a:t>输入样例：</a:t>
            </a:r>
          </a:p>
          <a:p>
            <a:pPr marL="457200" lvl="1" indent="0">
              <a:buNone/>
            </a:pPr>
            <a:r>
              <a:rPr lang="en-US" altLang="zh-CN" dirty="0"/>
              <a:t>2</a:t>
            </a:r>
            <a:endParaRPr lang="zh-CN" altLang="zh-CN" dirty="0"/>
          </a:p>
          <a:p>
            <a:pPr marL="457200" lvl="1" indent="0">
              <a:buNone/>
            </a:pPr>
            <a:r>
              <a:rPr lang="en-US" altLang="zh-CN" dirty="0"/>
              <a:t>3 2 1 3</a:t>
            </a:r>
            <a:endParaRPr lang="zh-CN" altLang="zh-CN" dirty="0"/>
          </a:p>
          <a:p>
            <a:pPr marL="457200" lvl="1" indent="0">
              <a:buNone/>
            </a:pPr>
            <a:r>
              <a:rPr lang="en-US" altLang="zh-CN" dirty="0"/>
              <a:t>9 1 4 7 2 5 8 3 6 9</a:t>
            </a:r>
            <a:endParaRPr lang="zh-CN" altLang="zh-CN" dirty="0"/>
          </a:p>
          <a:p>
            <a:pPr lvl="1"/>
            <a:r>
              <a:rPr lang="zh-CN" altLang="zh-CN" dirty="0"/>
              <a:t>输出样例：</a:t>
            </a:r>
          </a:p>
          <a:p>
            <a:pPr marL="457200" lvl="1" indent="0">
              <a:buNone/>
            </a:pPr>
            <a:r>
              <a:rPr lang="en-US" altLang="zh-CN" dirty="0"/>
              <a:t>1 2 3</a:t>
            </a:r>
            <a:endParaRPr lang="zh-CN" altLang="zh-CN" dirty="0"/>
          </a:p>
          <a:p>
            <a:pPr marL="457200" lvl="1" indent="0">
              <a:buNone/>
            </a:pPr>
            <a:r>
              <a:rPr lang="en-US" altLang="zh-CN" dirty="0"/>
              <a:t>1 2 3 4 5 6 7 8 9</a:t>
            </a:r>
            <a:endParaRPr lang="zh-CN" altLang="zh-CN" dirty="0"/>
          </a:p>
          <a:p>
            <a:endParaRPr lang="zh-CN" altLang="en-US" dirty="0"/>
          </a:p>
        </p:txBody>
      </p:sp>
    </p:spTree>
    <p:extLst>
      <p:ext uri="{BB962C8B-B14F-4D97-AF65-F5344CB8AC3E}">
        <p14:creationId xmlns:p14="http://schemas.microsoft.com/office/powerpoint/2010/main" val="3810589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例题解答</a:t>
            </a:r>
            <a:endParaRPr lang="zh-CN" altLang="en-US" dirty="0"/>
          </a:p>
        </p:txBody>
      </p:sp>
      <p:sp>
        <p:nvSpPr>
          <p:cNvPr id="3" name="内容占位符 2"/>
          <p:cNvSpPr>
            <a:spLocks noGrp="1"/>
          </p:cNvSpPr>
          <p:nvPr>
            <p:ph idx="1"/>
          </p:nvPr>
        </p:nvSpPr>
        <p:spPr>
          <a:xfrm>
            <a:off x="228714" y="1076325"/>
            <a:ext cx="4343394" cy="5248275"/>
          </a:xfrm>
        </p:spPr>
        <p:txBody>
          <a:bodyPr/>
          <a:lstStyle/>
          <a:p>
            <a:pPr lvl="0"/>
            <a:r>
              <a:rPr lang="zh-CN" altLang="zh-CN" dirty="0"/>
              <a:t>解决</a:t>
            </a:r>
            <a:r>
              <a:rPr lang="zh-CN" altLang="zh-CN" dirty="0" smtClean="0"/>
              <a:t>方法</a:t>
            </a:r>
            <a:endParaRPr lang="zh-CN" altLang="zh-CN" dirty="0"/>
          </a:p>
          <a:p>
            <a:pPr marL="457200" lvl="1" indent="0">
              <a:buNone/>
            </a:pPr>
            <a:r>
              <a:rPr lang="en-US" altLang="zh-CN" sz="2400" dirty="0"/>
              <a:t>#include&lt;</a:t>
            </a:r>
            <a:r>
              <a:rPr lang="en-US" altLang="zh-CN" sz="2400" dirty="0" err="1"/>
              <a:t>stdio.h</a:t>
            </a:r>
            <a:r>
              <a:rPr lang="en-US" altLang="zh-CN" sz="2400" dirty="0"/>
              <a:t>&gt;</a:t>
            </a:r>
            <a:endParaRPr lang="zh-CN" altLang="zh-CN" sz="2400" dirty="0"/>
          </a:p>
          <a:p>
            <a:pPr marL="457200" lvl="1" indent="0">
              <a:buNone/>
            </a:pPr>
            <a:r>
              <a:rPr lang="en-US" altLang="zh-CN" sz="2400" dirty="0" err="1"/>
              <a:t>int</a:t>
            </a:r>
            <a:r>
              <a:rPr lang="en-US" altLang="zh-CN" sz="2400" dirty="0"/>
              <a:t> main()</a:t>
            </a:r>
            <a:endParaRPr lang="zh-CN" altLang="zh-CN" sz="2400" dirty="0"/>
          </a:p>
          <a:p>
            <a:pPr marL="457200" lvl="1" indent="0">
              <a:buNone/>
            </a:pPr>
            <a:r>
              <a:rPr lang="en-US" altLang="zh-CN" sz="2400" dirty="0" smtClean="0"/>
              <a:t>{ </a:t>
            </a:r>
            <a:r>
              <a:rPr lang="en-US" altLang="zh-CN" sz="2400" dirty="0" err="1" smtClean="0"/>
              <a:t>int</a:t>
            </a:r>
            <a:r>
              <a:rPr lang="en-US" altLang="zh-CN" sz="2400" dirty="0" smtClean="0"/>
              <a:t> </a:t>
            </a:r>
            <a:r>
              <a:rPr lang="en-US" altLang="zh-CN" sz="2400" dirty="0" err="1" smtClean="0"/>
              <a:t>m,n,i,j,t,s</a:t>
            </a:r>
            <a:r>
              <a:rPr lang="en-US" altLang="zh-CN" sz="2400" dirty="0" smtClean="0"/>
              <a:t>[1000</a:t>
            </a:r>
            <a:r>
              <a:rPr lang="en-US" altLang="zh-CN" sz="2400" dirty="0"/>
              <a:t>];</a:t>
            </a:r>
            <a:endParaRPr lang="zh-CN" altLang="zh-CN" sz="2400" dirty="0"/>
          </a:p>
          <a:p>
            <a:pPr marL="457200" lvl="1" indent="0">
              <a:buNone/>
            </a:pPr>
            <a:r>
              <a:rPr lang="en-US" altLang="zh-CN" sz="2400" dirty="0"/>
              <a:t>  </a:t>
            </a:r>
            <a:r>
              <a:rPr lang="en-US" altLang="zh-CN" sz="2400" dirty="0" err="1"/>
              <a:t>scanf</a:t>
            </a:r>
            <a:r>
              <a:rPr lang="en-US" altLang="zh-CN" sz="2400" dirty="0"/>
              <a:t>("%</a:t>
            </a:r>
            <a:r>
              <a:rPr lang="en-US" altLang="zh-CN" sz="2400" dirty="0" err="1"/>
              <a:t>d",&amp;n</a:t>
            </a:r>
            <a:r>
              <a:rPr lang="en-US" altLang="zh-CN" sz="2400" dirty="0"/>
              <a:t>);</a:t>
            </a:r>
            <a:endParaRPr lang="zh-CN" altLang="zh-CN" sz="2400" dirty="0"/>
          </a:p>
          <a:p>
            <a:pPr marL="457200" lvl="1" indent="0">
              <a:buNone/>
            </a:pPr>
            <a:r>
              <a:rPr lang="en-US" altLang="zh-CN" sz="2400" dirty="0"/>
              <a:t>  while(n--){</a:t>
            </a:r>
            <a:endParaRPr lang="zh-CN" altLang="zh-CN" sz="2400" dirty="0"/>
          </a:p>
          <a:p>
            <a:pPr marL="457200" lvl="1" indent="0">
              <a:buNone/>
            </a:pPr>
            <a:r>
              <a:rPr lang="en-US" altLang="zh-CN" sz="2400" dirty="0"/>
              <a:t>  </a:t>
            </a:r>
            <a:r>
              <a:rPr lang="en-US" altLang="zh-CN" sz="2400" dirty="0" err="1" smtClean="0"/>
              <a:t>scanf</a:t>
            </a:r>
            <a:r>
              <a:rPr lang="en-US" altLang="zh-CN" sz="2400" dirty="0"/>
              <a:t>("%</a:t>
            </a:r>
            <a:r>
              <a:rPr lang="en-US" altLang="zh-CN" sz="2400" dirty="0" err="1"/>
              <a:t>d",&amp;m</a:t>
            </a:r>
            <a:r>
              <a:rPr lang="en-US" altLang="zh-CN" sz="2400" dirty="0"/>
              <a:t>);        </a:t>
            </a:r>
            <a:endParaRPr lang="zh-CN" altLang="zh-CN" sz="2400" dirty="0"/>
          </a:p>
          <a:p>
            <a:pPr marL="457200" lvl="1" indent="0">
              <a:buNone/>
            </a:pPr>
            <a:r>
              <a:rPr lang="en-US" altLang="zh-CN" sz="2400" dirty="0"/>
              <a:t>   </a:t>
            </a:r>
            <a:r>
              <a:rPr lang="en-US" altLang="zh-CN" sz="2400" dirty="0" smtClean="0"/>
              <a:t>for(</a:t>
            </a:r>
            <a:r>
              <a:rPr lang="en-US" altLang="zh-CN" sz="2400" dirty="0" err="1" smtClean="0"/>
              <a:t>i</a:t>
            </a:r>
            <a:r>
              <a:rPr lang="en-US" altLang="zh-CN" sz="2400" dirty="0" smtClean="0"/>
              <a:t>=0;i&lt;</a:t>
            </a:r>
            <a:r>
              <a:rPr lang="en-US" altLang="zh-CN" sz="2400" dirty="0" err="1" smtClean="0"/>
              <a:t>m;i</a:t>
            </a:r>
            <a:r>
              <a:rPr lang="en-US" altLang="zh-CN" sz="2400" dirty="0"/>
              <a:t>++){</a:t>
            </a:r>
            <a:endParaRPr lang="zh-CN" altLang="zh-CN" sz="2400" dirty="0"/>
          </a:p>
          <a:p>
            <a:pPr marL="457200" lvl="1" indent="0">
              <a:buNone/>
            </a:pPr>
            <a:r>
              <a:rPr lang="en-US" altLang="zh-CN" sz="2400" dirty="0"/>
              <a:t>   </a:t>
            </a:r>
            <a:r>
              <a:rPr lang="en-US" altLang="zh-CN" sz="2400" dirty="0" err="1" smtClean="0"/>
              <a:t>scanf</a:t>
            </a:r>
            <a:r>
              <a:rPr lang="en-US" altLang="zh-CN" sz="2400" dirty="0"/>
              <a:t>("%</a:t>
            </a:r>
            <a:r>
              <a:rPr lang="en-US" altLang="zh-CN" sz="2400" dirty="0" err="1"/>
              <a:t>d",&amp;s</a:t>
            </a:r>
            <a:r>
              <a:rPr lang="en-US" altLang="zh-CN" sz="2400" dirty="0"/>
              <a:t>[</a:t>
            </a:r>
            <a:r>
              <a:rPr lang="en-US" altLang="zh-CN" sz="2400" dirty="0" err="1"/>
              <a:t>i</a:t>
            </a:r>
            <a:r>
              <a:rPr lang="en-US" altLang="zh-CN" sz="2400" dirty="0"/>
              <a:t>]);           </a:t>
            </a:r>
            <a:endParaRPr lang="zh-CN" altLang="zh-CN" sz="2400" dirty="0"/>
          </a:p>
          <a:p>
            <a:pPr marL="457200" lvl="1" indent="0">
              <a:buNone/>
            </a:pPr>
            <a:r>
              <a:rPr lang="en-US" altLang="zh-CN" sz="2400" dirty="0"/>
              <a:t>        }          </a:t>
            </a:r>
            <a:endParaRPr lang="zh-CN" altLang="zh-CN" sz="2400" dirty="0"/>
          </a:p>
          <a:p>
            <a:pPr marL="457200" lvl="1" indent="0">
              <a:buNone/>
            </a:pPr>
            <a:r>
              <a:rPr lang="en-US" altLang="zh-CN" sz="2400" dirty="0" smtClean="0"/>
              <a:t>}         </a:t>
            </a:r>
            <a:endParaRPr lang="zh-CN" altLang="zh-CN" sz="2400" dirty="0"/>
          </a:p>
          <a:p>
            <a:pPr marL="457200" lvl="1" indent="0">
              <a:buNone/>
            </a:pPr>
            <a:r>
              <a:rPr lang="en-US" altLang="zh-CN" sz="2000" dirty="0"/>
              <a:t>            </a:t>
            </a:r>
            <a:endParaRPr lang="zh-CN" altLang="en-US" dirty="0"/>
          </a:p>
        </p:txBody>
      </p:sp>
      <p:sp>
        <p:nvSpPr>
          <p:cNvPr id="4" name="内容占位符 2"/>
          <p:cNvSpPr txBox="1">
            <a:spLocks/>
          </p:cNvSpPr>
          <p:nvPr/>
        </p:nvSpPr>
        <p:spPr bwMode="auto">
          <a:xfrm>
            <a:off x="4800486" y="1065501"/>
            <a:ext cx="4343394"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800">
                <a:solidFill>
                  <a:schemeClr val="tx1"/>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a:lstStyle>
          <a:p>
            <a:pPr marL="457200" lvl="1" indent="0">
              <a:buNone/>
            </a:pPr>
            <a:r>
              <a:rPr lang="en-US" altLang="zh-CN" sz="2200" dirty="0"/>
              <a:t>for(</a:t>
            </a:r>
            <a:r>
              <a:rPr lang="en-US" altLang="zh-CN" sz="2200" dirty="0" err="1"/>
              <a:t>i</a:t>
            </a:r>
            <a:r>
              <a:rPr lang="en-US" altLang="zh-CN" sz="2200" dirty="0"/>
              <a:t>=0;i&lt;</a:t>
            </a:r>
            <a:r>
              <a:rPr lang="en-US" altLang="zh-CN" sz="2200" dirty="0" err="1"/>
              <a:t>m;i</a:t>
            </a:r>
            <a:r>
              <a:rPr lang="en-US" altLang="zh-CN" sz="2200" dirty="0"/>
              <a:t>++)</a:t>
            </a:r>
            <a:endParaRPr lang="zh-CN" altLang="zh-CN" sz="2200" dirty="0"/>
          </a:p>
          <a:p>
            <a:pPr marL="457200" lvl="1" indent="0">
              <a:buNone/>
            </a:pPr>
            <a:r>
              <a:rPr lang="en-US" altLang="zh-CN" sz="2200" dirty="0" smtClean="0"/>
              <a:t>for(j=</a:t>
            </a:r>
            <a:r>
              <a:rPr lang="en-US" altLang="zh-CN" sz="2200" dirty="0" err="1" smtClean="0"/>
              <a:t>i;j</a:t>
            </a:r>
            <a:r>
              <a:rPr lang="en-US" altLang="zh-CN" sz="2200" dirty="0" smtClean="0"/>
              <a:t>&lt;</a:t>
            </a:r>
            <a:r>
              <a:rPr lang="en-US" altLang="zh-CN" sz="2200" dirty="0" err="1" smtClean="0"/>
              <a:t>m;j</a:t>
            </a:r>
            <a:r>
              <a:rPr lang="en-US" altLang="zh-CN" sz="2200" dirty="0" smtClean="0"/>
              <a:t>++){        </a:t>
            </a:r>
            <a:r>
              <a:rPr lang="en-US" altLang="zh-CN" sz="2200" dirty="0"/>
              <a:t>if(s[</a:t>
            </a:r>
            <a:r>
              <a:rPr lang="en-US" altLang="zh-CN" sz="2200" dirty="0" err="1"/>
              <a:t>i</a:t>
            </a:r>
            <a:r>
              <a:rPr lang="en-US" altLang="zh-CN" sz="2200" dirty="0"/>
              <a:t>]&gt;s[j</a:t>
            </a:r>
            <a:r>
              <a:rPr lang="en-US" altLang="zh-CN" sz="2200" dirty="0" smtClean="0"/>
              <a:t>]){              </a:t>
            </a:r>
            <a:r>
              <a:rPr lang="en-US" altLang="zh-CN" sz="2200" dirty="0"/>
              <a:t>t=s[</a:t>
            </a:r>
            <a:r>
              <a:rPr lang="en-US" altLang="zh-CN" sz="2200" dirty="0" err="1"/>
              <a:t>i</a:t>
            </a:r>
            <a:r>
              <a:rPr lang="en-US" altLang="zh-CN" sz="2200" dirty="0" smtClean="0"/>
              <a:t>];              </a:t>
            </a:r>
            <a:r>
              <a:rPr lang="en-US" altLang="zh-CN" sz="2200" dirty="0"/>
              <a:t>s[</a:t>
            </a:r>
            <a:r>
              <a:rPr lang="en-US" altLang="zh-CN" sz="2200" dirty="0" err="1"/>
              <a:t>i</a:t>
            </a:r>
            <a:r>
              <a:rPr lang="en-US" altLang="zh-CN" sz="2200" dirty="0"/>
              <a:t>]=s[j</a:t>
            </a:r>
            <a:r>
              <a:rPr lang="en-US" altLang="zh-CN" sz="2200" dirty="0" smtClean="0"/>
              <a:t>];              </a:t>
            </a:r>
            <a:r>
              <a:rPr lang="en-US" altLang="zh-CN" sz="2200" dirty="0"/>
              <a:t>s[j]=t; </a:t>
            </a:r>
            <a:r>
              <a:rPr lang="en-US" altLang="zh-CN" sz="2200" dirty="0" smtClean="0"/>
              <a:t>               </a:t>
            </a:r>
            <a:r>
              <a:rPr lang="en-US" altLang="zh-CN" sz="2200" dirty="0"/>
              <a:t>}           </a:t>
            </a:r>
            <a:endParaRPr lang="zh-CN" altLang="zh-CN" sz="2200" dirty="0"/>
          </a:p>
          <a:p>
            <a:pPr marL="0" indent="0">
              <a:buNone/>
            </a:pPr>
            <a:r>
              <a:rPr lang="en-US" altLang="zh-CN" sz="2200" kern="0" dirty="0" smtClean="0"/>
              <a:t>for(</a:t>
            </a:r>
            <a:r>
              <a:rPr lang="en-US" altLang="zh-CN" sz="2200" kern="0" dirty="0" err="1" smtClean="0"/>
              <a:t>i</a:t>
            </a:r>
            <a:r>
              <a:rPr lang="en-US" altLang="zh-CN" sz="2200" kern="0" dirty="0" smtClean="0"/>
              <a:t>=0;i&lt;m-1;i++)</a:t>
            </a:r>
            <a:endParaRPr lang="zh-CN" altLang="zh-CN" sz="2200" kern="0" dirty="0" smtClean="0"/>
          </a:p>
          <a:p>
            <a:pPr marL="457200" lvl="1" indent="0">
              <a:buNone/>
            </a:pPr>
            <a:r>
              <a:rPr lang="en-US" altLang="zh-CN" sz="2200" kern="0" dirty="0" err="1" smtClean="0"/>
              <a:t>printf</a:t>
            </a:r>
            <a:r>
              <a:rPr lang="en-US" altLang="zh-CN" sz="2200" kern="0" dirty="0" smtClean="0"/>
              <a:t>("%d ",s[</a:t>
            </a:r>
            <a:r>
              <a:rPr lang="en-US" altLang="zh-CN" sz="2200" kern="0" dirty="0" err="1" smtClean="0"/>
              <a:t>i</a:t>
            </a:r>
            <a:r>
              <a:rPr lang="en-US" altLang="zh-CN" sz="2200" kern="0" dirty="0" smtClean="0"/>
              <a:t>]);</a:t>
            </a:r>
            <a:endParaRPr lang="zh-CN" altLang="zh-CN" sz="2200" kern="0" dirty="0" smtClean="0"/>
          </a:p>
          <a:p>
            <a:pPr marL="457200" lvl="1" indent="0">
              <a:buNone/>
            </a:pPr>
            <a:r>
              <a:rPr lang="en-US" altLang="zh-CN" sz="2200" kern="0" dirty="0" err="1" smtClean="0"/>
              <a:t>printf</a:t>
            </a:r>
            <a:r>
              <a:rPr lang="en-US" altLang="zh-CN" sz="2200" kern="0" dirty="0" smtClean="0"/>
              <a:t>("%d\</a:t>
            </a:r>
            <a:r>
              <a:rPr lang="en-US" altLang="zh-CN" sz="2200" kern="0" dirty="0" err="1" smtClean="0"/>
              <a:t>n",s</a:t>
            </a:r>
            <a:r>
              <a:rPr lang="en-US" altLang="zh-CN" sz="2200" kern="0" dirty="0" smtClean="0"/>
              <a:t>[</a:t>
            </a:r>
            <a:r>
              <a:rPr lang="en-US" altLang="zh-CN" sz="2200" kern="0" dirty="0" err="1" smtClean="0"/>
              <a:t>i</a:t>
            </a:r>
            <a:r>
              <a:rPr lang="en-US" altLang="zh-CN" sz="2200" kern="0" dirty="0" smtClean="0"/>
              <a:t>]);        </a:t>
            </a:r>
            <a:endParaRPr lang="zh-CN" altLang="zh-CN" sz="2200" kern="0" dirty="0" smtClean="0"/>
          </a:p>
          <a:p>
            <a:pPr marL="457200" lvl="1" indent="0">
              <a:buNone/>
            </a:pPr>
            <a:r>
              <a:rPr lang="en-US" altLang="zh-CN" sz="2200" kern="0" dirty="0" smtClean="0"/>
              <a:t>     }</a:t>
            </a:r>
            <a:endParaRPr lang="zh-CN" altLang="zh-CN" sz="2200" kern="0" dirty="0" smtClean="0"/>
          </a:p>
          <a:p>
            <a:pPr marL="457200" lvl="1" indent="0">
              <a:buNone/>
            </a:pPr>
            <a:r>
              <a:rPr lang="en-US" altLang="zh-CN" sz="2200" kern="0" dirty="0" smtClean="0"/>
              <a:t>      return 0;     </a:t>
            </a:r>
            <a:endParaRPr lang="zh-CN" altLang="zh-CN" sz="2200" kern="0" dirty="0" smtClean="0"/>
          </a:p>
          <a:p>
            <a:pPr marL="457200" lvl="1" indent="0">
              <a:buNone/>
            </a:pPr>
            <a:r>
              <a:rPr lang="en-US" altLang="zh-CN" sz="2200" kern="0" dirty="0" smtClean="0"/>
              <a:t>}</a:t>
            </a:r>
            <a:endParaRPr lang="zh-CN" altLang="zh-CN" sz="2200" kern="0" dirty="0" smtClean="0"/>
          </a:p>
          <a:p>
            <a:endParaRPr lang="zh-CN" altLang="en-US" kern="0" dirty="0"/>
          </a:p>
        </p:txBody>
      </p:sp>
    </p:spTree>
    <p:extLst>
      <p:ext uri="{BB962C8B-B14F-4D97-AF65-F5344CB8AC3E}">
        <p14:creationId xmlns:p14="http://schemas.microsoft.com/office/powerpoint/2010/main" val="3728594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三、例题</a:t>
            </a:r>
          </a:p>
        </p:txBody>
      </p:sp>
      <p:sp>
        <p:nvSpPr>
          <p:cNvPr id="3" name="内容占位符 2"/>
          <p:cNvSpPr>
            <a:spLocks noGrp="1"/>
          </p:cNvSpPr>
          <p:nvPr>
            <p:ph idx="1"/>
          </p:nvPr>
        </p:nvSpPr>
        <p:spPr/>
        <p:txBody>
          <a:bodyPr/>
          <a:lstStyle/>
          <a:p>
            <a:r>
              <a:rPr lang="en-US" altLang="zh-CN" sz="2800" dirty="0" smtClean="0"/>
              <a:t>2.</a:t>
            </a:r>
            <a:r>
              <a:rPr lang="zh-CN" altLang="zh-CN" sz="2800" dirty="0" smtClean="0"/>
              <a:t>查找</a:t>
            </a:r>
            <a:r>
              <a:rPr lang="zh-CN" altLang="zh-CN" sz="2800" dirty="0"/>
              <a:t>最大元素：对于输入的每个字符串，查找其中的最大字母，在该字母后面插入字符串</a:t>
            </a:r>
            <a:r>
              <a:rPr lang="en-US" altLang="zh-CN" sz="2800" dirty="0"/>
              <a:t>“(max)”</a:t>
            </a:r>
            <a:r>
              <a:rPr lang="zh-CN" altLang="zh-CN" sz="2800" dirty="0"/>
              <a:t>。</a:t>
            </a:r>
          </a:p>
          <a:p>
            <a:pPr lvl="1"/>
            <a:r>
              <a:rPr lang="zh-CN" altLang="zh-CN" sz="2400" dirty="0"/>
              <a:t>样例输入：</a:t>
            </a:r>
          </a:p>
          <a:p>
            <a:pPr marL="457200" lvl="1" indent="0">
              <a:buNone/>
            </a:pPr>
            <a:r>
              <a:rPr lang="en-US" altLang="zh-CN" sz="2400" dirty="0" err="1"/>
              <a:t>abcdefgfedcba</a:t>
            </a:r>
            <a:endParaRPr lang="zh-CN" altLang="zh-CN" sz="2400" dirty="0"/>
          </a:p>
          <a:p>
            <a:pPr marL="457200" lvl="1" indent="0">
              <a:buNone/>
            </a:pPr>
            <a:r>
              <a:rPr lang="en-US" altLang="zh-CN" sz="2400" dirty="0" err="1"/>
              <a:t>xxxxx</a:t>
            </a:r>
            <a:endParaRPr lang="zh-CN" altLang="zh-CN" sz="2400" dirty="0"/>
          </a:p>
          <a:p>
            <a:pPr lvl="1"/>
            <a:r>
              <a:rPr lang="zh-CN" altLang="zh-CN" sz="2400" dirty="0"/>
              <a:t>样例输出：</a:t>
            </a:r>
          </a:p>
          <a:p>
            <a:pPr marL="457200" lvl="1" indent="0">
              <a:buNone/>
            </a:pPr>
            <a:r>
              <a:rPr lang="en-US" altLang="zh-CN" sz="2400" dirty="0" err="1"/>
              <a:t>abcdefg</a:t>
            </a:r>
            <a:r>
              <a:rPr lang="en-US" altLang="zh-CN" sz="2400" dirty="0"/>
              <a:t>(max)</a:t>
            </a:r>
            <a:r>
              <a:rPr lang="en-US" altLang="zh-CN" sz="2400" dirty="0" err="1"/>
              <a:t>fedcba</a:t>
            </a:r>
            <a:endParaRPr lang="zh-CN" altLang="zh-CN" sz="2400" dirty="0"/>
          </a:p>
          <a:p>
            <a:pPr marL="457200" lvl="1" indent="0">
              <a:buNone/>
            </a:pPr>
            <a:r>
              <a:rPr lang="en-US" altLang="zh-CN" sz="2400" dirty="0"/>
              <a:t>x(max)x(max)x(max)x(max)x(max)</a:t>
            </a:r>
            <a:endParaRPr lang="zh-CN" altLang="zh-CN" sz="2400" dirty="0"/>
          </a:p>
          <a:p>
            <a:pPr lvl="1"/>
            <a:r>
              <a:rPr lang="zh-CN" altLang="zh-CN" sz="2400" dirty="0"/>
              <a:t>参见：</a:t>
            </a:r>
            <a:r>
              <a:rPr lang="en-US" altLang="zh-CN" sz="2400" dirty="0"/>
              <a:t>HDOJ_2025 </a:t>
            </a:r>
            <a:r>
              <a:rPr lang="en-US" altLang="zh-CN" sz="2400" u="sng" dirty="0">
                <a:hlinkClick r:id="rId2"/>
              </a:rPr>
              <a:t>http://acm.hdu.edu.cn/showproblem.php?pid=2025</a:t>
            </a:r>
            <a:endParaRPr lang="zh-CN" altLang="zh-CN" sz="2400" dirty="0"/>
          </a:p>
          <a:p>
            <a:endParaRPr lang="zh-CN" altLang="en-US" dirty="0"/>
          </a:p>
        </p:txBody>
      </p:sp>
    </p:spTree>
    <p:extLst>
      <p:ext uri="{BB962C8B-B14F-4D97-AF65-F5344CB8AC3E}">
        <p14:creationId xmlns:p14="http://schemas.microsoft.com/office/powerpoint/2010/main" val="1432618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三、例题</a:t>
            </a:r>
          </a:p>
        </p:txBody>
      </p:sp>
      <p:sp>
        <p:nvSpPr>
          <p:cNvPr id="3" name="内容占位符 2"/>
          <p:cNvSpPr>
            <a:spLocks noGrp="1"/>
          </p:cNvSpPr>
          <p:nvPr>
            <p:ph idx="1"/>
          </p:nvPr>
        </p:nvSpPr>
        <p:spPr/>
        <p:txBody>
          <a:bodyPr/>
          <a:lstStyle/>
          <a:p>
            <a:pPr lvl="0"/>
            <a:r>
              <a:rPr lang="zh-CN" altLang="zh-CN" sz="2800" dirty="0"/>
              <a:t> 问题分析：这个问题的关键是开始不知道字符串中的哪个字符最大，所以需要先看一遍字符串</a:t>
            </a:r>
            <a:r>
              <a:rPr lang="zh-CN" altLang="zh-CN" sz="2800" dirty="0" smtClean="0"/>
              <a:t>。</a:t>
            </a:r>
            <a:endParaRPr lang="en-US" altLang="zh-CN" sz="2800" dirty="0" smtClean="0"/>
          </a:p>
          <a:p>
            <a:pPr lvl="0"/>
            <a:r>
              <a:rPr lang="zh-CN" altLang="zh-CN" sz="2800" dirty="0" smtClean="0"/>
              <a:t>知道</a:t>
            </a:r>
            <a:r>
              <a:rPr lang="zh-CN" altLang="zh-CN" sz="2800" dirty="0"/>
              <a:t>最大字符之后，对字符串再过一遍即可，该插入字符串</a:t>
            </a:r>
            <a:r>
              <a:rPr lang="en-US" altLang="zh-CN" sz="2800" dirty="0"/>
              <a:t>“(max)”</a:t>
            </a:r>
            <a:r>
              <a:rPr lang="zh-CN" altLang="zh-CN" sz="2800" dirty="0"/>
              <a:t>的地方，插入即可</a:t>
            </a:r>
            <a:r>
              <a:rPr lang="zh-CN" altLang="zh-CN" sz="2800" dirty="0" smtClean="0"/>
              <a:t>。</a:t>
            </a:r>
            <a:endParaRPr lang="en-US" altLang="zh-CN" sz="2800" dirty="0" smtClean="0"/>
          </a:p>
          <a:p>
            <a:pPr lvl="0"/>
            <a:r>
              <a:rPr lang="zh-CN" altLang="zh-CN" sz="2800" dirty="0" smtClean="0"/>
              <a:t>实在</a:t>
            </a:r>
            <a:r>
              <a:rPr lang="zh-CN" altLang="zh-CN" sz="2800" dirty="0"/>
              <a:t>想不出有更好的算法，也许这就是最好的算法。</a:t>
            </a:r>
          </a:p>
          <a:p>
            <a:endParaRPr lang="zh-CN" altLang="en-US" dirty="0"/>
          </a:p>
        </p:txBody>
      </p:sp>
    </p:spTree>
    <p:extLst>
      <p:ext uri="{BB962C8B-B14F-4D97-AF65-F5344CB8AC3E}">
        <p14:creationId xmlns:p14="http://schemas.microsoft.com/office/powerpoint/2010/main" val="92033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插入排序</a:t>
            </a:r>
            <a:endParaRPr lang="zh-CN" altLang="en-US" dirty="0"/>
          </a:p>
        </p:txBody>
      </p:sp>
      <p:sp>
        <p:nvSpPr>
          <p:cNvPr id="3" name="内容占位符 2"/>
          <p:cNvSpPr>
            <a:spLocks noGrp="1"/>
          </p:cNvSpPr>
          <p:nvPr>
            <p:ph idx="1"/>
          </p:nvPr>
        </p:nvSpPr>
        <p:spPr/>
        <p:txBody>
          <a:bodyPr/>
          <a:lstStyle/>
          <a:p>
            <a:r>
              <a:rPr lang="zh-CN" altLang="zh-CN" dirty="0"/>
              <a:t>插入排序</a:t>
            </a:r>
            <a:endParaRPr lang="en-US" altLang="zh-CN" dirty="0"/>
          </a:p>
          <a:p>
            <a:pPr lvl="1"/>
            <a:r>
              <a:rPr lang="zh-CN" altLang="en-US" dirty="0"/>
              <a:t>基本原理，每步将一个待排序的对象，按其关键字大小，插入到前面已经排好序的一组对象适当位置上，直到对象全部插入为止</a:t>
            </a:r>
            <a:r>
              <a:rPr lang="zh-CN" altLang="en-US" dirty="0" smtClean="0"/>
              <a:t>。</a:t>
            </a:r>
            <a:endParaRPr lang="en-US" altLang="zh-CN" dirty="0" smtClean="0"/>
          </a:p>
          <a:p>
            <a:r>
              <a:rPr lang="zh-CN" altLang="en-US" dirty="0"/>
              <a:t>直接插入排序</a:t>
            </a:r>
            <a:r>
              <a:rPr lang="en-US" altLang="zh-CN" dirty="0"/>
              <a:t>(Insert Sort)</a:t>
            </a:r>
          </a:p>
          <a:p>
            <a:pPr lvl="1"/>
            <a:r>
              <a:rPr lang="zh-CN" altLang="en-US" dirty="0"/>
              <a:t>基本思想：当插入第</a:t>
            </a:r>
            <a:r>
              <a:rPr lang="en-US" altLang="zh-CN" dirty="0"/>
              <a:t>i</a:t>
            </a:r>
            <a:r>
              <a:rPr lang="zh-CN" altLang="en-US" dirty="0"/>
              <a:t>个对象时，前面的</a:t>
            </a:r>
            <a:r>
              <a:rPr lang="en-US" altLang="zh-CN" dirty="0"/>
              <a:t>R[1],R[2],…,R[i-1]</a:t>
            </a:r>
            <a:r>
              <a:rPr lang="zh-CN" altLang="en-US" dirty="0"/>
              <a:t>已经排好序，此时，用</a:t>
            </a:r>
            <a:r>
              <a:rPr lang="en-US" altLang="zh-CN" dirty="0"/>
              <a:t>R[i]</a:t>
            </a:r>
            <a:r>
              <a:rPr lang="zh-CN" altLang="en-US" dirty="0"/>
              <a:t>的关键字与</a:t>
            </a:r>
            <a:r>
              <a:rPr lang="en-US" altLang="zh-CN" dirty="0"/>
              <a:t>R[i-1], R[i-2],…</a:t>
            </a:r>
            <a:r>
              <a:rPr lang="zh-CN" altLang="en-US" dirty="0"/>
              <a:t>的关键字顺序进行比较，找到插入位置即将</a:t>
            </a:r>
            <a:r>
              <a:rPr lang="en-US" altLang="zh-CN" dirty="0"/>
              <a:t>R[i]</a:t>
            </a:r>
            <a:r>
              <a:rPr lang="zh-CN" altLang="en-US" dirty="0"/>
              <a:t>插入，原来位置上对象向后顺移。</a:t>
            </a:r>
          </a:p>
          <a:p>
            <a:pPr lvl="1"/>
            <a:endParaRPr lang="zh-CN" altLang="en-US" dirty="0"/>
          </a:p>
          <a:p>
            <a:endParaRPr lang="zh-CN" altLang="en-US" dirty="0"/>
          </a:p>
        </p:txBody>
      </p:sp>
    </p:spTree>
    <p:extLst>
      <p:ext uri="{BB962C8B-B14F-4D97-AF65-F5344CB8AC3E}">
        <p14:creationId xmlns:p14="http://schemas.microsoft.com/office/powerpoint/2010/main" val="171411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lvl="0" indent="0"/>
            <a:r>
              <a:rPr lang="zh-CN" altLang="zh-CN" dirty="0"/>
              <a:t>解决方法</a:t>
            </a:r>
            <a:r>
              <a:rPr lang="en-US" altLang="zh-CN" dirty="0"/>
              <a:t>(C</a:t>
            </a:r>
            <a:r>
              <a:rPr lang="zh-CN" altLang="zh-CN" dirty="0"/>
              <a:t>语法</a:t>
            </a:r>
            <a:r>
              <a:rPr lang="en-US" altLang="zh-CN" dirty="0"/>
              <a:t>)</a:t>
            </a:r>
            <a:endParaRPr lang="zh-CN" altLang="zh-CN" dirty="0"/>
          </a:p>
        </p:txBody>
      </p:sp>
      <p:sp>
        <p:nvSpPr>
          <p:cNvPr id="3" name="内容占位符 2"/>
          <p:cNvSpPr>
            <a:spLocks noGrp="1"/>
          </p:cNvSpPr>
          <p:nvPr>
            <p:ph idx="1"/>
          </p:nvPr>
        </p:nvSpPr>
        <p:spPr>
          <a:xfrm>
            <a:off x="152516" y="1076325"/>
            <a:ext cx="4267196" cy="5248275"/>
          </a:xfrm>
        </p:spPr>
        <p:txBody>
          <a:bodyPr/>
          <a:lstStyle/>
          <a:p>
            <a:pPr marL="0" indent="0">
              <a:buNone/>
            </a:pPr>
            <a:r>
              <a:rPr lang="en-US" altLang="zh-CN" sz="2400" dirty="0" smtClean="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include &lt;</a:t>
            </a:r>
            <a:r>
              <a:rPr lang="en-US" altLang="zh-CN" sz="2400" dirty="0" err="1">
                <a:latin typeface="宋体" panose="02010600030101010101" pitchFamily="2" charset="-122"/>
                <a:ea typeface="宋体" panose="02010600030101010101" pitchFamily="2" charset="-122"/>
              </a:rPr>
              <a:t>stdio.h</a:t>
            </a:r>
            <a:r>
              <a:rPr lang="en-US" altLang="zh-CN" sz="2400" dirty="0">
                <a:latin typeface="宋体" panose="02010600030101010101" pitchFamily="2" charset="-122"/>
                <a:ea typeface="宋体" panose="02010600030101010101" pitchFamily="2" charset="-122"/>
              </a:rPr>
              <a:t>&gt;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err="1">
                <a:latin typeface="宋体" panose="02010600030101010101" pitchFamily="2" charset="-122"/>
                <a:ea typeface="宋体" panose="02010600030101010101" pitchFamily="2" charset="-122"/>
              </a:rPr>
              <a:t>int</a:t>
            </a:r>
            <a:r>
              <a:rPr lang="en-US" altLang="zh-CN" sz="2400" dirty="0">
                <a:latin typeface="宋体" panose="02010600030101010101" pitchFamily="2" charset="-122"/>
                <a:ea typeface="宋体" panose="02010600030101010101" pitchFamily="2" charset="-122"/>
              </a:rPr>
              <a:t> main(void)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char </a:t>
            </a:r>
            <a:r>
              <a:rPr lang="en-US" altLang="zh-CN" sz="2400" dirty="0">
                <a:latin typeface="宋体" panose="02010600030101010101" pitchFamily="2" charset="-122"/>
                <a:ea typeface="宋体" panose="02010600030101010101" pitchFamily="2" charset="-122"/>
              </a:rPr>
              <a:t>s[100+1], max, *t;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while(</a:t>
            </a:r>
            <a:r>
              <a:rPr lang="en-US" altLang="zh-CN" sz="2400" dirty="0" err="1" smtClean="0">
                <a:latin typeface="宋体" panose="02010600030101010101" pitchFamily="2" charset="-122"/>
                <a:ea typeface="宋体" panose="02010600030101010101" pitchFamily="2" charset="-122"/>
              </a:rPr>
              <a:t>scanf</a:t>
            </a:r>
            <a:r>
              <a:rPr lang="en-US" altLang="zh-CN" sz="2400" dirty="0">
                <a:latin typeface="宋体" panose="02010600030101010101" pitchFamily="2" charset="-122"/>
                <a:ea typeface="宋体" panose="02010600030101010101" pitchFamily="2" charset="-122"/>
              </a:rPr>
              <a:t>("%s", s) != EOF) </a:t>
            </a:r>
            <a:r>
              <a:rPr lang="en-US" altLang="zh-CN" sz="2400" dirty="0" smtClean="0">
                <a:latin typeface="宋体" panose="02010600030101010101" pitchFamily="2" charset="-122"/>
                <a:ea typeface="宋体" panose="02010600030101010101" pitchFamily="2" charset="-122"/>
              </a:rPr>
              <a:t>{</a:t>
            </a:r>
          </a:p>
          <a:p>
            <a:pPr marL="0" indent="0">
              <a:buNone/>
            </a:pPr>
            <a:r>
              <a:rPr lang="en-US" altLang="zh-CN" sz="2400" dirty="0" smtClean="0">
                <a:latin typeface="宋体" panose="02010600030101010101" pitchFamily="2" charset="-122"/>
                <a:ea typeface="宋体" panose="02010600030101010101" pitchFamily="2" charset="-122"/>
              </a:rPr>
              <a:t>    max</a:t>
            </a:r>
            <a:r>
              <a:rPr lang="en-US" altLang="zh-CN" sz="2400" dirty="0">
                <a:latin typeface="宋体" panose="02010600030101010101" pitchFamily="2" charset="-122"/>
                <a:ea typeface="宋体" panose="02010600030101010101" pitchFamily="2" charset="-122"/>
              </a:rPr>
              <a:t>='\0'; </a:t>
            </a:r>
            <a:r>
              <a:rPr lang="en-US" altLang="zh-CN" sz="2400" dirty="0" smtClean="0">
                <a:latin typeface="宋体" panose="02010600030101010101" pitchFamily="2" charset="-122"/>
                <a:ea typeface="宋体" panose="02010600030101010101" pitchFamily="2" charset="-122"/>
              </a:rPr>
              <a:t>t </a:t>
            </a:r>
            <a:r>
              <a:rPr lang="en-US" altLang="zh-CN" sz="2400" dirty="0">
                <a:latin typeface="宋体" panose="02010600030101010101" pitchFamily="2" charset="-122"/>
                <a:ea typeface="宋体" panose="02010600030101010101" pitchFamily="2" charset="-122"/>
              </a:rPr>
              <a:t>= s;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while(*t) {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if(*t &gt; max)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max </a:t>
            </a:r>
            <a:r>
              <a:rPr lang="en-US" altLang="zh-CN" sz="2400" dirty="0">
                <a:latin typeface="宋体" panose="02010600030101010101" pitchFamily="2" charset="-122"/>
                <a:ea typeface="宋体" panose="02010600030101010101" pitchFamily="2" charset="-122"/>
              </a:rPr>
              <a:t>= *t; </a:t>
            </a:r>
            <a:r>
              <a:rPr lang="en-US" altLang="zh-CN" sz="2400" dirty="0" smtClean="0">
                <a:latin typeface="宋体" panose="02010600030101010101" pitchFamily="2" charset="-122"/>
                <a:ea typeface="宋体" panose="02010600030101010101" pitchFamily="2" charset="-122"/>
              </a:rPr>
              <a:t>t</a:t>
            </a:r>
            <a:r>
              <a:rPr lang="en-US" altLang="zh-CN" sz="2400" dirty="0">
                <a:latin typeface="宋体" panose="02010600030101010101" pitchFamily="2" charset="-122"/>
                <a:ea typeface="宋体" panose="02010600030101010101" pitchFamily="2" charset="-122"/>
              </a:rPr>
              <a:t>++;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 </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t </a:t>
            </a:r>
            <a:r>
              <a:rPr lang="en-US" altLang="zh-CN" sz="2400" dirty="0">
                <a:latin typeface="宋体" panose="02010600030101010101" pitchFamily="2" charset="-122"/>
                <a:ea typeface="宋体" panose="02010600030101010101" pitchFamily="2" charset="-122"/>
              </a:rPr>
              <a:t>= s;  </a:t>
            </a:r>
            <a:endParaRPr lang="zh-CN" altLang="zh-CN" sz="2400" dirty="0">
              <a:latin typeface="宋体" panose="02010600030101010101" pitchFamily="2" charset="-122"/>
              <a:ea typeface="宋体" panose="02010600030101010101" pitchFamily="2" charset="-122"/>
            </a:endParaRPr>
          </a:p>
          <a:p>
            <a:pPr marL="0" indent="0">
              <a:buNone/>
            </a:pPr>
            <a:r>
              <a:rPr lang="en-US" altLang="zh-CN" sz="2400" dirty="0"/>
              <a:t>          </a:t>
            </a:r>
            <a:endParaRPr lang="zh-CN" altLang="en-US" sz="2400" dirty="0"/>
          </a:p>
        </p:txBody>
      </p:sp>
      <p:sp>
        <p:nvSpPr>
          <p:cNvPr id="4" name="内容占位符 2"/>
          <p:cNvSpPr txBox="1">
            <a:spLocks/>
          </p:cNvSpPr>
          <p:nvPr/>
        </p:nvSpPr>
        <p:spPr bwMode="auto">
          <a:xfrm>
            <a:off x="4724396" y="1076249"/>
            <a:ext cx="419089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800">
                <a:solidFill>
                  <a:schemeClr val="tx1"/>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while(*t) {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a:t>
            </a:r>
            <a:r>
              <a:rPr lang="en-US" altLang="zh-CN" sz="2400" kern="0" dirty="0" err="1" smtClean="0">
                <a:latin typeface="宋体" panose="02010600030101010101" pitchFamily="2" charset="-122"/>
                <a:ea typeface="宋体" panose="02010600030101010101" pitchFamily="2" charset="-122"/>
              </a:rPr>
              <a:t>printf</a:t>
            </a:r>
            <a:r>
              <a:rPr lang="en-US" altLang="zh-CN" sz="2400" kern="0" dirty="0" smtClean="0">
                <a:latin typeface="宋体" panose="02010600030101010101" pitchFamily="2" charset="-122"/>
                <a:ea typeface="宋体" panose="02010600030101010101" pitchFamily="2" charset="-122"/>
              </a:rPr>
              <a:t>("%c", *t);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f(*t == max) // </a:t>
            </a:r>
            <a:r>
              <a:rPr lang="zh-CN" altLang="zh-CN" sz="2400" kern="0" dirty="0" smtClean="0">
                <a:latin typeface="宋体" panose="02010600030101010101" pitchFamily="2" charset="-122"/>
                <a:ea typeface="宋体" panose="02010600030101010101" pitchFamily="2" charset="-122"/>
              </a:rPr>
              <a:t>最大字符则插入</a:t>
            </a:r>
            <a:r>
              <a:rPr lang="en-US" altLang="zh-CN" sz="2400" kern="0" dirty="0" smtClean="0">
                <a:latin typeface="宋体" panose="02010600030101010101" pitchFamily="2" charset="-122"/>
                <a:ea typeface="宋体" panose="02010600030101010101" pitchFamily="2" charset="-122"/>
              </a:rPr>
              <a:t>(max)              </a:t>
            </a:r>
            <a:r>
              <a:rPr lang="en-US" altLang="zh-CN" sz="2400" kern="0" dirty="0" err="1" smtClean="0">
                <a:latin typeface="宋体" panose="02010600030101010101" pitchFamily="2" charset="-122"/>
                <a:ea typeface="宋体" panose="02010600030101010101" pitchFamily="2" charset="-122"/>
              </a:rPr>
              <a:t>printf</a:t>
            </a:r>
            <a:r>
              <a:rPr lang="en-US" altLang="zh-CN" sz="2400" kern="0" dirty="0" smtClean="0">
                <a:latin typeface="宋体" panose="02010600030101010101" pitchFamily="2" charset="-122"/>
                <a:ea typeface="宋体" panose="02010600030101010101" pitchFamily="2" charset="-122"/>
              </a:rPr>
              <a:t>("(max)");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t++;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a:t>
            </a:r>
            <a:r>
              <a:rPr lang="en-US" altLang="zh-CN" sz="2400" kern="0" dirty="0" err="1" smtClean="0">
                <a:latin typeface="宋体" panose="02010600030101010101" pitchFamily="2" charset="-122"/>
                <a:ea typeface="宋体" panose="02010600030101010101" pitchFamily="2" charset="-122"/>
              </a:rPr>
              <a:t>printf</a:t>
            </a:r>
            <a:r>
              <a:rPr lang="en-US" altLang="zh-CN" sz="2400" kern="0" dirty="0" smtClean="0">
                <a:latin typeface="宋体" panose="02010600030101010101" pitchFamily="2" charset="-122"/>
                <a:ea typeface="宋体" panose="02010600030101010101" pitchFamily="2" charset="-122"/>
              </a:rPr>
              <a:t>("\n");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return 0;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r>
              <a:rPr lang="en-US" altLang="zh-CN" sz="2400" kern="0" dirty="0" smtClean="0">
                <a:latin typeface="宋体" panose="02010600030101010101" pitchFamily="2" charset="-122"/>
                <a:ea typeface="宋体" panose="02010600030101010101" pitchFamily="2" charset="-122"/>
              </a:rPr>
              <a:t>}  </a:t>
            </a:r>
            <a:endParaRPr lang="zh-CN" altLang="zh-CN" sz="2400" kern="0" dirty="0" smtClean="0">
              <a:latin typeface="宋体" panose="02010600030101010101" pitchFamily="2" charset="-122"/>
              <a:ea typeface="宋体" panose="02010600030101010101" pitchFamily="2" charset="-122"/>
            </a:endParaRPr>
          </a:p>
          <a:p>
            <a:pPr marL="0" indent="0">
              <a:buFont typeface="Wingdings" pitchFamily="2" charset="2"/>
              <a:buNone/>
            </a:pPr>
            <a:endParaRPr lang="zh-CN" altLang="en-US" sz="2400" kern="0" dirty="0"/>
          </a:p>
        </p:txBody>
      </p:sp>
    </p:spTree>
    <p:extLst>
      <p:ext uri="{BB962C8B-B14F-4D97-AF65-F5344CB8AC3E}">
        <p14:creationId xmlns:p14="http://schemas.microsoft.com/office/powerpoint/2010/main" val="8409266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zh-CN" altLang="zh-CN" dirty="0"/>
              <a:t>练习题</a:t>
            </a:r>
            <a:endParaRPr lang="zh-CN" altLang="en-US" dirty="0"/>
          </a:p>
        </p:txBody>
      </p:sp>
      <p:sp>
        <p:nvSpPr>
          <p:cNvPr id="3" name="内容占位符 2"/>
          <p:cNvSpPr>
            <a:spLocks noGrp="1"/>
          </p:cNvSpPr>
          <p:nvPr>
            <p:ph idx="1"/>
          </p:nvPr>
        </p:nvSpPr>
        <p:spPr/>
        <p:txBody>
          <a:bodyPr/>
          <a:lstStyle/>
          <a:p>
            <a:pPr lvl="0"/>
            <a:r>
              <a:rPr lang="zh-CN" altLang="zh-CN" sz="2400" dirty="0"/>
              <a:t> </a:t>
            </a:r>
            <a:r>
              <a:rPr lang="en-US" altLang="zh-CN" sz="2400" u="sng" dirty="0">
                <a:hlinkClick r:id="rId2"/>
              </a:rPr>
              <a:t>http://</a:t>
            </a:r>
            <a:r>
              <a:rPr lang="en-US" altLang="zh-CN" sz="2400" u="sng" dirty="0" smtClean="0">
                <a:hlinkClick r:id="rId2"/>
              </a:rPr>
              <a:t>acm.hdu.edu.cn/showproblem.php?pid=1000</a:t>
            </a:r>
            <a:endParaRPr lang="en-US" altLang="zh-CN" sz="2400" u="sng" dirty="0" smtClean="0"/>
          </a:p>
          <a:p>
            <a:pPr lvl="0"/>
            <a:r>
              <a:rPr lang="en-US" altLang="zh-CN" sz="2400" dirty="0" smtClean="0"/>
              <a:t> </a:t>
            </a:r>
            <a:r>
              <a:rPr lang="en-US" altLang="zh-CN" sz="2400" u="sng" dirty="0">
                <a:hlinkClick r:id="rId3"/>
              </a:rPr>
              <a:t>http://</a:t>
            </a:r>
            <a:r>
              <a:rPr lang="en-US" altLang="zh-CN" sz="2400" u="sng" dirty="0" smtClean="0">
                <a:hlinkClick r:id="rId3"/>
              </a:rPr>
              <a:t>acm.hdu.edu.cn/showproblem.php?pid=1002</a:t>
            </a:r>
            <a:endParaRPr lang="en-US" altLang="zh-CN" sz="2400" u="sng" dirty="0" smtClean="0"/>
          </a:p>
          <a:p>
            <a:pPr lvl="0"/>
            <a:r>
              <a:rPr lang="en-US" altLang="zh-CN" sz="2400" dirty="0" smtClean="0"/>
              <a:t> </a:t>
            </a:r>
            <a:r>
              <a:rPr lang="en-US" altLang="zh-CN" sz="2400" u="sng" dirty="0">
                <a:hlinkClick r:id="rId4"/>
              </a:rPr>
              <a:t>http://</a:t>
            </a:r>
            <a:r>
              <a:rPr lang="en-US" altLang="zh-CN" sz="2400" u="sng" dirty="0" smtClean="0">
                <a:hlinkClick r:id="rId4"/>
              </a:rPr>
              <a:t>acm.hdu.edu.cn/showproblem.php?pid=10</a:t>
            </a:r>
            <a:r>
              <a:rPr lang="en-US" altLang="zh-CN" sz="2400" dirty="0" smtClean="0">
                <a:hlinkClick r:id="rId4"/>
              </a:rPr>
              <a:t>04</a:t>
            </a:r>
            <a:endParaRPr lang="en-US" altLang="zh-CN" sz="2400" dirty="0" smtClean="0"/>
          </a:p>
          <a:p>
            <a:pPr lvl="0"/>
            <a:r>
              <a:rPr lang="en-US" altLang="zh-CN" sz="2400" dirty="0" smtClean="0"/>
              <a:t> </a:t>
            </a:r>
            <a:r>
              <a:rPr lang="en-US" altLang="zh-CN" sz="2400" u="sng" dirty="0">
                <a:hlinkClick r:id="rId5"/>
              </a:rPr>
              <a:t>http://acm.hdu.edu.cn/showproblem.php?pid=1090</a:t>
            </a:r>
            <a:endParaRPr lang="zh-CN" altLang="zh-CN" sz="2400" dirty="0"/>
          </a:p>
          <a:p>
            <a:pPr lvl="0"/>
            <a:r>
              <a:rPr lang="en-US" altLang="zh-CN" sz="2400" dirty="0"/>
              <a:t> </a:t>
            </a:r>
            <a:r>
              <a:rPr lang="en-US" altLang="zh-CN" sz="2400" u="sng" dirty="0">
                <a:hlinkClick r:id="rId6"/>
              </a:rPr>
              <a:t>http://</a:t>
            </a:r>
            <a:r>
              <a:rPr lang="en-US" altLang="zh-CN" sz="2400" u="sng" dirty="0" smtClean="0">
                <a:hlinkClick r:id="rId6"/>
              </a:rPr>
              <a:t>acm.hdu.edu.cn/showproblem.php?pid=1029</a:t>
            </a:r>
            <a:endParaRPr lang="en-US" altLang="zh-CN" sz="2400" u="sng" dirty="0" smtClean="0"/>
          </a:p>
          <a:p>
            <a:pPr lvl="0"/>
            <a:r>
              <a:rPr lang="en-US" altLang="zh-CN" sz="2400" dirty="0" smtClean="0"/>
              <a:t> </a:t>
            </a:r>
            <a:r>
              <a:rPr lang="en-US" altLang="zh-CN" sz="2400" u="sng" dirty="0">
                <a:hlinkClick r:id="rId7"/>
              </a:rPr>
              <a:t>http://</a:t>
            </a:r>
            <a:r>
              <a:rPr lang="en-US" altLang="zh-CN" sz="2400" u="sng" dirty="0" smtClean="0">
                <a:hlinkClick r:id="rId7"/>
              </a:rPr>
              <a:t>acm.hdu.edu.cn/showproblem.php?pid=2024</a:t>
            </a:r>
            <a:endParaRPr lang="en-US" altLang="zh-CN" sz="2400" u="sng" dirty="0" smtClean="0"/>
          </a:p>
          <a:p>
            <a:pPr lvl="0"/>
            <a:r>
              <a:rPr lang="en-US" altLang="zh-CN" sz="2400" dirty="0" smtClean="0"/>
              <a:t> </a:t>
            </a:r>
            <a:r>
              <a:rPr lang="en-US" altLang="zh-CN" sz="2400" u="sng" dirty="0">
                <a:hlinkClick r:id="rId8"/>
              </a:rPr>
              <a:t>http://acm.hdu.edu.cn/showproblem.php?pid=2020</a:t>
            </a:r>
            <a:endParaRPr lang="zh-CN" altLang="zh-CN" sz="2400" dirty="0"/>
          </a:p>
          <a:p>
            <a:pPr lvl="0"/>
            <a:r>
              <a:rPr lang="en-US" altLang="zh-CN" sz="2400" dirty="0"/>
              <a:t> </a:t>
            </a:r>
            <a:r>
              <a:rPr lang="en-US" altLang="zh-CN" sz="2400" u="sng" dirty="0">
                <a:hlinkClick r:id="rId9"/>
              </a:rPr>
              <a:t>http://acm.hdu.edu.cn/showproblem.php?pid=2023</a:t>
            </a:r>
            <a:endParaRPr lang="zh-CN" altLang="zh-CN" sz="2400" dirty="0"/>
          </a:p>
          <a:p>
            <a:pPr lvl="0"/>
            <a:r>
              <a:rPr lang="en-US" altLang="zh-CN" sz="2400" dirty="0"/>
              <a:t> </a:t>
            </a:r>
            <a:r>
              <a:rPr lang="en-US" altLang="zh-CN" sz="2400" u="sng" dirty="0">
                <a:hlinkClick r:id="rId10"/>
              </a:rPr>
              <a:t>http://</a:t>
            </a:r>
            <a:r>
              <a:rPr lang="en-US" altLang="zh-CN" sz="2400" u="sng" dirty="0" smtClean="0">
                <a:hlinkClick r:id="rId10"/>
              </a:rPr>
              <a:t>acm.hdu.edu.cn/showproblem.php?pid=1022</a:t>
            </a:r>
            <a:endParaRPr lang="en-US" altLang="zh-CN" sz="2400" u="sng" dirty="0" smtClean="0"/>
          </a:p>
          <a:p>
            <a:pPr lvl="0"/>
            <a:r>
              <a:rPr lang="en-US" altLang="zh-CN" sz="2400" dirty="0" smtClean="0"/>
              <a:t> </a:t>
            </a:r>
            <a:r>
              <a:rPr lang="en-US" altLang="zh-CN" sz="2400" u="sng" dirty="0">
                <a:hlinkClick r:id="rId11"/>
              </a:rPr>
              <a:t>http://</a:t>
            </a:r>
            <a:r>
              <a:rPr lang="en-US" altLang="zh-CN" sz="2400" u="sng" dirty="0" smtClean="0">
                <a:hlinkClick r:id="rId11"/>
              </a:rPr>
              <a:t>acm.hdu.edu.cn/showproblem.php?pid=2027</a:t>
            </a:r>
            <a:endParaRPr lang="en-US" altLang="zh-CN" sz="2400" u="sng" dirty="0" smtClean="0"/>
          </a:p>
          <a:p>
            <a:pPr lvl="0"/>
            <a:endParaRPr lang="zh-CN" altLang="en-US" sz="2400" dirty="0"/>
          </a:p>
        </p:txBody>
      </p:sp>
    </p:spTree>
    <p:extLst>
      <p:ext uri="{BB962C8B-B14F-4D97-AF65-F5344CB8AC3E}">
        <p14:creationId xmlns:p14="http://schemas.microsoft.com/office/powerpoint/2010/main" val="2438090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插入排序</a:t>
            </a:r>
            <a:r>
              <a:rPr lang="zh-CN" altLang="en-US" dirty="0"/>
              <a:t>算法</a:t>
            </a:r>
          </a:p>
        </p:txBody>
      </p:sp>
      <p:sp>
        <p:nvSpPr>
          <p:cNvPr id="3" name="内容占位符 2"/>
          <p:cNvSpPr>
            <a:spLocks noGrp="1"/>
          </p:cNvSpPr>
          <p:nvPr>
            <p:ph idx="1"/>
          </p:nvPr>
        </p:nvSpPr>
        <p:spPr/>
        <p:txBody>
          <a:bodyPr/>
          <a:lstStyle/>
          <a:p>
            <a:pPr algn="just"/>
            <a:r>
              <a:rPr lang="zh-CN" altLang="en-US" b="1" dirty="0">
                <a:effectLst>
                  <a:outerShdw blurRad="38100" dist="38100" dir="2700000" algn="tl">
                    <a:srgbClr val="C0C0C0"/>
                  </a:outerShdw>
                </a:effectLst>
                <a:latin typeface="楷体_GB2312" pitchFamily="49" charset="-122"/>
                <a:ea typeface="楷体_GB2312" pitchFamily="49" charset="-122"/>
              </a:rPr>
              <a:t>直接插入排序算法</a:t>
            </a:r>
          </a:p>
          <a:p>
            <a:pPr marL="400050" lvl="1" indent="0" algn="just">
              <a:spcBef>
                <a:spcPct val="50000"/>
              </a:spcBef>
              <a:buNone/>
            </a:pPr>
            <a:r>
              <a:rPr lang="en-US" altLang="zh-CN" sz="2400" b="1" dirty="0">
                <a:effectLst>
                  <a:outerShdw blurRad="38100" dist="38100" dir="2700000" algn="tl">
                    <a:srgbClr val="C0C0C0"/>
                  </a:outerShdw>
                </a:effectLst>
              </a:rPr>
              <a:t>INSERTSORT(</a:t>
            </a:r>
            <a:r>
              <a:rPr lang="en-US" altLang="zh-CN" sz="2400" b="1" dirty="0" err="1">
                <a:effectLst>
                  <a:outerShdw blurRad="38100" dist="38100" dir="2700000" algn="tl">
                    <a:srgbClr val="C0C0C0"/>
                  </a:outerShdw>
                </a:effectLst>
              </a:rPr>
              <a:t>rectype</a:t>
            </a:r>
            <a:r>
              <a:rPr lang="en-US" altLang="zh-CN" sz="2400" b="1" dirty="0">
                <a:effectLst>
                  <a:outerShdw blurRad="38100" dist="38100" dir="2700000" algn="tl">
                    <a:srgbClr val="C0C0C0"/>
                  </a:outerShdw>
                </a:effectLst>
              </a:rPr>
              <a:t> R[])</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a:t>
            </a:r>
            <a:r>
              <a:rPr lang="en-US" altLang="zh-CN" sz="2400" b="1" dirty="0" err="1">
                <a:effectLst>
                  <a:outerShdw blurRad="38100" dist="38100" dir="2700000" algn="tl">
                    <a:srgbClr val="C0C0C0"/>
                  </a:outerShdw>
                </a:effectLst>
              </a:rPr>
              <a:t>int</a:t>
            </a:r>
            <a:r>
              <a:rPr lang="en-US" altLang="zh-CN" sz="2400" b="1" dirty="0">
                <a:effectLst>
                  <a:outerShdw blurRad="38100" dist="38100" dir="2700000" algn="tl">
                    <a:srgbClr val="C0C0C0"/>
                  </a:outerShdw>
                </a:effectLst>
              </a:rPr>
              <a:t> </a:t>
            </a:r>
            <a:r>
              <a:rPr lang="en-US" altLang="zh-CN" sz="2400" b="1" dirty="0" err="1">
                <a:effectLst>
                  <a:outerShdw blurRad="38100" dist="38100" dir="2700000" algn="tl">
                    <a:srgbClr val="C0C0C0"/>
                  </a:outerShdw>
                </a:effectLst>
              </a:rPr>
              <a:t>i,j</a:t>
            </a:r>
            <a:r>
              <a:rPr lang="en-US" altLang="zh-CN" sz="2400" b="1" dirty="0">
                <a:effectLst>
                  <a:outerShdw blurRad="38100" dist="38100" dir="2700000" algn="tl">
                    <a:srgbClr val="C0C0C0"/>
                  </a:outerShdw>
                </a:effectLst>
              </a:rPr>
              <a:t>;</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for (i=2;i&lt;</a:t>
            </a:r>
            <a:r>
              <a:rPr lang="en-US" altLang="zh-CN" sz="2400" b="1" dirty="0" err="1">
                <a:effectLst>
                  <a:outerShdw blurRad="38100" dist="38100" dir="2700000" algn="tl">
                    <a:srgbClr val="C0C0C0"/>
                  </a:outerShdw>
                </a:effectLst>
              </a:rPr>
              <a:t>n;i</a:t>
            </a:r>
            <a:r>
              <a:rPr lang="en-US" altLang="zh-CN" sz="2400" b="1" dirty="0">
                <a:effectLst>
                  <a:outerShdw blurRad="38100" dist="38100" dir="2700000" algn="tl">
                    <a:srgbClr val="C0C0C0"/>
                  </a:outerShdw>
                </a:effectLst>
              </a:rPr>
              <a:t>++)</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 R[0]</a:t>
            </a:r>
            <a:r>
              <a:rPr lang="zh-CN" altLang="en-US" sz="24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R[i];</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j</a:t>
            </a:r>
            <a:r>
              <a:rPr lang="zh-CN" altLang="en-US" sz="24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i-1;</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while (R[0].key&lt;R[j].key) </a:t>
            </a:r>
          </a:p>
          <a:p>
            <a:pPr marL="400050" lvl="1" indent="0" algn="just">
              <a:buNone/>
            </a:pPr>
            <a:r>
              <a:rPr lang="en-US" altLang="zh-CN" sz="2400" b="1" dirty="0">
                <a:effectLst>
                  <a:outerShdw blurRad="38100" dist="38100" dir="2700000" algn="tl">
                    <a:srgbClr val="C0C0C0"/>
                  </a:outerShdw>
                </a:effectLst>
              </a:rPr>
              <a:t>           R[j+1]</a:t>
            </a:r>
            <a:r>
              <a:rPr lang="zh-CN" altLang="en-US" sz="24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R[j--];</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R[j+1]</a:t>
            </a:r>
            <a:r>
              <a:rPr lang="zh-CN" altLang="en-US" sz="2400" b="1" dirty="0">
                <a:effectLst>
                  <a:outerShdw blurRad="38100" dist="38100" dir="2700000" algn="tl">
                    <a:srgbClr val="C0C0C0"/>
                  </a:outerShdw>
                </a:effectLst>
              </a:rPr>
              <a:t>＝</a:t>
            </a:r>
            <a:r>
              <a:rPr lang="en-US" altLang="zh-CN" sz="2400" b="1" dirty="0">
                <a:effectLst>
                  <a:outerShdw blurRad="38100" dist="38100" dir="2700000" algn="tl">
                    <a:srgbClr val="C0C0C0"/>
                  </a:outerShdw>
                </a:effectLst>
              </a:rPr>
              <a:t>R[0]; </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   }</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marL="400050" lvl="1" indent="0" algn="just">
              <a:buNone/>
            </a:pPr>
            <a:r>
              <a:rPr lang="en-US" altLang="zh-CN" sz="2400" b="1" dirty="0">
                <a:effectLst>
                  <a:outerShdw blurRad="38100" dist="38100" dir="2700000" algn="tl">
                    <a:srgbClr val="C0C0C0"/>
                  </a:outerShdw>
                </a:effectLst>
              </a:rPr>
              <a:t>}</a:t>
            </a:r>
          </a:p>
          <a:p>
            <a:endParaRPr lang="zh-CN" altLang="en-US" dirty="0"/>
          </a:p>
        </p:txBody>
      </p:sp>
    </p:spTree>
    <p:extLst>
      <p:ext uri="{BB962C8B-B14F-4D97-AF65-F5344CB8AC3E}">
        <p14:creationId xmlns:p14="http://schemas.microsoft.com/office/powerpoint/2010/main" val="199531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插入排序</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Group 5"/>
          <p:cNvGrpSpPr>
            <a:grpSpLocks/>
          </p:cNvGrpSpPr>
          <p:nvPr/>
        </p:nvGrpSpPr>
        <p:grpSpPr bwMode="auto">
          <a:xfrm>
            <a:off x="1143090" y="2290763"/>
            <a:ext cx="6687885" cy="2251075"/>
            <a:chOff x="711" y="1726"/>
            <a:chExt cx="4023" cy="1418"/>
          </a:xfrm>
        </p:grpSpPr>
        <p:sp>
          <p:nvSpPr>
            <p:cNvPr id="5" name="Text Box 6"/>
            <p:cNvSpPr txBox="1">
              <a:spLocks noChangeArrowheads="1"/>
            </p:cNvSpPr>
            <p:nvPr/>
          </p:nvSpPr>
          <p:spPr bwMode="auto">
            <a:xfrm>
              <a:off x="2052" y="1731"/>
              <a:ext cx="2682" cy="256"/>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rgbClr val="FF0066"/>
                  </a:solidFill>
                  <a:latin typeface="Courier New" pitchFamily="49" charset="0"/>
                </a:rPr>
                <a:t>(78)</a:t>
              </a:r>
              <a:r>
                <a:rPr kumimoji="1" lang="en-US" altLang="zh-CN" sz="2000" b="1" dirty="0">
                  <a:latin typeface="Courier New" pitchFamily="49" charset="0"/>
                </a:rPr>
                <a:t> 45 25 31 13 66 92 8</a:t>
              </a:r>
            </a:p>
          </p:txBody>
        </p:sp>
        <p:sp>
          <p:nvSpPr>
            <p:cNvPr id="6" name="Text Box 7"/>
            <p:cNvSpPr txBox="1">
              <a:spLocks noChangeArrowheads="1"/>
            </p:cNvSpPr>
            <p:nvPr/>
          </p:nvSpPr>
          <p:spPr bwMode="auto">
            <a:xfrm>
              <a:off x="711" y="1726"/>
              <a:ext cx="12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dirty="0">
                  <a:solidFill>
                    <a:srgbClr val="3366FF"/>
                  </a:solidFill>
                  <a:latin typeface="Times New Roman" pitchFamily="18" charset="0"/>
                </a:rPr>
                <a:t>初始状态</a:t>
              </a:r>
            </a:p>
          </p:txBody>
        </p:sp>
        <p:sp>
          <p:nvSpPr>
            <p:cNvPr id="7" name="Text Box 8"/>
            <p:cNvSpPr txBox="1">
              <a:spLocks noChangeArrowheads="1"/>
            </p:cNvSpPr>
            <p:nvPr/>
          </p:nvSpPr>
          <p:spPr bwMode="auto">
            <a:xfrm>
              <a:off x="2052" y="2025"/>
              <a:ext cx="2682" cy="256"/>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FF0066"/>
                  </a:solidFill>
                  <a:latin typeface="Courier New" pitchFamily="49" charset="0"/>
                </a:rPr>
                <a:t>(45 78)</a:t>
              </a:r>
              <a:r>
                <a:rPr kumimoji="1" lang="en-US" altLang="zh-CN" sz="2000" b="1">
                  <a:latin typeface="Courier New" pitchFamily="49" charset="0"/>
                </a:rPr>
                <a:t> 25 31 13 66 92 8</a:t>
              </a:r>
            </a:p>
          </p:txBody>
        </p:sp>
        <p:sp>
          <p:nvSpPr>
            <p:cNvPr id="8" name="Text Box 9"/>
            <p:cNvSpPr txBox="1">
              <a:spLocks noChangeArrowheads="1"/>
            </p:cNvSpPr>
            <p:nvPr/>
          </p:nvSpPr>
          <p:spPr bwMode="auto">
            <a:xfrm>
              <a:off x="711" y="2020"/>
              <a:ext cx="12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dirty="0">
                  <a:solidFill>
                    <a:srgbClr val="3366FF"/>
                  </a:solidFill>
                  <a:latin typeface="Times New Roman" pitchFamily="18" charset="0"/>
                </a:rPr>
                <a:t>插入第</a:t>
              </a:r>
              <a:r>
                <a:rPr kumimoji="1" lang="en-US" altLang="zh-CN" sz="2000" b="1" dirty="0">
                  <a:solidFill>
                    <a:srgbClr val="3366FF"/>
                  </a:solidFill>
                  <a:latin typeface="Times New Roman" pitchFamily="18" charset="0"/>
                </a:rPr>
                <a:t>2</a:t>
              </a:r>
              <a:r>
                <a:rPr kumimoji="1" lang="zh-CN" altLang="en-US" sz="2000" b="1" dirty="0">
                  <a:solidFill>
                    <a:srgbClr val="3366FF"/>
                  </a:solidFill>
                  <a:latin typeface="Times New Roman" pitchFamily="18" charset="0"/>
                </a:rPr>
                <a:t>个数</a:t>
              </a:r>
            </a:p>
          </p:txBody>
        </p:sp>
        <p:sp>
          <p:nvSpPr>
            <p:cNvPr id="9" name="Text Box 10"/>
            <p:cNvSpPr txBox="1">
              <a:spLocks noChangeArrowheads="1"/>
            </p:cNvSpPr>
            <p:nvPr/>
          </p:nvSpPr>
          <p:spPr bwMode="auto">
            <a:xfrm>
              <a:off x="2052" y="2319"/>
              <a:ext cx="2682" cy="256"/>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FF0066"/>
                  </a:solidFill>
                  <a:latin typeface="Courier New" pitchFamily="49" charset="0"/>
                </a:rPr>
                <a:t>(25 45 78)</a:t>
              </a:r>
              <a:r>
                <a:rPr kumimoji="1" lang="en-US" altLang="zh-CN" sz="2000" b="1">
                  <a:latin typeface="Courier New" pitchFamily="49" charset="0"/>
                </a:rPr>
                <a:t> 31 13 66 92 8</a:t>
              </a:r>
            </a:p>
          </p:txBody>
        </p:sp>
        <p:sp>
          <p:nvSpPr>
            <p:cNvPr id="10" name="Text Box 11"/>
            <p:cNvSpPr txBox="1">
              <a:spLocks noChangeArrowheads="1"/>
            </p:cNvSpPr>
            <p:nvPr/>
          </p:nvSpPr>
          <p:spPr bwMode="auto">
            <a:xfrm>
              <a:off x="711" y="2314"/>
              <a:ext cx="12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dirty="0">
                  <a:solidFill>
                    <a:srgbClr val="3366FF"/>
                  </a:solidFill>
                  <a:latin typeface="Times New Roman" pitchFamily="18" charset="0"/>
                </a:rPr>
                <a:t>插入第</a:t>
              </a:r>
              <a:r>
                <a:rPr kumimoji="1" lang="en-US" altLang="zh-CN" sz="2000" b="1" dirty="0">
                  <a:solidFill>
                    <a:srgbClr val="3366FF"/>
                  </a:solidFill>
                  <a:latin typeface="Times New Roman" pitchFamily="18" charset="0"/>
                </a:rPr>
                <a:t>3</a:t>
              </a:r>
              <a:r>
                <a:rPr kumimoji="1" lang="zh-CN" altLang="en-US" sz="2000" b="1" dirty="0">
                  <a:solidFill>
                    <a:srgbClr val="3366FF"/>
                  </a:solidFill>
                  <a:latin typeface="Times New Roman" pitchFamily="18" charset="0"/>
                </a:rPr>
                <a:t>个数</a:t>
              </a:r>
            </a:p>
          </p:txBody>
        </p:sp>
        <p:sp>
          <p:nvSpPr>
            <p:cNvPr id="11" name="Text Box 12"/>
            <p:cNvSpPr txBox="1">
              <a:spLocks noChangeArrowheads="1"/>
            </p:cNvSpPr>
            <p:nvPr/>
          </p:nvSpPr>
          <p:spPr bwMode="auto">
            <a:xfrm>
              <a:off x="2052" y="2888"/>
              <a:ext cx="2682" cy="256"/>
            </a:xfrm>
            <a:prstGeom prst="rect">
              <a:avLst/>
            </a:prstGeom>
            <a:solidFill>
              <a:srgbClr val="CCFF99"/>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FF0066"/>
                  </a:solidFill>
                  <a:latin typeface="Courier New" pitchFamily="49" charset="0"/>
                </a:rPr>
                <a:t>(8 13 25 31 45 66 78 92)</a:t>
              </a:r>
            </a:p>
          </p:txBody>
        </p:sp>
        <p:sp>
          <p:nvSpPr>
            <p:cNvPr id="12" name="Text Box 13"/>
            <p:cNvSpPr txBox="1">
              <a:spLocks noChangeArrowheads="1"/>
            </p:cNvSpPr>
            <p:nvPr/>
          </p:nvSpPr>
          <p:spPr bwMode="auto">
            <a:xfrm>
              <a:off x="711" y="2883"/>
              <a:ext cx="12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b="1">
                  <a:solidFill>
                    <a:srgbClr val="3366FF"/>
                  </a:solidFill>
                  <a:latin typeface="Times New Roman" pitchFamily="18" charset="0"/>
                </a:rPr>
                <a:t>插入最后一个数</a:t>
              </a:r>
            </a:p>
          </p:txBody>
        </p:sp>
        <p:sp>
          <p:nvSpPr>
            <p:cNvPr id="13" name="Text Box 14"/>
            <p:cNvSpPr txBox="1">
              <a:spLocks noChangeArrowheads="1"/>
            </p:cNvSpPr>
            <p:nvPr/>
          </p:nvSpPr>
          <p:spPr bwMode="auto">
            <a:xfrm>
              <a:off x="711" y="2590"/>
              <a:ext cx="12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en-US" altLang="zh-CN" sz="2000" b="1">
                  <a:solidFill>
                    <a:srgbClr val="3366FF"/>
                  </a:solidFill>
                  <a:latin typeface="Times New Roman" pitchFamily="18" charset="0"/>
                </a:rPr>
                <a:t>……</a:t>
              </a:r>
            </a:p>
          </p:txBody>
        </p:sp>
      </p:grpSp>
    </p:spTree>
    <p:extLst>
      <p:ext uri="{BB962C8B-B14F-4D97-AF65-F5344CB8AC3E}">
        <p14:creationId xmlns:p14="http://schemas.microsoft.com/office/powerpoint/2010/main" val="19719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冒泡排序</a:t>
            </a:r>
            <a:endParaRPr lang="zh-CN" altLang="en-US" dirty="0"/>
          </a:p>
        </p:txBody>
      </p:sp>
      <p:sp>
        <p:nvSpPr>
          <p:cNvPr id="3" name="内容占位符 2"/>
          <p:cNvSpPr>
            <a:spLocks noGrp="1"/>
          </p:cNvSpPr>
          <p:nvPr>
            <p:ph idx="1"/>
          </p:nvPr>
        </p:nvSpPr>
        <p:spPr>
          <a:xfrm>
            <a:off x="457200" y="1076325"/>
            <a:ext cx="8534284" cy="5248275"/>
          </a:xfrm>
        </p:spPr>
        <p:txBody>
          <a:bodyPr/>
          <a:lstStyle/>
          <a:p>
            <a:r>
              <a:rPr lang="zh-CN" altLang="en-US" sz="2800" dirty="0" smtClean="0">
                <a:latin typeface="幼圆" pitchFamily="49" charset="-122"/>
              </a:rPr>
              <a:t>基本思想</a:t>
            </a:r>
            <a:endParaRPr lang="en-US" altLang="zh-CN" sz="2800" dirty="0" smtClean="0">
              <a:latin typeface="幼圆" pitchFamily="49" charset="-122"/>
            </a:endParaRPr>
          </a:p>
          <a:p>
            <a:pPr lvl="1"/>
            <a:r>
              <a:rPr lang="zh-CN" altLang="en-US" sz="2400" dirty="0" smtClean="0">
                <a:latin typeface="幼圆" pitchFamily="49" charset="-122"/>
              </a:rPr>
              <a:t>通过</a:t>
            </a:r>
            <a:r>
              <a:rPr lang="zh-CN" altLang="en-US" sz="2400" dirty="0">
                <a:latin typeface="幼圆" pitchFamily="49" charset="-122"/>
              </a:rPr>
              <a:t>对相邻元素的比较和交换，使全部记录排列</a:t>
            </a:r>
            <a:r>
              <a:rPr lang="zh-CN" altLang="en-US" sz="2400" dirty="0" smtClean="0">
                <a:latin typeface="幼圆" pitchFamily="49" charset="-122"/>
              </a:rPr>
              <a:t>有序</a:t>
            </a:r>
            <a:endParaRPr lang="zh-CN" altLang="en-US" sz="2400" dirty="0">
              <a:latin typeface="幼圆" pitchFamily="49" charset="-122"/>
            </a:endParaRPr>
          </a:p>
          <a:p>
            <a:r>
              <a:rPr lang="zh-CN" altLang="en-US" sz="2800" dirty="0" smtClean="0">
                <a:solidFill>
                  <a:schemeClr val="tx2"/>
                </a:solidFill>
                <a:latin typeface="幼圆" pitchFamily="49" charset="-122"/>
              </a:rPr>
              <a:t>排序</a:t>
            </a:r>
            <a:r>
              <a:rPr lang="zh-CN" altLang="en-US" sz="2800" dirty="0">
                <a:solidFill>
                  <a:schemeClr val="tx2"/>
                </a:solidFill>
                <a:latin typeface="幼圆" pitchFamily="49" charset="-122"/>
              </a:rPr>
              <a:t>的</a:t>
            </a:r>
            <a:r>
              <a:rPr lang="zh-CN" altLang="en-US" sz="2800" dirty="0" smtClean="0">
                <a:solidFill>
                  <a:schemeClr val="tx2"/>
                </a:solidFill>
                <a:latin typeface="幼圆" pitchFamily="49" charset="-122"/>
              </a:rPr>
              <a:t>过程</a:t>
            </a:r>
            <a:endParaRPr lang="en-US" altLang="zh-CN" sz="2800" dirty="0" smtClean="0">
              <a:solidFill>
                <a:schemeClr val="tx2"/>
              </a:solidFill>
              <a:latin typeface="幼圆" pitchFamily="49" charset="-122"/>
            </a:endParaRPr>
          </a:p>
          <a:p>
            <a:pPr lvl="1"/>
            <a:r>
              <a:rPr lang="zh-CN" altLang="en-US" sz="2200" dirty="0" smtClean="0">
                <a:latin typeface="幼圆" pitchFamily="49" charset="-122"/>
              </a:rPr>
              <a:t>对</a:t>
            </a:r>
            <a:r>
              <a:rPr lang="zh-CN" altLang="en-US" sz="2200" dirty="0">
                <a:latin typeface="幼圆" pitchFamily="49" charset="-122"/>
              </a:rPr>
              <a:t>每两个相邻的元素进行比较，若为逆序，则将两者</a:t>
            </a:r>
            <a:r>
              <a:rPr lang="zh-CN" altLang="en-US" sz="2200" dirty="0" smtClean="0">
                <a:latin typeface="幼圆" pitchFamily="49" charset="-122"/>
              </a:rPr>
              <a:t>交换</a:t>
            </a:r>
            <a:endParaRPr lang="en-US" altLang="zh-CN" sz="2200" dirty="0" smtClean="0">
              <a:latin typeface="幼圆" pitchFamily="49" charset="-122"/>
            </a:endParaRPr>
          </a:p>
          <a:p>
            <a:pPr lvl="1"/>
            <a:r>
              <a:rPr lang="zh-CN" altLang="en-US" sz="2200" dirty="0" smtClean="0">
                <a:latin typeface="幼圆" pitchFamily="49" charset="-122"/>
              </a:rPr>
              <a:t>这样</a:t>
            </a:r>
            <a:r>
              <a:rPr lang="zh-CN" altLang="en-US" sz="2200" dirty="0">
                <a:latin typeface="幼圆" pitchFamily="49" charset="-122"/>
              </a:rPr>
              <a:t>的操作反复进行，直至全部记录都比较、交换完毕为止</a:t>
            </a:r>
            <a:r>
              <a:rPr lang="zh-CN" altLang="en-US" sz="2200" dirty="0" smtClean="0">
                <a:latin typeface="幼圆" pitchFamily="49" charset="-122"/>
              </a:rPr>
              <a:t>。</a:t>
            </a:r>
            <a:endParaRPr lang="en-US" altLang="zh-CN" sz="2200" dirty="0" smtClean="0">
              <a:latin typeface="幼圆" pitchFamily="49" charset="-122"/>
            </a:endParaRPr>
          </a:p>
          <a:p>
            <a:pPr lvl="1"/>
            <a:r>
              <a:rPr lang="zh-CN" altLang="en-US" sz="2200" dirty="0" smtClean="0">
                <a:latin typeface="幼圆" pitchFamily="49" charset="-122"/>
              </a:rPr>
              <a:t>如此</a:t>
            </a:r>
            <a:r>
              <a:rPr lang="zh-CN" altLang="en-US" sz="2200" dirty="0">
                <a:latin typeface="幼圆" pitchFamily="49" charset="-122"/>
              </a:rPr>
              <a:t>经过一趟冒泡排序之后，就将关键字最大</a:t>
            </a:r>
            <a:r>
              <a:rPr lang="en-US" altLang="zh-CN" sz="2200" dirty="0">
                <a:latin typeface="幼圆" pitchFamily="49" charset="-122"/>
              </a:rPr>
              <a:t>(</a:t>
            </a:r>
            <a:r>
              <a:rPr lang="zh-CN" altLang="en-US" sz="2200" dirty="0">
                <a:latin typeface="幼圆" pitchFamily="49" charset="-122"/>
              </a:rPr>
              <a:t>或最小</a:t>
            </a:r>
            <a:r>
              <a:rPr lang="en-US" altLang="zh-CN" sz="2200" dirty="0">
                <a:latin typeface="幼圆" pitchFamily="49" charset="-122"/>
              </a:rPr>
              <a:t>)</a:t>
            </a:r>
            <a:r>
              <a:rPr lang="zh-CN" altLang="en-US" sz="2200" dirty="0">
                <a:latin typeface="幼圆" pitchFamily="49" charset="-122"/>
              </a:rPr>
              <a:t>的元素安排在最后一个</a:t>
            </a:r>
            <a:r>
              <a:rPr lang="en-US" altLang="zh-CN" sz="2200" dirty="0">
                <a:latin typeface="幼圆" pitchFamily="49" charset="-122"/>
              </a:rPr>
              <a:t>(</a:t>
            </a:r>
            <a:r>
              <a:rPr lang="zh-CN" altLang="en-US" sz="2200" dirty="0">
                <a:latin typeface="幼圆" pitchFamily="49" charset="-122"/>
              </a:rPr>
              <a:t>或第一个</a:t>
            </a:r>
            <a:r>
              <a:rPr lang="en-US" altLang="zh-CN" sz="2200" dirty="0">
                <a:latin typeface="幼圆" pitchFamily="49" charset="-122"/>
              </a:rPr>
              <a:t>) </a:t>
            </a:r>
            <a:r>
              <a:rPr lang="zh-CN" altLang="en-US" sz="2200" dirty="0">
                <a:latin typeface="幼圆" pitchFamily="49" charset="-122"/>
              </a:rPr>
              <a:t>元素的位置</a:t>
            </a:r>
            <a:r>
              <a:rPr lang="zh-CN" altLang="en-US" sz="2200" dirty="0" smtClean="0">
                <a:latin typeface="幼圆" pitchFamily="49" charset="-122"/>
              </a:rPr>
              <a:t>上。</a:t>
            </a:r>
            <a:endParaRPr lang="en-US" altLang="zh-CN" sz="2200" dirty="0" smtClean="0">
              <a:latin typeface="幼圆" pitchFamily="49" charset="-122"/>
            </a:endParaRPr>
          </a:p>
          <a:p>
            <a:pPr lvl="1"/>
            <a:r>
              <a:rPr lang="zh-CN" altLang="en-US" sz="2200" dirty="0" smtClean="0">
                <a:latin typeface="幼圆" pitchFamily="49" charset="-122"/>
              </a:rPr>
              <a:t>然后</a:t>
            </a:r>
            <a:r>
              <a:rPr lang="zh-CN" altLang="en-US" sz="2200" dirty="0">
                <a:latin typeface="幼圆" pitchFamily="49" charset="-122"/>
              </a:rPr>
              <a:t>，对后</a:t>
            </a:r>
            <a:r>
              <a:rPr lang="en-US" altLang="zh-CN" sz="2200" dirty="0">
                <a:latin typeface="幼圆" pitchFamily="49" charset="-122"/>
              </a:rPr>
              <a:t>n-1</a:t>
            </a:r>
            <a:r>
              <a:rPr lang="zh-CN" altLang="en-US" sz="2200" dirty="0">
                <a:latin typeface="幼圆" pitchFamily="49" charset="-122"/>
              </a:rPr>
              <a:t>个元素重复进行同样的操作，则将具有次大</a:t>
            </a:r>
            <a:r>
              <a:rPr lang="en-US" altLang="zh-CN" sz="2200" dirty="0">
                <a:latin typeface="幼圆" pitchFamily="49" charset="-122"/>
              </a:rPr>
              <a:t>(</a:t>
            </a:r>
            <a:r>
              <a:rPr lang="zh-CN" altLang="en-US" sz="2200" dirty="0">
                <a:latin typeface="幼圆" pitchFamily="49" charset="-122"/>
              </a:rPr>
              <a:t>或次小</a:t>
            </a:r>
            <a:r>
              <a:rPr lang="en-US" altLang="zh-CN" sz="2200" dirty="0">
                <a:latin typeface="幼圆" pitchFamily="49" charset="-122"/>
              </a:rPr>
              <a:t>)</a:t>
            </a:r>
            <a:r>
              <a:rPr lang="zh-CN" altLang="en-US" sz="2200" dirty="0">
                <a:latin typeface="幼圆" pitchFamily="49" charset="-122"/>
              </a:rPr>
              <a:t>元素安排在倒数</a:t>
            </a:r>
            <a:r>
              <a:rPr lang="en-US" altLang="zh-CN" sz="2200" dirty="0">
                <a:latin typeface="幼圆" pitchFamily="49" charset="-122"/>
              </a:rPr>
              <a:t>(</a:t>
            </a:r>
            <a:r>
              <a:rPr lang="zh-CN" altLang="en-US" sz="2200" dirty="0">
                <a:latin typeface="幼圆" pitchFamily="49" charset="-122"/>
              </a:rPr>
              <a:t>或正数</a:t>
            </a:r>
            <a:r>
              <a:rPr lang="en-US" altLang="zh-CN" sz="2200" dirty="0">
                <a:latin typeface="幼圆" pitchFamily="49" charset="-122"/>
              </a:rPr>
              <a:t>)</a:t>
            </a:r>
            <a:r>
              <a:rPr lang="zh-CN" altLang="en-US" sz="2200" dirty="0">
                <a:latin typeface="幼圆" pitchFamily="49" charset="-122"/>
              </a:rPr>
              <a:t>第二个元素的位置上</a:t>
            </a:r>
            <a:r>
              <a:rPr lang="zh-CN" altLang="en-US" sz="2200" dirty="0" smtClean="0">
                <a:latin typeface="幼圆" pitchFamily="49" charset="-122"/>
              </a:rPr>
              <a:t>。</a:t>
            </a:r>
            <a:endParaRPr lang="en-US" altLang="zh-CN" sz="2200" dirty="0" smtClean="0">
              <a:latin typeface="幼圆" pitchFamily="49" charset="-122"/>
            </a:endParaRPr>
          </a:p>
          <a:p>
            <a:pPr lvl="1"/>
            <a:r>
              <a:rPr lang="zh-CN" altLang="en-US" sz="2200" dirty="0" smtClean="0">
                <a:latin typeface="幼圆" pitchFamily="49" charset="-122"/>
              </a:rPr>
              <a:t>重复</a:t>
            </a:r>
            <a:r>
              <a:rPr lang="zh-CN" altLang="en-US" sz="2200" dirty="0">
                <a:latin typeface="幼圆" pitchFamily="49" charset="-122"/>
              </a:rPr>
              <a:t>以上过程，直至没有元素需要交换时为止</a:t>
            </a:r>
            <a:r>
              <a:rPr lang="zh-CN" altLang="en-US" sz="2200" dirty="0" smtClean="0">
                <a:latin typeface="幼圆" pitchFamily="49" charset="-122"/>
              </a:rPr>
              <a:t>。</a:t>
            </a:r>
            <a:endParaRPr lang="en-US" altLang="zh-CN" sz="2200" dirty="0" smtClean="0">
              <a:latin typeface="幼圆" pitchFamily="49" charset="-122"/>
            </a:endParaRPr>
          </a:p>
          <a:p>
            <a:pPr lvl="1"/>
            <a:r>
              <a:rPr lang="zh-CN" altLang="en-US" sz="2200" dirty="0" smtClean="0">
                <a:latin typeface="幼圆" pitchFamily="49" charset="-122"/>
              </a:rPr>
              <a:t>至此</a:t>
            </a:r>
            <a:r>
              <a:rPr lang="zh-CN" altLang="en-US" sz="2200" dirty="0">
                <a:latin typeface="幼圆" pitchFamily="49" charset="-122"/>
              </a:rPr>
              <a:t>，整个序列的记录按关键字由小到大的顺序排列完毕。</a:t>
            </a:r>
          </a:p>
          <a:p>
            <a:endParaRPr lang="zh-CN" altLang="en-US" dirty="0"/>
          </a:p>
        </p:txBody>
      </p:sp>
    </p:spTree>
    <p:extLst>
      <p:ext uri="{BB962C8B-B14F-4D97-AF65-F5344CB8AC3E}">
        <p14:creationId xmlns:p14="http://schemas.microsoft.com/office/powerpoint/2010/main" val="424884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冒泡排序</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a:t>以</a:t>
            </a:r>
            <a:r>
              <a:rPr lang="en-US" altLang="zh-CN" dirty="0"/>
              <a:t>7</a:t>
            </a:r>
            <a:r>
              <a:rPr lang="zh-CN" altLang="en-US" dirty="0"/>
              <a:t>个元素为例说明冒泡排序</a:t>
            </a:r>
          </a:p>
          <a:p>
            <a:pPr lvl="1">
              <a:lnSpc>
                <a:spcPct val="90000"/>
              </a:lnSpc>
            </a:pPr>
            <a:r>
              <a:rPr lang="zh-CN" altLang="en-US" sz="2400" dirty="0"/>
              <a:t>位置</a:t>
            </a:r>
            <a:r>
              <a:rPr lang="en-US" altLang="zh-CN" sz="2400" dirty="0"/>
              <a:t>1~</a:t>
            </a:r>
            <a:r>
              <a:rPr lang="zh-CN" altLang="en-US" sz="2400" dirty="0"/>
              <a:t>位置</a:t>
            </a:r>
            <a:r>
              <a:rPr lang="en-US" altLang="zh-CN" sz="2400" dirty="0"/>
              <a:t>7</a:t>
            </a:r>
            <a:r>
              <a:rPr lang="zh-CN" altLang="en-US" sz="2400" dirty="0"/>
              <a:t>的元素初始排列如下所</a:t>
            </a:r>
            <a:r>
              <a:rPr lang="zh-CN" altLang="en-US" sz="2400" dirty="0" smtClean="0"/>
              <a:t>示</a:t>
            </a:r>
            <a:endParaRPr lang="en-US" altLang="zh-CN" sz="2400" dirty="0" smtClean="0"/>
          </a:p>
          <a:p>
            <a:pPr lvl="1">
              <a:lnSpc>
                <a:spcPct val="90000"/>
              </a:lnSpc>
            </a:pPr>
            <a:r>
              <a:rPr lang="zh-CN" altLang="en-US" sz="2400" dirty="0"/>
              <a:t>第一步：令</a:t>
            </a:r>
            <a:r>
              <a:rPr lang="zh-CN" altLang="en-US" sz="2400" dirty="0">
                <a:solidFill>
                  <a:srgbClr val="3333FF"/>
                </a:solidFill>
              </a:rPr>
              <a:t>位置</a:t>
            </a:r>
            <a:r>
              <a:rPr lang="en-US" altLang="zh-CN" sz="2400" dirty="0">
                <a:solidFill>
                  <a:srgbClr val="3333FF"/>
                </a:solidFill>
              </a:rPr>
              <a:t>1</a:t>
            </a:r>
            <a:r>
              <a:rPr lang="zh-CN" altLang="en-US" sz="2400" dirty="0">
                <a:solidFill>
                  <a:srgbClr val="3333FF"/>
                </a:solidFill>
              </a:rPr>
              <a:t>和位置</a:t>
            </a:r>
            <a:r>
              <a:rPr lang="en-US" altLang="zh-CN" sz="2400" dirty="0">
                <a:solidFill>
                  <a:srgbClr val="3333FF"/>
                </a:solidFill>
              </a:rPr>
              <a:t>2</a:t>
            </a:r>
            <a:r>
              <a:rPr lang="zh-CN" altLang="en-US" sz="2400" dirty="0"/>
              <a:t>的元素比较，若位置</a:t>
            </a:r>
            <a:r>
              <a:rPr lang="en-US" altLang="zh-CN" sz="2400" dirty="0"/>
              <a:t>1</a:t>
            </a:r>
            <a:r>
              <a:rPr lang="zh-CN" altLang="en-US" sz="2400" dirty="0"/>
              <a:t>的元素大，则交换</a:t>
            </a:r>
            <a:endParaRPr lang="zh-CN" altLang="en-US" sz="2400" dirty="0">
              <a:solidFill>
                <a:srgbClr val="CC3300"/>
              </a:solidFill>
            </a:endParaRPr>
          </a:p>
          <a:p>
            <a:pPr lvl="1">
              <a:lnSpc>
                <a:spcPct val="90000"/>
              </a:lnSpc>
            </a:pPr>
            <a:r>
              <a:rPr lang="zh-CN" altLang="en-US" sz="2400" dirty="0">
                <a:ea typeface="幼圆" pitchFamily="49" charset="-122"/>
              </a:rPr>
              <a:t>第二步：令</a:t>
            </a:r>
            <a:r>
              <a:rPr lang="zh-CN" altLang="en-US" sz="2400" dirty="0">
                <a:solidFill>
                  <a:srgbClr val="3333FF"/>
                </a:solidFill>
                <a:ea typeface="幼圆" pitchFamily="49" charset="-122"/>
              </a:rPr>
              <a:t>位置</a:t>
            </a:r>
            <a:r>
              <a:rPr lang="en-US" altLang="zh-CN" sz="2400" dirty="0">
                <a:solidFill>
                  <a:srgbClr val="3333FF"/>
                </a:solidFill>
                <a:ea typeface="幼圆" pitchFamily="49" charset="-122"/>
              </a:rPr>
              <a:t>2</a:t>
            </a:r>
            <a:r>
              <a:rPr lang="zh-CN" altLang="en-US" sz="2400" dirty="0">
                <a:solidFill>
                  <a:srgbClr val="3333FF"/>
                </a:solidFill>
                <a:ea typeface="幼圆" pitchFamily="49" charset="-122"/>
              </a:rPr>
              <a:t>和位置</a:t>
            </a:r>
            <a:r>
              <a:rPr lang="en-US" altLang="zh-CN" sz="2400" dirty="0">
                <a:solidFill>
                  <a:srgbClr val="3333FF"/>
                </a:solidFill>
                <a:ea typeface="幼圆" pitchFamily="49" charset="-122"/>
              </a:rPr>
              <a:t>3</a:t>
            </a:r>
            <a:r>
              <a:rPr lang="zh-CN" altLang="en-US" sz="2400" dirty="0">
                <a:ea typeface="幼圆" pitchFamily="49" charset="-122"/>
              </a:rPr>
              <a:t>的元素比较，若位置</a:t>
            </a:r>
            <a:r>
              <a:rPr lang="en-US" altLang="zh-CN" sz="2400" dirty="0">
                <a:ea typeface="幼圆" pitchFamily="49" charset="-122"/>
              </a:rPr>
              <a:t>2</a:t>
            </a:r>
            <a:r>
              <a:rPr lang="zh-CN" altLang="en-US" sz="2400" dirty="0">
                <a:ea typeface="幼圆" pitchFamily="49" charset="-122"/>
              </a:rPr>
              <a:t>的元素大，则交换</a:t>
            </a:r>
          </a:p>
          <a:p>
            <a:pPr lvl="1">
              <a:lnSpc>
                <a:spcPct val="90000"/>
              </a:lnSpc>
            </a:pPr>
            <a:endParaRPr lang="zh-CN" altLang="en-US" dirty="0">
              <a:solidFill>
                <a:srgbClr val="CC3300"/>
              </a:solidFill>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36" y="3276603"/>
            <a:ext cx="5839376" cy="312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00" y="3244522"/>
            <a:ext cx="2038350" cy="323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346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冒泡排序</a:t>
            </a:r>
            <a:endParaRPr lang="zh-CN" altLang="en-US" dirty="0"/>
          </a:p>
        </p:txBody>
      </p:sp>
      <p:sp>
        <p:nvSpPr>
          <p:cNvPr id="3" name="内容占位符 2"/>
          <p:cNvSpPr>
            <a:spLocks noGrp="1"/>
          </p:cNvSpPr>
          <p:nvPr>
            <p:ph idx="1"/>
          </p:nvPr>
        </p:nvSpPr>
        <p:spPr>
          <a:xfrm>
            <a:off x="457200" y="1076325"/>
            <a:ext cx="8686800" cy="5248275"/>
          </a:xfrm>
        </p:spPr>
        <p:txBody>
          <a:bodyPr/>
          <a:lstStyle/>
          <a:p>
            <a:r>
              <a:rPr lang="zh-CN" altLang="en-US" sz="2400" dirty="0"/>
              <a:t>第三步：令</a:t>
            </a:r>
            <a:r>
              <a:rPr lang="zh-CN" altLang="en-US" sz="2400" dirty="0">
                <a:solidFill>
                  <a:srgbClr val="3333FF"/>
                </a:solidFill>
              </a:rPr>
              <a:t>位置</a:t>
            </a:r>
            <a:r>
              <a:rPr lang="en-US" altLang="zh-CN" sz="2400" dirty="0">
                <a:solidFill>
                  <a:srgbClr val="3333FF"/>
                </a:solidFill>
              </a:rPr>
              <a:t>3</a:t>
            </a:r>
            <a:r>
              <a:rPr lang="zh-CN" altLang="en-US" sz="2400" dirty="0">
                <a:solidFill>
                  <a:srgbClr val="3333FF"/>
                </a:solidFill>
              </a:rPr>
              <a:t>和位置</a:t>
            </a:r>
            <a:r>
              <a:rPr lang="en-US" altLang="zh-CN" sz="2400" dirty="0">
                <a:solidFill>
                  <a:srgbClr val="3333FF"/>
                </a:solidFill>
              </a:rPr>
              <a:t>4</a:t>
            </a:r>
            <a:r>
              <a:rPr lang="zh-CN" altLang="en-US" sz="2400" dirty="0"/>
              <a:t>的元素比较，若位置</a:t>
            </a:r>
            <a:r>
              <a:rPr lang="en-US" altLang="zh-CN" sz="2400" dirty="0"/>
              <a:t>3</a:t>
            </a:r>
            <a:r>
              <a:rPr lang="zh-CN" altLang="en-US" sz="2400" dirty="0"/>
              <a:t>的元素大，则</a:t>
            </a:r>
            <a:r>
              <a:rPr lang="zh-CN" altLang="en-US" sz="2400" dirty="0" smtClean="0"/>
              <a:t>交换</a:t>
            </a:r>
            <a:endParaRPr lang="en-US" altLang="zh-CN" sz="2400" dirty="0" smtClean="0"/>
          </a:p>
          <a:p>
            <a:r>
              <a:rPr lang="zh-CN" altLang="en-US" sz="2400" dirty="0">
                <a:ea typeface="幼圆" pitchFamily="49" charset="-122"/>
              </a:rPr>
              <a:t>第四步：令</a:t>
            </a:r>
            <a:r>
              <a:rPr lang="zh-CN" altLang="en-US" sz="2400" dirty="0">
                <a:solidFill>
                  <a:srgbClr val="3333FF"/>
                </a:solidFill>
                <a:ea typeface="幼圆" pitchFamily="49" charset="-122"/>
              </a:rPr>
              <a:t>位置</a:t>
            </a:r>
            <a:r>
              <a:rPr lang="en-US" altLang="zh-CN" sz="2400" dirty="0">
                <a:solidFill>
                  <a:srgbClr val="3333FF"/>
                </a:solidFill>
                <a:ea typeface="幼圆" pitchFamily="49" charset="-122"/>
              </a:rPr>
              <a:t>4</a:t>
            </a:r>
            <a:r>
              <a:rPr lang="zh-CN" altLang="en-US" sz="2400" dirty="0">
                <a:solidFill>
                  <a:srgbClr val="3333FF"/>
                </a:solidFill>
                <a:ea typeface="幼圆" pitchFamily="49" charset="-122"/>
              </a:rPr>
              <a:t>和位置</a:t>
            </a:r>
            <a:r>
              <a:rPr lang="en-US" altLang="zh-CN" sz="2400" dirty="0">
                <a:solidFill>
                  <a:srgbClr val="3333FF"/>
                </a:solidFill>
                <a:ea typeface="幼圆" pitchFamily="49" charset="-122"/>
              </a:rPr>
              <a:t>5</a:t>
            </a:r>
            <a:r>
              <a:rPr lang="zh-CN" altLang="en-US" sz="2400" dirty="0">
                <a:ea typeface="幼圆" pitchFamily="49" charset="-122"/>
              </a:rPr>
              <a:t>的元素比较，若位置</a:t>
            </a:r>
            <a:r>
              <a:rPr lang="en-US" altLang="zh-CN" sz="2400" dirty="0">
                <a:ea typeface="幼圆" pitchFamily="49" charset="-122"/>
              </a:rPr>
              <a:t>4</a:t>
            </a:r>
            <a:r>
              <a:rPr lang="zh-CN" altLang="en-US" sz="2400" dirty="0">
                <a:ea typeface="幼圆" pitchFamily="49" charset="-122"/>
              </a:rPr>
              <a:t>的元素大，则交换</a:t>
            </a:r>
          </a:p>
          <a:p>
            <a:r>
              <a:rPr lang="zh-CN" altLang="en-US" sz="2400" dirty="0">
                <a:ea typeface="幼圆" pitchFamily="49" charset="-122"/>
              </a:rPr>
              <a:t>第五步：令</a:t>
            </a:r>
            <a:r>
              <a:rPr lang="zh-CN" altLang="en-US" sz="2400" dirty="0">
                <a:solidFill>
                  <a:srgbClr val="3333FF"/>
                </a:solidFill>
                <a:ea typeface="幼圆" pitchFamily="49" charset="-122"/>
              </a:rPr>
              <a:t>位置</a:t>
            </a:r>
            <a:r>
              <a:rPr lang="en-US" altLang="zh-CN" sz="2400" dirty="0">
                <a:solidFill>
                  <a:srgbClr val="3333FF"/>
                </a:solidFill>
                <a:ea typeface="幼圆" pitchFamily="49" charset="-122"/>
              </a:rPr>
              <a:t>5</a:t>
            </a:r>
            <a:r>
              <a:rPr lang="zh-CN" altLang="en-US" sz="2400" dirty="0">
                <a:solidFill>
                  <a:srgbClr val="3333FF"/>
                </a:solidFill>
                <a:ea typeface="幼圆" pitchFamily="49" charset="-122"/>
              </a:rPr>
              <a:t>和位置</a:t>
            </a:r>
            <a:r>
              <a:rPr lang="en-US" altLang="zh-CN" sz="2400" dirty="0">
                <a:solidFill>
                  <a:srgbClr val="3333FF"/>
                </a:solidFill>
                <a:ea typeface="幼圆" pitchFamily="49" charset="-122"/>
              </a:rPr>
              <a:t>6</a:t>
            </a:r>
            <a:r>
              <a:rPr lang="zh-CN" altLang="en-US" sz="2400" dirty="0">
                <a:ea typeface="幼圆" pitchFamily="49" charset="-122"/>
              </a:rPr>
              <a:t>的元素比较，若位置</a:t>
            </a:r>
            <a:r>
              <a:rPr lang="en-US" altLang="zh-CN" sz="2400" dirty="0">
                <a:ea typeface="幼圆" pitchFamily="49" charset="-122"/>
              </a:rPr>
              <a:t>5</a:t>
            </a:r>
            <a:r>
              <a:rPr lang="zh-CN" altLang="en-US" sz="2400" dirty="0">
                <a:ea typeface="幼圆" pitchFamily="49" charset="-122"/>
              </a:rPr>
              <a:t>的元素大，则交换</a:t>
            </a:r>
          </a:p>
          <a:p>
            <a:endParaRPr lang="zh-CN" altLang="en-US" sz="2400" dirty="0"/>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76" y="3200406"/>
            <a:ext cx="6857820" cy="3435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346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Pages>0</Pages>
  <Words>1289</Words>
  <Characters>0</Characters>
  <Application>Microsoft Office PowerPoint</Application>
  <DocSecurity>0</DocSecurity>
  <PresentationFormat>全屏显示(4:3)</PresentationFormat>
  <Lines>0</Lines>
  <Paragraphs>211</Paragraphs>
  <Slides>42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黑体</vt:lpstr>
      <vt:lpstr>楷体_GB2312</vt:lpstr>
      <vt:lpstr>隶书</vt:lpstr>
      <vt:lpstr>宋体</vt:lpstr>
      <vt:lpstr>幼圆</vt:lpstr>
      <vt:lpstr>Arial</vt:lpstr>
      <vt:lpstr>Calibri</vt:lpstr>
      <vt:lpstr>Courier New</vt:lpstr>
      <vt:lpstr>Tahoma</vt:lpstr>
      <vt:lpstr>Times New Roman</vt:lpstr>
      <vt:lpstr>Verdana</vt:lpstr>
      <vt:lpstr>Wingdings</vt:lpstr>
      <vt:lpstr>sample</vt:lpstr>
      <vt:lpstr>PowerPoint 演示文稿</vt:lpstr>
      <vt:lpstr>一、排序</vt:lpstr>
      <vt:lpstr>一、排序</vt:lpstr>
      <vt:lpstr>插入排序</vt:lpstr>
      <vt:lpstr>插入排序算法</vt:lpstr>
      <vt:lpstr>插入排序</vt:lpstr>
      <vt:lpstr>冒泡排序</vt:lpstr>
      <vt:lpstr>冒泡排序</vt:lpstr>
      <vt:lpstr>冒泡排序</vt:lpstr>
      <vt:lpstr>冒泡排序</vt:lpstr>
      <vt:lpstr>快速排序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二、查找</vt:lpstr>
      <vt:lpstr>PowerPoint 演示文稿</vt:lpstr>
      <vt:lpstr>三、例题</vt:lpstr>
      <vt:lpstr>例题解答</vt:lpstr>
      <vt:lpstr>三、例题</vt:lpstr>
      <vt:lpstr>三、例题</vt:lpstr>
      <vt:lpstr>解决方法(C语法)</vt:lpstr>
      <vt:lpstr>四、练习题</vt:lpstr>
      <vt:lpstr>PowerPoint 演示文稿</vt:lpstr>
    </vt:vector>
  </TitlesOfParts>
  <Company>GuildDesign Inc.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Hewlett-Packard Company</cp:lastModifiedBy>
  <cp:revision>319</cp:revision>
  <dcterms:created xsi:type="dcterms:W3CDTF">2004-08-26T06:30:40Z</dcterms:created>
  <dcterms:modified xsi:type="dcterms:W3CDTF">2017-10-16T01:27:30Z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