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22" r:id="rId2"/>
    <p:sldId id="394" r:id="rId3"/>
    <p:sldId id="440" r:id="rId4"/>
    <p:sldId id="442" r:id="rId5"/>
    <p:sldId id="443" r:id="rId6"/>
    <p:sldId id="444" r:id="rId7"/>
    <p:sldId id="445" r:id="rId8"/>
    <p:sldId id="448" r:id="rId9"/>
    <p:sldId id="446" r:id="rId10"/>
    <p:sldId id="441" r:id="rId11"/>
    <p:sldId id="447" r:id="rId12"/>
    <p:sldId id="401" r:id="rId13"/>
    <p:sldId id="276" r:id="rId14"/>
  </p:sldIdLst>
  <p:sldSz cx="9144000" cy="6858000" type="screen4x3"/>
  <p:notesSz cx="6858000" cy="91440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FF3300"/>
    <a:srgbClr val="0033CC"/>
    <a:srgbClr val="9D9D9D"/>
    <a:srgbClr val="798287"/>
    <a:srgbClr val="F1F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78"/>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0"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F21D3-01E8-4102-B608-8A6B50B6B27E}" type="datetimeFigureOut">
              <a:rPr lang="zh-CN" altLang="en-US" smtClean="0"/>
              <a:pPr/>
              <a:t>2017/10/18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58B7-DAA9-4F91-B7BC-3464546D441B}" type="slidenum">
              <a:rPr lang="zh-CN" altLang="en-US" smtClean="0"/>
              <a:pPr/>
              <a:t>‹#›</a:t>
            </a:fld>
            <a:endParaRPr lang="zh-CN" altLang="en-US"/>
          </a:p>
        </p:txBody>
      </p:sp>
    </p:spTree>
    <p:extLst>
      <p:ext uri="{BB962C8B-B14F-4D97-AF65-F5344CB8AC3E}">
        <p14:creationId xmlns:p14="http://schemas.microsoft.com/office/powerpoint/2010/main" val="390320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83D17-2EF0-43BD-97E4-BB7AF5A7BF42}" type="datetimeFigureOut">
              <a:rPr lang="zh-CN" altLang="en-US" smtClean="0"/>
              <a:pPr/>
              <a:t>2017/10/18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BEC53-73A9-4568-A3D2-42A0C2499666}" type="slidenum">
              <a:rPr lang="zh-CN" altLang="en-US" smtClean="0"/>
              <a:pPr/>
              <a:t>‹#›</a:t>
            </a:fld>
            <a:endParaRPr lang="zh-CN" altLang="en-US"/>
          </a:p>
        </p:txBody>
      </p:sp>
    </p:spTree>
    <p:extLst>
      <p:ext uri="{BB962C8B-B14F-4D97-AF65-F5344CB8AC3E}">
        <p14:creationId xmlns:p14="http://schemas.microsoft.com/office/powerpoint/2010/main" val="809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0" y="0"/>
            <a:ext cx="767715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pPr>
              <a:defRPr/>
            </a:pPr>
            <a:endParaRPr lang="zh-CN" altLang="en-US">
              <a:ea typeface="+mn-ea"/>
            </a:endParaRPr>
          </a:p>
        </p:txBody>
      </p:sp>
      <p:sp>
        <p:nvSpPr>
          <p:cNvPr id="5" name="Rectangle 3"/>
          <p:cNvSpPr>
            <a:spLocks noChangeArrowheads="1"/>
          </p:cNvSpPr>
          <p:nvPr/>
        </p:nvSpPr>
        <p:spPr bwMode="auto">
          <a:xfrm>
            <a:off x="0" y="762000"/>
            <a:ext cx="9144000" cy="2386013"/>
          </a:xfrm>
          <a:prstGeom prst="rect">
            <a:avLst/>
          </a:prstGeom>
          <a:solidFill>
            <a:schemeClr val="hlink">
              <a:alpha val="96077"/>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6" name="Rectangle 4"/>
          <p:cNvSpPr>
            <a:spLocks noChangeArrowheads="1"/>
          </p:cNvSpPr>
          <p:nvPr/>
        </p:nvSpPr>
        <p:spPr bwMode="auto">
          <a:xfrm>
            <a:off x="0" y="6477000"/>
            <a:ext cx="9144000" cy="381000"/>
          </a:xfrm>
          <a:prstGeom prst="rect">
            <a:avLst/>
          </a:prstGeom>
          <a:solidFill>
            <a:srgbClr val="969696">
              <a:alpha val="5607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7" name="未知" descr="gbc_1"/>
          <p:cNvSpPr>
            <a:spLocks/>
          </p:cNvSpPr>
          <p:nvPr/>
        </p:nvSpPr>
        <p:spPr bwMode="auto">
          <a:xfrm>
            <a:off x="0" y="914400"/>
            <a:ext cx="7326313" cy="2233613"/>
          </a:xfrm>
          <a:custGeom>
            <a:avLst/>
            <a:gdLst>
              <a:gd name="T0" fmla="*/ 0 w 4615"/>
              <a:gd name="T1" fmla="*/ 0 h 1407"/>
              <a:gd name="T2" fmla="*/ 2147483647 w 4615"/>
              <a:gd name="T3" fmla="*/ 0 h 1407"/>
              <a:gd name="T4" fmla="*/ 2147483647 w 4615"/>
              <a:gd name="T5" fmla="*/ 2147483647 h 1407"/>
              <a:gd name="T6" fmla="*/ 0 w 4615"/>
              <a:gd name="T7" fmla="*/ 214748364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0" y="3124200"/>
            <a:ext cx="9144000" cy="7620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9" name="Text Box 12"/>
          <p:cNvSpPr txBox="1">
            <a:spLocks noChangeArrowheads="1"/>
          </p:cNvSpPr>
          <p:nvPr/>
        </p:nvSpPr>
        <p:spPr bwMode="auto">
          <a:xfrm>
            <a:off x="0" y="176213"/>
            <a:ext cx="3048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r" eaLnBrk="1" hangingPunct="1">
              <a:defRPr/>
            </a:pPr>
            <a:r>
              <a:rPr lang="zh-CN" altLang="zh-CN" sz="2400" b="1" kern="1200" dirty="0" smtClean="0">
                <a:solidFill>
                  <a:schemeClr val="tx2"/>
                </a:solidFill>
                <a:latin typeface="Verdana" pitchFamily="34" charset="0"/>
                <a:ea typeface="宋体" pitchFamily="2" charset="-122"/>
                <a:cs typeface="+mn-cs"/>
              </a:rPr>
              <a:t>程序设计综合实践</a:t>
            </a:r>
            <a:endParaRPr lang="zh-CN" altLang="en-US" sz="2400" b="1" kern="1200" dirty="0" smtClean="0">
              <a:solidFill>
                <a:schemeClr val="tx2"/>
              </a:solidFill>
              <a:latin typeface="Verdana" pitchFamily="34" charset="0"/>
              <a:ea typeface="宋体" pitchFamily="2" charset="-122"/>
              <a:cs typeface="+mn-cs"/>
            </a:endParaRPr>
          </a:p>
        </p:txBody>
      </p:sp>
      <p:sp>
        <p:nvSpPr>
          <p:cNvPr id="2055" name="Rectangle 7"/>
          <p:cNvSpPr>
            <a:spLocks noGrp="1" noChangeArrowheads="1"/>
          </p:cNvSpPr>
          <p:nvPr>
            <p:ph type="ctrTitle"/>
          </p:nvPr>
        </p:nvSpPr>
        <p:spPr>
          <a:xfrm>
            <a:off x="914400" y="3200400"/>
            <a:ext cx="7239000" cy="609600"/>
          </a:xfrm>
        </p:spPr>
        <p:txBody>
          <a:bodyPr/>
          <a:lstStyle>
            <a:lvl1pPr>
              <a:defRPr sz="4000"/>
            </a:lvl1pPr>
          </a:lstStyle>
          <a:p>
            <a:pPr lvl="0"/>
            <a:r>
              <a:rPr lang="en-US" altLang="zh-CN" noProof="0" smtClean="0"/>
              <a:t>Click to edit Master title style</a:t>
            </a:r>
          </a:p>
        </p:txBody>
      </p:sp>
      <p:sp>
        <p:nvSpPr>
          <p:cNvPr id="2056" name="Rectangle 8"/>
          <p:cNvSpPr>
            <a:spLocks noGrp="1" noChangeArrowheads="1"/>
          </p:cNvSpPr>
          <p:nvPr>
            <p:ph type="subTitle" idx="1"/>
          </p:nvPr>
        </p:nvSpPr>
        <p:spPr>
          <a:xfrm>
            <a:off x="5334000" y="6038850"/>
            <a:ext cx="3581400" cy="304800"/>
          </a:xfrm>
          <a:noFill/>
          <a:extLst>
            <a:ext uri="{909E8E84-426E-40DD-AFC4-6F175D3DCCD1}">
              <a14:hiddenFill xmlns:a14="http://schemas.microsoft.com/office/drawing/2010/main">
                <a:solidFill>
                  <a:schemeClr val="accent1"/>
                </a:solidFill>
              </a14:hiddenFill>
            </a:ext>
          </a:extLst>
        </p:spPr>
        <p:txBody>
          <a:bodyPr/>
          <a:lstStyle>
            <a:lvl1pPr marL="0" indent="0" algn="ctr">
              <a:buFont typeface="Wingdings" pitchFamily="2" charset="2"/>
              <a:buNone/>
              <a:defRPr sz="1400">
                <a:solidFill>
                  <a:schemeClr val="tx2"/>
                </a:solidFill>
              </a:defRPr>
            </a:lvl1pPr>
          </a:lstStyle>
          <a:p>
            <a:pPr lvl="0"/>
            <a:r>
              <a:rPr lang="en-US" altLang="zh-CN" noProof="0" smtClean="0"/>
              <a:t>Click to edit Master subtitle style</a:t>
            </a:r>
          </a:p>
        </p:txBody>
      </p:sp>
      <p:sp>
        <p:nvSpPr>
          <p:cNvPr id="10" name="Rectangle 9"/>
          <p:cNvSpPr>
            <a:spLocks noGrp="1" noChangeArrowheads="1"/>
          </p:cNvSpPr>
          <p:nvPr>
            <p:ph type="dt" sz="half" idx="10"/>
          </p:nvPr>
        </p:nvSpPr>
        <p:spPr>
          <a:xfrm>
            <a:off x="457200" y="6556375"/>
            <a:ext cx="2133600" cy="134938"/>
          </a:xfrm>
        </p:spPr>
        <p:txBody>
          <a:bodyPr/>
          <a:lstStyle>
            <a:lvl1pPr>
              <a:defRPr>
                <a:latin typeface="Arial" pitchFamily="34" charset="0"/>
              </a:defRPr>
            </a:lvl1pPr>
          </a:lstStyle>
          <a:p>
            <a:pPr>
              <a:defRPr/>
            </a:pPr>
            <a:endParaRPr lang="en-US" altLang="zh-CN"/>
          </a:p>
        </p:txBody>
      </p:sp>
      <p:sp>
        <p:nvSpPr>
          <p:cNvPr id="11" name="Rectangle 10"/>
          <p:cNvSpPr>
            <a:spLocks noGrp="1" noChangeArrowheads="1"/>
          </p:cNvSpPr>
          <p:nvPr>
            <p:ph type="ftr" sz="quarter" idx="11"/>
          </p:nvPr>
        </p:nvSpPr>
        <p:spPr bwMode="auto">
          <a:xfrm>
            <a:off x="3238500" y="6578600"/>
            <a:ext cx="2895600" cy="171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2" name="Rectangle 11"/>
          <p:cNvSpPr>
            <a:spLocks noGrp="1" noChangeArrowheads="1"/>
          </p:cNvSpPr>
          <p:nvPr>
            <p:ph type="sldNum" sz="quarter" idx="12"/>
          </p:nvPr>
        </p:nvSpPr>
        <p:spPr>
          <a:xfrm>
            <a:off x="8458200" y="6588125"/>
            <a:ext cx="457200" cy="168275"/>
          </a:xfrm>
        </p:spPr>
        <p:txBody>
          <a:bodyPr/>
          <a:lstStyle>
            <a:lvl1pPr algn="r">
              <a:defRPr>
                <a:latin typeface="Arial" pitchFamily="34" charset="0"/>
              </a:defRPr>
            </a:lvl1pPr>
          </a:lstStyle>
          <a:p>
            <a:pPr>
              <a:defRPr/>
            </a:pPr>
            <a:fld id="{4AC6D67F-9DF3-4BE4-A1BD-77AD7548717B}" type="slidenum">
              <a:rPr lang="zh-CN" altLang="en-US"/>
              <a:pPr>
                <a:defRPr/>
              </a:pPr>
              <a:t>‹#›</a:t>
            </a:fld>
            <a:endParaRPr lang="en-US" altLang="zh-CN"/>
          </a:p>
        </p:txBody>
      </p:sp>
    </p:spTree>
    <p:extLst>
      <p:ext uri="{BB962C8B-B14F-4D97-AF65-F5344CB8AC3E}">
        <p14:creationId xmlns:p14="http://schemas.microsoft.com/office/powerpoint/2010/main" val="40797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257A49F5-5C23-4873-A450-4FC1F45046D1}" type="slidenum">
              <a:rPr lang="zh-CN" altLang="en-US"/>
              <a:pPr>
                <a:defRPr/>
              </a:pPr>
              <a:t>‹#›</a:t>
            </a:fld>
            <a:endParaRPr lang="en-US" altLang="zh-CN"/>
          </a:p>
        </p:txBody>
      </p:sp>
    </p:spTree>
    <p:extLst>
      <p:ext uri="{BB962C8B-B14F-4D97-AF65-F5344CB8AC3E}">
        <p14:creationId xmlns:p14="http://schemas.microsoft.com/office/powerpoint/2010/main" val="30572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12750"/>
            <a:ext cx="2076450" cy="5911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12750"/>
            <a:ext cx="6076950" cy="5911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A845D4AD-90C1-4AFF-9B5C-5DC6E24389A6}" type="slidenum">
              <a:rPr lang="zh-CN" altLang="en-US"/>
              <a:pPr>
                <a:defRPr/>
              </a:pPr>
              <a:t>‹#›</a:t>
            </a:fld>
            <a:endParaRPr lang="en-US" altLang="zh-CN"/>
          </a:p>
        </p:txBody>
      </p:sp>
    </p:spTree>
    <p:extLst>
      <p:ext uri="{BB962C8B-B14F-4D97-AF65-F5344CB8AC3E}">
        <p14:creationId xmlns:p14="http://schemas.microsoft.com/office/powerpoint/2010/main" val="63426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3200"/>
            </a:lvl1pPr>
            <a:lvl2pPr>
              <a:defRPr sz="2800">
                <a:latin typeface="宋体" pitchFamily="2" charset="-122"/>
                <a:ea typeface="宋体" pitchFamily="2"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061B4694-B374-49CB-B615-F60D2E1B50D2}" type="slidenum">
              <a:rPr lang="zh-CN" altLang="en-US"/>
              <a:pPr>
                <a:defRPr/>
              </a:pPr>
              <a:t>‹#›</a:t>
            </a:fld>
            <a:endParaRPr lang="en-US" altLang="zh-CN"/>
          </a:p>
        </p:txBody>
      </p:sp>
    </p:spTree>
    <p:extLst>
      <p:ext uri="{BB962C8B-B14F-4D97-AF65-F5344CB8AC3E}">
        <p14:creationId xmlns:p14="http://schemas.microsoft.com/office/powerpoint/2010/main" val="353616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E6ECE88-5445-47EB-A103-B1655F412963}" type="slidenum">
              <a:rPr lang="zh-CN" altLang="en-US"/>
              <a:pPr>
                <a:defRPr/>
              </a:pPr>
              <a:t>‹#›</a:t>
            </a:fld>
            <a:endParaRPr lang="en-US" altLang="zh-CN"/>
          </a:p>
        </p:txBody>
      </p:sp>
    </p:spTree>
    <p:extLst>
      <p:ext uri="{BB962C8B-B14F-4D97-AF65-F5344CB8AC3E}">
        <p14:creationId xmlns:p14="http://schemas.microsoft.com/office/powerpoint/2010/main" val="6968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CC3C188C-C779-48DF-B4C7-BC4CDF11C7D3}" type="slidenum">
              <a:rPr lang="zh-CN" altLang="en-US"/>
              <a:pPr>
                <a:defRPr/>
              </a:pPr>
              <a:t>‹#›</a:t>
            </a:fld>
            <a:endParaRPr lang="en-US" altLang="zh-CN"/>
          </a:p>
        </p:txBody>
      </p:sp>
    </p:spTree>
    <p:extLst>
      <p:ext uri="{BB962C8B-B14F-4D97-AF65-F5344CB8AC3E}">
        <p14:creationId xmlns:p14="http://schemas.microsoft.com/office/powerpoint/2010/main" val="917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B7DBD27A-A724-4239-AC96-D959552B2D75}" type="slidenum">
              <a:rPr lang="zh-CN" altLang="en-US"/>
              <a:pPr>
                <a:defRPr/>
              </a:pPr>
              <a:t>‹#›</a:t>
            </a:fld>
            <a:endParaRPr lang="en-US" altLang="zh-CN"/>
          </a:p>
        </p:txBody>
      </p:sp>
    </p:spTree>
    <p:extLst>
      <p:ext uri="{BB962C8B-B14F-4D97-AF65-F5344CB8AC3E}">
        <p14:creationId xmlns:p14="http://schemas.microsoft.com/office/powerpoint/2010/main" val="352038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1A6F0BEE-446B-4A60-B362-2F8912AE6BC2}" type="slidenum">
              <a:rPr lang="zh-CN" altLang="en-US"/>
              <a:pPr>
                <a:defRPr/>
              </a:pPr>
              <a:t>‹#›</a:t>
            </a:fld>
            <a:endParaRPr lang="en-US" altLang="zh-CN"/>
          </a:p>
        </p:txBody>
      </p:sp>
    </p:spTree>
    <p:extLst>
      <p:ext uri="{BB962C8B-B14F-4D97-AF65-F5344CB8AC3E}">
        <p14:creationId xmlns:p14="http://schemas.microsoft.com/office/powerpoint/2010/main" val="15724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46BCC8D4-4952-4801-883A-D7D0518A2032}" type="slidenum">
              <a:rPr lang="zh-CN" altLang="en-US"/>
              <a:pPr>
                <a:defRPr/>
              </a:pPr>
              <a:t>‹#›</a:t>
            </a:fld>
            <a:endParaRPr lang="en-US" altLang="zh-CN"/>
          </a:p>
        </p:txBody>
      </p:sp>
    </p:spTree>
    <p:extLst>
      <p:ext uri="{BB962C8B-B14F-4D97-AF65-F5344CB8AC3E}">
        <p14:creationId xmlns:p14="http://schemas.microsoft.com/office/powerpoint/2010/main" val="127895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A3AF617F-2CC7-4BC6-A861-B2EEBC396011}" type="slidenum">
              <a:rPr lang="zh-CN" altLang="en-US"/>
              <a:pPr>
                <a:defRPr/>
              </a:pPr>
              <a:t>‹#›</a:t>
            </a:fld>
            <a:endParaRPr lang="en-US" altLang="zh-CN"/>
          </a:p>
        </p:txBody>
      </p:sp>
    </p:spTree>
    <p:extLst>
      <p:ext uri="{BB962C8B-B14F-4D97-AF65-F5344CB8AC3E}">
        <p14:creationId xmlns:p14="http://schemas.microsoft.com/office/powerpoint/2010/main" val="73232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7B3CDBBD-E5DB-433A-9780-E4D3B31B378A}" type="slidenum">
              <a:rPr lang="zh-CN" altLang="en-US"/>
              <a:pPr>
                <a:defRPr/>
              </a:pPr>
              <a:t>‹#›</a:t>
            </a:fld>
            <a:endParaRPr lang="en-US" altLang="zh-CN"/>
          </a:p>
        </p:txBody>
      </p:sp>
    </p:spTree>
    <p:extLst>
      <p:ext uri="{BB962C8B-B14F-4D97-AF65-F5344CB8AC3E}">
        <p14:creationId xmlns:p14="http://schemas.microsoft.com/office/powerpoint/2010/main" val="24135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381000"/>
          </a:xfrm>
          <a:prstGeom prst="rect">
            <a:avLst/>
          </a:prstGeom>
          <a:solidFill>
            <a:srgbClr val="969696">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未知" descr="gbc_3"/>
          <p:cNvSpPr>
            <a:spLocks/>
          </p:cNvSpPr>
          <p:nvPr/>
        </p:nvSpPr>
        <p:spPr bwMode="auto">
          <a:xfrm>
            <a:off x="0" y="0"/>
            <a:ext cx="8915400" cy="1014413"/>
          </a:xfrm>
          <a:custGeom>
            <a:avLst/>
            <a:gdLst>
              <a:gd name="T0" fmla="*/ 0 w 5616"/>
              <a:gd name="T1" fmla="*/ 2147483647 h 576"/>
              <a:gd name="T2" fmla="*/ 2147483647 w 5616"/>
              <a:gd name="T3" fmla="*/ 2147483647 h 576"/>
              <a:gd name="T4" fmla="*/ 2147483647 w 5616"/>
              <a:gd name="T5" fmla="*/ 0 h 576"/>
              <a:gd name="T6" fmla="*/ 0 w 5616"/>
              <a:gd name="T7" fmla="*/ 0 h 576"/>
              <a:gd name="T8" fmla="*/ 0 w 5616"/>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16" h="576">
                <a:moveTo>
                  <a:pt x="0" y="576"/>
                </a:moveTo>
                <a:lnTo>
                  <a:pt x="5465" y="563"/>
                </a:lnTo>
                <a:lnTo>
                  <a:pt x="5616" y="0"/>
                </a:lnTo>
                <a:lnTo>
                  <a:pt x="0" y="0"/>
                </a:lnTo>
                <a:lnTo>
                  <a:pt x="0" y="576"/>
                </a:lnTo>
                <a:close/>
              </a:path>
            </a:pathLst>
          </a:custGeom>
          <a:blipFill dpi="0" rotWithShape="1">
            <a:blip r:embed="rId13"/>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未知"/>
          <p:cNvSpPr>
            <a:spLocks/>
          </p:cNvSpPr>
          <p:nvPr/>
        </p:nvSpPr>
        <p:spPr bwMode="auto">
          <a:xfrm>
            <a:off x="0" y="0"/>
            <a:ext cx="8924925" cy="6858000"/>
          </a:xfrm>
          <a:custGeom>
            <a:avLst/>
            <a:gdLst>
              <a:gd name="T0" fmla="*/ 0 w 5622"/>
              <a:gd name="T1" fmla="*/ 0 h 4320"/>
              <a:gd name="T2" fmla="*/ 2147483647 w 5622"/>
              <a:gd name="T3" fmla="*/ 0 h 4320"/>
              <a:gd name="T4" fmla="*/ 2147483647 w 5622"/>
              <a:gd name="T5" fmla="*/ 2147483647 h 4320"/>
              <a:gd name="T6" fmla="*/ 0 w 5622"/>
              <a:gd name="T7" fmla="*/ 2147483647 h 4320"/>
              <a:gd name="T8" fmla="*/ 0 w 5622"/>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2" h="4320">
                <a:moveTo>
                  <a:pt x="0" y="0"/>
                </a:moveTo>
                <a:lnTo>
                  <a:pt x="5622" y="0"/>
                </a:lnTo>
                <a:lnTo>
                  <a:pt x="4457" y="4313"/>
                </a:lnTo>
                <a:lnTo>
                  <a:pt x="0" y="4320"/>
                </a:lnTo>
                <a:lnTo>
                  <a:pt x="0" y="0"/>
                </a:lnTo>
                <a:close/>
              </a:path>
            </a:pathLst>
          </a:custGeom>
          <a:solidFill>
            <a:schemeClr val="folHlink">
              <a:alpha val="12941"/>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a:p>
        </p:txBody>
      </p:sp>
      <p:sp>
        <p:nvSpPr>
          <p:cNvPr id="1029" name="Rectangle 5"/>
          <p:cNvSpPr>
            <a:spLocks noChangeArrowheads="1"/>
          </p:cNvSpPr>
          <p:nvPr/>
        </p:nvSpPr>
        <p:spPr bwMode="auto">
          <a:xfrm>
            <a:off x="0" y="403225"/>
            <a:ext cx="9144000" cy="609600"/>
          </a:xfrm>
          <a:prstGeom prst="rect">
            <a:avLst/>
          </a:prstGeom>
          <a:solidFill>
            <a:srgbClr val="173D89">
              <a:alpha val="7686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30" name="Rectangle 6"/>
          <p:cNvSpPr>
            <a:spLocks noGrp="1" noChangeArrowheads="1"/>
          </p:cNvSpPr>
          <p:nvPr>
            <p:ph type="body" idx="1"/>
          </p:nvPr>
        </p:nvSpPr>
        <p:spPr bwMode="auto">
          <a:xfrm>
            <a:off x="457200" y="1076325"/>
            <a:ext cx="8229600" cy="5248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Rectangle 7"/>
          <p:cNvSpPr>
            <a:spLocks noGrp="1" noChangeArrowheads="1"/>
          </p:cNvSpPr>
          <p:nvPr>
            <p:ph type="dt" sz="half" idx="2"/>
          </p:nvPr>
        </p:nvSpPr>
        <p:spPr bwMode="auto">
          <a:xfrm>
            <a:off x="457200" y="6570663"/>
            <a:ext cx="2133600"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j-lt"/>
                <a:ea typeface="宋体" pitchFamily="2" charset="-122"/>
              </a:defRPr>
            </a:lvl1pPr>
          </a:lstStyle>
          <a:p>
            <a:pPr>
              <a:defRPr/>
            </a:pPr>
            <a:endParaRPr lang="en-US" altLang="zh-CN"/>
          </a:p>
        </p:txBody>
      </p:sp>
      <p:sp>
        <p:nvSpPr>
          <p:cNvPr id="1032" name="Rectangle 8"/>
          <p:cNvSpPr>
            <a:spLocks noGrp="1" noChangeArrowheads="1"/>
          </p:cNvSpPr>
          <p:nvPr>
            <p:ph type="sldNum" sz="quarter" idx="4"/>
          </p:nvPr>
        </p:nvSpPr>
        <p:spPr bwMode="auto">
          <a:xfrm>
            <a:off x="3962400" y="6553200"/>
            <a:ext cx="121920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j-lt"/>
                <a:ea typeface="宋体" pitchFamily="2" charset="-122"/>
              </a:defRPr>
            </a:lvl1pPr>
          </a:lstStyle>
          <a:p>
            <a:pPr>
              <a:defRPr/>
            </a:pPr>
            <a:fld id="{518FB991-3E88-4AE7-96F8-0141DB67163B}" type="slidenum">
              <a:rPr lang="zh-CN" altLang="en-US"/>
              <a:pPr>
                <a:defRPr/>
              </a:pPr>
              <a:t>‹#›</a:t>
            </a:fld>
            <a:endParaRPr lang="en-US" altLang="zh-CN"/>
          </a:p>
        </p:txBody>
      </p:sp>
      <p:sp>
        <p:nvSpPr>
          <p:cNvPr id="1033" name="未知"/>
          <p:cNvSpPr>
            <a:spLocks/>
          </p:cNvSpPr>
          <p:nvPr/>
        </p:nvSpPr>
        <p:spPr bwMode="auto">
          <a:xfrm>
            <a:off x="8664575" y="40322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Rectangle 10"/>
          <p:cNvSpPr>
            <a:spLocks noGrp="1" noChangeArrowheads="1"/>
          </p:cNvSpPr>
          <p:nvPr>
            <p:ph type="title"/>
          </p:nvPr>
        </p:nvSpPr>
        <p:spPr bwMode="auto">
          <a:xfrm>
            <a:off x="533400" y="41275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5" name="Text Box 11"/>
          <p:cNvSpPr txBox="1">
            <a:spLocks noChangeArrowheads="1"/>
          </p:cNvSpPr>
          <p:nvPr/>
        </p:nvSpPr>
        <p:spPr bwMode="auto">
          <a:xfrm>
            <a:off x="6629346" y="6489700"/>
            <a:ext cx="24384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ctr" eaLnBrk="1" hangingPunct="1">
              <a:defRPr/>
            </a:pPr>
            <a:r>
              <a:rPr lang="zh-CN" altLang="zh-CN" b="1" kern="1200" dirty="0" smtClean="0">
                <a:solidFill>
                  <a:schemeClr val="tx2"/>
                </a:solidFill>
                <a:latin typeface="Verdana" pitchFamily="34" charset="0"/>
                <a:ea typeface="宋体" pitchFamily="2" charset="-122"/>
                <a:cs typeface="+mn-cs"/>
              </a:rPr>
              <a:t>程序设计综合实践</a:t>
            </a:r>
            <a:endParaRPr lang="zh-CN" altLang="en-US" b="1" kern="1200" dirty="0" smtClean="0">
              <a:solidFill>
                <a:schemeClr val="tx2"/>
              </a:solidFill>
              <a:latin typeface="Verdana"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cm.hdu.edu.cn/showproblem.php?pid=255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800" y="99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Tx/>
              <a:buNone/>
            </a:pPr>
            <a:r>
              <a:rPr lang="zh-CN" altLang="zh-CN" sz="4800" b="1" dirty="0" smtClean="0">
                <a:solidFill>
                  <a:srgbClr val="0033CC"/>
                </a:solidFill>
                <a:latin typeface="Tahoma" pitchFamily="34" charset="0"/>
                <a:ea typeface="宋体" pitchFamily="2" charset="-122"/>
              </a:rPr>
              <a:t>程序设计</a:t>
            </a:r>
            <a:r>
              <a:rPr lang="zh-CN" altLang="zh-CN" sz="4800" b="1" dirty="0">
                <a:solidFill>
                  <a:srgbClr val="0033CC"/>
                </a:solidFill>
                <a:latin typeface="Tahoma" pitchFamily="34" charset="0"/>
                <a:ea typeface="宋体" pitchFamily="2" charset="-122"/>
              </a:rPr>
              <a:t>综合实践</a:t>
            </a:r>
            <a:endParaRPr lang="zh-CN" altLang="en-US" sz="4800" b="1" dirty="0">
              <a:solidFill>
                <a:srgbClr val="0033CC"/>
              </a:solidFill>
              <a:latin typeface="Tahoma" pitchFamily="34" charset="0"/>
              <a:ea typeface="宋体" pitchFamily="2" charset="-122"/>
            </a:endParaRPr>
          </a:p>
        </p:txBody>
      </p:sp>
      <p:sp>
        <p:nvSpPr>
          <p:cNvPr id="3075" name="Text Box 3"/>
          <p:cNvSpPr txBox="1">
            <a:spLocks noChangeArrowheads="1"/>
          </p:cNvSpPr>
          <p:nvPr/>
        </p:nvSpPr>
        <p:spPr bwMode="auto">
          <a:xfrm>
            <a:off x="1491928" y="4025107"/>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 typeface="Arial" pitchFamily="34" charset="0"/>
              <a:buNone/>
            </a:pPr>
            <a:r>
              <a:rPr lang="zh-CN" altLang="en-US" sz="3600" b="1" dirty="0">
                <a:solidFill>
                  <a:srgbClr val="0000FF"/>
                </a:solidFill>
                <a:latin typeface="Tahoma" pitchFamily="34" charset="0"/>
                <a:ea typeface="隶书" pitchFamily="49" charset="-122"/>
              </a:rPr>
              <a:t>任课教师</a:t>
            </a:r>
            <a:r>
              <a:rPr lang="zh-CN" altLang="en-US" sz="3600" b="1" dirty="0" smtClean="0">
                <a:solidFill>
                  <a:srgbClr val="0000FF"/>
                </a:solidFill>
                <a:latin typeface="Tahoma" pitchFamily="34" charset="0"/>
                <a:ea typeface="隶书" pitchFamily="49" charset="-122"/>
              </a:rPr>
              <a:t>：何渊淘</a:t>
            </a:r>
            <a:endParaRPr lang="zh-CN" altLang="en-US" sz="3600" b="1" dirty="0">
              <a:solidFill>
                <a:srgbClr val="0000FF"/>
              </a:solidFill>
              <a:latin typeface="Tahoma" pitchFamily="34" charset="0"/>
              <a:ea typeface="隶书" pitchFamily="49" charset="-122"/>
            </a:endParaRPr>
          </a:p>
        </p:txBody>
      </p:sp>
      <p:sp>
        <p:nvSpPr>
          <p:cNvPr id="3076" name="Text Box 4"/>
          <p:cNvSpPr txBox="1">
            <a:spLocks noChangeArrowheads="1"/>
          </p:cNvSpPr>
          <p:nvPr/>
        </p:nvSpPr>
        <p:spPr bwMode="auto">
          <a:xfrm>
            <a:off x="1828872" y="4800564"/>
            <a:ext cx="4419600"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eaLnBrk="1" hangingPunct="1">
              <a:spcBef>
                <a:spcPct val="50000"/>
              </a:spcBef>
              <a:buClrTx/>
              <a:buFont typeface="Arial" pitchFamily="34" charset="0"/>
              <a:buNone/>
            </a:pPr>
            <a:r>
              <a:rPr lang="en-US" altLang="zh-CN" sz="2000" b="1" dirty="0">
                <a:solidFill>
                  <a:srgbClr val="0033CC"/>
                </a:solidFill>
                <a:latin typeface="Arial" pitchFamily="34" charset="0"/>
                <a:ea typeface="宋体" pitchFamily="2" charset="-122"/>
              </a:rPr>
              <a:t>E-mail: </a:t>
            </a:r>
            <a:r>
              <a:rPr lang="en-US" altLang="zh-CN" sz="2000" b="1" dirty="0" smtClean="0">
                <a:solidFill>
                  <a:srgbClr val="0000FF"/>
                </a:solidFill>
                <a:latin typeface="Arial" pitchFamily="34" charset="0"/>
                <a:ea typeface="宋体" pitchFamily="2" charset="-122"/>
              </a:rPr>
              <a:t>279096672@qq.com</a:t>
            </a:r>
            <a:endParaRPr lang="en-US" altLang="zh-CN" sz="2000" b="1" dirty="0">
              <a:solidFill>
                <a:srgbClr val="0000FF"/>
              </a:solidFill>
              <a:latin typeface="Arial" pitchFamily="34" charset="0"/>
              <a:ea typeface="宋体" pitchFamily="2" charset="-122"/>
            </a:endParaRPr>
          </a:p>
          <a:p>
            <a:pPr eaLnBrk="1" hangingPunct="1">
              <a:spcBef>
                <a:spcPct val="50000"/>
              </a:spcBef>
              <a:buClrTx/>
              <a:buFont typeface="Arial" pitchFamily="34" charset="0"/>
              <a:buNone/>
            </a:pPr>
            <a:r>
              <a:rPr lang="en-US" altLang="zh-CN" sz="2000" b="1" dirty="0">
                <a:solidFill>
                  <a:srgbClr val="0000FF"/>
                </a:solidFill>
                <a:latin typeface="Arial" pitchFamily="34" charset="0"/>
                <a:ea typeface="宋体" pitchFamily="2" charset="-122"/>
              </a:rPr>
              <a:t>Tel</a:t>
            </a:r>
            <a:r>
              <a:rPr lang="zh-CN" altLang="en-US" sz="2000" b="1" dirty="0" smtClean="0">
                <a:solidFill>
                  <a:srgbClr val="0000FF"/>
                </a:solidFill>
                <a:latin typeface="Arial" pitchFamily="34" charset="0"/>
                <a:ea typeface="宋体" pitchFamily="2" charset="-122"/>
              </a:rPr>
              <a:t>：</a:t>
            </a:r>
            <a:r>
              <a:rPr lang="en-US" altLang="zh-CN" sz="2000" b="1" smtClean="0">
                <a:solidFill>
                  <a:srgbClr val="0000FF"/>
                </a:solidFill>
                <a:latin typeface="Arial" pitchFamily="34" charset="0"/>
                <a:ea typeface="宋体" pitchFamily="2" charset="-122"/>
              </a:rPr>
              <a:t>13673990235</a:t>
            </a:r>
            <a:endParaRPr lang="en-US" altLang="zh-CN" sz="2000" b="1" dirty="0">
              <a:solidFill>
                <a:srgbClr val="0033CC"/>
              </a:solidFill>
              <a:latin typeface="Arial" pitchFamily="34" charset="0"/>
              <a:ea typeface="宋体" pitchFamily="2" charset="-122"/>
            </a:endParaRPr>
          </a:p>
        </p:txBody>
      </p:sp>
      <p:pic>
        <p:nvPicPr>
          <p:cNvPr id="6" name="Picture 2" descr="icpc-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80" y="2225912"/>
            <a:ext cx="6298277" cy="158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六、回溯法的优化策略</a:t>
            </a:r>
            <a:endParaRPr lang="zh-CN" altLang="en-US" dirty="0"/>
          </a:p>
        </p:txBody>
      </p:sp>
      <p:sp>
        <p:nvSpPr>
          <p:cNvPr id="3" name="内容占位符 2"/>
          <p:cNvSpPr>
            <a:spLocks noGrp="1"/>
          </p:cNvSpPr>
          <p:nvPr>
            <p:ph idx="1"/>
          </p:nvPr>
        </p:nvSpPr>
        <p:spPr/>
        <p:txBody>
          <a:bodyPr/>
          <a:lstStyle/>
          <a:p>
            <a:pPr>
              <a:defRPr/>
            </a:pPr>
            <a:r>
              <a:rPr lang="zh-CN" altLang="zh-CN" dirty="0"/>
              <a:t>在回溯法搜索解空间树时，通常采用两种策略</a:t>
            </a:r>
            <a:r>
              <a:rPr lang="zh-CN" altLang="zh-CN" sz="2800" dirty="0"/>
              <a:t>（剪枝函数）</a:t>
            </a:r>
            <a:r>
              <a:rPr lang="zh-CN" altLang="zh-CN" dirty="0"/>
              <a:t>避免无效搜索以提高回溯法的搜索效率：</a:t>
            </a:r>
            <a:endParaRPr lang="en-US" altLang="zh-CN" dirty="0"/>
          </a:p>
          <a:p>
            <a:pPr>
              <a:defRPr/>
            </a:pPr>
            <a:r>
              <a:rPr lang="zh-CN" altLang="zh-CN" dirty="0"/>
              <a:t>用约束函数在扩展结点处减去不满足约束条件的子树；</a:t>
            </a:r>
            <a:endParaRPr lang="en-US" altLang="zh-CN" dirty="0"/>
          </a:p>
          <a:p>
            <a:r>
              <a:rPr lang="zh-CN" altLang="zh-CN" dirty="0"/>
              <a:t>用限界函数减去不能得到最优解的子树。</a:t>
            </a:r>
          </a:p>
          <a:p>
            <a:endParaRPr lang="zh-CN" altLang="en-US" dirty="0"/>
          </a:p>
        </p:txBody>
      </p:sp>
    </p:spTree>
    <p:extLst>
      <p:ext uri="{BB962C8B-B14F-4D97-AF65-F5344CB8AC3E}">
        <p14:creationId xmlns:p14="http://schemas.microsoft.com/office/powerpoint/2010/main" val="262394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如何减去不必要的计算</a:t>
            </a:r>
            <a:endParaRPr lang="en-US" altLang="zh-CN" dirty="0" smtClean="0"/>
          </a:p>
          <a:p>
            <a:pPr lvl="1">
              <a:defRPr/>
            </a:pPr>
            <a:r>
              <a:rPr lang="zh-CN" altLang="zh-CN" dirty="0">
                <a:latin typeface="+mj-ea"/>
              </a:rPr>
              <a:t>解</a:t>
            </a:r>
            <a:r>
              <a:rPr lang="en-US" altLang="zh-CN" dirty="0">
                <a:latin typeface="+mj-ea"/>
              </a:rPr>
              <a:t>0</a:t>
            </a:r>
            <a:r>
              <a:rPr lang="zh-CN" altLang="zh-CN" dirty="0">
                <a:latin typeface="+mj-ea"/>
              </a:rPr>
              <a:t>—</a:t>
            </a:r>
            <a:r>
              <a:rPr lang="en-US" altLang="zh-CN" dirty="0">
                <a:latin typeface="+mj-ea"/>
              </a:rPr>
              <a:t>1</a:t>
            </a:r>
            <a:r>
              <a:rPr lang="zh-CN" altLang="zh-CN" dirty="0">
                <a:latin typeface="+mj-ea"/>
              </a:rPr>
              <a:t>背包问题的回溯法用剪枝函数剪去导致不可行解的子树。</a:t>
            </a:r>
            <a:endParaRPr lang="en-US" altLang="zh-CN" dirty="0">
              <a:latin typeface="+mj-ea"/>
            </a:endParaRPr>
          </a:p>
          <a:p>
            <a:pPr lvl="1">
              <a:defRPr/>
            </a:pPr>
            <a:r>
              <a:rPr lang="zh-CN" altLang="zh-CN" dirty="0">
                <a:latin typeface="+mj-ea"/>
              </a:rPr>
              <a:t>解旅行商问题的回溯算法中，如果从根结点到当前扩展结点的部分周游路线的费用已超过当前找到的最好周游路线费用，则以该结点为根的子树中不包括最优解，就可以剪枝。</a:t>
            </a:r>
          </a:p>
          <a:p>
            <a:pPr lvl="1"/>
            <a:endParaRPr lang="zh-CN" altLang="en-US" dirty="0"/>
          </a:p>
        </p:txBody>
      </p:sp>
    </p:spTree>
    <p:extLst>
      <p:ext uri="{BB962C8B-B14F-4D97-AF65-F5344CB8AC3E}">
        <p14:creationId xmlns:p14="http://schemas.microsoft.com/office/powerpoint/2010/main" val="1970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zh-CN" altLang="zh-CN" dirty="0"/>
              <a:t>练习题</a:t>
            </a:r>
            <a:endParaRPr lang="zh-CN" altLang="en-US" dirty="0"/>
          </a:p>
        </p:txBody>
      </p:sp>
      <p:sp>
        <p:nvSpPr>
          <p:cNvPr id="3" name="内容占位符 2"/>
          <p:cNvSpPr>
            <a:spLocks noGrp="1"/>
          </p:cNvSpPr>
          <p:nvPr>
            <p:ph idx="1"/>
          </p:nvPr>
        </p:nvSpPr>
        <p:spPr>
          <a:xfrm>
            <a:off x="457200" y="1076325"/>
            <a:ext cx="8401080" cy="5248275"/>
          </a:xfrm>
        </p:spPr>
        <p:txBody>
          <a:bodyPr/>
          <a:lstStyle/>
          <a:p>
            <a:pPr lvl="0"/>
            <a:r>
              <a:rPr lang="en-US" altLang="zh-CN" sz="2400" dirty="0" smtClean="0"/>
              <a:t>N</a:t>
            </a:r>
            <a:r>
              <a:rPr lang="zh-CN" altLang="en-US" sz="2400" dirty="0" smtClean="0"/>
              <a:t>皇后问题</a:t>
            </a:r>
            <a:r>
              <a:rPr lang="en-US" altLang="zh-CN" sz="2400" dirty="0" smtClean="0">
                <a:hlinkClick r:id="rId2"/>
              </a:rPr>
              <a:t>http</a:t>
            </a:r>
            <a:r>
              <a:rPr lang="en-US" altLang="zh-CN" sz="2400" dirty="0">
                <a:hlinkClick r:id="rId2"/>
              </a:rPr>
              <a:t>://acm.hdu.edu.cn/showproblem.php?pid=2553</a:t>
            </a:r>
            <a:endParaRPr lang="zh-CN" altLang="zh-CN" sz="2400" dirty="0"/>
          </a:p>
          <a:p>
            <a:pPr marL="0" indent="0">
              <a:buNone/>
            </a:pPr>
            <a:endParaRPr lang="en-US" altLang="zh-CN" sz="2400" dirty="0" smtClean="0"/>
          </a:p>
          <a:p>
            <a:pPr lvl="0"/>
            <a:r>
              <a:rPr lang="en-US" altLang="zh-CN" sz="2400" dirty="0" smtClean="0"/>
              <a:t>Tempter </a:t>
            </a:r>
            <a:r>
              <a:rPr lang="en-US" altLang="zh-CN" sz="2400" dirty="0"/>
              <a:t>of the Bone</a:t>
            </a:r>
            <a:endParaRPr lang="en-US" altLang="zh-CN" sz="2400" dirty="0" smtClean="0"/>
          </a:p>
          <a:p>
            <a:pPr marL="0" indent="0">
              <a:buNone/>
            </a:pPr>
            <a:r>
              <a:rPr lang="en-US" altLang="zh-CN" sz="2400" dirty="0"/>
              <a:t> </a:t>
            </a:r>
            <a:r>
              <a:rPr lang="en-US" altLang="zh-CN" sz="2400" dirty="0" smtClean="0"/>
              <a:t>  </a:t>
            </a:r>
            <a:r>
              <a:rPr lang="en-US" altLang="zh-CN" sz="2400" u="sng" dirty="0">
                <a:solidFill>
                  <a:srgbClr val="0000FF"/>
                </a:solidFill>
              </a:rPr>
              <a:t>http://</a:t>
            </a:r>
            <a:r>
              <a:rPr lang="en-US" altLang="zh-CN" sz="2400" u="sng" dirty="0" smtClean="0">
                <a:solidFill>
                  <a:srgbClr val="0000FF"/>
                </a:solidFill>
              </a:rPr>
              <a:t>acm.hdu.edu.cn/showproblem.php?pid=1010</a:t>
            </a:r>
            <a:endParaRPr lang="en-US" altLang="zh-CN" sz="2400" u="sng" dirty="0">
              <a:solidFill>
                <a:srgbClr val="0000FF"/>
              </a:solidFill>
            </a:endParaRPr>
          </a:p>
        </p:txBody>
      </p:sp>
    </p:spTree>
    <p:extLst>
      <p:ext uri="{BB962C8B-B14F-4D97-AF65-F5344CB8AC3E}">
        <p14:creationId xmlns:p14="http://schemas.microsoft.com/office/powerpoint/2010/main" val="2438090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p:cNvSpPr>
          <p:nvPr/>
        </p:nvSpPr>
        <p:spPr bwMode="auto">
          <a:xfrm>
            <a:off x="2362200" y="3200400"/>
            <a:ext cx="4343400" cy="6096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fltVal val="0"/>
                                          </p:val>
                                        </p:tav>
                                        <p:tav tm="100000">
                                          <p:val>
                                            <p:strVal val="#ppt_h"/>
                                          </p:val>
                                        </p:tav>
                                      </p:tavLst>
                                    </p:anim>
                                    <p:animEffect transition="in" filter="fade">
                                      <p:cBhvr>
                                        <p:cTn id="9"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a:t>
            </a:r>
            <a:r>
              <a:rPr lang="zh-CN" altLang="en-US" dirty="0" smtClean="0">
                <a:ea typeface="宋体" pitchFamily="2" charset="-122"/>
              </a:rPr>
              <a:t>、回溯算法简介</a:t>
            </a:r>
            <a:endParaRPr lang="zh-CN" altLang="en-US" dirty="0" smtClean="0">
              <a:ea typeface="宋体" pitchFamily="2" charset="-122"/>
            </a:endParaRPr>
          </a:p>
        </p:txBody>
      </p:sp>
      <p:sp>
        <p:nvSpPr>
          <p:cNvPr id="4099" name="内容占位符 2"/>
          <p:cNvSpPr>
            <a:spLocks noGrp="1"/>
          </p:cNvSpPr>
          <p:nvPr>
            <p:ph idx="1"/>
          </p:nvPr>
        </p:nvSpPr>
        <p:spPr>
          <a:xfrm>
            <a:off x="457200" y="1076325"/>
            <a:ext cx="8258204" cy="5248275"/>
          </a:xfrm>
        </p:spPr>
        <p:txBody>
          <a:bodyPr/>
          <a:lstStyle/>
          <a:p>
            <a:pPr>
              <a:defRPr/>
            </a:pPr>
            <a:r>
              <a:rPr lang="zh-CN" altLang="zh-CN" dirty="0"/>
              <a:t>回溯法是一种组织搜索的一般技术，有“通用的解题法”之称，用它可以系统的搜索一个问题的所有解或任一解。</a:t>
            </a:r>
          </a:p>
          <a:p>
            <a:pPr>
              <a:defRPr/>
            </a:pPr>
            <a:r>
              <a:rPr lang="zh-CN" altLang="zh-CN" dirty="0"/>
              <a:t>有许多问题，当需要找出它的解集或者要求回答什么解是满足某些约束条件的最佳解时，往往要使用回溯法。</a:t>
            </a:r>
            <a:endParaRPr lang="en-US" altLang="zh-CN" dirty="0"/>
          </a:p>
          <a:p>
            <a:pPr lvl="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二、回溯算法的特点</a:t>
            </a:r>
            <a:endParaRPr lang="zh-CN" altLang="en-US" dirty="0"/>
          </a:p>
        </p:txBody>
      </p:sp>
      <p:sp>
        <p:nvSpPr>
          <p:cNvPr id="3" name="内容占位符 2"/>
          <p:cNvSpPr>
            <a:spLocks noGrp="1"/>
          </p:cNvSpPr>
          <p:nvPr>
            <p:ph idx="1"/>
          </p:nvPr>
        </p:nvSpPr>
        <p:spPr/>
        <p:txBody>
          <a:bodyPr/>
          <a:lstStyle/>
          <a:p>
            <a:r>
              <a:rPr lang="zh-CN" altLang="zh-CN" dirty="0">
                <a:latin typeface="+mj-ea"/>
              </a:rPr>
              <a:t>可以系统地搜索一个问题的所有解或任意解，既有系统性又有跳跃</a:t>
            </a:r>
            <a:r>
              <a:rPr lang="zh-CN" altLang="zh-CN" dirty="0" smtClean="0">
                <a:latin typeface="+mj-ea"/>
              </a:rPr>
              <a:t>性</a:t>
            </a:r>
            <a:endParaRPr lang="en-US" altLang="zh-CN" dirty="0" smtClean="0">
              <a:latin typeface="+mj-ea"/>
            </a:endParaRPr>
          </a:p>
          <a:p>
            <a:r>
              <a:rPr lang="zh-CN" altLang="zh-CN" dirty="0">
                <a:latin typeface="+mj-ea"/>
              </a:rPr>
              <a:t>回溯法的基本做法是搜索，或是一种组织得井井有条的，能避免不必要搜索的穷举式</a:t>
            </a:r>
            <a:r>
              <a:rPr lang="zh-CN" altLang="zh-CN" dirty="0" smtClean="0">
                <a:latin typeface="+mj-ea"/>
              </a:rPr>
              <a:t>搜索法</a:t>
            </a:r>
            <a:endParaRPr lang="en-US" altLang="zh-CN" dirty="0" smtClean="0">
              <a:latin typeface="+mj-ea"/>
            </a:endParaRPr>
          </a:p>
          <a:p>
            <a:r>
              <a:rPr lang="zh-CN" altLang="zh-CN" dirty="0">
                <a:latin typeface="+mj-ea"/>
              </a:rPr>
              <a:t>这种以深度优先的方式系统地搜索问题的解的方法称为回溯法</a:t>
            </a:r>
            <a:endParaRPr lang="zh-CN" altLang="en-US" dirty="0"/>
          </a:p>
        </p:txBody>
      </p:sp>
    </p:spTree>
    <p:extLst>
      <p:ext uri="{BB962C8B-B14F-4D97-AF65-F5344CB8AC3E}">
        <p14:creationId xmlns:p14="http://schemas.microsoft.com/office/powerpoint/2010/main" val="180051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三、问题的解空间</a:t>
            </a:r>
            <a:endParaRPr lang="zh-CN" altLang="en-US" dirty="0"/>
          </a:p>
        </p:txBody>
      </p:sp>
      <p:sp>
        <p:nvSpPr>
          <p:cNvPr id="3" name="内容占位符 2"/>
          <p:cNvSpPr>
            <a:spLocks noGrp="1"/>
          </p:cNvSpPr>
          <p:nvPr>
            <p:ph idx="1"/>
          </p:nvPr>
        </p:nvSpPr>
        <p:spPr/>
        <p:txBody>
          <a:bodyPr/>
          <a:lstStyle/>
          <a:p>
            <a:r>
              <a:rPr lang="zh-CN" altLang="zh-CN" dirty="0"/>
              <a:t>应用回溯法求解时，需要明确定义问题的解空间。问题的解空间应至少包含问题的一个（最优）解</a:t>
            </a:r>
            <a:r>
              <a:rPr lang="zh-CN" altLang="zh-CN" dirty="0" smtClean="0"/>
              <a:t>。</a:t>
            </a:r>
            <a:endParaRPr lang="en-US" altLang="zh-CN" dirty="0" smtClean="0"/>
          </a:p>
          <a:p>
            <a:pPr marL="342900" lvl="1" indent="-342900">
              <a:spcBef>
                <a:spcPct val="20000"/>
              </a:spcBef>
              <a:buFont typeface="Wingdings" pitchFamily="2" charset="2"/>
              <a:buChar char="v"/>
            </a:pPr>
            <a:r>
              <a:rPr lang="zh-CN" altLang="zh-CN" sz="3200" dirty="0">
                <a:latin typeface="+mn-lt"/>
                <a:ea typeface="+mn-ea"/>
                <a:cs typeface="+mn-cs"/>
              </a:rPr>
              <a:t>例如，对于有</a:t>
            </a:r>
            <a:r>
              <a:rPr lang="en-US" altLang="zh-CN" sz="3200" dirty="0">
                <a:latin typeface="+mn-lt"/>
                <a:ea typeface="+mn-ea"/>
                <a:cs typeface="+mn-cs"/>
              </a:rPr>
              <a:t>n</a:t>
            </a:r>
            <a:r>
              <a:rPr lang="zh-CN" altLang="zh-CN" sz="3200" dirty="0">
                <a:latin typeface="+mn-lt"/>
                <a:ea typeface="+mn-ea"/>
                <a:cs typeface="+mn-cs"/>
              </a:rPr>
              <a:t>种可选择物品的</a:t>
            </a:r>
            <a:r>
              <a:rPr lang="en-US" altLang="zh-CN" sz="3200" dirty="0">
                <a:latin typeface="+mn-lt"/>
                <a:ea typeface="+mn-ea"/>
                <a:cs typeface="+mn-cs"/>
              </a:rPr>
              <a:t>0</a:t>
            </a:r>
            <a:r>
              <a:rPr lang="zh-CN" altLang="zh-CN" sz="3200" dirty="0">
                <a:latin typeface="+mn-lt"/>
                <a:ea typeface="+mn-ea"/>
                <a:cs typeface="+mn-cs"/>
              </a:rPr>
              <a:t>—</a:t>
            </a:r>
            <a:r>
              <a:rPr lang="en-US" altLang="zh-CN" sz="3200" dirty="0">
                <a:latin typeface="+mn-lt"/>
                <a:ea typeface="+mn-ea"/>
                <a:cs typeface="+mn-cs"/>
              </a:rPr>
              <a:t>1</a:t>
            </a:r>
            <a:r>
              <a:rPr lang="zh-CN" altLang="zh-CN" sz="3200" dirty="0">
                <a:latin typeface="+mn-lt"/>
                <a:ea typeface="+mn-ea"/>
                <a:cs typeface="+mn-cs"/>
              </a:rPr>
              <a:t>背包问题，其解空间由长度为</a:t>
            </a:r>
            <a:r>
              <a:rPr lang="en-US" altLang="zh-CN" sz="3200" dirty="0">
                <a:latin typeface="+mn-lt"/>
                <a:ea typeface="+mn-ea"/>
                <a:cs typeface="+mn-cs"/>
              </a:rPr>
              <a:t>n</a:t>
            </a:r>
            <a:r>
              <a:rPr lang="zh-CN" altLang="zh-CN" sz="3200" dirty="0">
                <a:latin typeface="+mn-lt"/>
                <a:ea typeface="+mn-ea"/>
                <a:cs typeface="+mn-cs"/>
              </a:rPr>
              <a:t>的</a:t>
            </a:r>
            <a:r>
              <a:rPr lang="en-US" altLang="zh-CN" sz="3200" dirty="0">
                <a:latin typeface="+mn-lt"/>
                <a:ea typeface="+mn-ea"/>
                <a:cs typeface="+mn-cs"/>
              </a:rPr>
              <a:t>0</a:t>
            </a:r>
            <a:r>
              <a:rPr lang="zh-CN" altLang="zh-CN" sz="3200" dirty="0">
                <a:latin typeface="+mn-lt"/>
                <a:ea typeface="+mn-ea"/>
                <a:cs typeface="+mn-cs"/>
              </a:rPr>
              <a:t>—</a:t>
            </a:r>
            <a:r>
              <a:rPr lang="en-US" altLang="zh-CN" sz="3200" dirty="0">
                <a:latin typeface="+mn-lt"/>
                <a:ea typeface="+mn-ea"/>
                <a:cs typeface="+mn-cs"/>
              </a:rPr>
              <a:t>1</a:t>
            </a:r>
            <a:r>
              <a:rPr lang="zh-CN" altLang="zh-CN" sz="3200" dirty="0">
                <a:latin typeface="+mn-lt"/>
                <a:ea typeface="+mn-ea"/>
                <a:cs typeface="+mn-cs"/>
              </a:rPr>
              <a:t>向量组成，该解空间包含了对变量的所有可能的</a:t>
            </a:r>
            <a:r>
              <a:rPr lang="en-US" altLang="zh-CN" sz="3200" dirty="0">
                <a:latin typeface="+mn-lt"/>
                <a:ea typeface="+mn-ea"/>
                <a:cs typeface="+mn-cs"/>
              </a:rPr>
              <a:t>0</a:t>
            </a:r>
            <a:r>
              <a:rPr lang="zh-CN" altLang="zh-CN" sz="3200" dirty="0">
                <a:latin typeface="+mn-lt"/>
                <a:ea typeface="+mn-ea"/>
                <a:cs typeface="+mn-cs"/>
              </a:rPr>
              <a:t>—</a:t>
            </a:r>
            <a:r>
              <a:rPr lang="en-US" altLang="zh-CN" sz="3200" dirty="0">
                <a:latin typeface="+mn-lt"/>
                <a:ea typeface="+mn-ea"/>
                <a:cs typeface="+mn-cs"/>
              </a:rPr>
              <a:t>1</a:t>
            </a:r>
            <a:r>
              <a:rPr lang="zh-CN" altLang="zh-CN" sz="3200" dirty="0">
                <a:latin typeface="+mn-lt"/>
                <a:ea typeface="+mn-ea"/>
                <a:cs typeface="+mn-cs"/>
              </a:rPr>
              <a:t>赋值</a:t>
            </a:r>
            <a:endParaRPr lang="zh-CN" altLang="en-US" sz="3200" dirty="0">
              <a:latin typeface="+mn-lt"/>
              <a:ea typeface="+mn-ea"/>
              <a:cs typeface="+mn-cs"/>
            </a:endParaRPr>
          </a:p>
          <a:p>
            <a:endParaRPr lang="en-US" altLang="zh-CN" dirty="0"/>
          </a:p>
          <a:p>
            <a:endParaRPr lang="zh-CN" altLang="en-US" dirty="0"/>
          </a:p>
        </p:txBody>
      </p:sp>
    </p:spTree>
    <p:extLst>
      <p:ext uri="{BB962C8B-B14F-4D97-AF65-F5344CB8AC3E}">
        <p14:creationId xmlns:p14="http://schemas.microsoft.com/office/powerpoint/2010/main" val="110243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pSp>
        <p:nvGrpSpPr>
          <p:cNvPr id="4" name="组合 48147"/>
          <p:cNvGrpSpPr>
            <a:grpSpLocks/>
          </p:cNvGrpSpPr>
          <p:nvPr/>
        </p:nvGrpSpPr>
        <p:grpSpPr bwMode="auto">
          <a:xfrm>
            <a:off x="1979712" y="2708920"/>
            <a:ext cx="4902200" cy="2222500"/>
            <a:chOff x="1494216" y="3273155"/>
            <a:chExt cx="4901508" cy="2222314"/>
          </a:xfrm>
        </p:grpSpPr>
        <p:sp>
          <p:nvSpPr>
            <p:cNvPr id="5" name="Text Box 44"/>
            <p:cNvSpPr txBox="1">
              <a:spLocks noChangeArrowheads="1"/>
            </p:cNvSpPr>
            <p:nvPr/>
          </p:nvSpPr>
          <p:spPr bwMode="auto">
            <a:xfrm>
              <a:off x="2119940" y="4203010"/>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1</a:t>
              </a:r>
              <a:endParaRPr lang="en-US" altLang="zh-CN" sz="1600" b="1">
                <a:solidFill>
                  <a:srgbClr val="0000CC"/>
                </a:solidFill>
              </a:endParaRPr>
            </a:p>
          </p:txBody>
        </p:sp>
        <p:sp>
          <p:nvSpPr>
            <p:cNvPr id="6" name="Oval 43"/>
            <p:cNvSpPr>
              <a:spLocks noChangeAspect="1" noChangeArrowheads="1"/>
            </p:cNvSpPr>
            <p:nvPr/>
          </p:nvSpPr>
          <p:spPr bwMode="auto">
            <a:xfrm>
              <a:off x="3846145" y="3273155"/>
              <a:ext cx="359543"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A</a:t>
              </a:r>
              <a:endParaRPr lang="en-US" altLang="zh-CN" sz="1600" b="1">
                <a:solidFill>
                  <a:srgbClr val="0000CC"/>
                </a:solidFill>
              </a:endParaRPr>
            </a:p>
          </p:txBody>
        </p:sp>
        <p:sp>
          <p:nvSpPr>
            <p:cNvPr id="7" name="Oval 42"/>
            <p:cNvSpPr>
              <a:spLocks noChangeAspect="1" noChangeArrowheads="1"/>
            </p:cNvSpPr>
            <p:nvPr/>
          </p:nvSpPr>
          <p:spPr bwMode="auto">
            <a:xfrm>
              <a:off x="2583771" y="3893058"/>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B</a:t>
              </a:r>
              <a:endParaRPr lang="en-US" altLang="zh-CN" sz="1600" b="1">
                <a:solidFill>
                  <a:srgbClr val="0000CC"/>
                </a:solidFill>
              </a:endParaRPr>
            </a:p>
          </p:txBody>
        </p:sp>
        <p:sp>
          <p:nvSpPr>
            <p:cNvPr id="8" name="AutoShape 41"/>
            <p:cNvSpPr>
              <a:spLocks noChangeShapeType="1"/>
            </p:cNvSpPr>
            <p:nvPr/>
          </p:nvSpPr>
          <p:spPr bwMode="auto">
            <a:xfrm>
              <a:off x="4152903" y="3579517"/>
              <a:ext cx="1057126" cy="366681"/>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9" name="AutoShape 40"/>
            <p:cNvSpPr>
              <a:spLocks noChangeShapeType="1"/>
            </p:cNvSpPr>
            <p:nvPr/>
          </p:nvSpPr>
          <p:spPr bwMode="auto">
            <a:xfrm flipH="1">
              <a:off x="2889431" y="3579517"/>
              <a:ext cx="1009507" cy="366681"/>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10" name="Oval 39"/>
            <p:cNvSpPr>
              <a:spLocks noChangeAspect="1" noChangeArrowheads="1"/>
            </p:cNvSpPr>
            <p:nvPr/>
          </p:nvSpPr>
          <p:spPr bwMode="auto">
            <a:xfrm>
              <a:off x="3092296" y="4516936"/>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E</a:t>
              </a:r>
              <a:endParaRPr lang="en-US" altLang="zh-CN" sz="1600" b="1">
                <a:solidFill>
                  <a:srgbClr val="0000CC"/>
                </a:solidFill>
              </a:endParaRPr>
            </a:p>
          </p:txBody>
        </p:sp>
        <p:sp>
          <p:nvSpPr>
            <p:cNvPr id="11" name="Oval 38"/>
            <p:cNvSpPr>
              <a:spLocks noChangeAspect="1" noChangeArrowheads="1"/>
            </p:cNvSpPr>
            <p:nvPr/>
          </p:nvSpPr>
          <p:spPr bwMode="auto">
            <a:xfrm>
              <a:off x="1852766" y="4516936"/>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D</a:t>
              </a:r>
              <a:endParaRPr lang="en-US" altLang="zh-CN" sz="1600" b="1">
                <a:solidFill>
                  <a:srgbClr val="0000CC"/>
                </a:solidFill>
              </a:endParaRPr>
            </a:p>
          </p:txBody>
        </p:sp>
        <p:sp>
          <p:nvSpPr>
            <p:cNvPr id="12" name="AutoShape 37"/>
            <p:cNvSpPr>
              <a:spLocks noChangeShapeType="1"/>
            </p:cNvSpPr>
            <p:nvPr/>
          </p:nvSpPr>
          <p:spPr bwMode="auto">
            <a:xfrm>
              <a:off x="2889431" y="4198591"/>
              <a:ext cx="255552" cy="371444"/>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13" name="AutoShape 36"/>
            <p:cNvSpPr>
              <a:spLocks noChangeShapeType="1"/>
            </p:cNvSpPr>
            <p:nvPr/>
          </p:nvSpPr>
          <p:spPr bwMode="auto">
            <a:xfrm flipH="1">
              <a:off x="2159284" y="4198591"/>
              <a:ext cx="477771" cy="371444"/>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14" name="Oval 35"/>
            <p:cNvSpPr>
              <a:spLocks noChangeAspect="1" noChangeArrowheads="1"/>
            </p:cNvSpPr>
            <p:nvPr/>
          </p:nvSpPr>
          <p:spPr bwMode="auto">
            <a:xfrm>
              <a:off x="2165628" y="5136839"/>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I</a:t>
              </a:r>
              <a:endParaRPr lang="en-US" altLang="zh-CN" sz="1600" b="1">
                <a:solidFill>
                  <a:srgbClr val="0000CC"/>
                </a:solidFill>
              </a:endParaRPr>
            </a:p>
          </p:txBody>
        </p:sp>
        <p:sp>
          <p:nvSpPr>
            <p:cNvPr id="15" name="Oval 34"/>
            <p:cNvSpPr>
              <a:spLocks noChangeAspect="1" noChangeArrowheads="1"/>
            </p:cNvSpPr>
            <p:nvPr/>
          </p:nvSpPr>
          <p:spPr bwMode="auto">
            <a:xfrm>
              <a:off x="1494216" y="5136839"/>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H</a:t>
              </a:r>
              <a:endParaRPr lang="en-US" altLang="zh-CN" sz="1600" b="1">
                <a:solidFill>
                  <a:srgbClr val="0000CC"/>
                </a:solidFill>
              </a:endParaRPr>
            </a:p>
          </p:txBody>
        </p:sp>
        <p:sp>
          <p:nvSpPr>
            <p:cNvPr id="16" name="AutoShape 33"/>
            <p:cNvSpPr>
              <a:spLocks noChangeShapeType="1"/>
            </p:cNvSpPr>
            <p:nvPr/>
          </p:nvSpPr>
          <p:spPr bwMode="auto">
            <a:xfrm>
              <a:off x="2159284" y="4822425"/>
              <a:ext cx="185712" cy="314299"/>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17" name="AutoShape 32"/>
            <p:cNvSpPr>
              <a:spLocks noChangeShapeType="1"/>
            </p:cNvSpPr>
            <p:nvPr/>
          </p:nvSpPr>
          <p:spPr bwMode="auto">
            <a:xfrm flipH="1">
              <a:off x="1673578" y="4822425"/>
              <a:ext cx="231742" cy="314299"/>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18" name="Oval 31"/>
            <p:cNvSpPr>
              <a:spLocks noChangeAspect="1" noChangeArrowheads="1"/>
            </p:cNvSpPr>
            <p:nvPr/>
          </p:nvSpPr>
          <p:spPr bwMode="auto">
            <a:xfrm>
              <a:off x="3463758" y="5136839"/>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K</a:t>
              </a:r>
              <a:endParaRPr lang="en-US" altLang="zh-CN" sz="1600" b="1">
                <a:solidFill>
                  <a:srgbClr val="0000CC"/>
                </a:solidFill>
              </a:endParaRPr>
            </a:p>
          </p:txBody>
        </p:sp>
        <p:sp>
          <p:nvSpPr>
            <p:cNvPr id="19" name="Oval 30"/>
            <p:cNvSpPr>
              <a:spLocks noChangeAspect="1" noChangeArrowheads="1"/>
            </p:cNvSpPr>
            <p:nvPr/>
          </p:nvSpPr>
          <p:spPr bwMode="auto">
            <a:xfrm>
              <a:off x="2792346" y="5136839"/>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J</a:t>
              </a:r>
              <a:endParaRPr lang="en-US" altLang="zh-CN" sz="1600" b="1">
                <a:solidFill>
                  <a:srgbClr val="0000CC"/>
                </a:solidFill>
              </a:endParaRPr>
            </a:p>
          </p:txBody>
        </p:sp>
        <p:sp>
          <p:nvSpPr>
            <p:cNvPr id="20" name="AutoShape 29"/>
            <p:cNvSpPr>
              <a:spLocks noChangeShapeType="1"/>
            </p:cNvSpPr>
            <p:nvPr/>
          </p:nvSpPr>
          <p:spPr bwMode="auto">
            <a:xfrm>
              <a:off x="3398947" y="4822425"/>
              <a:ext cx="244440" cy="314299"/>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21" name="AutoShape 28"/>
            <p:cNvSpPr>
              <a:spLocks noChangeShapeType="1"/>
            </p:cNvSpPr>
            <p:nvPr/>
          </p:nvSpPr>
          <p:spPr bwMode="auto">
            <a:xfrm flipH="1">
              <a:off x="2971969" y="4822425"/>
              <a:ext cx="173014" cy="314299"/>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22" name="Oval 27"/>
            <p:cNvSpPr>
              <a:spLocks noChangeAspect="1" noChangeArrowheads="1"/>
            </p:cNvSpPr>
            <p:nvPr/>
          </p:nvSpPr>
          <p:spPr bwMode="auto">
            <a:xfrm>
              <a:off x="5157187" y="3893058"/>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C</a:t>
              </a:r>
              <a:endParaRPr lang="en-US" altLang="zh-CN" sz="1600" b="1">
                <a:solidFill>
                  <a:srgbClr val="0000CC"/>
                </a:solidFill>
              </a:endParaRPr>
            </a:p>
          </p:txBody>
        </p:sp>
        <p:sp>
          <p:nvSpPr>
            <p:cNvPr id="23" name="Oval 26"/>
            <p:cNvSpPr>
              <a:spLocks noChangeAspect="1" noChangeArrowheads="1"/>
            </p:cNvSpPr>
            <p:nvPr/>
          </p:nvSpPr>
          <p:spPr bwMode="auto">
            <a:xfrm>
              <a:off x="5665712" y="4516936"/>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a:solidFill>
                    <a:srgbClr val="0000CC"/>
                  </a:solidFill>
                  <a:latin typeface="Courier New" pitchFamily="49" charset="0"/>
                  <a:cs typeface="Courier New" pitchFamily="49" charset="0"/>
                </a:rPr>
                <a:t>G</a:t>
              </a:r>
              <a:endParaRPr lang="en-US" altLang="zh-CN" sz="1600" b="1">
                <a:solidFill>
                  <a:srgbClr val="0000CC"/>
                </a:solidFill>
              </a:endParaRPr>
            </a:p>
          </p:txBody>
        </p:sp>
        <p:sp>
          <p:nvSpPr>
            <p:cNvPr id="24" name="Oval 25"/>
            <p:cNvSpPr>
              <a:spLocks noChangeAspect="1" noChangeArrowheads="1"/>
            </p:cNvSpPr>
            <p:nvPr/>
          </p:nvSpPr>
          <p:spPr bwMode="auto">
            <a:xfrm>
              <a:off x="4426182" y="4516936"/>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F</a:t>
              </a:r>
              <a:endParaRPr lang="en-US" altLang="zh-CN" sz="1600" b="1">
                <a:solidFill>
                  <a:srgbClr val="0000CC"/>
                </a:solidFill>
              </a:endParaRPr>
            </a:p>
          </p:txBody>
        </p:sp>
        <p:sp>
          <p:nvSpPr>
            <p:cNvPr id="25" name="AutoShape 24"/>
            <p:cNvSpPr>
              <a:spLocks noChangeShapeType="1"/>
            </p:cNvSpPr>
            <p:nvPr/>
          </p:nvSpPr>
          <p:spPr bwMode="auto">
            <a:xfrm>
              <a:off x="5462406" y="4198591"/>
              <a:ext cx="255551" cy="371444"/>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26" name="AutoShape 23"/>
            <p:cNvSpPr>
              <a:spLocks noChangeShapeType="1"/>
            </p:cNvSpPr>
            <p:nvPr/>
          </p:nvSpPr>
          <p:spPr bwMode="auto">
            <a:xfrm flipH="1">
              <a:off x="4732259" y="4198591"/>
              <a:ext cx="477770" cy="371444"/>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27" name="Oval 22"/>
            <p:cNvSpPr>
              <a:spLocks noChangeAspect="1" noChangeArrowheads="1"/>
            </p:cNvSpPr>
            <p:nvPr/>
          </p:nvSpPr>
          <p:spPr bwMode="auto">
            <a:xfrm>
              <a:off x="4739044" y="5136839"/>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M</a:t>
              </a:r>
              <a:endParaRPr lang="en-US" altLang="zh-CN" sz="1600" b="1">
                <a:solidFill>
                  <a:srgbClr val="0000CC"/>
                </a:solidFill>
              </a:endParaRPr>
            </a:p>
          </p:txBody>
        </p:sp>
        <p:sp>
          <p:nvSpPr>
            <p:cNvPr id="28" name="Oval 21"/>
            <p:cNvSpPr>
              <a:spLocks noChangeAspect="1" noChangeArrowheads="1"/>
            </p:cNvSpPr>
            <p:nvPr/>
          </p:nvSpPr>
          <p:spPr bwMode="auto">
            <a:xfrm>
              <a:off x="4101401" y="5136839"/>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L</a:t>
              </a:r>
              <a:endParaRPr lang="en-US" altLang="zh-CN" sz="1600" b="1">
                <a:solidFill>
                  <a:srgbClr val="0000CC"/>
                </a:solidFill>
              </a:endParaRPr>
            </a:p>
          </p:txBody>
        </p:sp>
        <p:sp>
          <p:nvSpPr>
            <p:cNvPr id="29" name="AutoShape 20"/>
            <p:cNvSpPr>
              <a:spLocks noChangeShapeType="1"/>
            </p:cNvSpPr>
            <p:nvPr/>
          </p:nvSpPr>
          <p:spPr bwMode="auto">
            <a:xfrm>
              <a:off x="4732259" y="4822425"/>
              <a:ext cx="187299" cy="314299"/>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30" name="AutoShape 19"/>
            <p:cNvSpPr>
              <a:spLocks noChangeShapeType="1"/>
            </p:cNvSpPr>
            <p:nvPr/>
          </p:nvSpPr>
          <p:spPr bwMode="auto">
            <a:xfrm flipH="1">
              <a:off x="4281472" y="4822425"/>
              <a:ext cx="196822" cy="314299"/>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31" name="Oval 18"/>
            <p:cNvSpPr>
              <a:spLocks noChangeAspect="1" noChangeArrowheads="1"/>
            </p:cNvSpPr>
            <p:nvPr/>
          </p:nvSpPr>
          <p:spPr bwMode="auto">
            <a:xfrm>
              <a:off x="6037174" y="5136839"/>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O</a:t>
              </a:r>
              <a:endParaRPr lang="en-US" altLang="zh-CN" sz="1600" b="1">
                <a:solidFill>
                  <a:srgbClr val="0000CC"/>
                </a:solidFill>
              </a:endParaRPr>
            </a:p>
          </p:txBody>
        </p:sp>
        <p:sp>
          <p:nvSpPr>
            <p:cNvPr id="32" name="Oval 17"/>
            <p:cNvSpPr>
              <a:spLocks noChangeAspect="1" noChangeArrowheads="1"/>
            </p:cNvSpPr>
            <p:nvPr/>
          </p:nvSpPr>
          <p:spPr bwMode="auto">
            <a:xfrm>
              <a:off x="5365762" y="5136839"/>
              <a:ext cx="358550" cy="35863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600" b="1" i="1">
                  <a:solidFill>
                    <a:srgbClr val="0000CC"/>
                  </a:solidFill>
                  <a:latin typeface="Courier New" pitchFamily="49" charset="0"/>
                  <a:cs typeface="Courier New" pitchFamily="49" charset="0"/>
                </a:rPr>
                <a:t>N</a:t>
              </a:r>
              <a:endParaRPr lang="en-US" altLang="zh-CN" sz="1600" b="1">
                <a:solidFill>
                  <a:srgbClr val="0000CC"/>
                </a:solidFill>
              </a:endParaRPr>
            </a:p>
          </p:txBody>
        </p:sp>
        <p:sp>
          <p:nvSpPr>
            <p:cNvPr id="33" name="AutoShape 16"/>
            <p:cNvSpPr>
              <a:spLocks noChangeShapeType="1"/>
            </p:cNvSpPr>
            <p:nvPr/>
          </p:nvSpPr>
          <p:spPr bwMode="auto">
            <a:xfrm>
              <a:off x="5971921" y="4822425"/>
              <a:ext cx="244440" cy="314299"/>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34" name="AutoShape 15"/>
            <p:cNvSpPr>
              <a:spLocks noChangeShapeType="1"/>
            </p:cNvSpPr>
            <p:nvPr/>
          </p:nvSpPr>
          <p:spPr bwMode="auto">
            <a:xfrm flipH="1">
              <a:off x="5544944" y="4822425"/>
              <a:ext cx="173013" cy="314299"/>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600" b="1">
                <a:solidFill>
                  <a:srgbClr val="0000CC"/>
                </a:solidFill>
              </a:endParaRPr>
            </a:p>
          </p:txBody>
        </p:sp>
        <p:sp>
          <p:nvSpPr>
            <p:cNvPr id="35" name="Text Box 14"/>
            <p:cNvSpPr txBox="1">
              <a:spLocks noChangeArrowheads="1"/>
            </p:cNvSpPr>
            <p:nvPr/>
          </p:nvSpPr>
          <p:spPr bwMode="auto">
            <a:xfrm>
              <a:off x="3133018" y="3568205"/>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1</a:t>
              </a:r>
              <a:endParaRPr lang="en-US" altLang="zh-CN" sz="1600" b="1">
                <a:solidFill>
                  <a:srgbClr val="0000CC"/>
                </a:solidFill>
              </a:endParaRPr>
            </a:p>
          </p:txBody>
        </p:sp>
        <p:sp>
          <p:nvSpPr>
            <p:cNvPr id="36" name="Text Box 13"/>
            <p:cNvSpPr txBox="1">
              <a:spLocks noChangeArrowheads="1"/>
            </p:cNvSpPr>
            <p:nvPr/>
          </p:nvSpPr>
          <p:spPr bwMode="auto">
            <a:xfrm>
              <a:off x="4607940" y="3568205"/>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0</a:t>
              </a:r>
              <a:endParaRPr lang="en-US" altLang="zh-CN" sz="1600" b="1">
                <a:solidFill>
                  <a:srgbClr val="0000CC"/>
                </a:solidFill>
              </a:endParaRPr>
            </a:p>
          </p:txBody>
        </p:sp>
        <p:sp>
          <p:nvSpPr>
            <p:cNvPr id="37" name="Text Box 12"/>
            <p:cNvSpPr txBox="1">
              <a:spLocks noChangeArrowheads="1"/>
            </p:cNvSpPr>
            <p:nvPr/>
          </p:nvSpPr>
          <p:spPr bwMode="auto">
            <a:xfrm>
              <a:off x="2968145" y="4232813"/>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0</a:t>
              </a:r>
              <a:endParaRPr lang="en-US" altLang="zh-CN" sz="1600" b="1">
                <a:solidFill>
                  <a:srgbClr val="0000CC"/>
                </a:solidFill>
              </a:endParaRPr>
            </a:p>
          </p:txBody>
        </p:sp>
        <p:sp>
          <p:nvSpPr>
            <p:cNvPr id="38" name="Text Box 11"/>
            <p:cNvSpPr txBox="1">
              <a:spLocks noChangeArrowheads="1"/>
            </p:cNvSpPr>
            <p:nvPr/>
          </p:nvSpPr>
          <p:spPr bwMode="auto">
            <a:xfrm>
              <a:off x="4712227" y="4203010"/>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1</a:t>
              </a:r>
              <a:endParaRPr lang="en-US" altLang="zh-CN" sz="1600" b="1">
                <a:solidFill>
                  <a:srgbClr val="0000CC"/>
                </a:solidFill>
              </a:endParaRPr>
            </a:p>
          </p:txBody>
        </p:sp>
        <p:sp>
          <p:nvSpPr>
            <p:cNvPr id="39" name="Text Box 10"/>
            <p:cNvSpPr txBox="1">
              <a:spLocks noChangeArrowheads="1"/>
            </p:cNvSpPr>
            <p:nvPr/>
          </p:nvSpPr>
          <p:spPr bwMode="auto">
            <a:xfrm>
              <a:off x="5560432" y="4232813"/>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0</a:t>
              </a:r>
              <a:endParaRPr lang="en-US" altLang="zh-CN" sz="1600" b="1">
                <a:solidFill>
                  <a:srgbClr val="0000CC"/>
                </a:solidFill>
              </a:endParaRPr>
            </a:p>
          </p:txBody>
        </p:sp>
        <p:sp>
          <p:nvSpPr>
            <p:cNvPr id="40" name="Text Box 9"/>
            <p:cNvSpPr txBox="1">
              <a:spLocks noChangeArrowheads="1"/>
            </p:cNvSpPr>
            <p:nvPr/>
          </p:nvSpPr>
          <p:spPr bwMode="auto">
            <a:xfrm>
              <a:off x="1538911" y="4846756"/>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1</a:t>
              </a:r>
              <a:endParaRPr lang="en-US" altLang="zh-CN" sz="1600" b="1">
                <a:solidFill>
                  <a:srgbClr val="0000CC"/>
                </a:solidFill>
              </a:endParaRPr>
            </a:p>
          </p:txBody>
        </p:sp>
        <p:sp>
          <p:nvSpPr>
            <p:cNvPr id="41" name="Text Box 8"/>
            <p:cNvSpPr txBox="1">
              <a:spLocks noChangeArrowheads="1"/>
            </p:cNvSpPr>
            <p:nvPr/>
          </p:nvSpPr>
          <p:spPr bwMode="auto">
            <a:xfrm>
              <a:off x="2238133" y="4876559"/>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0</a:t>
              </a:r>
              <a:endParaRPr lang="en-US" altLang="zh-CN" sz="1600" b="1">
                <a:solidFill>
                  <a:srgbClr val="0000CC"/>
                </a:solidFill>
              </a:endParaRPr>
            </a:p>
          </p:txBody>
        </p:sp>
        <p:sp>
          <p:nvSpPr>
            <p:cNvPr id="42" name="Text Box 7"/>
            <p:cNvSpPr txBox="1">
              <a:spLocks noChangeArrowheads="1"/>
            </p:cNvSpPr>
            <p:nvPr/>
          </p:nvSpPr>
          <p:spPr bwMode="auto">
            <a:xfrm>
              <a:off x="2805258" y="4852717"/>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1</a:t>
              </a:r>
              <a:endParaRPr lang="en-US" altLang="zh-CN" sz="1600" b="1">
                <a:solidFill>
                  <a:srgbClr val="0000CC"/>
                </a:solidFill>
              </a:endParaRPr>
            </a:p>
          </p:txBody>
        </p:sp>
        <p:sp>
          <p:nvSpPr>
            <p:cNvPr id="43" name="Text Box 6"/>
            <p:cNvSpPr txBox="1">
              <a:spLocks noChangeArrowheads="1"/>
            </p:cNvSpPr>
            <p:nvPr/>
          </p:nvSpPr>
          <p:spPr bwMode="auto">
            <a:xfrm>
              <a:off x="3504480" y="4882520"/>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0</a:t>
              </a:r>
              <a:endParaRPr lang="en-US" altLang="zh-CN" sz="1600" b="1">
                <a:solidFill>
                  <a:srgbClr val="0000CC"/>
                </a:solidFill>
              </a:endParaRPr>
            </a:p>
          </p:txBody>
        </p:sp>
        <p:sp>
          <p:nvSpPr>
            <p:cNvPr id="44" name="Text Box 5"/>
            <p:cNvSpPr txBox="1">
              <a:spLocks noChangeArrowheads="1"/>
            </p:cNvSpPr>
            <p:nvPr/>
          </p:nvSpPr>
          <p:spPr bwMode="auto">
            <a:xfrm>
              <a:off x="4116299" y="4858677"/>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1</a:t>
              </a:r>
              <a:endParaRPr lang="en-US" altLang="zh-CN" sz="1600" b="1">
                <a:solidFill>
                  <a:srgbClr val="0000CC"/>
                </a:solidFill>
              </a:endParaRPr>
            </a:p>
          </p:txBody>
        </p:sp>
        <p:sp>
          <p:nvSpPr>
            <p:cNvPr id="45" name="Text Box 4"/>
            <p:cNvSpPr txBox="1">
              <a:spLocks noChangeArrowheads="1"/>
            </p:cNvSpPr>
            <p:nvPr/>
          </p:nvSpPr>
          <p:spPr bwMode="auto">
            <a:xfrm>
              <a:off x="4815521" y="4888480"/>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0</a:t>
              </a:r>
              <a:endParaRPr lang="en-US" altLang="zh-CN" sz="1600" b="1">
                <a:solidFill>
                  <a:srgbClr val="0000CC"/>
                </a:solidFill>
              </a:endParaRPr>
            </a:p>
          </p:txBody>
        </p:sp>
        <p:sp>
          <p:nvSpPr>
            <p:cNvPr id="46" name="Text Box 3"/>
            <p:cNvSpPr txBox="1">
              <a:spLocks noChangeArrowheads="1"/>
            </p:cNvSpPr>
            <p:nvPr/>
          </p:nvSpPr>
          <p:spPr bwMode="auto">
            <a:xfrm>
              <a:off x="5382646" y="4852717"/>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1</a:t>
              </a:r>
              <a:endParaRPr lang="en-US" altLang="zh-CN" sz="1600" b="1">
                <a:solidFill>
                  <a:srgbClr val="0000CC"/>
                </a:solidFill>
              </a:endParaRPr>
            </a:p>
          </p:txBody>
        </p:sp>
        <p:sp>
          <p:nvSpPr>
            <p:cNvPr id="47" name="Text Box 2"/>
            <p:cNvSpPr txBox="1">
              <a:spLocks noChangeArrowheads="1"/>
            </p:cNvSpPr>
            <p:nvPr/>
          </p:nvSpPr>
          <p:spPr bwMode="auto">
            <a:xfrm>
              <a:off x="6081869" y="4882520"/>
              <a:ext cx="313855" cy="3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600" b="1">
                  <a:solidFill>
                    <a:srgbClr val="0000CC"/>
                  </a:solidFill>
                  <a:latin typeface="Courier New" panose="02070309020205020404" pitchFamily="49" charset="0"/>
                  <a:cs typeface="Courier New" panose="02070309020205020404" pitchFamily="49" charset="0"/>
                </a:rPr>
                <a:t>0</a:t>
              </a:r>
              <a:endParaRPr lang="en-US" altLang="zh-CN" sz="1600" b="1">
                <a:solidFill>
                  <a:srgbClr val="0000CC"/>
                </a:solidFill>
              </a:endParaRPr>
            </a:p>
          </p:txBody>
        </p:sp>
      </p:grpSp>
    </p:spTree>
    <p:extLst>
      <p:ext uri="{BB962C8B-B14F-4D97-AF65-F5344CB8AC3E}">
        <p14:creationId xmlns:p14="http://schemas.microsoft.com/office/powerpoint/2010/main" val="371873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四、回溯法的基本思想</a:t>
            </a:r>
            <a:endParaRPr lang="zh-CN" altLang="en-US" dirty="0"/>
          </a:p>
        </p:txBody>
      </p:sp>
      <p:sp>
        <p:nvSpPr>
          <p:cNvPr id="3" name="内容占位符 2"/>
          <p:cNvSpPr>
            <a:spLocks noGrp="1"/>
          </p:cNvSpPr>
          <p:nvPr>
            <p:ph idx="1"/>
          </p:nvPr>
        </p:nvSpPr>
        <p:spPr/>
        <p:txBody>
          <a:bodyPr/>
          <a:lstStyle/>
          <a:p>
            <a:r>
              <a:rPr lang="zh-CN" altLang="zh-CN" dirty="0"/>
              <a:t>在生成解空间树时，定义以下几个相关</a:t>
            </a:r>
            <a:r>
              <a:rPr lang="zh-CN" altLang="zh-CN" dirty="0" smtClean="0"/>
              <a:t>概念</a:t>
            </a:r>
            <a:endParaRPr lang="en-US" altLang="zh-CN" dirty="0" smtClean="0"/>
          </a:p>
          <a:p>
            <a:pPr lvl="1">
              <a:defRPr/>
            </a:pPr>
            <a:r>
              <a:rPr lang="zh-CN" altLang="zh-CN" dirty="0">
                <a:latin typeface="+mj-ea"/>
              </a:rPr>
              <a:t>活结点：如果已生成一个结点而它的所有儿子结点还没有全部生成，则这个结点叫做活结点。</a:t>
            </a:r>
          </a:p>
          <a:p>
            <a:pPr lvl="1">
              <a:defRPr/>
            </a:pPr>
            <a:r>
              <a:rPr lang="zh-CN" altLang="zh-CN" dirty="0">
                <a:latin typeface="+mj-ea"/>
              </a:rPr>
              <a:t>扩展结点：当前正在生成其儿子结点的活结点叫扩展结点（正扩展的结点）。</a:t>
            </a:r>
          </a:p>
          <a:p>
            <a:pPr lvl="1">
              <a:defRPr/>
            </a:pPr>
            <a:r>
              <a:rPr lang="zh-CN" altLang="zh-CN" dirty="0">
                <a:latin typeface="+mj-ea"/>
              </a:rPr>
              <a:t>死结点：不再进一步扩展或者其儿子结点已全部生成的结点就是死结点。</a:t>
            </a:r>
          </a:p>
          <a:p>
            <a:pPr lvl="1"/>
            <a:endParaRPr lang="zh-CN" altLang="en-US" dirty="0"/>
          </a:p>
        </p:txBody>
      </p:sp>
    </p:spTree>
    <p:extLst>
      <p:ext uri="{BB962C8B-B14F-4D97-AF65-F5344CB8AC3E}">
        <p14:creationId xmlns:p14="http://schemas.microsoft.com/office/powerpoint/2010/main" val="26798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在确定了解空间的组织结构后，回溯从开始结点（根结点）出发，以深度优先的方式搜索整个解</a:t>
            </a:r>
            <a:r>
              <a:rPr lang="zh-CN" altLang="zh-CN" dirty="0" smtClean="0"/>
              <a:t>空间</a:t>
            </a:r>
            <a:endParaRPr lang="en-US" altLang="zh-CN" dirty="0" smtClean="0"/>
          </a:p>
          <a:p>
            <a:pPr lvl="1"/>
            <a:endParaRPr lang="zh-CN" altLang="en-US" dirty="0"/>
          </a:p>
        </p:txBody>
      </p:sp>
    </p:spTree>
    <p:extLst>
      <p:ext uri="{BB962C8B-B14F-4D97-AF65-F5344CB8AC3E}">
        <p14:creationId xmlns:p14="http://schemas.microsoft.com/office/powerpoint/2010/main" val="384284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进行深度优先搜索时的节点状态</a:t>
            </a:r>
            <a:endParaRPr lang="en-US" altLang="zh-CN" dirty="0" smtClean="0"/>
          </a:p>
          <a:p>
            <a:pPr lvl="1">
              <a:defRPr/>
            </a:pPr>
            <a:r>
              <a:rPr lang="zh-CN" altLang="zh-CN" dirty="0">
                <a:latin typeface="+mj-ea"/>
              </a:rPr>
              <a:t>这个开始结点成为一个活结点，同时成为当前的扩展结点。在当前的扩展结点，搜索向深度方向进入一个新的结点。这个新结点成为一个新的活结点，并成为当前的扩展结点。</a:t>
            </a:r>
            <a:endParaRPr lang="en-US" altLang="zh-CN" dirty="0">
              <a:latin typeface="+mj-ea"/>
            </a:endParaRPr>
          </a:p>
          <a:p>
            <a:pPr lvl="1">
              <a:defRPr/>
            </a:pPr>
            <a:r>
              <a:rPr lang="zh-CN" altLang="zh-CN" dirty="0">
                <a:latin typeface="+mj-ea"/>
              </a:rPr>
              <a:t>若在当前扩展结点处不能再向深度方向移动，则当前的扩展结点成为死结点，即该活结点成为死结点。此时回溯到最近的一个活结点处，并使得这个活结点成为当前的扩展结点。</a:t>
            </a:r>
            <a:endParaRPr lang="en-US" altLang="zh-CN" dirty="0">
              <a:latin typeface="+mj-ea"/>
            </a:endParaRPr>
          </a:p>
          <a:p>
            <a:pPr lvl="1">
              <a:defRPr/>
            </a:pPr>
            <a:r>
              <a:rPr lang="zh-CN" altLang="zh-CN" dirty="0">
                <a:latin typeface="+mj-ea"/>
              </a:rPr>
              <a:t>回溯法以这样的方式递归搜索整个解空间（树），直至满足中止条件。</a:t>
            </a:r>
          </a:p>
          <a:p>
            <a:pPr lvl="1"/>
            <a:endParaRPr lang="zh-CN" altLang="en-US" dirty="0"/>
          </a:p>
        </p:txBody>
      </p:sp>
    </p:spTree>
    <p:extLst>
      <p:ext uri="{BB962C8B-B14F-4D97-AF65-F5344CB8AC3E}">
        <p14:creationId xmlns:p14="http://schemas.microsoft.com/office/powerpoint/2010/main" val="426628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五、背包问题的回溯解法</a:t>
            </a:r>
            <a:endParaRPr lang="zh-CN" altLang="en-US" dirty="0"/>
          </a:p>
        </p:txBody>
      </p:sp>
      <p:sp>
        <p:nvSpPr>
          <p:cNvPr id="3" name="内容占位符 2"/>
          <p:cNvSpPr>
            <a:spLocks noGrp="1"/>
          </p:cNvSpPr>
          <p:nvPr>
            <p:ph idx="1"/>
          </p:nvPr>
        </p:nvSpPr>
        <p:spPr/>
        <p:txBody>
          <a:bodyPr/>
          <a:lstStyle/>
          <a:p>
            <a:r>
              <a:rPr lang="zh-CN" altLang="en-US" dirty="0" smtClean="0"/>
              <a:t>背包问题</a:t>
            </a:r>
            <a:endParaRPr lang="en-US" altLang="zh-CN" dirty="0" smtClean="0"/>
          </a:p>
          <a:p>
            <a:pPr lvl="1"/>
            <a:r>
              <a:rPr lang="zh-CN" altLang="zh-CN" dirty="0"/>
              <a:t>假设背包容量</a:t>
            </a:r>
            <a:r>
              <a:rPr lang="en-US" altLang="zh-CN" i="1" dirty="0"/>
              <a:t>C</a:t>
            </a:r>
            <a:r>
              <a:rPr lang="zh-CN" altLang="zh-CN" dirty="0"/>
              <a:t>＝</a:t>
            </a:r>
            <a:r>
              <a:rPr lang="en-US" altLang="zh-CN" dirty="0"/>
              <a:t>30</a:t>
            </a:r>
            <a:r>
              <a:rPr lang="zh-CN" altLang="zh-CN" dirty="0"/>
              <a:t>，</a:t>
            </a:r>
            <a:r>
              <a:rPr lang="en-US" altLang="zh-CN" i="1" dirty="0"/>
              <a:t>w</a:t>
            </a:r>
            <a:r>
              <a:rPr lang="zh-CN" altLang="zh-CN" dirty="0"/>
              <a:t>＝</a:t>
            </a:r>
            <a:r>
              <a:rPr lang="en-US" altLang="zh-CN" dirty="0"/>
              <a:t>{16</a:t>
            </a:r>
            <a:r>
              <a:rPr lang="zh-CN" altLang="zh-CN" dirty="0"/>
              <a:t>，</a:t>
            </a:r>
            <a:r>
              <a:rPr lang="en-US" altLang="zh-CN" dirty="0"/>
              <a:t>15</a:t>
            </a:r>
            <a:r>
              <a:rPr lang="zh-CN" altLang="zh-CN" dirty="0"/>
              <a:t>，</a:t>
            </a:r>
            <a:r>
              <a:rPr lang="en-US" altLang="zh-CN" dirty="0"/>
              <a:t>15}</a:t>
            </a:r>
            <a:r>
              <a:rPr lang="zh-CN" altLang="zh-CN" dirty="0"/>
              <a:t>，</a:t>
            </a:r>
            <a:r>
              <a:rPr lang="en-US" altLang="zh-CN" i="1" dirty="0"/>
              <a:t>v</a:t>
            </a:r>
            <a:r>
              <a:rPr lang="zh-CN" altLang="zh-CN" dirty="0"/>
              <a:t>＝</a:t>
            </a:r>
            <a:r>
              <a:rPr lang="en-US" altLang="zh-CN" dirty="0"/>
              <a:t>{45</a:t>
            </a:r>
            <a:r>
              <a:rPr lang="zh-CN" altLang="zh-CN" dirty="0"/>
              <a:t>，</a:t>
            </a:r>
            <a:r>
              <a:rPr lang="en-US" altLang="zh-CN" dirty="0"/>
              <a:t>25</a:t>
            </a:r>
            <a:r>
              <a:rPr lang="zh-CN" altLang="zh-CN" dirty="0"/>
              <a:t>，</a:t>
            </a:r>
            <a:r>
              <a:rPr lang="en-US" altLang="zh-CN" dirty="0"/>
              <a:t>25}</a:t>
            </a:r>
            <a:endParaRPr lang="zh-CN" altLang="zh-CN" dirty="0"/>
          </a:p>
          <a:p>
            <a:pPr lvl="1"/>
            <a:endParaRPr lang="zh-CN" altLang="en-US" dirty="0"/>
          </a:p>
        </p:txBody>
      </p:sp>
      <p:grpSp>
        <p:nvGrpSpPr>
          <p:cNvPr id="63" name="组合 62"/>
          <p:cNvGrpSpPr>
            <a:grpSpLocks/>
          </p:cNvGrpSpPr>
          <p:nvPr/>
        </p:nvGrpSpPr>
        <p:grpSpPr bwMode="auto">
          <a:xfrm>
            <a:off x="749786" y="4581128"/>
            <a:ext cx="1060450" cy="692150"/>
            <a:chOff x="669958" y="3810832"/>
            <a:chExt cx="1060849" cy="692570"/>
          </a:xfrm>
        </p:grpSpPr>
        <p:sp>
          <p:nvSpPr>
            <p:cNvPr id="64" name="Oval 39"/>
            <p:cNvSpPr>
              <a:spLocks noChangeAspect="1" noChangeArrowheads="1"/>
            </p:cNvSpPr>
            <p:nvPr/>
          </p:nvSpPr>
          <p:spPr bwMode="auto">
            <a:xfrm>
              <a:off x="1361505" y="4134100"/>
              <a:ext cx="369302" cy="36930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I</a:t>
              </a:r>
              <a:endParaRPr lang="en-US" altLang="zh-CN" sz="1400" b="1">
                <a:solidFill>
                  <a:srgbClr val="0000CC"/>
                </a:solidFill>
              </a:endParaRPr>
            </a:p>
          </p:txBody>
        </p:sp>
        <p:sp>
          <p:nvSpPr>
            <p:cNvPr id="65" name="Oval 38"/>
            <p:cNvSpPr>
              <a:spLocks noChangeAspect="1" noChangeArrowheads="1"/>
            </p:cNvSpPr>
            <p:nvPr/>
          </p:nvSpPr>
          <p:spPr bwMode="auto">
            <a:xfrm>
              <a:off x="669958" y="4134100"/>
              <a:ext cx="369302" cy="36930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nchor="ctr"/>
            <a:lstStyle/>
            <a:p>
              <a:pPr algn="ctr" eaLnBrk="0" hangingPunct="0">
                <a:defRPr/>
              </a:pPr>
              <a:r>
                <a:rPr lang="en-US" altLang="zh-CN" sz="1400" b="1" i="1" dirty="0">
                  <a:solidFill>
                    <a:srgbClr val="0000CC"/>
                  </a:solidFill>
                  <a:latin typeface="Courier New" pitchFamily="49" charset="0"/>
                  <a:cs typeface="Courier New" pitchFamily="49" charset="0"/>
                </a:rPr>
                <a:t>H</a:t>
              </a:r>
              <a:endParaRPr lang="en-US" altLang="zh-CN" sz="1400" b="1" dirty="0">
                <a:solidFill>
                  <a:srgbClr val="0000CC"/>
                </a:solidFill>
              </a:endParaRPr>
            </a:p>
          </p:txBody>
        </p:sp>
        <p:sp>
          <p:nvSpPr>
            <p:cNvPr id="66" name="AutoShape 37"/>
            <p:cNvSpPr>
              <a:spLocks noChangeShapeType="1"/>
            </p:cNvSpPr>
            <p:nvPr/>
          </p:nvSpPr>
          <p:spPr bwMode="auto">
            <a:xfrm>
              <a:off x="1354427" y="3810832"/>
              <a:ext cx="192160" cy="324047"/>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zh-CN" altLang="en-US" sz="1400" b="1">
                <a:solidFill>
                  <a:srgbClr val="0000CC"/>
                </a:solidFill>
              </a:endParaRPr>
            </a:p>
          </p:txBody>
        </p:sp>
        <p:sp>
          <p:nvSpPr>
            <p:cNvPr id="67" name="AutoShape 36"/>
            <p:cNvSpPr>
              <a:spLocks noChangeShapeType="1"/>
            </p:cNvSpPr>
            <p:nvPr/>
          </p:nvSpPr>
          <p:spPr bwMode="auto">
            <a:xfrm flipH="1">
              <a:off x="855765" y="3810832"/>
              <a:ext cx="238215" cy="324047"/>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zh-CN" altLang="en-US" sz="1400" b="1">
                <a:solidFill>
                  <a:srgbClr val="0000CC"/>
                </a:solidFill>
              </a:endParaRPr>
            </a:p>
          </p:txBody>
        </p:sp>
      </p:grpSp>
      <p:grpSp>
        <p:nvGrpSpPr>
          <p:cNvPr id="68" name="组合 67"/>
          <p:cNvGrpSpPr>
            <a:grpSpLocks/>
          </p:cNvGrpSpPr>
          <p:nvPr/>
        </p:nvGrpSpPr>
        <p:grpSpPr bwMode="auto">
          <a:xfrm>
            <a:off x="7109311" y="3938190"/>
            <a:ext cx="1743075" cy="1335088"/>
            <a:chOff x="7028917" y="3168389"/>
            <a:chExt cx="1743189" cy="1335013"/>
          </a:xfrm>
        </p:grpSpPr>
        <p:sp>
          <p:nvSpPr>
            <p:cNvPr id="69" name="Oval 30"/>
            <p:cNvSpPr>
              <a:spLocks noChangeAspect="1" noChangeArrowheads="1"/>
            </p:cNvSpPr>
            <p:nvPr/>
          </p:nvSpPr>
          <p:spPr bwMode="auto">
            <a:xfrm>
              <a:off x="8020202" y="3495749"/>
              <a:ext cx="369302" cy="36930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nchor="ctr"/>
            <a:lstStyle/>
            <a:p>
              <a:pPr algn="ctr" eaLnBrk="0" hangingPunct="0">
                <a:defRPr/>
              </a:pPr>
              <a:r>
                <a:rPr lang="en-US" altLang="zh-CN" sz="1400" b="1">
                  <a:solidFill>
                    <a:srgbClr val="0000CC"/>
                  </a:solidFill>
                  <a:latin typeface="Courier New" pitchFamily="49" charset="0"/>
                  <a:cs typeface="Courier New" pitchFamily="49" charset="0"/>
                </a:rPr>
                <a:t>G</a:t>
              </a:r>
              <a:endParaRPr lang="en-US" altLang="zh-CN" sz="1400" b="1">
                <a:solidFill>
                  <a:srgbClr val="0000CC"/>
                </a:solidFill>
              </a:endParaRPr>
            </a:p>
          </p:txBody>
        </p:sp>
        <p:sp>
          <p:nvSpPr>
            <p:cNvPr id="70" name="AutoShape 28"/>
            <p:cNvSpPr>
              <a:spLocks noChangeShapeType="1"/>
            </p:cNvSpPr>
            <p:nvPr/>
          </p:nvSpPr>
          <p:spPr bwMode="auto">
            <a:xfrm>
              <a:off x="7028917" y="3168389"/>
              <a:ext cx="1046230" cy="380979"/>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zh-CN" altLang="en-US" sz="1400" b="1">
                <a:solidFill>
                  <a:srgbClr val="0000CC"/>
                </a:solidFill>
              </a:endParaRPr>
            </a:p>
          </p:txBody>
        </p:sp>
        <p:sp>
          <p:nvSpPr>
            <p:cNvPr id="71" name="Oval 22"/>
            <p:cNvSpPr>
              <a:spLocks noChangeAspect="1" noChangeArrowheads="1"/>
            </p:cNvSpPr>
            <p:nvPr/>
          </p:nvSpPr>
          <p:spPr bwMode="auto">
            <a:xfrm>
              <a:off x="8402804" y="4134100"/>
              <a:ext cx="369302" cy="36930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O</a:t>
              </a:r>
              <a:endParaRPr lang="en-US" altLang="zh-CN" sz="1400" b="1">
                <a:solidFill>
                  <a:srgbClr val="0000CC"/>
                </a:solidFill>
              </a:endParaRPr>
            </a:p>
          </p:txBody>
        </p:sp>
        <p:sp>
          <p:nvSpPr>
            <p:cNvPr id="72" name="Oval 21"/>
            <p:cNvSpPr>
              <a:spLocks noChangeAspect="1" noChangeArrowheads="1"/>
            </p:cNvSpPr>
            <p:nvPr/>
          </p:nvSpPr>
          <p:spPr bwMode="auto">
            <a:xfrm>
              <a:off x="7711257" y="4134100"/>
              <a:ext cx="369302" cy="36930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N</a:t>
              </a:r>
              <a:endParaRPr lang="en-US" altLang="zh-CN" sz="1400" b="1">
                <a:solidFill>
                  <a:srgbClr val="0000CC"/>
                </a:solidFill>
              </a:endParaRPr>
            </a:p>
          </p:txBody>
        </p:sp>
        <p:sp>
          <p:nvSpPr>
            <p:cNvPr id="73" name="AutoShape 20"/>
            <p:cNvSpPr>
              <a:spLocks noChangeShapeType="1"/>
            </p:cNvSpPr>
            <p:nvPr/>
          </p:nvSpPr>
          <p:spPr bwMode="auto">
            <a:xfrm>
              <a:off x="8335514" y="3811291"/>
              <a:ext cx="252430" cy="322244"/>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zh-CN" altLang="en-US" sz="1400" b="1">
                <a:solidFill>
                  <a:srgbClr val="0000CC"/>
                </a:solidFill>
              </a:endParaRPr>
            </a:p>
          </p:txBody>
        </p:sp>
        <p:sp>
          <p:nvSpPr>
            <p:cNvPr id="74" name="AutoShape 19"/>
            <p:cNvSpPr>
              <a:spLocks noChangeShapeType="1"/>
            </p:cNvSpPr>
            <p:nvPr/>
          </p:nvSpPr>
          <p:spPr bwMode="auto">
            <a:xfrm flipH="1">
              <a:off x="7895749" y="3811291"/>
              <a:ext cx="179399" cy="322244"/>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zh-CN" altLang="en-US" sz="1400" b="1">
                <a:solidFill>
                  <a:srgbClr val="0000CC"/>
                </a:solidFill>
              </a:endParaRPr>
            </a:p>
          </p:txBody>
        </p:sp>
      </p:grpSp>
      <p:grpSp>
        <p:nvGrpSpPr>
          <p:cNvPr id="75" name="组合 48152"/>
          <p:cNvGrpSpPr>
            <a:grpSpLocks/>
          </p:cNvGrpSpPr>
          <p:nvPr/>
        </p:nvGrpSpPr>
        <p:grpSpPr bwMode="auto">
          <a:xfrm>
            <a:off x="3894623" y="2607865"/>
            <a:ext cx="1473200" cy="585788"/>
            <a:chOff x="3814841" y="1839033"/>
            <a:chExt cx="1473118" cy="585636"/>
          </a:xfrm>
        </p:grpSpPr>
        <p:sp>
          <p:nvSpPr>
            <p:cNvPr id="76" name="Oval 47"/>
            <p:cNvSpPr>
              <a:spLocks noChangeAspect="1" noChangeArrowheads="1"/>
            </p:cNvSpPr>
            <p:nvPr/>
          </p:nvSpPr>
          <p:spPr bwMode="auto">
            <a:xfrm>
              <a:off x="4375258" y="2055367"/>
              <a:ext cx="370325"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A</a:t>
              </a:r>
              <a:endParaRPr lang="en-US" altLang="zh-CN" sz="1400" b="1">
                <a:solidFill>
                  <a:srgbClr val="0000CC"/>
                </a:solidFill>
              </a:endParaRPr>
            </a:p>
          </p:txBody>
        </p:sp>
        <p:sp>
          <p:nvSpPr>
            <p:cNvPr id="77" name="Text Box 18"/>
            <p:cNvSpPr txBox="1">
              <a:spLocks noChangeArrowheads="1"/>
            </p:cNvSpPr>
            <p:nvPr/>
          </p:nvSpPr>
          <p:spPr bwMode="auto">
            <a:xfrm>
              <a:off x="3814841" y="1839033"/>
              <a:ext cx="1473118" cy="21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400" b="1">
                  <a:solidFill>
                    <a:srgbClr val="0000CC"/>
                  </a:solidFill>
                  <a:latin typeface="Courier New" panose="02070309020205020404" pitchFamily="49" charset="0"/>
                  <a:cs typeface="Courier New" panose="02070309020205020404" pitchFamily="49" charset="0"/>
                </a:rPr>
                <a:t>C</a:t>
              </a:r>
              <a:r>
                <a:rPr lang="en-US" altLang="zh-CN" sz="1400" b="1" baseline="-30000">
                  <a:solidFill>
                    <a:srgbClr val="0000CC"/>
                  </a:solidFill>
                  <a:latin typeface="Courier New" panose="02070309020205020404" pitchFamily="49" charset="0"/>
                  <a:cs typeface="Courier New" panose="02070309020205020404" pitchFamily="49" charset="0"/>
                </a:rPr>
                <a:t>r</a:t>
              </a:r>
              <a:r>
                <a:rPr lang="en-US" altLang="zh-CN" sz="1400" b="1">
                  <a:solidFill>
                    <a:srgbClr val="0000CC"/>
                  </a:solidFill>
                  <a:latin typeface="Courier New" panose="02070309020205020404" pitchFamily="49" charset="0"/>
                  <a:cs typeface="Courier New" panose="02070309020205020404" pitchFamily="49" charset="0"/>
                </a:rPr>
                <a:t>=C=30,V=0</a:t>
              </a:r>
              <a:endParaRPr lang="en-US" altLang="zh-CN" sz="1400" b="1">
                <a:solidFill>
                  <a:srgbClr val="0000CC"/>
                </a:solidFill>
              </a:endParaRPr>
            </a:p>
          </p:txBody>
        </p:sp>
      </p:grpSp>
      <p:grpSp>
        <p:nvGrpSpPr>
          <p:cNvPr id="78" name="组合 77"/>
          <p:cNvGrpSpPr>
            <a:grpSpLocks/>
          </p:cNvGrpSpPr>
          <p:nvPr/>
        </p:nvGrpSpPr>
        <p:grpSpPr bwMode="auto">
          <a:xfrm>
            <a:off x="1272073" y="3139678"/>
            <a:ext cx="3236913" cy="852487"/>
            <a:chOff x="1191687" y="2370450"/>
            <a:chExt cx="3237790" cy="852158"/>
          </a:xfrm>
        </p:grpSpPr>
        <p:sp>
          <p:nvSpPr>
            <p:cNvPr id="79" name="Oval 46"/>
            <p:cNvSpPr>
              <a:spLocks noChangeAspect="1" noChangeArrowheads="1"/>
            </p:cNvSpPr>
            <p:nvPr/>
          </p:nvSpPr>
          <p:spPr bwMode="auto">
            <a:xfrm>
              <a:off x="2142053" y="2853306"/>
              <a:ext cx="369302"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B</a:t>
              </a:r>
              <a:endParaRPr lang="en-US" altLang="zh-CN" sz="1400" b="1">
                <a:solidFill>
                  <a:srgbClr val="0000CC"/>
                </a:solidFill>
              </a:endParaRPr>
            </a:p>
          </p:txBody>
        </p:sp>
        <p:sp>
          <p:nvSpPr>
            <p:cNvPr id="80" name="AutoShape 44"/>
            <p:cNvSpPr>
              <a:spLocks noChangeShapeType="1"/>
            </p:cNvSpPr>
            <p:nvPr/>
          </p:nvSpPr>
          <p:spPr bwMode="auto">
            <a:xfrm flipH="1">
              <a:off x="2457268" y="2370450"/>
              <a:ext cx="1972209" cy="536368"/>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400" b="1">
                <a:solidFill>
                  <a:srgbClr val="0000CC"/>
                </a:solidFill>
              </a:endParaRPr>
            </a:p>
          </p:txBody>
        </p:sp>
        <p:sp>
          <p:nvSpPr>
            <p:cNvPr id="81" name="Text Box 17"/>
            <p:cNvSpPr txBox="1">
              <a:spLocks noChangeArrowheads="1"/>
            </p:cNvSpPr>
            <p:nvPr/>
          </p:nvSpPr>
          <p:spPr bwMode="auto">
            <a:xfrm>
              <a:off x="1191687" y="2430836"/>
              <a:ext cx="1473118" cy="49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400" b="1" dirty="0">
                  <a:solidFill>
                    <a:srgbClr val="0000CC"/>
                  </a:solidFill>
                  <a:latin typeface="Courier New" panose="02070309020205020404" pitchFamily="49" charset="0"/>
                  <a:cs typeface="Courier New" panose="02070309020205020404" pitchFamily="49" charset="0"/>
                </a:rPr>
                <a:t>W</a:t>
              </a:r>
              <a:r>
                <a:rPr lang="en-US" altLang="zh-CN" sz="1400" b="1" baseline="-30000" dirty="0">
                  <a:solidFill>
                    <a:srgbClr val="0000CC"/>
                  </a:solidFill>
                  <a:latin typeface="Courier New" panose="02070309020205020404" pitchFamily="49" charset="0"/>
                  <a:cs typeface="Courier New" panose="02070309020205020404" pitchFamily="49" charset="0"/>
                </a:rPr>
                <a:t>1</a:t>
              </a:r>
              <a:r>
                <a:rPr lang="en-US" altLang="zh-CN" sz="1400" b="1" dirty="0">
                  <a:solidFill>
                    <a:srgbClr val="0000CC"/>
                  </a:solidFill>
                  <a:latin typeface="Courier New" panose="02070309020205020404" pitchFamily="49" charset="0"/>
                  <a:cs typeface="Courier New" panose="02070309020205020404" pitchFamily="49" charset="0"/>
                </a:rPr>
                <a:t>=16,V</a:t>
              </a:r>
              <a:r>
                <a:rPr lang="en-US" altLang="zh-CN" sz="1400" b="1" baseline="-30000" dirty="0">
                  <a:solidFill>
                    <a:srgbClr val="0000CC"/>
                  </a:solidFill>
                  <a:latin typeface="Courier New" panose="02070309020205020404" pitchFamily="49" charset="0"/>
                  <a:cs typeface="Courier New" panose="02070309020205020404" pitchFamily="49" charset="0"/>
                </a:rPr>
                <a:t>1</a:t>
              </a:r>
              <a:r>
                <a:rPr lang="en-US" altLang="zh-CN" sz="1400" b="1" dirty="0">
                  <a:solidFill>
                    <a:srgbClr val="0000CC"/>
                  </a:solidFill>
                  <a:latin typeface="Courier New" panose="02070309020205020404" pitchFamily="49" charset="0"/>
                  <a:cs typeface="Courier New" panose="02070309020205020404" pitchFamily="49" charset="0"/>
                </a:rPr>
                <a:t>=45</a:t>
              </a:r>
              <a:endParaRPr lang="en-US" altLang="zh-CN" sz="1400" b="1" dirty="0">
                <a:solidFill>
                  <a:srgbClr val="0000CC"/>
                </a:solidFill>
              </a:endParaRPr>
            </a:p>
            <a:p>
              <a:pPr algn="ctr"/>
              <a:r>
                <a:rPr lang="en-US" altLang="zh-CN" sz="1400" b="1" dirty="0">
                  <a:solidFill>
                    <a:srgbClr val="0000CC"/>
                  </a:solidFill>
                  <a:latin typeface="Courier New" panose="02070309020205020404" pitchFamily="49" charset="0"/>
                  <a:cs typeface="Courier New" panose="02070309020205020404" pitchFamily="49" charset="0"/>
                </a:rPr>
                <a:t>C</a:t>
              </a:r>
              <a:r>
                <a:rPr lang="en-US" altLang="zh-CN" sz="1400" b="1" baseline="-30000" dirty="0">
                  <a:solidFill>
                    <a:srgbClr val="0000CC"/>
                  </a:solidFill>
                  <a:latin typeface="Courier New" panose="02070309020205020404" pitchFamily="49" charset="0"/>
                  <a:cs typeface="Courier New" panose="02070309020205020404" pitchFamily="49" charset="0"/>
                </a:rPr>
                <a:t>r</a:t>
              </a:r>
              <a:r>
                <a:rPr lang="en-US" altLang="zh-CN" sz="1400" b="1" dirty="0">
                  <a:solidFill>
                    <a:srgbClr val="0000CC"/>
                  </a:solidFill>
                  <a:latin typeface="Courier New" panose="02070309020205020404" pitchFamily="49" charset="0"/>
                  <a:cs typeface="Courier New" panose="02070309020205020404" pitchFamily="49" charset="0"/>
                </a:rPr>
                <a:t>=14,V=45</a:t>
              </a:r>
              <a:endParaRPr lang="en-US" altLang="zh-CN" sz="1400" b="1" dirty="0">
                <a:solidFill>
                  <a:srgbClr val="0000CC"/>
                </a:solidFill>
              </a:endParaRPr>
            </a:p>
          </p:txBody>
        </p:sp>
      </p:grpSp>
      <p:grpSp>
        <p:nvGrpSpPr>
          <p:cNvPr id="82" name="组合 81"/>
          <p:cNvGrpSpPr>
            <a:grpSpLocks/>
          </p:cNvGrpSpPr>
          <p:nvPr/>
        </p:nvGrpSpPr>
        <p:grpSpPr bwMode="auto">
          <a:xfrm>
            <a:off x="565636" y="3808015"/>
            <a:ext cx="1655762" cy="827088"/>
            <a:chOff x="485818" y="3038468"/>
            <a:chExt cx="1656235" cy="826583"/>
          </a:xfrm>
        </p:grpSpPr>
        <p:sp>
          <p:nvSpPr>
            <p:cNvPr id="83" name="Oval 42"/>
            <p:cNvSpPr>
              <a:spLocks noChangeAspect="1" noChangeArrowheads="1"/>
            </p:cNvSpPr>
            <p:nvPr/>
          </p:nvSpPr>
          <p:spPr bwMode="auto">
            <a:xfrm>
              <a:off x="1039260" y="3495749"/>
              <a:ext cx="369302"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dirty="0">
                  <a:solidFill>
                    <a:srgbClr val="0000CC"/>
                  </a:solidFill>
                  <a:latin typeface="Courier New" pitchFamily="49" charset="0"/>
                  <a:cs typeface="Courier New" pitchFamily="49" charset="0"/>
                </a:rPr>
                <a:t>D</a:t>
              </a:r>
              <a:endParaRPr lang="en-US" altLang="zh-CN" sz="1400" b="1" dirty="0">
                <a:solidFill>
                  <a:srgbClr val="0000CC"/>
                </a:solidFill>
              </a:endParaRPr>
            </a:p>
          </p:txBody>
        </p:sp>
        <p:sp>
          <p:nvSpPr>
            <p:cNvPr id="84" name="AutoShape 40"/>
            <p:cNvSpPr>
              <a:spLocks noChangeShapeType="1"/>
            </p:cNvSpPr>
            <p:nvPr/>
          </p:nvSpPr>
          <p:spPr bwMode="auto">
            <a:xfrm flipH="1">
              <a:off x="1354428" y="3038468"/>
              <a:ext cx="787625" cy="510863"/>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400" b="1">
                <a:solidFill>
                  <a:srgbClr val="0000CC"/>
                </a:solidFill>
              </a:endParaRPr>
            </a:p>
          </p:txBody>
        </p:sp>
        <p:sp>
          <p:nvSpPr>
            <p:cNvPr id="85" name="Text Box 16"/>
            <p:cNvSpPr txBox="1">
              <a:spLocks noChangeArrowheads="1"/>
            </p:cNvSpPr>
            <p:nvPr/>
          </p:nvSpPr>
          <p:spPr bwMode="auto">
            <a:xfrm>
              <a:off x="485818" y="3038862"/>
              <a:ext cx="920699" cy="48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400" b="1">
                  <a:solidFill>
                    <a:srgbClr val="0000CC"/>
                  </a:solidFill>
                  <a:latin typeface="Courier New" panose="02070309020205020404" pitchFamily="49" charset="0"/>
                  <a:cs typeface="Courier New" panose="02070309020205020404" pitchFamily="49" charset="0"/>
                </a:rPr>
                <a:t>C</a:t>
              </a:r>
              <a:r>
                <a:rPr lang="en-US" altLang="zh-CN" sz="1400" b="1" baseline="-30000">
                  <a:solidFill>
                    <a:srgbClr val="0000CC"/>
                  </a:solidFill>
                  <a:latin typeface="Courier New" panose="02070309020205020404" pitchFamily="49" charset="0"/>
                  <a:cs typeface="Courier New" panose="02070309020205020404" pitchFamily="49" charset="0"/>
                </a:rPr>
                <a:t>r</a:t>
              </a:r>
              <a:r>
                <a:rPr lang="en-US" altLang="zh-CN" sz="1400" b="1">
                  <a:solidFill>
                    <a:srgbClr val="0000CC"/>
                  </a:solidFill>
                  <a:latin typeface="Courier New" panose="02070309020205020404" pitchFamily="49" charset="0"/>
                  <a:cs typeface="Courier New" panose="02070309020205020404" pitchFamily="49" charset="0"/>
                </a:rPr>
                <a:t>&lt;W</a:t>
              </a:r>
              <a:r>
                <a:rPr lang="en-US" altLang="zh-CN" sz="1400" b="1" baseline="-30000">
                  <a:solidFill>
                    <a:srgbClr val="0000CC"/>
                  </a:solidFill>
                  <a:latin typeface="Courier New" panose="02070309020205020404" pitchFamily="49" charset="0"/>
                  <a:cs typeface="Courier New" panose="02070309020205020404" pitchFamily="49" charset="0"/>
                </a:rPr>
                <a:t>2</a:t>
              </a:r>
              <a:endParaRPr lang="en-US" altLang="zh-CN" sz="1400" b="1">
                <a:solidFill>
                  <a:srgbClr val="0000CC"/>
                </a:solidFill>
              </a:endParaRPr>
            </a:p>
            <a:p>
              <a:pPr algn="ctr"/>
              <a:r>
                <a:rPr lang="zh-CN" altLang="en-US" sz="1400" b="1">
                  <a:solidFill>
                    <a:srgbClr val="0000CC"/>
                  </a:solidFill>
                  <a:latin typeface="Courier New" panose="02070309020205020404" pitchFamily="49" charset="0"/>
                  <a:cs typeface="Courier New" panose="02070309020205020404" pitchFamily="49" charset="0"/>
                </a:rPr>
                <a:t>不可行解</a:t>
              </a:r>
              <a:endParaRPr lang="zh-CN" altLang="en-US" sz="1400" b="1">
                <a:solidFill>
                  <a:srgbClr val="0000CC"/>
                </a:solidFill>
              </a:endParaRPr>
            </a:p>
          </p:txBody>
        </p:sp>
      </p:grpSp>
      <p:grpSp>
        <p:nvGrpSpPr>
          <p:cNvPr id="86" name="组合 85"/>
          <p:cNvGrpSpPr>
            <a:grpSpLocks/>
          </p:cNvGrpSpPr>
          <p:nvPr/>
        </p:nvGrpSpPr>
        <p:grpSpPr bwMode="auto">
          <a:xfrm>
            <a:off x="2537311" y="3835003"/>
            <a:ext cx="1174750" cy="800100"/>
            <a:chOff x="2457136" y="3064700"/>
            <a:chExt cx="1174403" cy="800351"/>
          </a:xfrm>
        </p:grpSpPr>
        <p:sp>
          <p:nvSpPr>
            <p:cNvPr id="87" name="Oval 43"/>
            <p:cNvSpPr>
              <a:spLocks noChangeAspect="1" noChangeArrowheads="1"/>
            </p:cNvSpPr>
            <p:nvPr/>
          </p:nvSpPr>
          <p:spPr bwMode="auto">
            <a:xfrm>
              <a:off x="2879635" y="3495749"/>
              <a:ext cx="369302"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E</a:t>
              </a:r>
              <a:endParaRPr lang="en-US" altLang="zh-CN" sz="1400" b="1">
                <a:solidFill>
                  <a:srgbClr val="0000CC"/>
                </a:solidFill>
              </a:endParaRPr>
            </a:p>
          </p:txBody>
        </p:sp>
        <p:sp>
          <p:nvSpPr>
            <p:cNvPr id="88" name="AutoShape 41"/>
            <p:cNvSpPr>
              <a:spLocks noChangeShapeType="1"/>
            </p:cNvSpPr>
            <p:nvPr/>
          </p:nvSpPr>
          <p:spPr bwMode="auto">
            <a:xfrm>
              <a:off x="2457136" y="3167919"/>
              <a:ext cx="476109" cy="382708"/>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400" b="1">
                <a:solidFill>
                  <a:srgbClr val="0000CC"/>
                </a:solidFill>
              </a:endParaRPr>
            </a:p>
          </p:txBody>
        </p:sp>
        <p:sp>
          <p:nvSpPr>
            <p:cNvPr id="89" name="Text Box 15"/>
            <p:cNvSpPr txBox="1">
              <a:spLocks noChangeArrowheads="1"/>
            </p:cNvSpPr>
            <p:nvPr/>
          </p:nvSpPr>
          <p:spPr bwMode="auto">
            <a:xfrm>
              <a:off x="2894980" y="3064700"/>
              <a:ext cx="736559" cy="43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400" b="1">
                  <a:solidFill>
                    <a:srgbClr val="0000CC"/>
                  </a:solidFill>
                  <a:latin typeface="Courier New" panose="02070309020205020404" pitchFamily="49" charset="0"/>
                  <a:cs typeface="Courier New" panose="02070309020205020404" pitchFamily="49" charset="0"/>
                </a:rPr>
                <a:t>C</a:t>
              </a:r>
              <a:r>
                <a:rPr lang="en-US" altLang="zh-CN" sz="1400" b="1" baseline="-30000">
                  <a:solidFill>
                    <a:srgbClr val="0000CC"/>
                  </a:solidFill>
                  <a:latin typeface="Courier New" panose="02070309020205020404" pitchFamily="49" charset="0"/>
                  <a:cs typeface="Courier New" panose="02070309020205020404" pitchFamily="49" charset="0"/>
                </a:rPr>
                <a:t>r</a:t>
              </a:r>
              <a:r>
                <a:rPr lang="en-US" altLang="zh-CN" sz="1400" b="1">
                  <a:solidFill>
                    <a:srgbClr val="0000CC"/>
                  </a:solidFill>
                  <a:latin typeface="Courier New" panose="02070309020205020404" pitchFamily="49" charset="0"/>
                  <a:cs typeface="Courier New" panose="02070309020205020404" pitchFamily="49" charset="0"/>
                </a:rPr>
                <a:t>=14</a:t>
              </a:r>
              <a:endParaRPr lang="en-US" altLang="zh-CN" sz="1400" b="1">
                <a:solidFill>
                  <a:srgbClr val="0000CC"/>
                </a:solidFill>
              </a:endParaRPr>
            </a:p>
            <a:p>
              <a:pPr algn="ctr"/>
              <a:r>
                <a:rPr lang="en-US" altLang="zh-CN" sz="1400" b="1">
                  <a:solidFill>
                    <a:srgbClr val="0000CC"/>
                  </a:solidFill>
                  <a:latin typeface="Courier New" panose="02070309020205020404" pitchFamily="49" charset="0"/>
                  <a:cs typeface="Courier New" panose="02070309020205020404" pitchFamily="49" charset="0"/>
                </a:rPr>
                <a:t>V=45</a:t>
              </a:r>
              <a:endParaRPr lang="en-US" altLang="zh-CN" sz="1400" b="1">
                <a:solidFill>
                  <a:srgbClr val="0000CC"/>
                </a:solidFill>
              </a:endParaRPr>
            </a:p>
          </p:txBody>
        </p:sp>
      </p:grpSp>
      <p:grpSp>
        <p:nvGrpSpPr>
          <p:cNvPr id="90" name="组合 89"/>
          <p:cNvGrpSpPr>
            <a:grpSpLocks/>
          </p:cNvGrpSpPr>
          <p:nvPr/>
        </p:nvGrpSpPr>
        <p:grpSpPr bwMode="auto">
          <a:xfrm>
            <a:off x="1976923" y="4581128"/>
            <a:ext cx="1036638" cy="1330325"/>
            <a:chOff x="1897556" y="3810832"/>
            <a:chExt cx="1036298" cy="1330921"/>
          </a:xfrm>
        </p:grpSpPr>
        <p:sp>
          <p:nvSpPr>
            <p:cNvPr id="91" name="Oval 34"/>
            <p:cNvSpPr>
              <a:spLocks noChangeAspect="1" noChangeArrowheads="1"/>
            </p:cNvSpPr>
            <p:nvPr/>
          </p:nvSpPr>
          <p:spPr bwMode="auto">
            <a:xfrm>
              <a:off x="2327215" y="4134100"/>
              <a:ext cx="369302"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J</a:t>
              </a:r>
              <a:endParaRPr lang="en-US" altLang="zh-CN" sz="1400" b="1">
                <a:solidFill>
                  <a:srgbClr val="0000CC"/>
                </a:solidFill>
              </a:endParaRPr>
            </a:p>
          </p:txBody>
        </p:sp>
        <p:sp>
          <p:nvSpPr>
            <p:cNvPr id="92" name="AutoShape 32"/>
            <p:cNvSpPr>
              <a:spLocks noChangeShapeType="1"/>
            </p:cNvSpPr>
            <p:nvPr/>
          </p:nvSpPr>
          <p:spPr bwMode="auto">
            <a:xfrm flipH="1">
              <a:off x="2641850" y="3810832"/>
              <a:ext cx="292004" cy="377994"/>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400" b="1">
                <a:solidFill>
                  <a:srgbClr val="0000CC"/>
                </a:solidFill>
              </a:endParaRPr>
            </a:p>
          </p:txBody>
        </p:sp>
        <p:sp>
          <p:nvSpPr>
            <p:cNvPr id="93" name="Text Box 14"/>
            <p:cNvSpPr txBox="1">
              <a:spLocks noChangeArrowheads="1"/>
            </p:cNvSpPr>
            <p:nvPr/>
          </p:nvSpPr>
          <p:spPr bwMode="auto">
            <a:xfrm>
              <a:off x="1897556" y="4503402"/>
              <a:ext cx="920699" cy="63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400" b="1">
                  <a:solidFill>
                    <a:srgbClr val="0000CC"/>
                  </a:solidFill>
                  <a:latin typeface="Courier New" panose="02070309020205020404" pitchFamily="49" charset="0"/>
                  <a:cs typeface="Courier New" panose="02070309020205020404" pitchFamily="49" charset="0"/>
                </a:rPr>
                <a:t>C</a:t>
              </a:r>
              <a:r>
                <a:rPr lang="en-US" altLang="zh-CN" sz="1400" b="1" baseline="-30000">
                  <a:solidFill>
                    <a:srgbClr val="0000CC"/>
                  </a:solidFill>
                  <a:latin typeface="Courier New" panose="02070309020205020404" pitchFamily="49" charset="0"/>
                  <a:cs typeface="Courier New" panose="02070309020205020404" pitchFamily="49" charset="0"/>
                </a:rPr>
                <a:t>r</a:t>
              </a:r>
              <a:r>
                <a:rPr lang="en-US" altLang="zh-CN" sz="1400" b="1">
                  <a:solidFill>
                    <a:srgbClr val="0000CC"/>
                  </a:solidFill>
                  <a:latin typeface="Courier New" panose="02070309020205020404" pitchFamily="49" charset="0"/>
                  <a:cs typeface="Courier New" panose="02070309020205020404" pitchFamily="49" charset="0"/>
                </a:rPr>
                <a:t>&lt;W</a:t>
              </a:r>
              <a:r>
                <a:rPr lang="en-US" altLang="zh-CN" sz="1400" b="1" baseline="-30000">
                  <a:solidFill>
                    <a:srgbClr val="0000CC"/>
                  </a:solidFill>
                  <a:latin typeface="Courier New" panose="02070309020205020404" pitchFamily="49" charset="0"/>
                  <a:cs typeface="Courier New" panose="02070309020205020404" pitchFamily="49" charset="0"/>
                </a:rPr>
                <a:t>3</a:t>
              </a:r>
              <a:endParaRPr lang="en-US" altLang="zh-CN" sz="1400" b="1">
                <a:solidFill>
                  <a:srgbClr val="0000CC"/>
                </a:solidFill>
              </a:endParaRPr>
            </a:p>
            <a:p>
              <a:pPr algn="ctr"/>
              <a:r>
                <a:rPr lang="zh-CN" altLang="en-US" sz="1400" b="1">
                  <a:solidFill>
                    <a:srgbClr val="0000CC"/>
                  </a:solidFill>
                  <a:latin typeface="Courier New" panose="02070309020205020404" pitchFamily="49" charset="0"/>
                  <a:cs typeface="Courier New" panose="02070309020205020404" pitchFamily="49" charset="0"/>
                </a:rPr>
                <a:t>不可行解</a:t>
              </a:r>
              <a:endParaRPr lang="zh-CN" altLang="en-US" sz="1400" b="1">
                <a:solidFill>
                  <a:srgbClr val="0000CC"/>
                </a:solidFill>
              </a:endParaRPr>
            </a:p>
          </p:txBody>
        </p:sp>
      </p:grpSp>
      <p:grpSp>
        <p:nvGrpSpPr>
          <p:cNvPr id="94" name="组合 93"/>
          <p:cNvGrpSpPr>
            <a:grpSpLocks/>
          </p:cNvGrpSpPr>
          <p:nvPr/>
        </p:nvGrpSpPr>
        <p:grpSpPr bwMode="auto">
          <a:xfrm>
            <a:off x="3035786" y="4581128"/>
            <a:ext cx="1397000" cy="1330325"/>
            <a:chOff x="2956359" y="3810832"/>
            <a:chExt cx="1396393" cy="1330921"/>
          </a:xfrm>
        </p:grpSpPr>
        <p:sp>
          <p:nvSpPr>
            <p:cNvPr id="95" name="Oval 35"/>
            <p:cNvSpPr>
              <a:spLocks noChangeAspect="1" noChangeArrowheads="1"/>
            </p:cNvSpPr>
            <p:nvPr/>
          </p:nvSpPr>
          <p:spPr bwMode="auto">
            <a:xfrm>
              <a:off x="3507756" y="4134100"/>
              <a:ext cx="369302"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K</a:t>
              </a:r>
              <a:endParaRPr lang="en-US" altLang="zh-CN" sz="1400" b="1">
                <a:solidFill>
                  <a:srgbClr val="0000CC"/>
                </a:solidFill>
              </a:endParaRPr>
            </a:p>
          </p:txBody>
        </p:sp>
        <p:sp>
          <p:nvSpPr>
            <p:cNvPr id="96" name="AutoShape 33"/>
            <p:cNvSpPr>
              <a:spLocks noChangeShapeType="1"/>
            </p:cNvSpPr>
            <p:nvPr/>
          </p:nvSpPr>
          <p:spPr bwMode="auto">
            <a:xfrm>
              <a:off x="3194381" y="3810832"/>
              <a:ext cx="368140" cy="377994"/>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400" b="1">
                <a:solidFill>
                  <a:srgbClr val="0000CC"/>
                </a:solidFill>
              </a:endParaRPr>
            </a:p>
          </p:txBody>
        </p:sp>
        <p:sp>
          <p:nvSpPr>
            <p:cNvPr id="97" name="Text Box 13"/>
            <p:cNvSpPr txBox="1">
              <a:spLocks noChangeArrowheads="1"/>
            </p:cNvSpPr>
            <p:nvPr/>
          </p:nvSpPr>
          <p:spPr bwMode="auto">
            <a:xfrm>
              <a:off x="2956359" y="4503402"/>
              <a:ext cx="1396393" cy="63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400" b="1">
                  <a:solidFill>
                    <a:srgbClr val="0000CC"/>
                  </a:solidFill>
                  <a:latin typeface="Courier New" panose="02070309020205020404" pitchFamily="49" charset="0"/>
                  <a:cs typeface="Courier New" panose="02070309020205020404" pitchFamily="49" charset="0"/>
                </a:rPr>
                <a:t>C</a:t>
              </a:r>
              <a:r>
                <a:rPr lang="en-US" altLang="zh-CN" sz="1400" b="1" baseline="-30000">
                  <a:solidFill>
                    <a:srgbClr val="0000CC"/>
                  </a:solidFill>
                  <a:latin typeface="Courier New" panose="02070309020205020404" pitchFamily="49" charset="0"/>
                  <a:cs typeface="Courier New" panose="02070309020205020404" pitchFamily="49" charset="0"/>
                </a:rPr>
                <a:t>r</a:t>
              </a:r>
              <a:r>
                <a:rPr lang="en-US" altLang="zh-CN" sz="1400" b="1">
                  <a:solidFill>
                    <a:srgbClr val="0000CC"/>
                  </a:solidFill>
                  <a:latin typeface="Courier New" panose="02070309020205020404" pitchFamily="49" charset="0"/>
                  <a:cs typeface="Courier New" panose="02070309020205020404" pitchFamily="49" charset="0"/>
                </a:rPr>
                <a:t>=14,V=45</a:t>
              </a:r>
              <a:endParaRPr lang="en-US" altLang="zh-CN" sz="1400" b="1">
                <a:solidFill>
                  <a:srgbClr val="0000CC"/>
                </a:solidFill>
              </a:endParaRPr>
            </a:p>
            <a:p>
              <a:pPr algn="ctr"/>
              <a:r>
                <a:rPr lang="en-US" altLang="zh-CN" sz="1400" b="1">
                  <a:solidFill>
                    <a:srgbClr val="0000CC"/>
                  </a:solidFill>
                  <a:latin typeface="Courier New" panose="02070309020205020404" pitchFamily="49" charset="0"/>
                  <a:cs typeface="Courier New" panose="02070309020205020404" pitchFamily="49" charset="0"/>
                </a:rPr>
                <a:t>x=(1,0,0)</a:t>
              </a:r>
              <a:endParaRPr lang="en-US" altLang="zh-CN" sz="1400" b="1">
                <a:solidFill>
                  <a:srgbClr val="0000CC"/>
                </a:solidFill>
              </a:endParaRPr>
            </a:p>
          </p:txBody>
        </p:sp>
      </p:grpSp>
      <p:grpSp>
        <p:nvGrpSpPr>
          <p:cNvPr id="98" name="组合 97"/>
          <p:cNvGrpSpPr>
            <a:grpSpLocks/>
          </p:cNvGrpSpPr>
          <p:nvPr/>
        </p:nvGrpSpPr>
        <p:grpSpPr bwMode="auto">
          <a:xfrm>
            <a:off x="4770923" y="3139678"/>
            <a:ext cx="3160713" cy="852487"/>
            <a:chOff x="4691365" y="2370450"/>
            <a:chExt cx="3160042" cy="852158"/>
          </a:xfrm>
        </p:grpSpPr>
        <p:sp>
          <p:nvSpPr>
            <p:cNvPr id="99" name="AutoShape 45"/>
            <p:cNvSpPr>
              <a:spLocks noChangeShapeType="1"/>
            </p:cNvSpPr>
            <p:nvPr/>
          </p:nvSpPr>
          <p:spPr bwMode="auto">
            <a:xfrm>
              <a:off x="4691365" y="2370450"/>
              <a:ext cx="2076009" cy="536368"/>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400" b="1">
                <a:solidFill>
                  <a:srgbClr val="0000CC"/>
                </a:solidFill>
              </a:endParaRPr>
            </a:p>
          </p:txBody>
        </p:sp>
        <p:sp>
          <p:nvSpPr>
            <p:cNvPr id="100" name="Oval 31"/>
            <p:cNvSpPr>
              <a:spLocks noChangeAspect="1" noChangeArrowheads="1"/>
            </p:cNvSpPr>
            <p:nvPr/>
          </p:nvSpPr>
          <p:spPr bwMode="auto">
            <a:xfrm>
              <a:off x="6713833" y="2853306"/>
              <a:ext cx="369302"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C</a:t>
              </a:r>
              <a:endParaRPr lang="en-US" altLang="zh-CN" sz="1400" b="1">
                <a:solidFill>
                  <a:srgbClr val="0000CC"/>
                </a:solidFill>
              </a:endParaRPr>
            </a:p>
          </p:txBody>
        </p:sp>
        <p:sp>
          <p:nvSpPr>
            <p:cNvPr id="101" name="Text Box 12"/>
            <p:cNvSpPr txBox="1">
              <a:spLocks noChangeArrowheads="1"/>
            </p:cNvSpPr>
            <p:nvPr/>
          </p:nvSpPr>
          <p:spPr bwMode="auto">
            <a:xfrm>
              <a:off x="6562429" y="2588349"/>
              <a:ext cx="1288978" cy="31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400" b="1">
                  <a:solidFill>
                    <a:srgbClr val="0000CC"/>
                  </a:solidFill>
                  <a:latin typeface="Courier New" panose="02070309020205020404" pitchFamily="49" charset="0"/>
                  <a:cs typeface="Courier New" panose="02070309020205020404" pitchFamily="49" charset="0"/>
                </a:rPr>
                <a:t>C</a:t>
              </a:r>
              <a:r>
                <a:rPr lang="en-US" altLang="zh-CN" sz="1400" b="1" baseline="-30000">
                  <a:solidFill>
                    <a:srgbClr val="0000CC"/>
                  </a:solidFill>
                  <a:latin typeface="Courier New" panose="02070309020205020404" pitchFamily="49" charset="0"/>
                  <a:cs typeface="Courier New" panose="02070309020205020404" pitchFamily="49" charset="0"/>
                </a:rPr>
                <a:t>r</a:t>
              </a:r>
              <a:r>
                <a:rPr lang="en-US" altLang="zh-CN" sz="1400" b="1">
                  <a:solidFill>
                    <a:srgbClr val="0000CC"/>
                  </a:solidFill>
                  <a:latin typeface="Courier New" panose="02070309020205020404" pitchFamily="49" charset="0"/>
                  <a:cs typeface="Courier New" panose="02070309020205020404" pitchFamily="49" charset="0"/>
                </a:rPr>
                <a:t>=30,V=0</a:t>
              </a:r>
              <a:endParaRPr lang="en-US" altLang="zh-CN" sz="1400" b="1">
                <a:solidFill>
                  <a:srgbClr val="0000CC"/>
                </a:solidFill>
              </a:endParaRPr>
            </a:p>
          </p:txBody>
        </p:sp>
      </p:grpSp>
      <p:grpSp>
        <p:nvGrpSpPr>
          <p:cNvPr id="102" name="组合 101"/>
          <p:cNvGrpSpPr>
            <a:grpSpLocks/>
          </p:cNvGrpSpPr>
          <p:nvPr/>
        </p:nvGrpSpPr>
        <p:grpSpPr bwMode="auto">
          <a:xfrm>
            <a:off x="4801086" y="3830240"/>
            <a:ext cx="2046287" cy="804863"/>
            <a:chOff x="4721032" y="3060898"/>
            <a:chExt cx="2047020" cy="804153"/>
          </a:xfrm>
        </p:grpSpPr>
        <p:sp>
          <p:nvSpPr>
            <p:cNvPr id="103" name="Oval 29"/>
            <p:cNvSpPr>
              <a:spLocks noChangeAspect="1" noChangeArrowheads="1"/>
            </p:cNvSpPr>
            <p:nvPr/>
          </p:nvSpPr>
          <p:spPr bwMode="auto">
            <a:xfrm>
              <a:off x="5824847" y="3495749"/>
              <a:ext cx="369302"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F</a:t>
              </a:r>
              <a:endParaRPr lang="en-US" altLang="zh-CN" sz="1400" b="1">
                <a:solidFill>
                  <a:srgbClr val="0000CC"/>
                </a:solidFill>
              </a:endParaRPr>
            </a:p>
          </p:txBody>
        </p:sp>
        <p:sp>
          <p:nvSpPr>
            <p:cNvPr id="104" name="AutoShape 27"/>
            <p:cNvSpPr>
              <a:spLocks noChangeShapeType="1"/>
            </p:cNvSpPr>
            <p:nvPr/>
          </p:nvSpPr>
          <p:spPr bwMode="auto">
            <a:xfrm flipH="1">
              <a:off x="6139177" y="3168753"/>
              <a:ext cx="628875" cy="380664"/>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400" b="1">
                <a:solidFill>
                  <a:srgbClr val="0000CC"/>
                </a:solidFill>
              </a:endParaRPr>
            </a:p>
          </p:txBody>
        </p:sp>
        <p:sp>
          <p:nvSpPr>
            <p:cNvPr id="105" name="Text Box 11"/>
            <p:cNvSpPr txBox="1">
              <a:spLocks noChangeArrowheads="1"/>
            </p:cNvSpPr>
            <p:nvPr/>
          </p:nvSpPr>
          <p:spPr bwMode="auto">
            <a:xfrm>
              <a:off x="4721032" y="3060898"/>
              <a:ext cx="1473118" cy="4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400" b="1">
                  <a:solidFill>
                    <a:srgbClr val="0000CC"/>
                  </a:solidFill>
                  <a:latin typeface="Courier New" panose="02070309020205020404" pitchFamily="49" charset="0"/>
                  <a:cs typeface="Courier New" panose="02070309020205020404" pitchFamily="49" charset="0"/>
                </a:rPr>
                <a:t>W</a:t>
              </a:r>
              <a:r>
                <a:rPr lang="en-US" altLang="zh-CN" sz="1400" b="1" baseline="-30000">
                  <a:solidFill>
                    <a:srgbClr val="0000CC"/>
                  </a:solidFill>
                  <a:latin typeface="Courier New" panose="02070309020205020404" pitchFamily="49" charset="0"/>
                  <a:cs typeface="Courier New" panose="02070309020205020404" pitchFamily="49" charset="0"/>
                </a:rPr>
                <a:t>2</a:t>
              </a:r>
              <a:r>
                <a:rPr lang="en-US" altLang="zh-CN" sz="1400" b="1">
                  <a:solidFill>
                    <a:srgbClr val="0000CC"/>
                  </a:solidFill>
                  <a:latin typeface="Courier New" panose="02070309020205020404" pitchFamily="49" charset="0"/>
                  <a:cs typeface="Courier New" panose="02070309020205020404" pitchFamily="49" charset="0"/>
                </a:rPr>
                <a:t>=15,V</a:t>
              </a:r>
              <a:r>
                <a:rPr lang="en-US" altLang="zh-CN" sz="1400" b="1" baseline="-30000">
                  <a:solidFill>
                    <a:srgbClr val="0000CC"/>
                  </a:solidFill>
                  <a:latin typeface="Courier New" panose="02070309020205020404" pitchFamily="49" charset="0"/>
                  <a:cs typeface="Courier New" panose="02070309020205020404" pitchFamily="49" charset="0"/>
                </a:rPr>
                <a:t>2</a:t>
              </a:r>
              <a:r>
                <a:rPr lang="en-US" altLang="zh-CN" sz="1400" b="1">
                  <a:solidFill>
                    <a:srgbClr val="0000CC"/>
                  </a:solidFill>
                  <a:latin typeface="Courier New" panose="02070309020205020404" pitchFamily="49" charset="0"/>
                  <a:cs typeface="Courier New" panose="02070309020205020404" pitchFamily="49" charset="0"/>
                </a:rPr>
                <a:t>=25</a:t>
              </a:r>
              <a:endParaRPr lang="en-US" altLang="zh-CN" sz="1400" b="1">
                <a:solidFill>
                  <a:srgbClr val="0000CC"/>
                </a:solidFill>
              </a:endParaRPr>
            </a:p>
            <a:p>
              <a:pPr algn="ctr"/>
              <a:r>
                <a:rPr lang="en-US" altLang="zh-CN" sz="1400" b="1">
                  <a:solidFill>
                    <a:srgbClr val="0000CC"/>
                  </a:solidFill>
                  <a:latin typeface="Courier New" panose="02070309020205020404" pitchFamily="49" charset="0"/>
                  <a:cs typeface="Courier New" panose="02070309020205020404" pitchFamily="49" charset="0"/>
                </a:rPr>
                <a:t>C</a:t>
              </a:r>
              <a:r>
                <a:rPr lang="en-US" altLang="zh-CN" sz="1400" b="1" baseline="-30000">
                  <a:solidFill>
                    <a:srgbClr val="0000CC"/>
                  </a:solidFill>
                  <a:latin typeface="Courier New" panose="02070309020205020404" pitchFamily="49" charset="0"/>
                  <a:cs typeface="Courier New" panose="02070309020205020404" pitchFamily="49" charset="0"/>
                </a:rPr>
                <a:t>r</a:t>
              </a:r>
              <a:r>
                <a:rPr lang="en-US" altLang="zh-CN" sz="1400" b="1">
                  <a:solidFill>
                    <a:srgbClr val="0000CC"/>
                  </a:solidFill>
                  <a:latin typeface="Courier New" panose="02070309020205020404" pitchFamily="49" charset="0"/>
                  <a:cs typeface="Courier New" panose="02070309020205020404" pitchFamily="49" charset="0"/>
                </a:rPr>
                <a:t>=15,V=25</a:t>
              </a:r>
              <a:endParaRPr lang="en-US" altLang="zh-CN" sz="1400" b="1">
                <a:solidFill>
                  <a:srgbClr val="0000CC"/>
                </a:solidFill>
              </a:endParaRPr>
            </a:p>
          </p:txBody>
        </p:sp>
      </p:grpSp>
      <p:grpSp>
        <p:nvGrpSpPr>
          <p:cNvPr id="106" name="组合 105"/>
          <p:cNvGrpSpPr>
            <a:grpSpLocks/>
          </p:cNvGrpSpPr>
          <p:nvPr/>
        </p:nvGrpSpPr>
        <p:grpSpPr bwMode="auto">
          <a:xfrm>
            <a:off x="4678848" y="4581128"/>
            <a:ext cx="1473200" cy="1430337"/>
            <a:chOff x="4598272" y="3810832"/>
            <a:chExt cx="1473118" cy="1431175"/>
          </a:xfrm>
        </p:grpSpPr>
        <p:sp>
          <p:nvSpPr>
            <p:cNvPr id="107" name="Oval 25"/>
            <p:cNvSpPr>
              <a:spLocks noChangeAspect="1" noChangeArrowheads="1"/>
            </p:cNvSpPr>
            <p:nvPr/>
          </p:nvSpPr>
          <p:spPr bwMode="auto">
            <a:xfrm>
              <a:off x="4935862" y="4134100"/>
              <a:ext cx="369302"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L</a:t>
              </a:r>
              <a:endParaRPr lang="en-US" altLang="zh-CN" sz="1400" b="1">
                <a:solidFill>
                  <a:srgbClr val="0000CC"/>
                </a:solidFill>
              </a:endParaRPr>
            </a:p>
          </p:txBody>
        </p:sp>
        <p:sp>
          <p:nvSpPr>
            <p:cNvPr id="108" name="AutoShape 23"/>
            <p:cNvSpPr>
              <a:spLocks noChangeShapeType="1"/>
            </p:cNvSpPr>
            <p:nvPr/>
          </p:nvSpPr>
          <p:spPr bwMode="auto">
            <a:xfrm flipH="1">
              <a:off x="5120531" y="3810832"/>
              <a:ext cx="758783" cy="324040"/>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400" b="1">
                <a:solidFill>
                  <a:srgbClr val="0000CC"/>
                </a:solidFill>
              </a:endParaRPr>
            </a:p>
          </p:txBody>
        </p:sp>
        <p:sp>
          <p:nvSpPr>
            <p:cNvPr id="109" name="Text Box 10"/>
            <p:cNvSpPr txBox="1">
              <a:spLocks noChangeArrowheads="1"/>
            </p:cNvSpPr>
            <p:nvPr/>
          </p:nvSpPr>
          <p:spPr bwMode="auto">
            <a:xfrm>
              <a:off x="4598272" y="4503388"/>
              <a:ext cx="1473118" cy="73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defRPr/>
              </a:pPr>
              <a:r>
                <a:rPr lang="en-US" altLang="zh-CN" sz="1400" b="1" dirty="0">
                  <a:solidFill>
                    <a:srgbClr val="0000CC"/>
                  </a:solidFill>
                  <a:latin typeface="Courier New" pitchFamily="49" charset="0"/>
                  <a:cs typeface="Courier New" pitchFamily="49" charset="0"/>
                </a:rPr>
                <a:t>W</a:t>
              </a:r>
              <a:r>
                <a:rPr lang="en-US" altLang="zh-CN" sz="1400" b="1" baseline="-30000" dirty="0">
                  <a:solidFill>
                    <a:srgbClr val="0000CC"/>
                  </a:solidFill>
                  <a:latin typeface="Courier New" pitchFamily="49" charset="0"/>
                  <a:cs typeface="Courier New" pitchFamily="49" charset="0"/>
                </a:rPr>
                <a:t>3</a:t>
              </a:r>
              <a:r>
                <a:rPr lang="en-US" altLang="zh-CN" sz="1400" b="1" dirty="0">
                  <a:solidFill>
                    <a:srgbClr val="0000CC"/>
                  </a:solidFill>
                  <a:latin typeface="Courier New" pitchFamily="49" charset="0"/>
                  <a:cs typeface="Courier New" pitchFamily="49" charset="0"/>
                </a:rPr>
                <a:t>=15,V</a:t>
              </a:r>
              <a:r>
                <a:rPr lang="en-US" altLang="zh-CN" sz="1400" b="1" baseline="-30000" dirty="0">
                  <a:solidFill>
                    <a:srgbClr val="0000CC"/>
                  </a:solidFill>
                  <a:latin typeface="Courier New" pitchFamily="49" charset="0"/>
                  <a:cs typeface="Courier New" pitchFamily="49" charset="0"/>
                </a:rPr>
                <a:t>3</a:t>
              </a:r>
              <a:r>
                <a:rPr lang="en-US" altLang="zh-CN" sz="1400" b="1" dirty="0">
                  <a:solidFill>
                    <a:srgbClr val="0000CC"/>
                  </a:solidFill>
                  <a:latin typeface="Courier New" pitchFamily="49" charset="0"/>
                  <a:cs typeface="Courier New" pitchFamily="49" charset="0"/>
                </a:rPr>
                <a:t>=25</a:t>
              </a:r>
              <a:endParaRPr lang="en-US" altLang="zh-CN" sz="1400" b="1" dirty="0">
                <a:solidFill>
                  <a:srgbClr val="0000CC"/>
                </a:solidFill>
              </a:endParaRPr>
            </a:p>
            <a:p>
              <a:pPr algn="ctr" eaLnBrk="0" hangingPunct="0">
                <a:defRPr/>
              </a:pPr>
              <a:r>
                <a:rPr lang="en-US" altLang="zh-CN" sz="1400" b="1" dirty="0">
                  <a:solidFill>
                    <a:srgbClr val="0000CC"/>
                  </a:solidFill>
                  <a:latin typeface="Courier New" pitchFamily="49" charset="0"/>
                  <a:cs typeface="Courier New" pitchFamily="49" charset="0"/>
                </a:rPr>
                <a:t>C</a:t>
              </a:r>
              <a:r>
                <a:rPr lang="en-US" altLang="zh-CN" sz="1400" b="1" baseline="-30000" dirty="0">
                  <a:solidFill>
                    <a:srgbClr val="0000CC"/>
                  </a:solidFill>
                  <a:latin typeface="Courier New" pitchFamily="49" charset="0"/>
                  <a:cs typeface="Courier New" pitchFamily="49" charset="0"/>
                </a:rPr>
                <a:t>r</a:t>
              </a:r>
              <a:r>
                <a:rPr lang="en-US" altLang="zh-CN" sz="1400" b="1" dirty="0">
                  <a:solidFill>
                    <a:srgbClr val="0000CC"/>
                  </a:solidFill>
                  <a:latin typeface="Courier New" pitchFamily="49" charset="0"/>
                  <a:cs typeface="Courier New" pitchFamily="49" charset="0"/>
                </a:rPr>
                <a:t>=0,</a:t>
              </a:r>
              <a:r>
                <a:rPr lang="zh-CN" altLang="en-US" sz="1400" b="1" dirty="0">
                  <a:solidFill>
                    <a:srgbClr val="0000CC"/>
                  </a:solidFill>
                  <a:latin typeface="Courier New" pitchFamily="49" charset="0"/>
                  <a:cs typeface="Courier New" pitchFamily="49" charset="0"/>
                </a:rPr>
                <a:t> </a:t>
              </a:r>
              <a:r>
                <a:rPr lang="en-US" altLang="zh-CN" sz="1400" b="1" dirty="0">
                  <a:solidFill>
                    <a:srgbClr val="C00000"/>
                  </a:solidFill>
                  <a:effectLst>
                    <a:outerShdw blurRad="38100" dist="38100" dir="2700000" algn="tl">
                      <a:srgbClr val="000000">
                        <a:alpha val="43137"/>
                      </a:srgbClr>
                    </a:outerShdw>
                  </a:effectLst>
                  <a:latin typeface="Courier New" pitchFamily="49" charset="0"/>
                  <a:cs typeface="Courier New" pitchFamily="49" charset="0"/>
                </a:rPr>
                <a:t>V=50</a:t>
              </a:r>
              <a:endParaRPr lang="en-US" altLang="zh-CN" sz="1400" b="1" dirty="0">
                <a:solidFill>
                  <a:srgbClr val="C00000"/>
                </a:solidFill>
                <a:effectLst>
                  <a:outerShdw blurRad="38100" dist="38100" dir="2700000" algn="tl">
                    <a:srgbClr val="000000">
                      <a:alpha val="43137"/>
                    </a:srgbClr>
                  </a:outerShdw>
                </a:effectLst>
              </a:endParaRPr>
            </a:p>
            <a:p>
              <a:pPr algn="ctr" eaLnBrk="0" hangingPunct="0">
                <a:defRPr/>
              </a:pPr>
              <a:r>
                <a:rPr lang="en-US" altLang="zh-CN" sz="1400" b="1" dirty="0">
                  <a:solidFill>
                    <a:srgbClr val="0000CC"/>
                  </a:solidFill>
                  <a:latin typeface="Courier New" pitchFamily="49" charset="0"/>
                  <a:cs typeface="Courier New" pitchFamily="49" charset="0"/>
                </a:rPr>
                <a:t>x=(0,1,1)</a:t>
              </a:r>
              <a:endParaRPr lang="en-US" altLang="zh-CN" sz="1400" b="1" dirty="0">
                <a:solidFill>
                  <a:srgbClr val="0000CC"/>
                </a:solidFill>
              </a:endParaRPr>
            </a:p>
          </p:txBody>
        </p:sp>
      </p:grpSp>
      <p:grpSp>
        <p:nvGrpSpPr>
          <p:cNvPr id="110" name="组合 109"/>
          <p:cNvGrpSpPr>
            <a:grpSpLocks/>
          </p:cNvGrpSpPr>
          <p:nvPr/>
        </p:nvGrpSpPr>
        <p:grpSpPr bwMode="auto">
          <a:xfrm>
            <a:off x="6220311" y="4581128"/>
            <a:ext cx="1527175" cy="1330325"/>
            <a:chOff x="6139931" y="3810832"/>
            <a:chExt cx="1527337" cy="1330921"/>
          </a:xfrm>
        </p:grpSpPr>
        <p:sp>
          <p:nvSpPr>
            <p:cNvPr id="111" name="Oval 26"/>
            <p:cNvSpPr>
              <a:spLocks noChangeAspect="1" noChangeArrowheads="1"/>
            </p:cNvSpPr>
            <p:nvPr/>
          </p:nvSpPr>
          <p:spPr bwMode="auto">
            <a:xfrm>
              <a:off x="6561406" y="4134100"/>
              <a:ext cx="369302" cy="3693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eaLnBrk="0" hangingPunct="0">
                <a:defRPr/>
              </a:pPr>
              <a:r>
                <a:rPr lang="en-US" altLang="zh-CN" sz="1400" b="1" i="1">
                  <a:solidFill>
                    <a:srgbClr val="0000CC"/>
                  </a:solidFill>
                  <a:latin typeface="Courier New" pitchFamily="49" charset="0"/>
                  <a:cs typeface="Courier New" pitchFamily="49" charset="0"/>
                </a:rPr>
                <a:t>M</a:t>
              </a:r>
              <a:endParaRPr lang="en-US" altLang="zh-CN" sz="1400" b="1">
                <a:solidFill>
                  <a:srgbClr val="0000CC"/>
                </a:solidFill>
              </a:endParaRPr>
            </a:p>
          </p:txBody>
        </p:sp>
        <p:sp>
          <p:nvSpPr>
            <p:cNvPr id="112" name="AutoShape 24"/>
            <p:cNvSpPr>
              <a:spLocks noChangeShapeType="1"/>
            </p:cNvSpPr>
            <p:nvPr/>
          </p:nvSpPr>
          <p:spPr bwMode="auto">
            <a:xfrm>
              <a:off x="6139931" y="3810832"/>
              <a:ext cx="606489" cy="323995"/>
            </a:xfrm>
            <a:prstGeom prst="straightConnector1">
              <a:avLst/>
            </a:prstGeom>
            <a:ln>
              <a:headEnd/>
              <a:tailEnd/>
            </a:ln>
          </p:spPr>
          <p:style>
            <a:lnRef idx="2">
              <a:schemeClr val="accent3"/>
            </a:lnRef>
            <a:fillRef idx="0">
              <a:schemeClr val="accent3"/>
            </a:fillRef>
            <a:effectRef idx="1">
              <a:schemeClr val="accent3"/>
            </a:effectRef>
            <a:fontRef idx="minor">
              <a:schemeClr val="tx1"/>
            </a:fontRef>
          </p:style>
          <p:txBody>
            <a:bodyPr/>
            <a:lstStyle/>
            <a:p>
              <a:pPr>
                <a:defRPr/>
              </a:pPr>
              <a:endParaRPr lang="zh-CN" altLang="en-US" sz="1400" b="1">
                <a:solidFill>
                  <a:srgbClr val="0000CC"/>
                </a:solidFill>
              </a:endParaRPr>
            </a:p>
          </p:txBody>
        </p:sp>
        <p:sp>
          <p:nvSpPr>
            <p:cNvPr id="113" name="Text Box 9"/>
            <p:cNvSpPr txBox="1">
              <a:spLocks noChangeArrowheads="1"/>
            </p:cNvSpPr>
            <p:nvPr/>
          </p:nvSpPr>
          <p:spPr bwMode="auto">
            <a:xfrm>
              <a:off x="6194150" y="4503402"/>
              <a:ext cx="1473118" cy="63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entury Schoolbook" pitchFamily="18" charset="0"/>
                  <a:ea typeface="宋体" panose="02010600030101010101" pitchFamily="2" charset="-122"/>
                </a:defRPr>
              </a:lvl1pPr>
              <a:lvl2pPr marL="742950" indent="-285750" eaLnBrk="0" hangingPunct="0">
                <a:defRPr>
                  <a:solidFill>
                    <a:schemeClr val="tx1"/>
                  </a:solidFill>
                  <a:latin typeface="Century Schoolbook" pitchFamily="18" charset="0"/>
                  <a:ea typeface="宋体" panose="02010600030101010101" pitchFamily="2" charset="-122"/>
                </a:defRPr>
              </a:lvl2pPr>
              <a:lvl3pPr marL="1143000" indent="-228600" eaLnBrk="0" hangingPunct="0">
                <a:defRPr>
                  <a:solidFill>
                    <a:schemeClr val="tx1"/>
                  </a:solidFill>
                  <a:latin typeface="Century Schoolbook" pitchFamily="18" charset="0"/>
                  <a:ea typeface="宋体" panose="02010600030101010101" pitchFamily="2" charset="-122"/>
                </a:defRPr>
              </a:lvl3pPr>
              <a:lvl4pPr marL="1600200" indent="-228600" eaLnBrk="0" hangingPunct="0">
                <a:defRPr>
                  <a:solidFill>
                    <a:schemeClr val="tx1"/>
                  </a:solidFill>
                  <a:latin typeface="Century Schoolbook" pitchFamily="18" charset="0"/>
                  <a:ea typeface="宋体" panose="02010600030101010101" pitchFamily="2" charset="-122"/>
                </a:defRPr>
              </a:lvl4pPr>
              <a:lvl5pPr marL="2057400" indent="-228600" eaLnBrk="0" hangingPunct="0">
                <a:defRPr>
                  <a:solidFill>
                    <a:schemeClr val="tx1"/>
                  </a:solidFill>
                  <a:latin typeface="Century Schoolbook"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entury Schoolbook" pitchFamily="18" charset="0"/>
                  <a:ea typeface="宋体" panose="02010600030101010101" pitchFamily="2" charset="-122"/>
                </a:defRPr>
              </a:lvl9pPr>
            </a:lstStyle>
            <a:p>
              <a:pPr algn="ctr"/>
              <a:r>
                <a:rPr lang="en-US" altLang="zh-CN" sz="1400" b="1">
                  <a:solidFill>
                    <a:srgbClr val="0000CC"/>
                  </a:solidFill>
                  <a:latin typeface="Courier New" panose="02070309020205020404" pitchFamily="49" charset="0"/>
                  <a:cs typeface="Courier New" panose="02070309020205020404" pitchFamily="49" charset="0"/>
                </a:rPr>
                <a:t>C</a:t>
              </a:r>
              <a:r>
                <a:rPr lang="en-US" altLang="zh-CN" sz="1400" b="1" baseline="-30000">
                  <a:solidFill>
                    <a:srgbClr val="0000CC"/>
                  </a:solidFill>
                  <a:latin typeface="Courier New" panose="02070309020205020404" pitchFamily="49" charset="0"/>
                  <a:cs typeface="Courier New" panose="02070309020205020404" pitchFamily="49" charset="0"/>
                </a:rPr>
                <a:t>r</a:t>
              </a:r>
              <a:r>
                <a:rPr lang="en-US" altLang="zh-CN" sz="1400" b="1">
                  <a:solidFill>
                    <a:srgbClr val="0000CC"/>
                  </a:solidFill>
                  <a:latin typeface="Courier New" panose="02070309020205020404" pitchFamily="49" charset="0"/>
                  <a:cs typeface="Courier New" panose="02070309020205020404" pitchFamily="49" charset="0"/>
                </a:rPr>
                <a:t>=15,V=25</a:t>
              </a:r>
              <a:endParaRPr lang="en-US" altLang="zh-CN" sz="1400" b="1">
                <a:solidFill>
                  <a:srgbClr val="0000CC"/>
                </a:solidFill>
              </a:endParaRPr>
            </a:p>
            <a:p>
              <a:pPr algn="ctr"/>
              <a:r>
                <a:rPr lang="zh-CN" altLang="en-US" sz="1400" b="1">
                  <a:solidFill>
                    <a:srgbClr val="0000CC"/>
                  </a:solidFill>
                  <a:latin typeface="Courier New" panose="02070309020205020404" pitchFamily="49" charset="0"/>
                  <a:cs typeface="Courier New" panose="02070309020205020404" pitchFamily="49" charset="0"/>
                </a:rPr>
                <a:t>不是最优解</a:t>
              </a:r>
              <a:endParaRPr lang="zh-CN" altLang="en-US" sz="1400" b="1">
                <a:solidFill>
                  <a:srgbClr val="0000CC"/>
                </a:solidFill>
              </a:endParaRPr>
            </a:p>
          </p:txBody>
        </p:sp>
      </p:grpSp>
      <p:sp>
        <p:nvSpPr>
          <p:cNvPr id="114" name="Freeform 8"/>
          <p:cNvSpPr>
            <a:spLocks/>
          </p:cNvSpPr>
          <p:nvPr/>
        </p:nvSpPr>
        <p:spPr bwMode="auto">
          <a:xfrm>
            <a:off x="1548298" y="3922315"/>
            <a:ext cx="658813" cy="471488"/>
          </a:xfrm>
          <a:custGeom>
            <a:avLst/>
            <a:gdLst>
              <a:gd name="T0" fmla="*/ 0 w 645"/>
              <a:gd name="T1" fmla="*/ 462 h 462"/>
              <a:gd name="T2" fmla="*/ 345 w 645"/>
              <a:gd name="T3" fmla="*/ 342 h 462"/>
              <a:gd name="T4" fmla="*/ 645 w 645"/>
              <a:gd name="T5" fmla="*/ 0 h 462"/>
            </a:gdLst>
            <a:ahLst/>
            <a:cxnLst>
              <a:cxn ang="0">
                <a:pos x="T0" y="T1"/>
              </a:cxn>
              <a:cxn ang="0">
                <a:pos x="T2" y="T3"/>
              </a:cxn>
              <a:cxn ang="0">
                <a:pos x="T4" y="T5"/>
              </a:cxn>
            </a:cxnLst>
            <a:rect l="0" t="0" r="r" b="b"/>
            <a:pathLst>
              <a:path w="645" h="462">
                <a:moveTo>
                  <a:pt x="0" y="462"/>
                </a:moveTo>
                <a:cubicBezTo>
                  <a:pt x="57" y="442"/>
                  <a:pt x="237" y="419"/>
                  <a:pt x="345" y="342"/>
                </a:cubicBezTo>
                <a:cubicBezTo>
                  <a:pt x="453" y="265"/>
                  <a:pt x="583" y="71"/>
                  <a:pt x="645" y="0"/>
                </a:cubicBezTo>
              </a:path>
            </a:pathLst>
          </a:cu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zh-CN" altLang="en-US" sz="1400" b="1">
              <a:solidFill>
                <a:srgbClr val="0000CC"/>
              </a:solidFill>
            </a:endParaRPr>
          </a:p>
        </p:txBody>
      </p:sp>
      <p:sp>
        <p:nvSpPr>
          <p:cNvPr id="115" name="Freeform 7"/>
          <p:cNvSpPr>
            <a:spLocks/>
          </p:cNvSpPr>
          <p:nvPr/>
        </p:nvSpPr>
        <p:spPr bwMode="auto">
          <a:xfrm>
            <a:off x="2826236" y="4665265"/>
            <a:ext cx="266700" cy="338138"/>
          </a:xfrm>
          <a:custGeom>
            <a:avLst/>
            <a:gdLst>
              <a:gd name="T0" fmla="*/ 0 w 260"/>
              <a:gd name="T1" fmla="*/ 330 h 330"/>
              <a:gd name="T2" fmla="*/ 180 w 260"/>
              <a:gd name="T3" fmla="*/ 230 h 330"/>
              <a:gd name="T4" fmla="*/ 260 w 260"/>
              <a:gd name="T5" fmla="*/ 0 h 330"/>
            </a:gdLst>
            <a:ahLst/>
            <a:cxnLst>
              <a:cxn ang="0">
                <a:pos x="T0" y="T1"/>
              </a:cxn>
              <a:cxn ang="0">
                <a:pos x="T2" y="T3"/>
              </a:cxn>
              <a:cxn ang="0">
                <a:pos x="T4" y="T5"/>
              </a:cxn>
            </a:cxnLst>
            <a:rect l="0" t="0" r="r" b="b"/>
            <a:pathLst>
              <a:path w="260" h="330">
                <a:moveTo>
                  <a:pt x="0" y="330"/>
                </a:moveTo>
                <a:cubicBezTo>
                  <a:pt x="30" y="313"/>
                  <a:pt x="137" y="285"/>
                  <a:pt x="180" y="230"/>
                </a:cubicBezTo>
                <a:cubicBezTo>
                  <a:pt x="223" y="175"/>
                  <a:pt x="243" y="48"/>
                  <a:pt x="260" y="0"/>
                </a:cubicBezTo>
              </a:path>
            </a:pathLst>
          </a:cu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zh-CN" altLang="en-US" sz="1400" b="1">
              <a:solidFill>
                <a:srgbClr val="0000CC"/>
              </a:solidFill>
            </a:endParaRPr>
          </a:p>
        </p:txBody>
      </p:sp>
      <p:sp>
        <p:nvSpPr>
          <p:cNvPr id="116" name="Freeform 6"/>
          <p:cNvSpPr>
            <a:spLocks/>
          </p:cNvSpPr>
          <p:nvPr/>
        </p:nvSpPr>
        <p:spPr bwMode="auto">
          <a:xfrm>
            <a:off x="5415448" y="4665265"/>
            <a:ext cx="582613" cy="296863"/>
          </a:xfrm>
          <a:custGeom>
            <a:avLst/>
            <a:gdLst>
              <a:gd name="T0" fmla="*/ 0 w 570"/>
              <a:gd name="T1" fmla="*/ 290 h 290"/>
              <a:gd name="T2" fmla="*/ 255 w 570"/>
              <a:gd name="T3" fmla="*/ 230 h 290"/>
              <a:gd name="T4" fmla="*/ 570 w 570"/>
              <a:gd name="T5" fmla="*/ 0 h 290"/>
            </a:gdLst>
            <a:ahLst/>
            <a:cxnLst>
              <a:cxn ang="0">
                <a:pos x="T0" y="T1"/>
              </a:cxn>
              <a:cxn ang="0">
                <a:pos x="T2" y="T3"/>
              </a:cxn>
              <a:cxn ang="0">
                <a:pos x="T4" y="T5"/>
              </a:cxn>
            </a:cxnLst>
            <a:rect l="0" t="0" r="r" b="b"/>
            <a:pathLst>
              <a:path w="570" h="290">
                <a:moveTo>
                  <a:pt x="0" y="290"/>
                </a:moveTo>
                <a:cubicBezTo>
                  <a:pt x="45" y="280"/>
                  <a:pt x="160" y="278"/>
                  <a:pt x="255" y="230"/>
                </a:cubicBezTo>
                <a:cubicBezTo>
                  <a:pt x="350" y="182"/>
                  <a:pt x="505" y="48"/>
                  <a:pt x="570" y="0"/>
                </a:cubicBezTo>
              </a:path>
            </a:pathLst>
          </a:cu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zh-CN" altLang="en-US" sz="1400" b="1">
              <a:solidFill>
                <a:srgbClr val="0000CC"/>
              </a:solidFill>
            </a:endParaRPr>
          </a:p>
        </p:txBody>
      </p:sp>
      <p:sp>
        <p:nvSpPr>
          <p:cNvPr id="117" name="Freeform 5"/>
          <p:cNvSpPr>
            <a:spLocks/>
          </p:cNvSpPr>
          <p:nvPr/>
        </p:nvSpPr>
        <p:spPr bwMode="auto">
          <a:xfrm>
            <a:off x="6320323" y="4455715"/>
            <a:ext cx="568325" cy="368300"/>
          </a:xfrm>
          <a:custGeom>
            <a:avLst/>
            <a:gdLst>
              <a:gd name="T0" fmla="*/ 555 w 555"/>
              <a:gd name="T1" fmla="*/ 360 h 360"/>
              <a:gd name="T2" fmla="*/ 360 w 555"/>
              <a:gd name="T3" fmla="*/ 165 h 360"/>
              <a:gd name="T4" fmla="*/ 0 w 555"/>
              <a:gd name="T5" fmla="*/ 0 h 360"/>
            </a:gdLst>
            <a:ahLst/>
            <a:cxnLst>
              <a:cxn ang="0">
                <a:pos x="T0" y="T1"/>
              </a:cxn>
              <a:cxn ang="0">
                <a:pos x="T2" y="T3"/>
              </a:cxn>
              <a:cxn ang="0">
                <a:pos x="T4" y="T5"/>
              </a:cxn>
            </a:cxnLst>
            <a:rect l="0" t="0" r="r" b="b"/>
            <a:pathLst>
              <a:path w="555" h="360">
                <a:moveTo>
                  <a:pt x="555" y="360"/>
                </a:moveTo>
                <a:cubicBezTo>
                  <a:pt x="523" y="328"/>
                  <a:pt x="452" y="225"/>
                  <a:pt x="360" y="165"/>
                </a:cubicBezTo>
                <a:cubicBezTo>
                  <a:pt x="268" y="105"/>
                  <a:pt x="75" y="34"/>
                  <a:pt x="0" y="0"/>
                </a:cubicBezTo>
              </a:path>
            </a:pathLst>
          </a:cu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zh-CN" altLang="en-US" sz="1400" b="1">
              <a:solidFill>
                <a:srgbClr val="0000CC"/>
              </a:solidFill>
            </a:endParaRPr>
          </a:p>
        </p:txBody>
      </p:sp>
      <p:sp>
        <p:nvSpPr>
          <p:cNvPr id="118" name="Freeform 4"/>
          <p:cNvSpPr>
            <a:spLocks/>
          </p:cNvSpPr>
          <p:nvPr/>
        </p:nvSpPr>
        <p:spPr bwMode="auto">
          <a:xfrm>
            <a:off x="3410436" y="4525565"/>
            <a:ext cx="347662" cy="328613"/>
          </a:xfrm>
          <a:custGeom>
            <a:avLst/>
            <a:gdLst>
              <a:gd name="T0" fmla="*/ 340 w 340"/>
              <a:gd name="T1" fmla="*/ 322 h 322"/>
              <a:gd name="T2" fmla="*/ 255 w 340"/>
              <a:gd name="T3" fmla="*/ 165 h 322"/>
              <a:gd name="T4" fmla="*/ 0 w 340"/>
              <a:gd name="T5" fmla="*/ 0 h 322"/>
            </a:gdLst>
            <a:ahLst/>
            <a:cxnLst>
              <a:cxn ang="0">
                <a:pos x="T0" y="T1"/>
              </a:cxn>
              <a:cxn ang="0">
                <a:pos x="T2" y="T3"/>
              </a:cxn>
              <a:cxn ang="0">
                <a:pos x="T4" y="T5"/>
              </a:cxn>
            </a:cxnLst>
            <a:rect l="0" t="0" r="r" b="b"/>
            <a:pathLst>
              <a:path w="340" h="322">
                <a:moveTo>
                  <a:pt x="340" y="322"/>
                </a:moveTo>
                <a:cubicBezTo>
                  <a:pt x="326" y="296"/>
                  <a:pt x="312" y="219"/>
                  <a:pt x="255" y="165"/>
                </a:cubicBezTo>
                <a:cubicBezTo>
                  <a:pt x="198" y="111"/>
                  <a:pt x="53" y="34"/>
                  <a:pt x="0" y="0"/>
                </a:cubicBezTo>
              </a:path>
            </a:pathLst>
          </a:cu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zh-CN" altLang="en-US" sz="1400" b="1">
              <a:solidFill>
                <a:srgbClr val="0000CC"/>
              </a:solidFill>
            </a:endParaRPr>
          </a:p>
        </p:txBody>
      </p:sp>
      <p:sp>
        <p:nvSpPr>
          <p:cNvPr id="119" name="Freeform 3"/>
          <p:cNvSpPr>
            <a:spLocks/>
          </p:cNvSpPr>
          <p:nvPr/>
        </p:nvSpPr>
        <p:spPr bwMode="auto">
          <a:xfrm>
            <a:off x="2729398" y="3220640"/>
            <a:ext cx="1770063" cy="514350"/>
          </a:xfrm>
          <a:custGeom>
            <a:avLst/>
            <a:gdLst>
              <a:gd name="T0" fmla="*/ 0 w 1730"/>
              <a:gd name="T1" fmla="*/ 502 h 502"/>
              <a:gd name="T2" fmla="*/ 935 w 1730"/>
              <a:gd name="T3" fmla="*/ 315 h 502"/>
              <a:gd name="T4" fmla="*/ 1730 w 1730"/>
              <a:gd name="T5" fmla="*/ 0 h 502"/>
            </a:gdLst>
            <a:ahLst/>
            <a:cxnLst>
              <a:cxn ang="0">
                <a:pos x="T0" y="T1"/>
              </a:cxn>
              <a:cxn ang="0">
                <a:pos x="T2" y="T3"/>
              </a:cxn>
              <a:cxn ang="0">
                <a:pos x="T4" y="T5"/>
              </a:cxn>
            </a:cxnLst>
            <a:rect l="0" t="0" r="r" b="b"/>
            <a:pathLst>
              <a:path w="1730" h="502">
                <a:moveTo>
                  <a:pt x="0" y="502"/>
                </a:moveTo>
                <a:cubicBezTo>
                  <a:pt x="156" y="471"/>
                  <a:pt x="647" y="399"/>
                  <a:pt x="935" y="315"/>
                </a:cubicBezTo>
                <a:cubicBezTo>
                  <a:pt x="1223" y="231"/>
                  <a:pt x="1565" y="66"/>
                  <a:pt x="1730" y="0"/>
                </a:cubicBezTo>
              </a:path>
            </a:pathLst>
          </a:cu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zh-CN" altLang="en-US" sz="1400" b="1">
              <a:solidFill>
                <a:srgbClr val="0000CC"/>
              </a:solidFill>
            </a:endParaRPr>
          </a:p>
        </p:txBody>
      </p:sp>
      <p:sp>
        <p:nvSpPr>
          <p:cNvPr id="120" name="Freeform 2"/>
          <p:cNvSpPr>
            <a:spLocks/>
          </p:cNvSpPr>
          <p:nvPr/>
        </p:nvSpPr>
        <p:spPr bwMode="auto">
          <a:xfrm>
            <a:off x="2667486" y="3857228"/>
            <a:ext cx="384175" cy="384175"/>
          </a:xfrm>
          <a:custGeom>
            <a:avLst/>
            <a:gdLst>
              <a:gd name="T0" fmla="*/ 375 w 375"/>
              <a:gd name="T1" fmla="*/ 375 h 375"/>
              <a:gd name="T2" fmla="*/ 285 w 375"/>
              <a:gd name="T3" fmla="*/ 165 h 375"/>
              <a:gd name="T4" fmla="*/ 0 w 375"/>
              <a:gd name="T5" fmla="*/ 0 h 375"/>
            </a:gdLst>
            <a:ahLst/>
            <a:cxnLst>
              <a:cxn ang="0">
                <a:pos x="T0" y="T1"/>
              </a:cxn>
              <a:cxn ang="0">
                <a:pos x="T2" y="T3"/>
              </a:cxn>
              <a:cxn ang="0">
                <a:pos x="T4" y="T5"/>
              </a:cxn>
            </a:cxnLst>
            <a:rect l="0" t="0" r="r" b="b"/>
            <a:pathLst>
              <a:path w="375" h="375">
                <a:moveTo>
                  <a:pt x="375" y="375"/>
                </a:moveTo>
                <a:cubicBezTo>
                  <a:pt x="360" y="340"/>
                  <a:pt x="347" y="227"/>
                  <a:pt x="285" y="165"/>
                </a:cubicBezTo>
                <a:cubicBezTo>
                  <a:pt x="223" y="103"/>
                  <a:pt x="59" y="34"/>
                  <a:pt x="0" y="0"/>
                </a:cubicBezTo>
              </a:path>
            </a:pathLst>
          </a:cu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zh-CN" altLang="en-US" sz="1400" b="1">
              <a:solidFill>
                <a:srgbClr val="0000CC"/>
              </a:solidFill>
            </a:endParaRPr>
          </a:p>
        </p:txBody>
      </p:sp>
      <p:sp>
        <p:nvSpPr>
          <p:cNvPr id="121" name="Freeform 6"/>
          <p:cNvSpPr>
            <a:spLocks/>
          </p:cNvSpPr>
          <p:nvPr/>
        </p:nvSpPr>
        <p:spPr bwMode="auto">
          <a:xfrm>
            <a:off x="6350486" y="4092178"/>
            <a:ext cx="584200" cy="296862"/>
          </a:xfrm>
          <a:custGeom>
            <a:avLst/>
            <a:gdLst>
              <a:gd name="T0" fmla="*/ 0 w 570"/>
              <a:gd name="T1" fmla="*/ 290 h 290"/>
              <a:gd name="T2" fmla="*/ 255 w 570"/>
              <a:gd name="T3" fmla="*/ 230 h 290"/>
              <a:gd name="T4" fmla="*/ 570 w 570"/>
              <a:gd name="T5" fmla="*/ 0 h 290"/>
            </a:gdLst>
            <a:ahLst/>
            <a:cxnLst>
              <a:cxn ang="0">
                <a:pos x="T0" y="T1"/>
              </a:cxn>
              <a:cxn ang="0">
                <a:pos x="T2" y="T3"/>
              </a:cxn>
              <a:cxn ang="0">
                <a:pos x="T4" y="T5"/>
              </a:cxn>
            </a:cxnLst>
            <a:rect l="0" t="0" r="r" b="b"/>
            <a:pathLst>
              <a:path w="570" h="290">
                <a:moveTo>
                  <a:pt x="0" y="290"/>
                </a:moveTo>
                <a:cubicBezTo>
                  <a:pt x="45" y="280"/>
                  <a:pt x="160" y="278"/>
                  <a:pt x="255" y="230"/>
                </a:cubicBezTo>
                <a:cubicBezTo>
                  <a:pt x="350" y="182"/>
                  <a:pt x="505" y="48"/>
                  <a:pt x="570" y="0"/>
                </a:cubicBezTo>
              </a:path>
            </a:pathLst>
          </a:cu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zh-CN" altLang="en-US" sz="1400" b="1">
              <a:solidFill>
                <a:srgbClr val="0000CC"/>
              </a:solidFill>
            </a:endParaRPr>
          </a:p>
        </p:txBody>
      </p:sp>
    </p:spTree>
    <p:extLst>
      <p:ext uri="{BB962C8B-B14F-4D97-AF65-F5344CB8AC3E}">
        <p14:creationId xmlns:p14="http://schemas.microsoft.com/office/powerpoint/2010/main" val="161017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fade">
                                      <p:cBhvr>
                                        <p:cTn id="37" dur="500"/>
                                        <p:tgtEl>
                                          <p:spTgt spid="1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0"/>
                                        </p:tgtEl>
                                        <p:attrNameLst>
                                          <p:attrName>style.visibility</p:attrName>
                                        </p:attrNameLst>
                                      </p:cBhvr>
                                      <p:to>
                                        <p:strVal val="visible"/>
                                      </p:to>
                                    </p:set>
                                    <p:animEffect transition="in" filter="fade">
                                      <p:cBhvr>
                                        <p:cTn id="52" dur="500"/>
                                        <p:tgtEl>
                                          <p:spTgt spid="1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fade">
                                      <p:cBhvr>
                                        <p:cTn id="57" dur="500"/>
                                        <p:tgtEl>
                                          <p:spTgt spid="1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fade">
                                      <p:cBhvr>
                                        <p:cTn id="62" dur="500"/>
                                        <p:tgtEl>
                                          <p:spTgt spid="9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fade">
                                      <p:cBhvr>
                                        <p:cTn id="67" dur="500"/>
                                        <p:tgtEl>
                                          <p:spTgt spid="10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fade">
                                      <p:cBhvr>
                                        <p:cTn id="72" dur="500"/>
                                        <p:tgtEl>
                                          <p:spTgt spid="10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16"/>
                                        </p:tgtEl>
                                        <p:attrNameLst>
                                          <p:attrName>style.visibility</p:attrName>
                                        </p:attrNameLst>
                                      </p:cBhvr>
                                      <p:to>
                                        <p:strVal val="visible"/>
                                      </p:to>
                                    </p:set>
                                    <p:animEffect transition="in" filter="fade">
                                      <p:cBhvr>
                                        <p:cTn id="77" dur="500"/>
                                        <p:tgtEl>
                                          <p:spTgt spid="11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10"/>
                                        </p:tgtEl>
                                        <p:attrNameLst>
                                          <p:attrName>style.visibility</p:attrName>
                                        </p:attrNameLst>
                                      </p:cBhvr>
                                      <p:to>
                                        <p:strVal val="visible"/>
                                      </p:to>
                                    </p:set>
                                    <p:animEffect transition="in" filter="fade">
                                      <p:cBhvr>
                                        <p:cTn id="82" dur="500"/>
                                        <p:tgtEl>
                                          <p:spTgt spid="1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17"/>
                                        </p:tgtEl>
                                        <p:attrNameLst>
                                          <p:attrName>style.visibility</p:attrName>
                                        </p:attrNameLst>
                                      </p:cBhvr>
                                      <p:to>
                                        <p:strVal val="visible"/>
                                      </p:to>
                                    </p:set>
                                    <p:animEffect transition="in" filter="fade">
                                      <p:cBhvr>
                                        <p:cTn id="87" dur="500"/>
                                        <p:tgtEl>
                                          <p:spTgt spid="11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21"/>
                                        </p:tgtEl>
                                        <p:attrNameLst>
                                          <p:attrName>style.visibility</p:attrName>
                                        </p:attrNameLst>
                                      </p:cBhvr>
                                      <p:to>
                                        <p:strVal val="visible"/>
                                      </p:to>
                                    </p:set>
                                    <p:animEffect transition="in" filter="fade">
                                      <p:cBhvr>
                                        <p:cTn id="92" dur="500"/>
                                        <p:tgtEl>
                                          <p:spTgt spid="1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8"/>
                                        </p:tgtEl>
                                        <p:attrNameLst>
                                          <p:attrName>style.visibility</p:attrName>
                                        </p:attrNameLst>
                                      </p:cBhvr>
                                      <p:to>
                                        <p:strVal val="visible"/>
                                      </p:to>
                                    </p:set>
                                    <p:animEffect transition="in" filter="fade">
                                      <p:cBhvr>
                                        <p:cTn id="9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sample">
      <a:majorFont>
        <a:latin typeface="Tahoma"/>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TotalTime>
  <Pages>0</Pages>
  <Words>748</Words>
  <Characters>0</Characters>
  <Application>Microsoft Office PowerPoint</Application>
  <DocSecurity>0</DocSecurity>
  <PresentationFormat>全屏显示(4:3)</PresentationFormat>
  <Lines>0</Lines>
  <Paragraphs>103</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Century Schoolbook</vt:lpstr>
      <vt:lpstr>黑体</vt:lpstr>
      <vt:lpstr>隶书</vt:lpstr>
      <vt:lpstr>宋体</vt:lpstr>
      <vt:lpstr>Arial</vt:lpstr>
      <vt:lpstr>Calibri</vt:lpstr>
      <vt:lpstr>Courier New</vt:lpstr>
      <vt:lpstr>Tahoma</vt:lpstr>
      <vt:lpstr>Verdana</vt:lpstr>
      <vt:lpstr>Wingdings</vt:lpstr>
      <vt:lpstr>sample</vt:lpstr>
      <vt:lpstr>PowerPoint 演示文稿</vt:lpstr>
      <vt:lpstr>一、回溯算法简介</vt:lpstr>
      <vt:lpstr>二、回溯算法的特点</vt:lpstr>
      <vt:lpstr>三、问题的解空间</vt:lpstr>
      <vt:lpstr>PowerPoint 演示文稿</vt:lpstr>
      <vt:lpstr>四、回溯法的基本思想</vt:lpstr>
      <vt:lpstr>PowerPoint 演示文稿</vt:lpstr>
      <vt:lpstr>PowerPoint 演示文稿</vt:lpstr>
      <vt:lpstr>五、背包问题的回溯解法</vt:lpstr>
      <vt:lpstr>六、回溯法的优化策略</vt:lpstr>
      <vt:lpstr>PowerPoint 演示文稿</vt:lpstr>
      <vt:lpstr>四、练习题</vt:lpstr>
      <vt:lpstr>PowerPoint 演示文稿</vt:lpstr>
    </vt:vector>
  </TitlesOfParts>
  <Company>GuildDesign Inc.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计算机基础知识</dc:title>
  <dc:creator>刘超慧</dc:creator>
  <cp:lastModifiedBy>何渊淘</cp:lastModifiedBy>
  <cp:revision>363</cp:revision>
  <dcterms:created xsi:type="dcterms:W3CDTF">2004-08-26T06:30:40Z</dcterms:created>
  <dcterms:modified xsi:type="dcterms:W3CDTF">2017-10-18T07:15:11Z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2052-9.1.0.4369</vt:lpwstr>
  </property>
</Properties>
</file>