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2" r:id="rId2"/>
    <p:sldId id="394" r:id="rId3"/>
    <p:sldId id="402" r:id="rId4"/>
    <p:sldId id="426" r:id="rId5"/>
    <p:sldId id="427" r:id="rId6"/>
    <p:sldId id="428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13" r:id="rId15"/>
    <p:sldId id="443" r:id="rId16"/>
    <p:sldId id="444" r:id="rId17"/>
    <p:sldId id="446" r:id="rId18"/>
    <p:sldId id="445" r:id="rId19"/>
    <p:sldId id="401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FF3300"/>
    <a:srgbClr val="0033CC"/>
    <a:srgbClr val="9D9D9D"/>
    <a:srgbClr val="798287"/>
    <a:srgbClr val="F1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0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21D3-01E8-4102-B608-8A6B50B6B27E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58B7-DAA9-4F91-B7BC-3464546D44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83D17-2EF0-43BD-97E4-BB7AF5A7BF42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BEC53-73A9-4568-A3D2-42A0C24996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0" y="0"/>
            <a:ext cx="7677150" cy="6858000"/>
          </a:xfrm>
          <a:custGeom>
            <a:avLst/>
            <a:gdLst>
              <a:gd name="T0" fmla="*/ 0 w 4272"/>
              <a:gd name="T1" fmla="*/ 0 h 4320"/>
              <a:gd name="T2" fmla="*/ 4272 w 4272"/>
              <a:gd name="T3" fmla="*/ 0 h 4320"/>
              <a:gd name="T4" fmla="*/ 2832 w 4272"/>
              <a:gd name="T5" fmla="*/ 4320 h 4320"/>
              <a:gd name="T6" fmla="*/ 0 w 4272"/>
              <a:gd name="T7" fmla="*/ 4320 h 4320"/>
              <a:gd name="T8" fmla="*/ 0 w 4272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2" h="4320">
                <a:moveTo>
                  <a:pt x="0" y="0"/>
                </a:moveTo>
                <a:lnTo>
                  <a:pt x="4272" y="0"/>
                </a:lnTo>
                <a:lnTo>
                  <a:pt x="2832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19216"/>
                  <a:invGamma/>
                </a:schemeClr>
              </a:gs>
              <a:gs pos="100000">
                <a:schemeClr val="folHlink">
                  <a:alpha val="23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2386013"/>
          </a:xfrm>
          <a:prstGeom prst="rect">
            <a:avLst/>
          </a:prstGeom>
          <a:solidFill>
            <a:schemeClr val="hlink">
              <a:alpha val="9607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未知" descr="gbc_1"/>
          <p:cNvSpPr>
            <a:spLocks/>
          </p:cNvSpPr>
          <p:nvPr/>
        </p:nvSpPr>
        <p:spPr bwMode="auto">
          <a:xfrm>
            <a:off x="0" y="914400"/>
            <a:ext cx="7326313" cy="2233613"/>
          </a:xfrm>
          <a:custGeom>
            <a:avLst/>
            <a:gdLst>
              <a:gd name="T0" fmla="*/ 0 w 4615"/>
              <a:gd name="T1" fmla="*/ 0 h 1407"/>
              <a:gd name="T2" fmla="*/ 2147483647 w 4615"/>
              <a:gd name="T3" fmla="*/ 0 h 1407"/>
              <a:gd name="T4" fmla="*/ 2147483647 w 4615"/>
              <a:gd name="T5" fmla="*/ 2147483647 h 1407"/>
              <a:gd name="T6" fmla="*/ 0 w 4615"/>
              <a:gd name="T7" fmla="*/ 2147483647 h 1407"/>
              <a:gd name="T8" fmla="*/ 0 w 4615"/>
              <a:gd name="T9" fmla="*/ 0 h 1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15" h="1407">
                <a:moveTo>
                  <a:pt x="0" y="0"/>
                </a:moveTo>
                <a:lnTo>
                  <a:pt x="4615" y="0"/>
                </a:lnTo>
                <a:lnTo>
                  <a:pt x="4092" y="1386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76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0" y="176213"/>
            <a:ext cx="304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zh-CN" sz="2400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sz="2400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239000" cy="609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6038850"/>
            <a:ext cx="3581400" cy="30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6375"/>
            <a:ext cx="2133600" cy="13493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38500" y="6578600"/>
            <a:ext cx="289560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88125"/>
            <a:ext cx="457200" cy="168275"/>
          </a:xfrm>
        </p:spPr>
        <p:txBody>
          <a:bodyPr/>
          <a:lstStyle>
            <a:lvl1pPr algn="r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C6D67F-9DF3-4BE4-A1BD-77AD75487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7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A49F5-5C23-4873-A450-4FC1F45046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12750"/>
            <a:ext cx="2076450" cy="5911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12750"/>
            <a:ext cx="6076950" cy="5911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5D4AD-90C1-4AFF-9B5C-5DC6E2438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6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4694-B374-49CB-B615-F60D2E1B5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16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CE88-5445-47EB-A103-B1655F412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C188C-C779-48DF-B4C7-BC4CDF11C7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27A-A724-4239-AC96-D959552B2D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F0BEE-446B-4A60-B362-2F8912AE6B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CC8D4-4952-4801-883A-D7D0518A2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617F-2CC7-4BC6-A861-B2EEBC396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CDBBD-E5DB-433A-9780-E4D3B31B3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2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6969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未知" descr="gbc_3"/>
          <p:cNvSpPr>
            <a:spLocks/>
          </p:cNvSpPr>
          <p:nvPr/>
        </p:nvSpPr>
        <p:spPr bwMode="auto">
          <a:xfrm>
            <a:off x="0" y="0"/>
            <a:ext cx="8915400" cy="1014413"/>
          </a:xfrm>
          <a:custGeom>
            <a:avLst/>
            <a:gdLst>
              <a:gd name="T0" fmla="*/ 0 w 5616"/>
              <a:gd name="T1" fmla="*/ 2147483647 h 576"/>
              <a:gd name="T2" fmla="*/ 2147483647 w 5616"/>
              <a:gd name="T3" fmla="*/ 2147483647 h 576"/>
              <a:gd name="T4" fmla="*/ 2147483647 w 5616"/>
              <a:gd name="T5" fmla="*/ 0 h 576"/>
              <a:gd name="T6" fmla="*/ 0 w 5616"/>
              <a:gd name="T7" fmla="*/ 0 h 576"/>
              <a:gd name="T8" fmla="*/ 0 w 5616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16" h="576">
                <a:moveTo>
                  <a:pt x="0" y="576"/>
                </a:moveTo>
                <a:lnTo>
                  <a:pt x="5465" y="563"/>
                </a:lnTo>
                <a:lnTo>
                  <a:pt x="5616" y="0"/>
                </a:lnTo>
                <a:lnTo>
                  <a:pt x="0" y="0"/>
                </a:lnTo>
                <a:lnTo>
                  <a:pt x="0" y="576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未知"/>
          <p:cNvSpPr>
            <a:spLocks/>
          </p:cNvSpPr>
          <p:nvPr/>
        </p:nvSpPr>
        <p:spPr bwMode="auto">
          <a:xfrm>
            <a:off x="0" y="0"/>
            <a:ext cx="8924925" cy="6858000"/>
          </a:xfrm>
          <a:custGeom>
            <a:avLst/>
            <a:gdLst>
              <a:gd name="T0" fmla="*/ 0 w 5622"/>
              <a:gd name="T1" fmla="*/ 0 h 4320"/>
              <a:gd name="T2" fmla="*/ 2147483647 w 5622"/>
              <a:gd name="T3" fmla="*/ 0 h 4320"/>
              <a:gd name="T4" fmla="*/ 2147483647 w 5622"/>
              <a:gd name="T5" fmla="*/ 2147483647 h 4320"/>
              <a:gd name="T6" fmla="*/ 0 w 5622"/>
              <a:gd name="T7" fmla="*/ 2147483647 h 4320"/>
              <a:gd name="T8" fmla="*/ 0 w 5622"/>
              <a:gd name="T9" fmla="*/ 0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22" h="4320">
                <a:moveTo>
                  <a:pt x="0" y="0"/>
                </a:moveTo>
                <a:lnTo>
                  <a:pt x="5622" y="0"/>
                </a:lnTo>
                <a:lnTo>
                  <a:pt x="4457" y="4313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1294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03225"/>
            <a:ext cx="9144000" cy="609600"/>
          </a:xfrm>
          <a:prstGeom prst="rect">
            <a:avLst/>
          </a:prstGeom>
          <a:solidFill>
            <a:srgbClr val="173D89">
              <a:alpha val="7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0663"/>
            <a:ext cx="2133600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553200"/>
            <a:ext cx="12192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18FB991-3E88-4AE7-96F8-0141DB671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未知"/>
          <p:cNvSpPr>
            <a:spLocks/>
          </p:cNvSpPr>
          <p:nvPr/>
        </p:nvSpPr>
        <p:spPr bwMode="auto">
          <a:xfrm>
            <a:off x="8664575" y="403225"/>
            <a:ext cx="477838" cy="609600"/>
          </a:xfrm>
          <a:custGeom>
            <a:avLst/>
            <a:gdLst>
              <a:gd name="T0" fmla="*/ 2147483647 w 288"/>
              <a:gd name="T1" fmla="*/ 0 h 384"/>
              <a:gd name="T2" fmla="*/ 0 w 288"/>
              <a:gd name="T3" fmla="*/ 2147483647 h 384"/>
              <a:gd name="T4" fmla="*/ 2147483647 w 288"/>
              <a:gd name="T5" fmla="*/ 2147483647 h 384"/>
              <a:gd name="T6" fmla="*/ 2147483647 w 288"/>
              <a:gd name="T7" fmla="*/ 0 h 384"/>
              <a:gd name="T8" fmla="*/ 2147483647 w 288"/>
              <a:gd name="T9" fmla="*/ 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384">
                <a:moveTo>
                  <a:pt x="96" y="0"/>
                </a:moveTo>
                <a:lnTo>
                  <a:pt x="0" y="384"/>
                </a:lnTo>
                <a:lnTo>
                  <a:pt x="288" y="384"/>
                </a:lnTo>
                <a:lnTo>
                  <a:pt x="288" y="0"/>
                </a:lnTo>
                <a:lnTo>
                  <a:pt x="9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1275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629346" y="6489700"/>
            <a:ext cx="243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b="1" kern="1200" dirty="0" smtClean="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rPr>
              <a:t>程序设计综合实践</a:t>
            </a:r>
            <a:endParaRPr lang="zh-CN" altLang="en-US" b="1" kern="1200" dirty="0" smtClean="0">
              <a:solidFill>
                <a:schemeClr val="tx2"/>
              </a:solidFill>
              <a:latin typeface="Verdana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135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1004" TargetMode="External"/><Relationship Id="rId2" Type="http://schemas.openxmlformats.org/officeDocument/2006/relationships/hyperlink" Target="http://acm.hdu.edu.cn/showproblem.php?pid=220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990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4800" b="1" dirty="0" smtClean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程序设计</a:t>
            </a:r>
            <a:r>
              <a:rPr lang="zh-CN" altLang="zh-CN" sz="4800" b="1" dirty="0">
                <a:solidFill>
                  <a:srgbClr val="0033CC"/>
                </a:solidFill>
                <a:latin typeface="Tahoma" pitchFamily="34" charset="0"/>
                <a:ea typeface="宋体" pitchFamily="2" charset="-122"/>
              </a:rPr>
              <a:t>综合实践</a:t>
            </a:r>
            <a:endParaRPr lang="zh-CN" altLang="en-US" sz="4800" b="1" dirty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91928" y="4025107"/>
            <a:ext cx="449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Tahoma" pitchFamily="34" charset="0"/>
                <a:ea typeface="隶书" pitchFamily="49" charset="-122"/>
              </a:rPr>
              <a:t>任课教师：刘超慧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828872" y="4800564"/>
            <a:ext cx="44196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  <a:ea typeface="宋体" pitchFamily="2" charset="-122"/>
              </a:rPr>
              <a:t>E-mail: 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70552047@qq.com</a:t>
            </a:r>
          </a:p>
          <a:p>
            <a:pPr eaLnBrk="1" hangingPunct="1">
              <a:spcBef>
                <a:spcPct val="50000"/>
              </a:spcBef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Tel</a:t>
            </a:r>
            <a:r>
              <a:rPr lang="zh-CN" altLang="en-US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Arial" pitchFamily="34" charset="0"/>
                <a:ea typeface="宋体" pitchFamily="2" charset="-122"/>
              </a:rPr>
              <a:t>15036131358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" name="Picture 2" descr="icpc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2225912"/>
            <a:ext cx="6298277" cy="15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/>
              <a:t>算法的改进在于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每</a:t>
            </a:r>
            <a:r>
              <a:rPr lang="zh-CN" altLang="en-US" dirty="0"/>
              <a:t>一趟匹配过程中出现字符比较不等时</a:t>
            </a:r>
            <a:r>
              <a:rPr lang="en-US" altLang="zh-CN" dirty="0"/>
              <a:t>,</a:t>
            </a:r>
            <a:r>
              <a:rPr lang="zh-CN" altLang="en-US" dirty="0"/>
              <a:t>不需要回朔</a:t>
            </a:r>
            <a:r>
              <a:rPr lang="en-US" altLang="zh-CN" dirty="0" err="1"/>
              <a:t>i</a:t>
            </a:r>
            <a:r>
              <a:rPr lang="zh-CN" altLang="en-US" dirty="0"/>
              <a:t>指针，只要利用已经“部分匹配”结果，调整</a:t>
            </a:r>
            <a:r>
              <a:rPr lang="en-US" altLang="zh-CN" dirty="0"/>
              <a:t>j</a:t>
            </a:r>
            <a:r>
              <a:rPr lang="zh-CN" altLang="en-US" dirty="0"/>
              <a:t>指针，即将模式向右滑动尽可能远的一段距离，来提高算法效率。</a:t>
            </a:r>
            <a:r>
              <a:rPr lang="en-US" altLang="zh-C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上例的</a:t>
            </a:r>
            <a:r>
              <a:rPr lang="en-US" altLang="zh-CN" sz="2800" dirty="0"/>
              <a:t>KMP</a:t>
            </a:r>
            <a:r>
              <a:rPr lang="zh-CN" altLang="en-US" sz="2800" dirty="0"/>
              <a:t>算法匹配过程示意</a:t>
            </a:r>
            <a:r>
              <a:rPr lang="zh-CN" altLang="en-US" sz="2800" dirty="0" smtClean="0"/>
              <a:t>如下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第一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=3)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en-US" sz="2800" dirty="0"/>
              <a:t>第二</a:t>
            </a:r>
            <a:r>
              <a:rPr lang="zh-CN" altLang="en-US" sz="2800" dirty="0" smtClean="0"/>
              <a:t>趟 </a:t>
            </a:r>
            <a:r>
              <a:rPr lang="en-US" altLang="zh-CN" sz="2800" dirty="0" smtClean="0"/>
              <a:t>a </a:t>
            </a:r>
            <a:r>
              <a:rPr lang="en-US" altLang="zh-CN" sz="2800" dirty="0"/>
              <a:t>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=3-&gt;7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      </a:t>
            </a:r>
            <a:r>
              <a:rPr lang="en-US" altLang="zh-CN" sz="2800" dirty="0"/>
              <a:t>a b c a c               (</a:t>
            </a:r>
            <a:r>
              <a:rPr lang="en-US" altLang="zh-CN" sz="2800" dirty="0" smtClean="0"/>
              <a:t>j=1-&gt;5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zh-CN" altLang="en-US" sz="2800" dirty="0"/>
              <a:t>第三</a:t>
            </a:r>
            <a:r>
              <a:rPr lang="zh-CN" altLang="en-US" sz="2800" dirty="0" smtClean="0"/>
              <a:t>趟 </a:t>
            </a:r>
            <a:r>
              <a:rPr lang="en-US" altLang="zh-CN" sz="2800" dirty="0"/>
              <a:t>a b a b c a b c a c b a b  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=7-&gt;11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           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(a)b c a c         (</a:t>
            </a:r>
            <a:r>
              <a:rPr lang="en-US" altLang="zh-CN" sz="2800" dirty="0" smtClean="0"/>
              <a:t>j=2-&gt;6)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显然算法复杂度为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假设主串为</a:t>
            </a:r>
            <a:r>
              <a:rPr lang="en-US" altLang="zh-CN" sz="2800" dirty="0"/>
              <a:t>S=“s1s2...</a:t>
            </a:r>
            <a:r>
              <a:rPr lang="en-US" altLang="zh-CN" sz="2800" dirty="0" err="1"/>
              <a:t>sn</a:t>
            </a:r>
            <a:r>
              <a:rPr lang="en-US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模式串为</a:t>
            </a:r>
            <a:r>
              <a:rPr lang="en-US" altLang="zh-CN" sz="2800" dirty="0" smtClean="0"/>
              <a:t>T</a:t>
            </a:r>
            <a:r>
              <a:rPr lang="en-US" altLang="zh-CN" sz="2800" dirty="0"/>
              <a:t>=“t1t2...tm”</a:t>
            </a:r>
          </a:p>
          <a:p>
            <a:pPr marL="0" indent="0">
              <a:buNone/>
            </a:pPr>
            <a:r>
              <a:rPr lang="zh-CN" altLang="en-US" sz="2800" dirty="0"/>
              <a:t>我们要解决的问题</a:t>
            </a:r>
            <a:r>
              <a:rPr lang="zh-CN" altLang="en-US" sz="2800" dirty="0" smtClean="0"/>
              <a:t>是：当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si≠tj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时，模式</a:t>
            </a:r>
            <a:r>
              <a:rPr lang="zh-CN" altLang="en-US" sz="2800" dirty="0"/>
              <a:t>串</a:t>
            </a:r>
            <a:r>
              <a:rPr lang="en-US" altLang="zh-CN" sz="2800" dirty="0"/>
              <a:t>T”</a:t>
            </a:r>
            <a:r>
              <a:rPr lang="zh-CN" altLang="en-US" sz="2800" dirty="0"/>
              <a:t>向右滑动”的可行距离有多</a:t>
            </a:r>
            <a:r>
              <a:rPr lang="zh-CN" altLang="en-US" sz="2800" dirty="0" smtClean="0"/>
              <a:t>远；或者说，下一步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应该与模式串中的哪个字符</a:t>
            </a:r>
            <a:r>
              <a:rPr lang="zh-CN" altLang="en-US" sz="2800" dirty="0" smtClean="0"/>
              <a:t>比较？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可以</a:t>
            </a:r>
            <a:r>
              <a:rPr lang="zh-CN" altLang="en-US" sz="2800" dirty="0" smtClean="0"/>
              <a:t>推断：答案</a:t>
            </a:r>
            <a:r>
              <a:rPr lang="zh-CN" altLang="en-US" sz="2800" dirty="0"/>
              <a:t>将完全取决于模式</a:t>
            </a:r>
            <a:r>
              <a:rPr lang="zh-CN" altLang="en-US" sz="2800" dirty="0" smtClean="0"/>
              <a:t>串，而</a:t>
            </a:r>
            <a:r>
              <a:rPr lang="zh-CN" altLang="en-US" sz="2800" dirty="0"/>
              <a:t>与主串</a:t>
            </a:r>
            <a:r>
              <a:rPr lang="zh-CN" altLang="en-US" sz="2800" dirty="0" smtClean="0"/>
              <a:t>无关，因此，可以</a:t>
            </a:r>
            <a:r>
              <a:rPr lang="zh-CN" altLang="en-US" sz="2800" dirty="0"/>
              <a:t>预先为模式串设定一个</a:t>
            </a:r>
            <a:r>
              <a:rPr lang="zh-CN" altLang="en-US" sz="2800" dirty="0" smtClean="0"/>
              <a:t>数组</a:t>
            </a:r>
            <a:r>
              <a:rPr lang="en-US" altLang="zh-CN" sz="2800" dirty="0" smtClean="0"/>
              <a:t>next[j]</a:t>
            </a:r>
            <a:r>
              <a:rPr lang="zh-CN" altLang="en-US" sz="2800" dirty="0" smtClean="0"/>
              <a:t>，当</a:t>
            </a:r>
            <a:r>
              <a:rPr lang="zh-CN" altLang="en-US" sz="2800" dirty="0"/>
              <a:t>“失配”</a:t>
            </a:r>
            <a:r>
              <a:rPr lang="en-US" altLang="zh-CN" sz="2800" dirty="0"/>
              <a:t>(</a:t>
            </a:r>
            <a:r>
              <a:rPr lang="en-US" altLang="zh-CN" sz="2800" dirty="0" err="1" smtClean="0"/>
              <a:t>si</a:t>
            </a:r>
            <a:r>
              <a:rPr lang="en-US" altLang="zh-CN" sz="2800" dirty="0"/>
              <a:t> ≠ </a:t>
            </a:r>
            <a:r>
              <a:rPr lang="en-US" altLang="zh-CN" sz="2800" dirty="0" err="1" smtClean="0"/>
              <a:t>tj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不变，</a:t>
            </a:r>
            <a:r>
              <a:rPr lang="en-US" altLang="zh-CN" sz="2800" dirty="0" smtClean="0"/>
              <a:t>j</a:t>
            </a:r>
            <a:r>
              <a:rPr lang="zh-CN" altLang="en-US" sz="2800" dirty="0"/>
              <a:t>改为</a:t>
            </a:r>
            <a:r>
              <a:rPr lang="en-US" altLang="zh-CN" sz="2800" dirty="0"/>
              <a:t>next[j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一般情况下</a:t>
            </a:r>
            <a:r>
              <a:rPr lang="en-US" altLang="zh-CN" sz="2800" dirty="0"/>
              <a:t>,  </a:t>
            </a:r>
            <a:r>
              <a:rPr lang="zh-CN" altLang="en-US" sz="2800" dirty="0"/>
              <a:t>模式串的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函数的定义如下</a:t>
            </a:r>
            <a:r>
              <a:rPr lang="en-US" altLang="zh-CN" sz="2800" dirty="0" smtClean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smtClean="0"/>
              <a:t>          0       </a:t>
            </a:r>
            <a:r>
              <a:rPr lang="zh-CN" altLang="en-US" sz="2400" dirty="0"/>
              <a:t>当</a:t>
            </a:r>
            <a:r>
              <a:rPr lang="en-US" altLang="zh-CN" sz="2400" dirty="0"/>
              <a:t>j=1</a:t>
            </a:r>
            <a:r>
              <a:rPr lang="zh-CN" altLang="en-US" sz="2400" dirty="0"/>
              <a:t>时</a:t>
            </a:r>
          </a:p>
          <a:p>
            <a:pPr marL="0" indent="0">
              <a:buNone/>
            </a:pPr>
            <a:r>
              <a:rPr lang="en-US" altLang="zh-CN" sz="2400" dirty="0"/>
              <a:t>next[j</a:t>
            </a:r>
            <a:r>
              <a:rPr lang="en-US" altLang="zh-CN" sz="2400" dirty="0" smtClean="0"/>
              <a:t>]=  max{k|1&lt;k&lt;j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"t1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tk-1"="tj-k+1</a:t>
            </a:r>
            <a:r>
              <a:rPr lang="en-US" altLang="zh-CN" sz="2400" dirty="0"/>
              <a:t>...</a:t>
            </a:r>
            <a:r>
              <a:rPr lang="en-US" altLang="zh-CN" sz="2400" dirty="0" smtClean="0"/>
              <a:t>tj-1"}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1       </a:t>
            </a:r>
            <a:r>
              <a:rPr lang="zh-CN" altLang="en-US" sz="2400" dirty="0" smtClean="0"/>
              <a:t>其他</a:t>
            </a:r>
            <a:r>
              <a:rPr lang="zh-CN" altLang="en-US" sz="2400" dirty="0"/>
              <a:t>情况</a:t>
            </a:r>
            <a:endParaRPr lang="en-US" altLang="zh-CN" sz="2400" dirty="0" smtClean="0"/>
          </a:p>
        </p:txBody>
      </p:sp>
      <p:sp>
        <p:nvSpPr>
          <p:cNvPr id="4" name="AutoShape 6"/>
          <p:cNvSpPr>
            <a:spLocks/>
          </p:cNvSpPr>
          <p:nvPr/>
        </p:nvSpPr>
        <p:spPr bwMode="auto">
          <a:xfrm>
            <a:off x="1839888" y="2276872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三、例题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/>
              <a:t> </a:t>
            </a:r>
            <a:r>
              <a:rPr lang="zh-CN" altLang="zh-CN" dirty="0" smtClean="0"/>
              <a:t>周期</a:t>
            </a:r>
            <a:r>
              <a:rPr lang="zh-CN" altLang="zh-CN" dirty="0"/>
              <a:t>串</a:t>
            </a:r>
          </a:p>
          <a:p>
            <a:pPr marL="0" indent="0">
              <a:buNone/>
            </a:pPr>
            <a:r>
              <a:rPr lang="zh-CN" altLang="zh-CN" dirty="0"/>
              <a:t>输入的第一行是待处理字符串的长度，第二行是待处理的字符串。从待处理字符串的第二个字符开始，看前面的子串是不是循环串，是的话就输出此时的位置，和循环串的周期，周期必须大于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1800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u="sng" dirty="0" smtClean="0">
                <a:solidFill>
                  <a:srgbClr val="0000FF"/>
                </a:solidFill>
                <a:hlinkClick r:id="rId2"/>
              </a:rPr>
              <a:t>http://acm.hdu.edu.cn/showproblem.php?pid=1358</a:t>
            </a:r>
            <a:endParaRPr lang="en-US" sz="2400" u="sng" dirty="0" smtClean="0">
              <a:solidFill>
                <a:srgbClr val="0000FF"/>
              </a:solidFill>
            </a:endParaRPr>
          </a:p>
          <a:p>
            <a:pPr marL="180000">
              <a:lnSpc>
                <a:spcPct val="150000"/>
              </a:lnSpc>
              <a:buNone/>
            </a:pPr>
            <a:r>
              <a:rPr lang="zh-CN" altLang="en-US" dirty="0" smtClean="0"/>
              <a:t>可以利用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数组的性质求解，代码</a:t>
            </a:r>
            <a:r>
              <a:rPr lang="zh-CN" altLang="en-US" dirty="0"/>
              <a:t>如下：</a:t>
            </a:r>
            <a:endParaRPr lang="en-US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#include "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"</a:t>
            </a:r>
          </a:p>
          <a:p>
            <a:pPr marL="0" indent="0">
              <a:buNone/>
            </a:pPr>
            <a:r>
              <a:rPr lang="en-US" altLang="zh-CN" sz="2000" dirty="0"/>
              <a:t>char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[1000005];</a:t>
            </a:r>
          </a:p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next[1000005]={0</a:t>
            </a:r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getnext</a:t>
            </a:r>
            <a:r>
              <a:rPr lang="en-US" altLang="zh-CN" sz="2000" dirty="0"/>
              <a:t>(){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0,j = -1;</a:t>
            </a:r>
          </a:p>
          <a:p>
            <a:pPr marL="0" indent="0">
              <a:buNone/>
            </a:pPr>
            <a:r>
              <a:rPr lang="en-US" altLang="zh-CN" sz="2000" dirty="0"/>
              <a:t>    next[0] = -1;</a:t>
            </a:r>
          </a:p>
          <a:p>
            <a:pPr marL="0" indent="0">
              <a:buNone/>
            </a:pPr>
            <a:r>
              <a:rPr lang="en-US" altLang="zh-CN" sz="2000" dirty="0"/>
              <a:t>    while 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]){</a:t>
            </a:r>
          </a:p>
          <a:p>
            <a:pPr marL="0" indent="0">
              <a:buNone/>
            </a:pPr>
            <a:r>
              <a:rPr lang="en-US" altLang="zh-CN" sz="2000" dirty="0"/>
              <a:t>        if(j == -1 ||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==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[j]){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next[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j; </a:t>
            </a:r>
          </a:p>
          <a:p>
            <a:pPr marL="0" indent="0"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buNone/>
            </a:pPr>
            <a:r>
              <a:rPr lang="en-US" altLang="zh-CN" sz="2000" dirty="0"/>
              <a:t>        else</a:t>
            </a:r>
          </a:p>
          <a:p>
            <a:pPr marL="0" indent="0">
              <a:buNone/>
            </a:pPr>
            <a:r>
              <a:rPr lang="en-US" altLang="zh-CN" sz="2000" dirty="0"/>
              <a:t>        j = next[j];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kmp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i,t</a:t>
            </a:r>
            <a:r>
              <a:rPr lang="en-US" altLang="zh-CN" sz="2000" dirty="0"/>
              <a:t>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2;str[i-1];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++){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t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-next[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if(</a:t>
            </a:r>
            <a:r>
              <a:rPr lang="en-US" altLang="zh-CN" sz="2000" dirty="0" err="1"/>
              <a:t>i%t</a:t>
            </a:r>
            <a:r>
              <a:rPr lang="en-US" altLang="zh-CN" sz="2000" dirty="0"/>
              <a:t> == 0 &amp;&amp;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/t&gt;1)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%d\n",</a:t>
            </a:r>
            <a:r>
              <a:rPr lang="en-US" altLang="zh-CN" sz="2000" dirty="0" err="1"/>
              <a:t>i,i</a:t>
            </a:r>
            <a:r>
              <a:rPr lang="en-US" altLang="zh-CN" sz="2000" dirty="0"/>
              <a:t>/t);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}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例题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329642" cy="5248275"/>
          </a:xfrm>
        </p:spPr>
        <p:txBody>
          <a:bodyPr/>
          <a:lstStyle/>
          <a:p>
            <a:pPr marL="180000">
              <a:lnSpc>
                <a:spcPts val="3400"/>
              </a:lnSpc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n,cnt</a:t>
            </a:r>
            <a:r>
              <a:rPr lang="en-US" altLang="zh-CN" sz="2000" dirty="0"/>
              <a:t> = 1;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while(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)!=EOF &amp;&amp; n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("%s",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("Test case #%d\n",</a:t>
            </a:r>
            <a:r>
              <a:rPr lang="en-US" altLang="zh-CN" sz="2000" dirty="0" err="1"/>
              <a:t>cnt</a:t>
            </a:r>
            <a:r>
              <a:rPr lang="en-US" altLang="zh-CN" sz="2000" dirty="0"/>
              <a:t>++);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getnext</a:t>
            </a:r>
            <a:r>
              <a:rPr lang="en-US" altLang="zh-CN" sz="2000" dirty="0"/>
              <a:t>();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kmp</a:t>
            </a:r>
            <a:r>
              <a:rPr lang="en-US" altLang="zh-CN" sz="2000" dirty="0"/>
              <a:t>();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(10);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}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    return 0;</a:t>
            </a:r>
          </a:p>
          <a:p>
            <a:pPr marL="180000">
              <a:lnSpc>
                <a:spcPts val="3400"/>
              </a:lnSpc>
              <a:buNone/>
            </a:pPr>
            <a:r>
              <a:rPr lang="en-US" altLang="zh-CN" sz="2000" dirty="0"/>
              <a:t>}</a:t>
            </a:r>
            <a:endParaRPr lang="zh-CN" altLang="en-US" sz="2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401080" cy="5248275"/>
          </a:xfrm>
        </p:spPr>
        <p:txBody>
          <a:bodyPr/>
          <a:lstStyle/>
          <a:p>
            <a:pPr lvl="0"/>
            <a:r>
              <a:rPr lang="zh-CN" altLang="zh-CN" sz="2400" dirty="0" smtClean="0"/>
              <a:t> </a:t>
            </a:r>
            <a:r>
              <a:rPr lang="zh-CN" altLang="en-US" sz="2400" dirty="0" smtClean="0"/>
              <a:t>亲和串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2"/>
              </a:rPr>
              <a:t>http</a:t>
            </a:r>
            <a:r>
              <a:rPr lang="en-US" altLang="zh-CN" sz="2400" u="sng">
                <a:solidFill>
                  <a:srgbClr val="0000FF"/>
                </a:solidFill>
                <a:hlinkClick r:id="rId2"/>
              </a:rPr>
              <a:t>://</a:t>
            </a:r>
            <a:r>
              <a:rPr lang="en-US" altLang="zh-CN" sz="2400" u="sng" smtClean="0">
                <a:solidFill>
                  <a:srgbClr val="0000FF"/>
                </a:solidFill>
                <a:hlinkClick r:id="rId2"/>
              </a:rPr>
              <a:t>acm.hdu.edu.cn/showproblem.php?pid=2203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气球升起来</a:t>
            </a:r>
            <a:endParaRPr lang="en-US" altLang="zh-CN" sz="2400" dirty="0" smtClean="0"/>
          </a:p>
          <a:p>
            <a:pPr marL="180000">
              <a:lnSpc>
                <a:spcPct val="150000"/>
              </a:lnSpc>
              <a:buNone/>
            </a:pPr>
            <a:r>
              <a:rPr lang="en-US" altLang="zh-CN" sz="2400" dirty="0" smtClean="0"/>
              <a:t>   </a:t>
            </a:r>
            <a:r>
              <a:rPr lang="en-US" altLang="zh-CN" sz="2400" u="sng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altLang="zh-CN" sz="2400" u="sng" dirty="0" smtClean="0">
                <a:solidFill>
                  <a:srgbClr val="0000FF"/>
                </a:solidFill>
                <a:hlinkClick r:id="rId3"/>
              </a:rPr>
              <a:t>acm.hdu.edu.cn/showproblem.php?pid=1004</a:t>
            </a:r>
            <a:endParaRPr lang="en-US" altLang="zh-CN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一、字符串简介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algn="just"/>
            <a:r>
              <a:rPr lang="zh-CN" altLang="zh-CN" dirty="0" smtClean="0"/>
              <a:t>字符串</a:t>
            </a:r>
            <a:r>
              <a:rPr lang="zh-CN" altLang="zh-CN" dirty="0"/>
              <a:t>或串</a:t>
            </a:r>
            <a:r>
              <a:rPr lang="en-US" altLang="zh-CN" dirty="0"/>
              <a:t>(String)</a:t>
            </a:r>
            <a:r>
              <a:rPr lang="zh-CN" altLang="zh-CN" dirty="0" smtClean="0"/>
              <a:t>是一</a:t>
            </a:r>
            <a:r>
              <a:rPr lang="zh-CN" altLang="zh-CN" dirty="0"/>
              <a:t>串</a:t>
            </a:r>
            <a:r>
              <a:rPr lang="zh-CN" altLang="zh-CN" dirty="0" smtClean="0"/>
              <a:t>字符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它</a:t>
            </a:r>
            <a:r>
              <a:rPr lang="zh-CN" altLang="zh-CN" dirty="0"/>
              <a:t>是编程语言中表示文本的数据类型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algn="just"/>
            <a:r>
              <a:rPr lang="zh-CN" altLang="en-US" dirty="0" smtClean="0"/>
              <a:t>字符</a:t>
            </a:r>
            <a:r>
              <a:rPr lang="zh-CN" altLang="zh-CN" dirty="0" smtClean="0"/>
              <a:t>串</a:t>
            </a:r>
            <a:r>
              <a:rPr lang="zh-CN" altLang="zh-CN" dirty="0"/>
              <a:t>的两种最基本的存储方式是顺序存储方式和链接存储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语言中一般使用</a:t>
            </a:r>
            <a:r>
              <a:rPr lang="zh-CN" altLang="zh-CN" dirty="0"/>
              <a:t>顺序存储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，以全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字节作为串的结尾标记，以第一个字符的地址代表字符串。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WordArt 2"/>
          <p:cNvSpPr>
            <a:spLocks noChangeArrowheads="1" noChangeShapeType="1"/>
          </p:cNvSpPr>
          <p:nvPr/>
        </p:nvSpPr>
        <p:spPr bwMode="auto">
          <a:xfrm>
            <a:off x="2362200" y="3200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二、常见的字符串算法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求</a:t>
            </a:r>
            <a:r>
              <a:rPr lang="zh-CN" altLang="en-US" dirty="0" smtClean="0"/>
              <a:t>长度</a:t>
            </a:r>
            <a:endParaRPr lang="en-US" altLang="zh-CN" dirty="0"/>
          </a:p>
          <a:p>
            <a:pPr lvl="0"/>
            <a:r>
              <a:rPr lang="zh-CN" altLang="en-US" dirty="0"/>
              <a:t>字符串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en-US" altLang="zh-CN" dirty="0" smtClean="0"/>
              <a:t>KMP</a:t>
            </a:r>
            <a:r>
              <a:rPr lang="zh-CN" altLang="en-US" dirty="0" smtClean="0"/>
              <a:t>模式</a:t>
            </a:r>
            <a:r>
              <a:rPr lang="zh-CN" altLang="zh-CN" dirty="0" smtClean="0"/>
              <a:t>匹配算</a:t>
            </a:r>
            <a:r>
              <a:rPr lang="zh-CN" altLang="en-US" dirty="0" smtClean="0"/>
              <a:t>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字符串求长度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*p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s=0;</a:t>
            </a:r>
          </a:p>
          <a:p>
            <a:pPr marL="0" indent="0">
              <a:buNone/>
            </a:pPr>
            <a:r>
              <a:rPr lang="en-US" altLang="zh-CN" dirty="0"/>
              <a:t>	while(*p++)s++;</a:t>
            </a:r>
          </a:p>
          <a:p>
            <a:pPr marL="0" indent="0">
              <a:buNone/>
            </a:pPr>
            <a:r>
              <a:rPr lang="en-US" altLang="zh-CN" dirty="0"/>
              <a:t>	return s;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字符串比较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79512" y="1076325"/>
            <a:ext cx="8856984" cy="524827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</a:t>
            </a:r>
            <a:r>
              <a:rPr lang="en-US" altLang="zh-CN" dirty="0"/>
              <a:t>*</a:t>
            </a:r>
            <a:r>
              <a:rPr lang="en-US" altLang="zh-CN" dirty="0" smtClean="0"/>
              <a:t>p1,const char *p2){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char c1,c2;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do{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		c1=*p1++;</a:t>
            </a:r>
          </a:p>
          <a:p>
            <a:pPr marL="0" lvl="0" indent="0">
              <a:buNone/>
            </a:pPr>
            <a:r>
              <a:rPr lang="en-US" altLang="zh-CN" dirty="0"/>
              <a:t>		c2=*p2++;</a:t>
            </a:r>
          </a:p>
          <a:p>
            <a:pPr marL="0" lv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while(c1</a:t>
            </a:r>
            <a:r>
              <a:rPr lang="en-US" altLang="zh-CN" dirty="0"/>
              <a:t>==c2&amp;&amp;c1&amp;&amp;c2);</a:t>
            </a:r>
          </a:p>
          <a:p>
            <a:pPr marL="0" lvl="0" indent="0">
              <a:buNone/>
            </a:pPr>
            <a:r>
              <a:rPr lang="en-US" altLang="zh-CN" dirty="0"/>
              <a:t>	return c1-c2;</a:t>
            </a:r>
          </a:p>
          <a:p>
            <a:pPr marL="0" lv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r>
              <a:rPr lang="zh-CN" altLang="en-US" dirty="0" smtClean="0"/>
              <a:t>模式</a:t>
            </a:r>
            <a:r>
              <a:rPr lang="zh-CN" altLang="zh-CN" dirty="0" smtClean="0"/>
              <a:t>匹配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串</a:t>
            </a:r>
            <a:r>
              <a:rPr lang="zh-CN" altLang="en-US" dirty="0"/>
              <a:t>中任意个连续字符组成的子</a:t>
            </a:r>
            <a:r>
              <a:rPr lang="zh-CN" altLang="en-US" dirty="0" smtClean="0"/>
              <a:t>序列叫子串（模式串），包含</a:t>
            </a:r>
            <a:r>
              <a:rPr lang="zh-CN" altLang="en-US" dirty="0"/>
              <a:t>子串的串叫主</a:t>
            </a:r>
            <a:r>
              <a:rPr lang="zh-CN" altLang="en-US" dirty="0" smtClean="0"/>
              <a:t>串，</a:t>
            </a:r>
            <a:r>
              <a:rPr lang="zh-CN" altLang="en-US" dirty="0"/>
              <a:t>子串的第一个字符在主串中的</a:t>
            </a:r>
            <a:r>
              <a:rPr lang="zh-CN" altLang="en-US" dirty="0" smtClean="0"/>
              <a:t>序号即为子</a:t>
            </a:r>
            <a:r>
              <a:rPr lang="zh-CN" altLang="en-US" dirty="0"/>
              <a:t>串在主串中的</a:t>
            </a:r>
            <a:r>
              <a:rPr lang="zh-CN" altLang="en-US" dirty="0" smtClean="0"/>
              <a:t>位置。模式匹配算法就是用来求子串在</a:t>
            </a:r>
            <a:r>
              <a:rPr lang="zh-CN" altLang="en-US" dirty="0"/>
              <a:t>主串</a:t>
            </a:r>
            <a:r>
              <a:rPr lang="zh-CN" altLang="en-US" dirty="0" smtClean="0"/>
              <a:t>中的位置，如果主串中不包括此子串则返回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例如 </a:t>
            </a:r>
            <a:r>
              <a:rPr lang="zh-CN" altLang="en-US" sz="2800" dirty="0" smtClean="0"/>
              <a:t>子串</a:t>
            </a:r>
            <a:r>
              <a:rPr lang="pt-BR" altLang="zh-CN" sz="2800" dirty="0" smtClean="0"/>
              <a:t>T</a:t>
            </a:r>
            <a:r>
              <a:rPr lang="pt-BR" altLang="zh-CN" sz="2800" dirty="0"/>
              <a:t>=“abcac”; </a:t>
            </a:r>
            <a:r>
              <a:rPr lang="zh-CN" altLang="en-US" sz="2800" dirty="0" smtClean="0"/>
              <a:t>主串</a:t>
            </a:r>
            <a:r>
              <a:rPr lang="pt-BR" altLang="zh-CN" sz="2800" dirty="0" smtClean="0"/>
              <a:t>S</a:t>
            </a:r>
            <a:r>
              <a:rPr lang="pt-BR" altLang="zh-CN" sz="2800" dirty="0"/>
              <a:t>=“ababcabcacbab</a:t>
            </a:r>
            <a:r>
              <a:rPr lang="pt-BR" altLang="zh-CN" sz="2800" dirty="0" smtClean="0"/>
              <a:t>”</a:t>
            </a:r>
          </a:p>
          <a:p>
            <a:pPr marL="0" indent="0">
              <a:buNone/>
            </a:pPr>
            <a:r>
              <a:rPr lang="zh-CN" altLang="en-US" sz="2800" dirty="0" smtClean="0"/>
              <a:t>用简单的方法逐位比较</a:t>
            </a:r>
            <a:endParaRPr lang="pt-BR" altLang="zh-CN" sz="2800" dirty="0"/>
          </a:p>
          <a:p>
            <a:pPr marL="0" indent="0">
              <a:buNone/>
            </a:pPr>
            <a:endParaRPr lang="pt-BR" altLang="zh-CN" sz="2800" dirty="0"/>
          </a:p>
          <a:p>
            <a:pPr marL="0" indent="0">
              <a:buNone/>
            </a:pPr>
            <a:r>
              <a:rPr lang="zh-CN" altLang="pt-BR" sz="2800" dirty="0"/>
              <a:t>第一趟匹配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(i=3)</a:t>
            </a:r>
          </a:p>
          <a:p>
            <a:pPr marL="0" indent="0">
              <a:buNone/>
            </a:pPr>
            <a:r>
              <a:rPr lang="pt-BR" altLang="zh-CN" sz="2800" dirty="0" smtClean="0"/>
              <a:t>           a </a:t>
            </a:r>
            <a:r>
              <a:rPr lang="pt-BR" altLang="zh-CN" sz="2800" dirty="0"/>
              <a:t>b c                       (j=3)</a:t>
            </a:r>
          </a:p>
          <a:p>
            <a:pPr marL="0" indent="0">
              <a:buNone/>
            </a:pPr>
            <a:r>
              <a:rPr lang="zh-CN" altLang="pt-BR" sz="2800" dirty="0"/>
              <a:t>第二趟匹配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(i=2)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</a:t>
            </a:r>
            <a:r>
              <a:rPr lang="pt-BR" altLang="zh-CN" sz="2800" dirty="0"/>
              <a:t>a    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第三趟匹配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(i=7)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</a:t>
            </a:r>
            <a:r>
              <a:rPr lang="pt-BR" altLang="zh-CN" sz="2800" dirty="0"/>
              <a:t>a b c a c               (j=5)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pt-BR" sz="2800" dirty="0"/>
              <a:t>第四趟匹配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(i=4)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</a:t>
            </a:r>
            <a:r>
              <a:rPr lang="pt-BR" altLang="zh-CN" sz="2800" dirty="0"/>
              <a:t>a  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第五趟匹配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(i=5)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</a:t>
            </a:r>
            <a:r>
              <a:rPr lang="pt-BR" altLang="zh-CN" sz="2800" dirty="0"/>
              <a:t>a                   (j=1)</a:t>
            </a:r>
          </a:p>
          <a:p>
            <a:pPr marL="0" indent="0">
              <a:buNone/>
            </a:pPr>
            <a:r>
              <a:rPr lang="zh-CN" altLang="pt-BR" sz="2800" dirty="0"/>
              <a:t>第六趟匹配 </a:t>
            </a:r>
            <a:r>
              <a:rPr lang="pt-BR" altLang="zh-CN" sz="2800" dirty="0" smtClean="0"/>
              <a:t>a </a:t>
            </a:r>
            <a:r>
              <a:rPr lang="pt-BR" altLang="zh-CN" sz="2800" dirty="0"/>
              <a:t>b a b c a b c a c b a b   (i=11)</a:t>
            </a:r>
          </a:p>
          <a:p>
            <a:pPr marL="0" indent="0">
              <a:buNone/>
            </a:pPr>
            <a:r>
              <a:rPr lang="pt-BR" altLang="zh-CN" sz="2800" dirty="0"/>
              <a:t>          </a:t>
            </a:r>
            <a:r>
              <a:rPr lang="pt-BR" altLang="zh-CN" sz="2800" dirty="0" smtClean="0"/>
              <a:t>           </a:t>
            </a:r>
            <a:r>
              <a:rPr lang="pt-BR" altLang="zh-CN" sz="2800" dirty="0"/>
              <a:t>a b c a c         (j=6) </a:t>
            </a:r>
            <a:r>
              <a:rPr lang="zh-CN" altLang="pt-BR" sz="2800" dirty="0"/>
              <a:t>成功</a:t>
            </a:r>
            <a:r>
              <a:rPr lang="pt-BR" altLang="zh-CN" sz="2800" dirty="0"/>
              <a:t>!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模式</a:t>
            </a:r>
            <a:r>
              <a:rPr lang="zh-CN" altLang="zh-CN" dirty="0"/>
              <a:t>匹配算法</a:t>
            </a:r>
            <a:endParaRPr lang="en-US" altLang="zh-CN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076325"/>
            <a:ext cx="8258204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n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(S);m = </a:t>
            </a:r>
            <a:r>
              <a:rPr lang="en-US" altLang="zh-CN" sz="2800" dirty="0" err="1"/>
              <a:t>StrLength</a:t>
            </a:r>
            <a:r>
              <a:rPr lang="en-US" altLang="zh-CN" sz="2800" dirty="0"/>
              <a:t>(T);</a:t>
            </a:r>
          </a:p>
          <a:p>
            <a:pPr marL="0" indent="0">
              <a:buNone/>
            </a:pPr>
            <a:r>
              <a:rPr lang="zh-CN" altLang="en-US" sz="2800" dirty="0"/>
              <a:t>最好情况的复杂度为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“STING”</a:t>
            </a:r>
          </a:p>
          <a:p>
            <a:pPr marL="0" indent="0">
              <a:buNone/>
            </a:pPr>
            <a:r>
              <a:rPr lang="en-US" altLang="zh-CN" sz="2800" dirty="0"/>
              <a:t>S = “A STRING SEARCHING EXAMPLE CONSISTING OF SIMPLE TEXT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最坏情况的复杂度为</a:t>
            </a:r>
            <a:r>
              <a:rPr lang="en-US" altLang="zh-CN" sz="2800" dirty="0"/>
              <a:t>O(n*m),</a:t>
            </a:r>
            <a:r>
              <a:rPr lang="zh-CN" altLang="en-US" sz="2800" dirty="0"/>
              <a:t>如</a:t>
            </a:r>
          </a:p>
          <a:p>
            <a:pPr marL="0" indent="0">
              <a:buNone/>
            </a:pPr>
            <a:r>
              <a:rPr lang="en-US" altLang="zh-CN" sz="2800" dirty="0"/>
              <a:t>T = “00000001”</a:t>
            </a:r>
          </a:p>
          <a:p>
            <a:pPr marL="0" indent="0">
              <a:buNone/>
            </a:pPr>
            <a:r>
              <a:rPr lang="en-US" altLang="zh-CN" sz="2800" dirty="0"/>
              <a:t>S = “00000000000000000000000000000000000000000000000001”  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4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73D89"/>
      </a:dk2>
      <a:lt2>
        <a:srgbClr val="969696"/>
      </a:lt2>
      <a:accent1>
        <a:srgbClr val="9181E1"/>
      </a:accent1>
      <a:accent2>
        <a:srgbClr val="4CD2AF"/>
      </a:accent2>
      <a:accent3>
        <a:srgbClr val="FFFFFF"/>
      </a:accent3>
      <a:accent4>
        <a:srgbClr val="000000"/>
      </a:accent4>
      <a:accent5>
        <a:srgbClr val="C7C1EE"/>
      </a:accent5>
      <a:accent6>
        <a:srgbClr val="44BE9E"/>
      </a:accent6>
      <a:hlink>
        <a:srgbClr val="5FB6F1"/>
      </a:hlink>
      <a:folHlink>
        <a:srgbClr val="94B1EC"/>
      </a:folHlink>
    </a:clrScheme>
    <a:fontScheme name="sample">
      <a:majorFont>
        <a:latin typeface="Tahoma"/>
        <a:ea typeface="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7E6256"/>
        </a:dk2>
        <a:lt2>
          <a:srgbClr val="969696"/>
        </a:lt2>
        <a:accent1>
          <a:srgbClr val="E4CF84"/>
        </a:accent1>
        <a:accent2>
          <a:srgbClr val="92A5E0"/>
        </a:accent2>
        <a:accent3>
          <a:srgbClr val="FFFFFF"/>
        </a:accent3>
        <a:accent4>
          <a:srgbClr val="000000"/>
        </a:accent4>
        <a:accent5>
          <a:srgbClr val="EFE4C2"/>
        </a:accent5>
        <a:accent6>
          <a:srgbClr val="8495CB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8DB1F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FA0D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73D89"/>
        </a:dk2>
        <a:lt2>
          <a:srgbClr val="969696"/>
        </a:lt2>
        <a:accent1>
          <a:srgbClr val="9181E1"/>
        </a:accent1>
        <a:accent2>
          <a:srgbClr val="4CD2AF"/>
        </a:accent2>
        <a:accent3>
          <a:srgbClr val="FFFFFF"/>
        </a:accent3>
        <a:accent4>
          <a:srgbClr val="000000"/>
        </a:accent4>
        <a:accent5>
          <a:srgbClr val="C7C1EE"/>
        </a:accent5>
        <a:accent6>
          <a:srgbClr val="44BE9E"/>
        </a:accent6>
        <a:hlink>
          <a:srgbClr val="5FB6F1"/>
        </a:hlink>
        <a:folHlink>
          <a:srgbClr val="94B1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Pages>0</Pages>
  <Words>1020</Words>
  <Characters>0</Characters>
  <Application>Microsoft Office PowerPoint</Application>
  <DocSecurity>0</DocSecurity>
  <PresentationFormat>全屏显示(4:3)</PresentationFormat>
  <Lines>0</Lines>
  <Paragraphs>133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sample</vt:lpstr>
      <vt:lpstr>PowerPoint 演示文稿</vt:lpstr>
      <vt:lpstr>一、字符串简介</vt:lpstr>
      <vt:lpstr>二、常见的字符串算法</vt:lpstr>
      <vt:lpstr>字符串求长度</vt:lpstr>
      <vt:lpstr>字符串比较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KMP模式匹配算法</vt:lpstr>
      <vt:lpstr>三、例题</vt:lpstr>
      <vt:lpstr>例题</vt:lpstr>
      <vt:lpstr>例题</vt:lpstr>
      <vt:lpstr>例题</vt:lpstr>
      <vt:lpstr>例题</vt:lpstr>
      <vt:lpstr>四、练习题</vt:lpstr>
      <vt:lpstr>PowerPoint 演示文稿</vt:lpstr>
    </vt:vector>
  </TitlesOfParts>
  <Company>GuildDesign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计算机基础知识</dc:title>
  <dc:creator>刘超慧</dc:creator>
  <cp:lastModifiedBy>st</cp:lastModifiedBy>
  <cp:revision>368</cp:revision>
  <dcterms:created xsi:type="dcterms:W3CDTF">2004-08-26T06:30:40Z</dcterms:created>
  <dcterms:modified xsi:type="dcterms:W3CDTF">2017-10-18T05:32:10Z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2052-9.1.0.4369</vt:lpwstr>
  </property>
</Properties>
</file>