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9" r:id="rId3"/>
    <p:sldId id="361" r:id="rId4"/>
    <p:sldId id="364" r:id="rId5"/>
    <p:sldId id="368" r:id="rId6"/>
    <p:sldId id="349" r:id="rId7"/>
    <p:sldId id="365" r:id="rId8"/>
    <p:sldId id="366" r:id="rId9"/>
    <p:sldId id="340" r:id="rId10"/>
    <p:sldId id="343" r:id="rId11"/>
    <p:sldId id="352" r:id="rId12"/>
    <p:sldId id="362" r:id="rId13"/>
    <p:sldId id="367" r:id="rId14"/>
    <p:sldId id="260" r:id="rId15"/>
    <p:sldId id="261" r:id="rId16"/>
    <p:sldId id="336" r:id="rId17"/>
    <p:sldId id="320" r:id="rId18"/>
    <p:sldId id="323" r:id="rId19"/>
    <p:sldId id="324" r:id="rId20"/>
    <p:sldId id="326" r:id="rId21"/>
    <p:sldId id="358" r:id="rId22"/>
    <p:sldId id="357" r:id="rId23"/>
    <p:sldId id="3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 autoAdjust="0"/>
    <p:restoredTop sz="78500" autoAdjust="0"/>
  </p:normalViewPr>
  <p:slideViewPr>
    <p:cSldViewPr snapToGrid="0">
      <p:cViewPr varScale="1">
        <p:scale>
          <a:sx n="70" d="100"/>
          <a:sy n="70" d="100"/>
        </p:scale>
        <p:origin x="847" y="3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B55F1-DF19-1947-8A03-5432EAF1E0E3}" type="doc">
      <dgm:prSet loTypeId="urn:microsoft.com/office/officeart/2005/8/layout/hList7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EB3A30-364F-E74E-9ED8-BE9A3377FFB7}">
      <dgm:prSet phldrT="[Text]" custT="1"/>
      <dgm:spPr/>
      <dgm:t>
        <a:bodyPr/>
        <a:lstStyle/>
        <a:p>
          <a:r>
            <a:rPr lang="en-US" sz="1600" dirty="0"/>
            <a:t>Dealing with big data: tools and algorithms</a:t>
          </a:r>
        </a:p>
      </dgm:t>
    </dgm:pt>
    <dgm:pt modelId="{A7D57C8E-B1B5-0D47-AE3E-07700FF9BFAA}" type="parTrans" cxnId="{19BD63A6-E314-584F-BAE8-8CB3CA744F9E}">
      <dgm:prSet/>
      <dgm:spPr/>
      <dgm:t>
        <a:bodyPr/>
        <a:lstStyle/>
        <a:p>
          <a:endParaRPr lang="en-US"/>
        </a:p>
      </dgm:t>
    </dgm:pt>
    <dgm:pt modelId="{9BE1CD5F-AA52-E846-B8C7-62D6C338C16E}" type="sibTrans" cxnId="{19BD63A6-E314-584F-BAE8-8CB3CA744F9E}">
      <dgm:prSet/>
      <dgm:spPr/>
      <dgm:t>
        <a:bodyPr/>
        <a:lstStyle/>
        <a:p>
          <a:endParaRPr lang="en-US"/>
        </a:p>
      </dgm:t>
    </dgm:pt>
    <dgm:pt modelId="{6D9C09B2-604E-DC40-81DE-1B01984E07E7}">
      <dgm:prSet phldrT="[Text]" custT="1"/>
      <dgm:spPr/>
      <dgm:t>
        <a:bodyPr/>
        <a:lstStyle/>
        <a:p>
          <a:r>
            <a:rPr lang="en-US" sz="1600" dirty="0"/>
            <a:t>(Case 3) Ensemble models; wisdom of the crowd</a:t>
          </a:r>
        </a:p>
      </dgm:t>
    </dgm:pt>
    <dgm:pt modelId="{41B5BC80-940C-9C4C-8CD3-2E70A94F5132}" type="parTrans" cxnId="{3FED66EB-C938-534E-88E6-2BEDC8ED0C54}">
      <dgm:prSet/>
      <dgm:spPr/>
      <dgm:t>
        <a:bodyPr/>
        <a:lstStyle/>
        <a:p>
          <a:endParaRPr lang="en-US"/>
        </a:p>
      </dgm:t>
    </dgm:pt>
    <dgm:pt modelId="{6DE13BBF-E44D-A048-8CFB-1D1D052BDC1A}" type="sibTrans" cxnId="{3FED66EB-C938-534E-88E6-2BEDC8ED0C54}">
      <dgm:prSet/>
      <dgm:spPr/>
      <dgm:t>
        <a:bodyPr/>
        <a:lstStyle/>
        <a:p>
          <a:endParaRPr lang="en-US"/>
        </a:p>
      </dgm:t>
    </dgm:pt>
    <dgm:pt modelId="{2DA978CB-45FA-3742-8621-8814149F1E38}">
      <dgm:prSet custT="1"/>
      <dgm:spPr/>
      <dgm:t>
        <a:bodyPr/>
        <a:lstStyle/>
        <a:p>
          <a:r>
            <a:rPr lang="en-US" sz="1600" dirty="0"/>
            <a:t>(Case 1) Linear models; supervised learning </a:t>
          </a:r>
        </a:p>
      </dgm:t>
    </dgm:pt>
    <dgm:pt modelId="{3A4DFA01-D9A7-B44E-886F-2AE74807D6B0}" type="parTrans" cxnId="{A99B821B-0555-8C40-B5B3-AA483FD8BDC9}">
      <dgm:prSet/>
      <dgm:spPr/>
      <dgm:t>
        <a:bodyPr/>
        <a:lstStyle/>
        <a:p>
          <a:endParaRPr lang="en-US"/>
        </a:p>
      </dgm:t>
    </dgm:pt>
    <dgm:pt modelId="{9410C80C-C764-F248-A0B7-A4EE7D07904A}" type="sibTrans" cxnId="{A99B821B-0555-8C40-B5B3-AA483FD8BDC9}">
      <dgm:prSet/>
      <dgm:spPr/>
      <dgm:t>
        <a:bodyPr/>
        <a:lstStyle/>
        <a:p>
          <a:endParaRPr lang="en-US"/>
        </a:p>
      </dgm:t>
    </dgm:pt>
    <dgm:pt modelId="{586609C6-E49A-F640-B112-850F04E31D12}">
      <dgm:prSet custT="1"/>
      <dgm:spPr/>
      <dgm:t>
        <a:bodyPr/>
        <a:lstStyle/>
        <a:p>
          <a:r>
            <a:rPr lang="en-US" sz="1600" dirty="0"/>
            <a:t>(Case 2) Dimensionality reduction; unsupervised learning</a:t>
          </a:r>
        </a:p>
      </dgm:t>
    </dgm:pt>
    <dgm:pt modelId="{C4B88A7D-DECD-5846-99CD-7E445BCD887B}" type="parTrans" cxnId="{9A5D4014-8C84-4C42-B7EC-8D39EADEEEE4}">
      <dgm:prSet/>
      <dgm:spPr/>
      <dgm:t>
        <a:bodyPr/>
        <a:lstStyle/>
        <a:p>
          <a:endParaRPr lang="en-US"/>
        </a:p>
      </dgm:t>
    </dgm:pt>
    <dgm:pt modelId="{F3F6318F-A295-E24A-BD76-D8D7CB7967F7}" type="sibTrans" cxnId="{9A5D4014-8C84-4C42-B7EC-8D39EADEEEE4}">
      <dgm:prSet/>
      <dgm:spPr/>
      <dgm:t>
        <a:bodyPr/>
        <a:lstStyle/>
        <a:p>
          <a:endParaRPr lang="en-US"/>
        </a:p>
      </dgm:t>
    </dgm:pt>
    <dgm:pt modelId="{A9ACE9FC-30D6-4648-99A8-01A69365CABA}">
      <dgm:prSet phldrT="[Text]" custT="1"/>
      <dgm:spPr/>
      <dgm:t>
        <a:bodyPr/>
        <a:lstStyle/>
        <a:p>
          <a:r>
            <a:rPr lang="en-US" sz="1600" dirty="0"/>
            <a:t>(Case 4) Deep learning; highly non-linear models</a:t>
          </a:r>
        </a:p>
      </dgm:t>
    </dgm:pt>
    <dgm:pt modelId="{694408C8-993B-8B41-8E8F-AC5705432D67}" type="parTrans" cxnId="{E7F1CE5D-50AA-EE4E-B857-09E7C55629F7}">
      <dgm:prSet/>
      <dgm:spPr/>
      <dgm:t>
        <a:bodyPr/>
        <a:lstStyle/>
        <a:p>
          <a:endParaRPr lang="en-US"/>
        </a:p>
      </dgm:t>
    </dgm:pt>
    <dgm:pt modelId="{13D5C0FE-09A6-7144-A165-D2D2203C9098}" type="sibTrans" cxnId="{E7F1CE5D-50AA-EE4E-B857-09E7C55629F7}">
      <dgm:prSet/>
      <dgm:spPr/>
      <dgm:t>
        <a:bodyPr/>
        <a:lstStyle/>
        <a:p>
          <a:endParaRPr lang="en-US"/>
        </a:p>
      </dgm:t>
    </dgm:pt>
    <dgm:pt modelId="{3A6BA26F-930D-2441-831F-7472A5570A15}" type="pres">
      <dgm:prSet presAssocID="{C2CB55F1-DF19-1947-8A03-5432EAF1E0E3}" presName="Name0" presStyleCnt="0">
        <dgm:presLayoutVars>
          <dgm:dir/>
          <dgm:resizeHandles val="exact"/>
        </dgm:presLayoutVars>
      </dgm:prSet>
      <dgm:spPr/>
    </dgm:pt>
    <dgm:pt modelId="{97DE3EF8-F8C0-A64B-9E99-F6750D29A84D}" type="pres">
      <dgm:prSet presAssocID="{C2CB55F1-DF19-1947-8A03-5432EAF1E0E3}" presName="fgShape" presStyleLbl="fgShp" presStyleIdx="0" presStyleCnt="1"/>
      <dgm:spPr/>
    </dgm:pt>
    <dgm:pt modelId="{A9D29BA5-55E4-FF42-B607-F45761BAB51A}" type="pres">
      <dgm:prSet presAssocID="{C2CB55F1-DF19-1947-8A03-5432EAF1E0E3}" presName="linComp" presStyleCnt="0"/>
      <dgm:spPr/>
    </dgm:pt>
    <dgm:pt modelId="{9DB70F15-01D2-584F-841B-2CB9F7FB2AC2}" type="pres">
      <dgm:prSet presAssocID="{A6EB3A30-364F-E74E-9ED8-BE9A3377FFB7}" presName="compNode" presStyleCnt="0"/>
      <dgm:spPr/>
    </dgm:pt>
    <dgm:pt modelId="{FAD775B9-43B3-F04A-844D-B0777C3E5867}" type="pres">
      <dgm:prSet presAssocID="{A6EB3A30-364F-E74E-9ED8-BE9A3377FFB7}" presName="bkgdShape" presStyleLbl="node1" presStyleIdx="0" presStyleCnt="5"/>
      <dgm:spPr/>
    </dgm:pt>
    <dgm:pt modelId="{7D57C9F8-D9E9-3F49-BF47-E8F9138269A6}" type="pres">
      <dgm:prSet presAssocID="{A6EB3A30-364F-E74E-9ED8-BE9A3377FFB7}" presName="nodeTx" presStyleLbl="node1" presStyleIdx="0" presStyleCnt="5">
        <dgm:presLayoutVars>
          <dgm:bulletEnabled val="1"/>
        </dgm:presLayoutVars>
      </dgm:prSet>
      <dgm:spPr/>
    </dgm:pt>
    <dgm:pt modelId="{3EAC599F-8E1A-6642-A43E-3A755DB80EDF}" type="pres">
      <dgm:prSet presAssocID="{A6EB3A30-364F-E74E-9ED8-BE9A3377FFB7}" presName="invisiNode" presStyleLbl="node1" presStyleIdx="0" presStyleCnt="5"/>
      <dgm:spPr/>
    </dgm:pt>
    <dgm:pt modelId="{C6470348-4A1C-3849-BFD7-90913BD537FD}" type="pres">
      <dgm:prSet presAssocID="{A6EB3A30-364F-E74E-9ED8-BE9A3377FFB7}" presName="imagNode" presStyleLbl="fgImgPlace1" presStyleIdx="0" presStyleCnt="5"/>
      <dgm:spPr/>
    </dgm:pt>
    <dgm:pt modelId="{389016D5-19AE-A445-8D49-AF0F20BD024D}" type="pres">
      <dgm:prSet presAssocID="{9BE1CD5F-AA52-E846-B8C7-62D6C338C16E}" presName="sibTrans" presStyleLbl="sibTrans2D1" presStyleIdx="0" presStyleCnt="0"/>
      <dgm:spPr/>
    </dgm:pt>
    <dgm:pt modelId="{CD769B3E-742D-BB41-B188-8F913095FF24}" type="pres">
      <dgm:prSet presAssocID="{2DA978CB-45FA-3742-8621-8814149F1E38}" presName="compNode" presStyleCnt="0"/>
      <dgm:spPr/>
    </dgm:pt>
    <dgm:pt modelId="{53D8D906-EF74-7A4F-B7C8-36384C1A7F88}" type="pres">
      <dgm:prSet presAssocID="{2DA978CB-45FA-3742-8621-8814149F1E38}" presName="bkgdShape" presStyleLbl="node1" presStyleIdx="1" presStyleCnt="5"/>
      <dgm:spPr/>
    </dgm:pt>
    <dgm:pt modelId="{15BEB1CA-C2DF-144C-B45B-D802234D8CB1}" type="pres">
      <dgm:prSet presAssocID="{2DA978CB-45FA-3742-8621-8814149F1E38}" presName="nodeTx" presStyleLbl="node1" presStyleIdx="1" presStyleCnt="5">
        <dgm:presLayoutVars>
          <dgm:bulletEnabled val="1"/>
        </dgm:presLayoutVars>
      </dgm:prSet>
      <dgm:spPr/>
    </dgm:pt>
    <dgm:pt modelId="{C715EA9B-76AF-8A4D-BD61-DE63D6BAA7DA}" type="pres">
      <dgm:prSet presAssocID="{2DA978CB-45FA-3742-8621-8814149F1E38}" presName="invisiNode" presStyleLbl="node1" presStyleIdx="1" presStyleCnt="5"/>
      <dgm:spPr/>
    </dgm:pt>
    <dgm:pt modelId="{681590FB-A70B-FB47-AC97-CDF1B195BA1E}" type="pres">
      <dgm:prSet presAssocID="{2DA978CB-45FA-3742-8621-8814149F1E38}" presName="imagNode" presStyleLbl="fgImgPlace1" presStyleIdx="1" presStyleCnt="5"/>
      <dgm:spPr/>
    </dgm:pt>
    <dgm:pt modelId="{ADC9BBBA-4BF7-6D4C-A47B-A09F4F0681E4}" type="pres">
      <dgm:prSet presAssocID="{9410C80C-C764-F248-A0B7-A4EE7D07904A}" presName="sibTrans" presStyleLbl="sibTrans2D1" presStyleIdx="0" presStyleCnt="0"/>
      <dgm:spPr/>
    </dgm:pt>
    <dgm:pt modelId="{190B73AD-51B8-694F-801F-4EFA04F8458A}" type="pres">
      <dgm:prSet presAssocID="{586609C6-E49A-F640-B112-850F04E31D12}" presName="compNode" presStyleCnt="0"/>
      <dgm:spPr/>
    </dgm:pt>
    <dgm:pt modelId="{16651707-43C0-8841-8F7C-EE2B3A525881}" type="pres">
      <dgm:prSet presAssocID="{586609C6-E49A-F640-B112-850F04E31D12}" presName="bkgdShape" presStyleLbl="node1" presStyleIdx="2" presStyleCnt="5"/>
      <dgm:spPr/>
    </dgm:pt>
    <dgm:pt modelId="{E8674C3D-C958-294B-8C19-CBC8AEA9943E}" type="pres">
      <dgm:prSet presAssocID="{586609C6-E49A-F640-B112-850F04E31D12}" presName="nodeTx" presStyleLbl="node1" presStyleIdx="2" presStyleCnt="5">
        <dgm:presLayoutVars>
          <dgm:bulletEnabled val="1"/>
        </dgm:presLayoutVars>
      </dgm:prSet>
      <dgm:spPr/>
    </dgm:pt>
    <dgm:pt modelId="{AB0F3702-77A3-FB49-9E66-CA26E3D1603B}" type="pres">
      <dgm:prSet presAssocID="{586609C6-E49A-F640-B112-850F04E31D12}" presName="invisiNode" presStyleLbl="node1" presStyleIdx="2" presStyleCnt="5"/>
      <dgm:spPr/>
    </dgm:pt>
    <dgm:pt modelId="{48ACFCF6-B702-B146-BF1E-97A77AEA1923}" type="pres">
      <dgm:prSet presAssocID="{586609C6-E49A-F640-B112-850F04E31D12}" presName="imagNode" presStyleLbl="fgImgPlace1" presStyleIdx="2" presStyleCnt="5"/>
      <dgm:spPr/>
    </dgm:pt>
    <dgm:pt modelId="{1BF5CD35-B8B8-9A44-8CD4-7EBBE4F6D7E3}" type="pres">
      <dgm:prSet presAssocID="{F3F6318F-A295-E24A-BD76-D8D7CB7967F7}" presName="sibTrans" presStyleLbl="sibTrans2D1" presStyleIdx="0" presStyleCnt="0"/>
      <dgm:spPr/>
    </dgm:pt>
    <dgm:pt modelId="{91E44222-AD51-AD4D-9D11-F7C964A384F6}" type="pres">
      <dgm:prSet presAssocID="{6D9C09B2-604E-DC40-81DE-1B01984E07E7}" presName="compNode" presStyleCnt="0"/>
      <dgm:spPr/>
    </dgm:pt>
    <dgm:pt modelId="{9ADFB330-8B79-4547-B79E-C2176E61BEBF}" type="pres">
      <dgm:prSet presAssocID="{6D9C09B2-604E-DC40-81DE-1B01984E07E7}" presName="bkgdShape" presStyleLbl="node1" presStyleIdx="3" presStyleCnt="5"/>
      <dgm:spPr/>
    </dgm:pt>
    <dgm:pt modelId="{A28F3008-EA6D-B34F-937A-C5FBC8BD7984}" type="pres">
      <dgm:prSet presAssocID="{6D9C09B2-604E-DC40-81DE-1B01984E07E7}" presName="nodeTx" presStyleLbl="node1" presStyleIdx="3" presStyleCnt="5">
        <dgm:presLayoutVars>
          <dgm:bulletEnabled val="1"/>
        </dgm:presLayoutVars>
      </dgm:prSet>
      <dgm:spPr/>
    </dgm:pt>
    <dgm:pt modelId="{A144E835-0E91-4543-8B25-D450C965E9C3}" type="pres">
      <dgm:prSet presAssocID="{6D9C09B2-604E-DC40-81DE-1B01984E07E7}" presName="invisiNode" presStyleLbl="node1" presStyleIdx="3" presStyleCnt="5"/>
      <dgm:spPr/>
    </dgm:pt>
    <dgm:pt modelId="{CE8960C4-68F8-4F47-A10D-7A382A0273B9}" type="pres">
      <dgm:prSet presAssocID="{6D9C09B2-604E-DC40-81DE-1B01984E07E7}" presName="imagNode" presStyleLbl="fgImgPlace1" presStyleIdx="3" presStyleCnt="5"/>
      <dgm:spPr/>
    </dgm:pt>
    <dgm:pt modelId="{CCE6333B-C4CB-3C4C-A18F-7BB0F05C0FC9}" type="pres">
      <dgm:prSet presAssocID="{6DE13BBF-E44D-A048-8CFB-1D1D052BDC1A}" presName="sibTrans" presStyleLbl="sibTrans2D1" presStyleIdx="0" presStyleCnt="0"/>
      <dgm:spPr/>
    </dgm:pt>
    <dgm:pt modelId="{F26585E0-F9ED-4141-8537-646A4497BDE3}" type="pres">
      <dgm:prSet presAssocID="{A9ACE9FC-30D6-4648-99A8-01A69365CABA}" presName="compNode" presStyleCnt="0"/>
      <dgm:spPr/>
    </dgm:pt>
    <dgm:pt modelId="{932BC2F1-C52B-D341-A538-392783FB66FB}" type="pres">
      <dgm:prSet presAssocID="{A9ACE9FC-30D6-4648-99A8-01A69365CABA}" presName="bkgdShape" presStyleLbl="node1" presStyleIdx="4" presStyleCnt="5"/>
      <dgm:spPr/>
    </dgm:pt>
    <dgm:pt modelId="{8F49AC19-F70E-A445-BF6B-D88F74DEA4C4}" type="pres">
      <dgm:prSet presAssocID="{A9ACE9FC-30D6-4648-99A8-01A69365CABA}" presName="nodeTx" presStyleLbl="node1" presStyleIdx="4" presStyleCnt="5">
        <dgm:presLayoutVars>
          <dgm:bulletEnabled val="1"/>
        </dgm:presLayoutVars>
      </dgm:prSet>
      <dgm:spPr/>
    </dgm:pt>
    <dgm:pt modelId="{66044C38-4FDD-3547-A9F4-A625DBF9541A}" type="pres">
      <dgm:prSet presAssocID="{A9ACE9FC-30D6-4648-99A8-01A69365CABA}" presName="invisiNode" presStyleLbl="node1" presStyleIdx="4" presStyleCnt="5"/>
      <dgm:spPr/>
    </dgm:pt>
    <dgm:pt modelId="{F803207E-49A3-6143-A35E-596C181D42CE}" type="pres">
      <dgm:prSet presAssocID="{A9ACE9FC-30D6-4648-99A8-01A69365CABA}" presName="imagNode" presStyleLbl="fgImgPlace1" presStyleIdx="4" presStyleCnt="5"/>
      <dgm:spPr/>
    </dgm:pt>
  </dgm:ptLst>
  <dgm:cxnLst>
    <dgm:cxn modelId="{EAE12313-C231-0340-AE2E-5F99CDD3CEEE}" type="presOf" srcId="{9BE1CD5F-AA52-E846-B8C7-62D6C338C16E}" destId="{389016D5-19AE-A445-8D49-AF0F20BD024D}" srcOrd="0" destOrd="0" presId="urn:microsoft.com/office/officeart/2005/8/layout/hList7"/>
    <dgm:cxn modelId="{9A5D4014-8C84-4C42-B7EC-8D39EADEEEE4}" srcId="{C2CB55F1-DF19-1947-8A03-5432EAF1E0E3}" destId="{586609C6-E49A-F640-B112-850F04E31D12}" srcOrd="2" destOrd="0" parTransId="{C4B88A7D-DECD-5846-99CD-7E445BCD887B}" sibTransId="{F3F6318F-A295-E24A-BD76-D8D7CB7967F7}"/>
    <dgm:cxn modelId="{A99B821B-0555-8C40-B5B3-AA483FD8BDC9}" srcId="{C2CB55F1-DF19-1947-8A03-5432EAF1E0E3}" destId="{2DA978CB-45FA-3742-8621-8814149F1E38}" srcOrd="1" destOrd="0" parTransId="{3A4DFA01-D9A7-B44E-886F-2AE74807D6B0}" sibTransId="{9410C80C-C764-F248-A0B7-A4EE7D07904A}"/>
    <dgm:cxn modelId="{9562BC28-44E9-1046-A415-8F192F438154}" type="presOf" srcId="{586609C6-E49A-F640-B112-850F04E31D12}" destId="{16651707-43C0-8841-8F7C-EE2B3A525881}" srcOrd="0" destOrd="0" presId="urn:microsoft.com/office/officeart/2005/8/layout/hList7"/>
    <dgm:cxn modelId="{E7F1CE5D-50AA-EE4E-B857-09E7C55629F7}" srcId="{C2CB55F1-DF19-1947-8A03-5432EAF1E0E3}" destId="{A9ACE9FC-30D6-4648-99A8-01A69365CABA}" srcOrd="4" destOrd="0" parTransId="{694408C8-993B-8B41-8E8F-AC5705432D67}" sibTransId="{13D5C0FE-09A6-7144-A165-D2D2203C9098}"/>
    <dgm:cxn modelId="{6544B072-0A9C-1B48-83BF-1F55A148ACC4}" type="presOf" srcId="{6DE13BBF-E44D-A048-8CFB-1D1D052BDC1A}" destId="{CCE6333B-C4CB-3C4C-A18F-7BB0F05C0FC9}" srcOrd="0" destOrd="0" presId="urn:microsoft.com/office/officeart/2005/8/layout/hList7"/>
    <dgm:cxn modelId="{FE368355-F287-F848-9FB4-661AB2F99505}" type="presOf" srcId="{A9ACE9FC-30D6-4648-99A8-01A69365CABA}" destId="{8F49AC19-F70E-A445-BF6B-D88F74DEA4C4}" srcOrd="1" destOrd="0" presId="urn:microsoft.com/office/officeart/2005/8/layout/hList7"/>
    <dgm:cxn modelId="{66AC357F-EEAA-744F-B3EA-BA82516E83BD}" type="presOf" srcId="{2DA978CB-45FA-3742-8621-8814149F1E38}" destId="{53D8D906-EF74-7A4F-B7C8-36384C1A7F88}" srcOrd="0" destOrd="0" presId="urn:microsoft.com/office/officeart/2005/8/layout/hList7"/>
    <dgm:cxn modelId="{AEA5568F-B51F-D745-9FAD-F55EE40269B4}" type="presOf" srcId="{9410C80C-C764-F248-A0B7-A4EE7D07904A}" destId="{ADC9BBBA-4BF7-6D4C-A47B-A09F4F0681E4}" srcOrd="0" destOrd="0" presId="urn:microsoft.com/office/officeart/2005/8/layout/hList7"/>
    <dgm:cxn modelId="{69F04492-3A10-B24A-A5F2-7A800BC4FC12}" type="presOf" srcId="{A6EB3A30-364F-E74E-9ED8-BE9A3377FFB7}" destId="{FAD775B9-43B3-F04A-844D-B0777C3E5867}" srcOrd="0" destOrd="0" presId="urn:microsoft.com/office/officeart/2005/8/layout/hList7"/>
    <dgm:cxn modelId="{65D8419A-D1A4-EC47-8D5E-EFE1ABD52CDC}" type="presOf" srcId="{A6EB3A30-364F-E74E-9ED8-BE9A3377FFB7}" destId="{7D57C9F8-D9E9-3F49-BF47-E8F9138269A6}" srcOrd="1" destOrd="0" presId="urn:microsoft.com/office/officeart/2005/8/layout/hList7"/>
    <dgm:cxn modelId="{D99AABA1-CC7A-2B4E-A631-67DE3CE06513}" type="presOf" srcId="{F3F6318F-A295-E24A-BD76-D8D7CB7967F7}" destId="{1BF5CD35-B8B8-9A44-8CD4-7EBBE4F6D7E3}" srcOrd="0" destOrd="0" presId="urn:microsoft.com/office/officeart/2005/8/layout/hList7"/>
    <dgm:cxn modelId="{19BD63A6-E314-584F-BAE8-8CB3CA744F9E}" srcId="{C2CB55F1-DF19-1947-8A03-5432EAF1E0E3}" destId="{A6EB3A30-364F-E74E-9ED8-BE9A3377FFB7}" srcOrd="0" destOrd="0" parTransId="{A7D57C8E-B1B5-0D47-AE3E-07700FF9BFAA}" sibTransId="{9BE1CD5F-AA52-E846-B8C7-62D6C338C16E}"/>
    <dgm:cxn modelId="{3B5DE6D9-4AA7-E648-8B1C-7DB616381963}" type="presOf" srcId="{6D9C09B2-604E-DC40-81DE-1B01984E07E7}" destId="{9ADFB330-8B79-4547-B79E-C2176E61BEBF}" srcOrd="0" destOrd="0" presId="urn:microsoft.com/office/officeart/2005/8/layout/hList7"/>
    <dgm:cxn modelId="{5FDF8BDA-9FA2-F04E-95C7-108D4C8BE560}" type="presOf" srcId="{A9ACE9FC-30D6-4648-99A8-01A69365CABA}" destId="{932BC2F1-C52B-D341-A538-392783FB66FB}" srcOrd="0" destOrd="0" presId="urn:microsoft.com/office/officeart/2005/8/layout/hList7"/>
    <dgm:cxn modelId="{572F41E0-5982-E642-80FC-AE4E6E6144D4}" type="presOf" srcId="{C2CB55F1-DF19-1947-8A03-5432EAF1E0E3}" destId="{3A6BA26F-930D-2441-831F-7472A5570A15}" srcOrd="0" destOrd="0" presId="urn:microsoft.com/office/officeart/2005/8/layout/hList7"/>
    <dgm:cxn modelId="{3FED66EB-C938-534E-88E6-2BEDC8ED0C54}" srcId="{C2CB55F1-DF19-1947-8A03-5432EAF1E0E3}" destId="{6D9C09B2-604E-DC40-81DE-1B01984E07E7}" srcOrd="3" destOrd="0" parTransId="{41B5BC80-940C-9C4C-8CD3-2E70A94F5132}" sibTransId="{6DE13BBF-E44D-A048-8CFB-1D1D052BDC1A}"/>
    <dgm:cxn modelId="{E26326F1-2ED8-7A4C-935E-99A1FAAF9557}" type="presOf" srcId="{2DA978CB-45FA-3742-8621-8814149F1E38}" destId="{15BEB1CA-C2DF-144C-B45B-D802234D8CB1}" srcOrd="1" destOrd="0" presId="urn:microsoft.com/office/officeart/2005/8/layout/hList7"/>
    <dgm:cxn modelId="{4C0A0BF2-0349-544C-B7F6-8C9666017D16}" type="presOf" srcId="{586609C6-E49A-F640-B112-850F04E31D12}" destId="{E8674C3D-C958-294B-8C19-CBC8AEA9943E}" srcOrd="1" destOrd="0" presId="urn:microsoft.com/office/officeart/2005/8/layout/hList7"/>
    <dgm:cxn modelId="{CD3E0DFE-1817-E848-BCCD-6C9ADE82472D}" type="presOf" srcId="{6D9C09B2-604E-DC40-81DE-1B01984E07E7}" destId="{A28F3008-EA6D-B34F-937A-C5FBC8BD7984}" srcOrd="1" destOrd="0" presId="urn:microsoft.com/office/officeart/2005/8/layout/hList7"/>
    <dgm:cxn modelId="{BCB72F45-760C-5F48-BCB2-F95787E526EF}" type="presParOf" srcId="{3A6BA26F-930D-2441-831F-7472A5570A15}" destId="{97DE3EF8-F8C0-A64B-9E99-F6750D29A84D}" srcOrd="0" destOrd="0" presId="urn:microsoft.com/office/officeart/2005/8/layout/hList7"/>
    <dgm:cxn modelId="{2AD4AB24-DC53-C643-8779-D9A58BC0656D}" type="presParOf" srcId="{3A6BA26F-930D-2441-831F-7472A5570A15}" destId="{A9D29BA5-55E4-FF42-B607-F45761BAB51A}" srcOrd="1" destOrd="0" presId="urn:microsoft.com/office/officeart/2005/8/layout/hList7"/>
    <dgm:cxn modelId="{6D38E401-3666-054E-9D6A-65248F48111B}" type="presParOf" srcId="{A9D29BA5-55E4-FF42-B607-F45761BAB51A}" destId="{9DB70F15-01D2-584F-841B-2CB9F7FB2AC2}" srcOrd="0" destOrd="0" presId="urn:microsoft.com/office/officeart/2005/8/layout/hList7"/>
    <dgm:cxn modelId="{D17380CD-4B6A-7A4F-9B39-F0ED703D2D70}" type="presParOf" srcId="{9DB70F15-01D2-584F-841B-2CB9F7FB2AC2}" destId="{FAD775B9-43B3-F04A-844D-B0777C3E5867}" srcOrd="0" destOrd="0" presId="urn:microsoft.com/office/officeart/2005/8/layout/hList7"/>
    <dgm:cxn modelId="{414744E6-F495-1047-AC94-97B2006E2BFC}" type="presParOf" srcId="{9DB70F15-01D2-584F-841B-2CB9F7FB2AC2}" destId="{7D57C9F8-D9E9-3F49-BF47-E8F9138269A6}" srcOrd="1" destOrd="0" presId="urn:microsoft.com/office/officeart/2005/8/layout/hList7"/>
    <dgm:cxn modelId="{D784915A-A2D2-2849-979D-0FB47BF56F20}" type="presParOf" srcId="{9DB70F15-01D2-584F-841B-2CB9F7FB2AC2}" destId="{3EAC599F-8E1A-6642-A43E-3A755DB80EDF}" srcOrd="2" destOrd="0" presId="urn:microsoft.com/office/officeart/2005/8/layout/hList7"/>
    <dgm:cxn modelId="{2E862722-0141-8946-8989-529E1E35A3B9}" type="presParOf" srcId="{9DB70F15-01D2-584F-841B-2CB9F7FB2AC2}" destId="{C6470348-4A1C-3849-BFD7-90913BD537FD}" srcOrd="3" destOrd="0" presId="urn:microsoft.com/office/officeart/2005/8/layout/hList7"/>
    <dgm:cxn modelId="{396F494C-DC10-A146-BFD3-7D00938D10D6}" type="presParOf" srcId="{A9D29BA5-55E4-FF42-B607-F45761BAB51A}" destId="{389016D5-19AE-A445-8D49-AF0F20BD024D}" srcOrd="1" destOrd="0" presId="urn:microsoft.com/office/officeart/2005/8/layout/hList7"/>
    <dgm:cxn modelId="{7EE71F60-259E-4643-9570-BF90D271A430}" type="presParOf" srcId="{A9D29BA5-55E4-FF42-B607-F45761BAB51A}" destId="{CD769B3E-742D-BB41-B188-8F913095FF24}" srcOrd="2" destOrd="0" presId="urn:microsoft.com/office/officeart/2005/8/layout/hList7"/>
    <dgm:cxn modelId="{0FAA37E9-D1F7-BC48-85A7-56D7065ECDDC}" type="presParOf" srcId="{CD769B3E-742D-BB41-B188-8F913095FF24}" destId="{53D8D906-EF74-7A4F-B7C8-36384C1A7F88}" srcOrd="0" destOrd="0" presId="urn:microsoft.com/office/officeart/2005/8/layout/hList7"/>
    <dgm:cxn modelId="{E7DA065B-CA38-FE4A-884F-7DC33F703E67}" type="presParOf" srcId="{CD769B3E-742D-BB41-B188-8F913095FF24}" destId="{15BEB1CA-C2DF-144C-B45B-D802234D8CB1}" srcOrd="1" destOrd="0" presId="urn:microsoft.com/office/officeart/2005/8/layout/hList7"/>
    <dgm:cxn modelId="{B82FC3AF-F2EA-F243-BBBA-26465BF0CE58}" type="presParOf" srcId="{CD769B3E-742D-BB41-B188-8F913095FF24}" destId="{C715EA9B-76AF-8A4D-BD61-DE63D6BAA7DA}" srcOrd="2" destOrd="0" presId="urn:microsoft.com/office/officeart/2005/8/layout/hList7"/>
    <dgm:cxn modelId="{C27118D4-7771-D74D-88E9-B389EAB8B562}" type="presParOf" srcId="{CD769B3E-742D-BB41-B188-8F913095FF24}" destId="{681590FB-A70B-FB47-AC97-CDF1B195BA1E}" srcOrd="3" destOrd="0" presId="urn:microsoft.com/office/officeart/2005/8/layout/hList7"/>
    <dgm:cxn modelId="{0B2A56EB-C9C5-974A-AEA4-3EE1B8B8BB21}" type="presParOf" srcId="{A9D29BA5-55E4-FF42-B607-F45761BAB51A}" destId="{ADC9BBBA-4BF7-6D4C-A47B-A09F4F0681E4}" srcOrd="3" destOrd="0" presId="urn:microsoft.com/office/officeart/2005/8/layout/hList7"/>
    <dgm:cxn modelId="{358D19F4-843B-974D-9ED5-6757FEBE67E2}" type="presParOf" srcId="{A9D29BA5-55E4-FF42-B607-F45761BAB51A}" destId="{190B73AD-51B8-694F-801F-4EFA04F8458A}" srcOrd="4" destOrd="0" presId="urn:microsoft.com/office/officeart/2005/8/layout/hList7"/>
    <dgm:cxn modelId="{424E8583-98C7-3046-B161-6C40CB5FE33A}" type="presParOf" srcId="{190B73AD-51B8-694F-801F-4EFA04F8458A}" destId="{16651707-43C0-8841-8F7C-EE2B3A525881}" srcOrd="0" destOrd="0" presId="urn:microsoft.com/office/officeart/2005/8/layout/hList7"/>
    <dgm:cxn modelId="{3C768EE5-0F99-1A48-81EB-59A603A3DDE8}" type="presParOf" srcId="{190B73AD-51B8-694F-801F-4EFA04F8458A}" destId="{E8674C3D-C958-294B-8C19-CBC8AEA9943E}" srcOrd="1" destOrd="0" presId="urn:microsoft.com/office/officeart/2005/8/layout/hList7"/>
    <dgm:cxn modelId="{E65C6759-0A16-2441-885B-D3088E3FABC2}" type="presParOf" srcId="{190B73AD-51B8-694F-801F-4EFA04F8458A}" destId="{AB0F3702-77A3-FB49-9E66-CA26E3D1603B}" srcOrd="2" destOrd="0" presId="urn:microsoft.com/office/officeart/2005/8/layout/hList7"/>
    <dgm:cxn modelId="{958EE292-F0C8-6747-9BFD-E5D84AEA9893}" type="presParOf" srcId="{190B73AD-51B8-694F-801F-4EFA04F8458A}" destId="{48ACFCF6-B702-B146-BF1E-97A77AEA1923}" srcOrd="3" destOrd="0" presId="urn:microsoft.com/office/officeart/2005/8/layout/hList7"/>
    <dgm:cxn modelId="{FDB5239C-AD5F-4C4D-B88B-C63D6CA4C49A}" type="presParOf" srcId="{A9D29BA5-55E4-FF42-B607-F45761BAB51A}" destId="{1BF5CD35-B8B8-9A44-8CD4-7EBBE4F6D7E3}" srcOrd="5" destOrd="0" presId="urn:microsoft.com/office/officeart/2005/8/layout/hList7"/>
    <dgm:cxn modelId="{0E6D99EF-BC89-CD42-84A6-03354E5D2331}" type="presParOf" srcId="{A9D29BA5-55E4-FF42-B607-F45761BAB51A}" destId="{91E44222-AD51-AD4D-9D11-F7C964A384F6}" srcOrd="6" destOrd="0" presId="urn:microsoft.com/office/officeart/2005/8/layout/hList7"/>
    <dgm:cxn modelId="{5129D30D-7129-BF4F-844E-60730FF7644A}" type="presParOf" srcId="{91E44222-AD51-AD4D-9D11-F7C964A384F6}" destId="{9ADFB330-8B79-4547-B79E-C2176E61BEBF}" srcOrd="0" destOrd="0" presId="urn:microsoft.com/office/officeart/2005/8/layout/hList7"/>
    <dgm:cxn modelId="{A452C134-2413-7347-9E04-1B404FC8855E}" type="presParOf" srcId="{91E44222-AD51-AD4D-9D11-F7C964A384F6}" destId="{A28F3008-EA6D-B34F-937A-C5FBC8BD7984}" srcOrd="1" destOrd="0" presId="urn:microsoft.com/office/officeart/2005/8/layout/hList7"/>
    <dgm:cxn modelId="{402EA761-2154-BC48-8945-DE3BDAB072ED}" type="presParOf" srcId="{91E44222-AD51-AD4D-9D11-F7C964A384F6}" destId="{A144E835-0E91-4543-8B25-D450C965E9C3}" srcOrd="2" destOrd="0" presId="urn:microsoft.com/office/officeart/2005/8/layout/hList7"/>
    <dgm:cxn modelId="{E67F6788-CB05-8B4B-98CF-B1785441E794}" type="presParOf" srcId="{91E44222-AD51-AD4D-9D11-F7C964A384F6}" destId="{CE8960C4-68F8-4F47-A10D-7A382A0273B9}" srcOrd="3" destOrd="0" presId="urn:microsoft.com/office/officeart/2005/8/layout/hList7"/>
    <dgm:cxn modelId="{372FD638-F8C9-F243-86A1-FB0D314DE185}" type="presParOf" srcId="{A9D29BA5-55E4-FF42-B607-F45761BAB51A}" destId="{CCE6333B-C4CB-3C4C-A18F-7BB0F05C0FC9}" srcOrd="7" destOrd="0" presId="urn:microsoft.com/office/officeart/2005/8/layout/hList7"/>
    <dgm:cxn modelId="{17A23153-0182-C243-ADE9-B32224EC577B}" type="presParOf" srcId="{A9D29BA5-55E4-FF42-B607-F45761BAB51A}" destId="{F26585E0-F9ED-4141-8537-646A4497BDE3}" srcOrd="8" destOrd="0" presId="urn:microsoft.com/office/officeart/2005/8/layout/hList7"/>
    <dgm:cxn modelId="{34AEA0D1-27D8-0643-9504-3B3ED10A3631}" type="presParOf" srcId="{F26585E0-F9ED-4141-8537-646A4497BDE3}" destId="{932BC2F1-C52B-D341-A538-392783FB66FB}" srcOrd="0" destOrd="0" presId="urn:microsoft.com/office/officeart/2005/8/layout/hList7"/>
    <dgm:cxn modelId="{F284096B-958C-0D4A-8E7E-4A0BA03C4F15}" type="presParOf" srcId="{F26585E0-F9ED-4141-8537-646A4497BDE3}" destId="{8F49AC19-F70E-A445-BF6B-D88F74DEA4C4}" srcOrd="1" destOrd="0" presId="urn:microsoft.com/office/officeart/2005/8/layout/hList7"/>
    <dgm:cxn modelId="{A96635AE-2746-2D41-B1ED-A12317820A2F}" type="presParOf" srcId="{F26585E0-F9ED-4141-8537-646A4497BDE3}" destId="{66044C38-4FDD-3547-A9F4-A625DBF9541A}" srcOrd="2" destOrd="0" presId="urn:microsoft.com/office/officeart/2005/8/layout/hList7"/>
    <dgm:cxn modelId="{FDCBB83E-5BA2-AF48-8C37-486B635CE21C}" type="presParOf" srcId="{F26585E0-F9ED-4141-8537-646A4497BDE3}" destId="{F803207E-49A3-6143-A35E-596C181D42C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75B9-43B3-F04A-844D-B0777C3E5867}">
      <dsp:nvSpPr>
        <dsp:cNvPr id="0" name=""/>
        <dsp:cNvSpPr/>
      </dsp:nvSpPr>
      <dsp:spPr>
        <a:xfrm>
          <a:off x="0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Dealing with big data: tools and algorithms</a:t>
          </a:r>
        </a:p>
      </dsp:txBody>
      <dsp:txXfrm>
        <a:off x="0" y="1251016"/>
        <a:ext cx="1867232" cy="1251016"/>
      </dsp:txXfrm>
    </dsp:sp>
    <dsp:sp modelId="{C6470348-4A1C-3849-BFD7-90913BD537FD}">
      <dsp:nvSpPr>
        <dsp:cNvPr id="0" name=""/>
        <dsp:cNvSpPr/>
      </dsp:nvSpPr>
      <dsp:spPr>
        <a:xfrm>
          <a:off x="412880" y="187652"/>
          <a:ext cx="1041470" cy="1041470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D8D906-EF74-7A4F-B7C8-36384C1A7F88}">
      <dsp:nvSpPr>
        <dsp:cNvPr id="0" name=""/>
        <dsp:cNvSpPr/>
      </dsp:nvSpPr>
      <dsp:spPr>
        <a:xfrm>
          <a:off x="192324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1) Linear models; supervised learning </a:t>
          </a:r>
        </a:p>
      </dsp:txBody>
      <dsp:txXfrm>
        <a:off x="1923249" y="1251016"/>
        <a:ext cx="1867232" cy="1251016"/>
      </dsp:txXfrm>
    </dsp:sp>
    <dsp:sp modelId="{681590FB-A70B-FB47-AC97-CDF1B195BA1E}">
      <dsp:nvSpPr>
        <dsp:cNvPr id="0" name=""/>
        <dsp:cNvSpPr/>
      </dsp:nvSpPr>
      <dsp:spPr>
        <a:xfrm>
          <a:off x="233613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1847243"/>
            <a:satOff val="-3249"/>
            <a:lumOff val="-4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651707-43C0-8841-8F7C-EE2B3A525881}">
      <dsp:nvSpPr>
        <dsp:cNvPr id="0" name=""/>
        <dsp:cNvSpPr/>
      </dsp:nvSpPr>
      <dsp:spPr>
        <a:xfrm>
          <a:off x="384649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2) Dimensionality reduction; unsupervised learning</a:t>
          </a:r>
        </a:p>
      </dsp:txBody>
      <dsp:txXfrm>
        <a:off x="3846499" y="1251016"/>
        <a:ext cx="1867232" cy="1251016"/>
      </dsp:txXfrm>
    </dsp:sp>
    <dsp:sp modelId="{48ACFCF6-B702-B146-BF1E-97A77AEA1923}">
      <dsp:nvSpPr>
        <dsp:cNvPr id="0" name=""/>
        <dsp:cNvSpPr/>
      </dsp:nvSpPr>
      <dsp:spPr>
        <a:xfrm>
          <a:off x="425938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3694485"/>
            <a:satOff val="-6499"/>
            <a:lumOff val="-8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FB330-8B79-4547-B79E-C2176E61BEBF}">
      <dsp:nvSpPr>
        <dsp:cNvPr id="0" name=""/>
        <dsp:cNvSpPr/>
      </dsp:nvSpPr>
      <dsp:spPr>
        <a:xfrm>
          <a:off x="576974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3) Ensemble models; wisdom of the crowd</a:t>
          </a:r>
        </a:p>
      </dsp:txBody>
      <dsp:txXfrm>
        <a:off x="5769749" y="1251016"/>
        <a:ext cx="1867232" cy="1251016"/>
      </dsp:txXfrm>
    </dsp:sp>
    <dsp:sp modelId="{CE8960C4-68F8-4F47-A10D-7A382A0273B9}">
      <dsp:nvSpPr>
        <dsp:cNvPr id="0" name=""/>
        <dsp:cNvSpPr/>
      </dsp:nvSpPr>
      <dsp:spPr>
        <a:xfrm>
          <a:off x="618263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5541728"/>
            <a:satOff val="-9748"/>
            <a:lumOff val="-1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2BC2F1-C52B-D341-A538-392783FB66FB}">
      <dsp:nvSpPr>
        <dsp:cNvPr id="0" name=""/>
        <dsp:cNvSpPr/>
      </dsp:nvSpPr>
      <dsp:spPr>
        <a:xfrm>
          <a:off x="769299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4) Deep learning; highly non-linear models</a:t>
          </a:r>
        </a:p>
      </dsp:txBody>
      <dsp:txXfrm>
        <a:off x="7692999" y="1251016"/>
        <a:ext cx="1867232" cy="1251016"/>
      </dsp:txXfrm>
    </dsp:sp>
    <dsp:sp modelId="{F803207E-49A3-6143-A35E-596C181D42CE}">
      <dsp:nvSpPr>
        <dsp:cNvPr id="0" name=""/>
        <dsp:cNvSpPr/>
      </dsp:nvSpPr>
      <dsp:spPr>
        <a:xfrm>
          <a:off x="810588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DE3EF8-F8C0-A64B-9E99-F6750D29A84D}">
      <dsp:nvSpPr>
        <dsp:cNvPr id="0" name=""/>
        <dsp:cNvSpPr/>
      </dsp:nvSpPr>
      <dsp:spPr>
        <a:xfrm>
          <a:off x="382409" y="2502032"/>
          <a:ext cx="8795413" cy="469131"/>
        </a:xfrm>
        <a:prstGeom prst="left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as multi-disciplinary</a:t>
            </a:r>
            <a:r>
              <a:rPr lang="en-US" baseline="0" dirty="0"/>
              <a:t> with the goal of using data to make decisions.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Hacking skills represents programming, software expertise, and data manipulation abilities.</a:t>
            </a:r>
          </a:p>
          <a:p>
            <a:r>
              <a:rPr lang="en-US" dirty="0"/>
              <a:t>Danger zone represents</a:t>
            </a:r>
            <a:r>
              <a:rPr lang="en-US" baseline="0" dirty="0"/>
              <a:t> creating analysis without knowledge of how you got there, common among people with subject expertise and the ability to generate their own results technically.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Retrospective</a:t>
            </a:r>
            <a:r>
              <a:rPr lang="en-US" dirty="0"/>
              <a:t>: “What Happened?”</a:t>
            </a:r>
          </a:p>
          <a:p>
            <a:r>
              <a:rPr lang="en-US" b="1" dirty="0"/>
              <a:t>Diagnostic</a:t>
            </a:r>
            <a:r>
              <a:rPr lang="en-US" dirty="0"/>
              <a:t>: “Why did it happen?”</a:t>
            </a:r>
          </a:p>
          <a:p>
            <a:r>
              <a:rPr lang="en-US" b="1" dirty="0"/>
              <a:t>Descriptive</a:t>
            </a:r>
            <a:r>
              <a:rPr lang="en-US" dirty="0"/>
              <a:t>: “What is happening now?”</a:t>
            </a:r>
          </a:p>
          <a:p>
            <a:r>
              <a:rPr lang="en-US" b="1" dirty="0"/>
              <a:t>Predictive</a:t>
            </a:r>
            <a:r>
              <a:rPr lang="en-US" dirty="0"/>
              <a:t>: “What is likely to happen?”</a:t>
            </a:r>
          </a:p>
          <a:p>
            <a:r>
              <a:rPr lang="en-US" b="1" dirty="0"/>
              <a:t>Prescriptive</a:t>
            </a:r>
            <a:r>
              <a:rPr lang="en-US" dirty="0"/>
              <a:t>: “What should I do about it?”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aconda.com/anaconda/install/" TargetMode="External"/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ark.apache.org/docs/latest/api/python/index.html" TargetMode="External"/><Relationship Id="rId4" Type="http://schemas.openxmlformats.org/officeDocument/2006/relationships/hyperlink" Target="http://spark.apach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Advanced Information Analytics</a:t>
            </a:r>
            <a:br>
              <a:rPr lang="en-US" dirty="0"/>
            </a:br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3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roadmap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3989730"/>
              </p:ext>
            </p:extLst>
          </p:nvPr>
        </p:nvGraphicFramePr>
        <p:xfrm>
          <a:off x="1218380" y="1414963"/>
          <a:ext cx="9560232" cy="312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04336" y="5410168"/>
            <a:ext cx="2974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Big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High model complexity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Low interpretability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High computational power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640" y="5410168"/>
            <a:ext cx="2930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Small/medium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Low model complexity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High interpretability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Low computational power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8380" y="4651868"/>
            <a:ext cx="9560232" cy="64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Foundations of Statistical Learning (probability, model validation)</a:t>
            </a:r>
          </a:p>
        </p:txBody>
      </p:sp>
    </p:spTree>
    <p:extLst>
      <p:ext uri="{BB962C8B-B14F-4D97-AF65-F5344CB8AC3E}">
        <p14:creationId xmlns:p14="http://schemas.microsoft.com/office/powerpoint/2010/main" val="58604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en-US" dirty="0"/>
              <a:t>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8830"/>
            <a:ext cx="10749743" cy="4987636"/>
          </a:xfrm>
        </p:spPr>
        <p:txBody>
          <a:bodyPr>
            <a:normAutofit/>
          </a:bodyPr>
          <a:lstStyle/>
          <a:p>
            <a:r>
              <a:rPr lang="en-US" dirty="0"/>
              <a:t>Problem sets are to be done on your own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You may discuss problems with other students at a high level.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overall guiding principal in IST-718 is that you submit your own work.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It’s okay to get ideas from others, but everything you submit is your own work.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overall goal of the policy is to encourage thoughtful discussion between students to enhance the learning process while requiring students to do their own work.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6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496D-762C-41FE-B913-C7A451F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Policy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A92-A117-4ECA-A67B-A6E90F25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students are required to complete a short ungraded academic an academic integrity policy quiz on Blackboard</a:t>
            </a:r>
          </a:p>
          <a:p>
            <a:r>
              <a:rPr lang="en-US" dirty="0"/>
              <a:t>All students are required to get a score of 100% on the quiz or risk being unregistered from the course</a:t>
            </a:r>
          </a:p>
        </p:txBody>
      </p:sp>
    </p:spTree>
    <p:extLst>
      <p:ext uri="{BB962C8B-B14F-4D97-AF65-F5344CB8AC3E}">
        <p14:creationId xmlns:p14="http://schemas.microsoft.com/office/powerpoint/2010/main" val="222029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7A7D-D6C1-4BF2-8C1C-9DCA081C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7FCD-ACBF-4151-A76F-49B5AA53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Students who violate the academic integrity policy will receive a grade of 0 for the assignment.</a:t>
            </a:r>
          </a:p>
          <a:p>
            <a:r>
              <a:rPr lang="en-US" sz="3200" dirty="0"/>
              <a:t>In addition, the professor reserves the right to report gross academic integrity violations to the </a:t>
            </a:r>
            <a:r>
              <a:rPr lang="en-US" sz="3200" dirty="0" err="1"/>
              <a:t>iSchool</a:t>
            </a:r>
            <a:r>
              <a:rPr lang="en-US" sz="3200" dirty="0"/>
              <a:t> academic authorities which could lead to sanctions by the University including being kicked out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92699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7419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combination of disciplines:</a:t>
            </a:r>
          </a:p>
          <a:p>
            <a:pPr lvl="1"/>
            <a:r>
              <a:rPr lang="en-US" sz="2800" dirty="0"/>
              <a:t>Information / Computer science</a:t>
            </a:r>
          </a:p>
          <a:p>
            <a:pPr lvl="1"/>
            <a:r>
              <a:rPr lang="en-US" sz="2800" dirty="0"/>
              <a:t>Mathematics</a:t>
            </a:r>
          </a:p>
          <a:p>
            <a:pPr lvl="2"/>
            <a:r>
              <a:rPr lang="en-US" sz="2400" dirty="0"/>
              <a:t>Linear Algebra</a:t>
            </a:r>
          </a:p>
          <a:p>
            <a:pPr lvl="2"/>
            <a:r>
              <a:rPr lang="en-US" sz="2400" dirty="0"/>
              <a:t>Statistics</a:t>
            </a:r>
          </a:p>
          <a:p>
            <a:pPr lvl="1"/>
            <a:r>
              <a:rPr lang="en-US" sz="2800" dirty="0"/>
              <a:t>Research / Management Science </a:t>
            </a:r>
          </a:p>
          <a:p>
            <a:pPr lvl="1"/>
            <a:r>
              <a:rPr lang="en-US" sz="2800" dirty="0"/>
              <a:t>Domain Knowledge</a:t>
            </a:r>
          </a:p>
          <a:p>
            <a:r>
              <a:rPr lang="en-US" sz="3200" dirty="0"/>
              <a:t>With the goal of:</a:t>
            </a:r>
          </a:p>
          <a:p>
            <a:pPr lvl="1"/>
            <a:r>
              <a:rPr lang="en-US" sz="2800" dirty="0"/>
              <a:t>Using data for the purposes of gaining actionable insights</a:t>
            </a:r>
          </a:p>
        </p:txBody>
      </p:sp>
      <p:sp>
        <p:nvSpPr>
          <p:cNvPr id="4" name="Left Arrow 3"/>
          <p:cNvSpPr/>
          <p:nvPr/>
        </p:nvSpPr>
        <p:spPr>
          <a:xfrm>
            <a:off x="7447280" y="1825625"/>
            <a:ext cx="4013200" cy="353536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you do this, then you are a </a:t>
            </a:r>
            <a:r>
              <a:rPr lang="en-US" sz="2400" b="1" i="1" dirty="0"/>
              <a:t>data scientist</a:t>
            </a:r>
            <a:r>
              <a:rPr lang="en-US" sz="2400" dirty="0"/>
              <a:t>, and the artifacts you produce are</a:t>
            </a:r>
            <a:r>
              <a:rPr lang="en-US" sz="2400" b="1" dirty="0"/>
              <a:t> </a:t>
            </a:r>
            <a:r>
              <a:rPr lang="en-US" sz="2400" b="1" i="1" dirty="0"/>
              <a:t>data products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56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365124"/>
            <a:ext cx="34594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Venn Diagram*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4666" y="82877"/>
            <a:ext cx="6558453" cy="6333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" y="6092875"/>
            <a:ext cx="949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*Drew Conway: https://s3.amazonaws.com/aws.drewconway.com/viz/venn_diagram/data_science.html</a:t>
            </a:r>
          </a:p>
        </p:txBody>
      </p:sp>
    </p:spTree>
    <p:extLst>
      <p:ext uri="{BB962C8B-B14F-4D97-AF65-F5344CB8AC3E}">
        <p14:creationId xmlns:p14="http://schemas.microsoft.com/office/powerpoint/2010/main" val="6417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”Classic”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is in charge of creating model</a:t>
            </a:r>
          </a:p>
          <a:p>
            <a:r>
              <a:rPr lang="en-US" dirty="0"/>
              <a:t>Expert is in charge of providing features that describe or predict new data</a:t>
            </a:r>
          </a:p>
          <a:p>
            <a:r>
              <a:rPr lang="en-US" dirty="0"/>
              <a:t>Expert typically produces small models</a:t>
            </a:r>
          </a:p>
          <a:p>
            <a:r>
              <a:rPr lang="en-US" dirty="0"/>
              <a:t>Expert typically produces very transparent and easy to understand models</a:t>
            </a:r>
          </a:p>
        </p:txBody>
      </p:sp>
    </p:spTree>
    <p:extLst>
      <p:ext uri="{BB962C8B-B14F-4D97-AF65-F5344CB8AC3E}">
        <p14:creationId xmlns:p14="http://schemas.microsoft.com/office/powerpoint/2010/main" val="203314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66048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with the following characteristics:</a:t>
            </a:r>
          </a:p>
          <a:p>
            <a:r>
              <a:rPr lang="en-US" sz="3200" dirty="0"/>
              <a:t>Data </a:t>
            </a:r>
            <a:r>
              <a:rPr lang="en-US" sz="3200" b="1" dirty="0"/>
              <a:t>Volume</a:t>
            </a:r>
            <a:r>
              <a:rPr lang="en-US" sz="3200" dirty="0"/>
              <a:t> too large to store on a single system.</a:t>
            </a:r>
          </a:p>
          <a:p>
            <a:r>
              <a:rPr lang="en-US" sz="3200" dirty="0"/>
              <a:t>Data </a:t>
            </a:r>
            <a:r>
              <a:rPr lang="en-US" sz="3200" b="1" dirty="0"/>
              <a:t>Velocity </a:t>
            </a:r>
            <a:r>
              <a:rPr lang="en-US" sz="3200" dirty="0"/>
              <a:t>too fast for processing by a single computer.</a:t>
            </a:r>
          </a:p>
          <a:p>
            <a:r>
              <a:rPr lang="en-US" sz="3200" dirty="0"/>
              <a:t>Data </a:t>
            </a:r>
            <a:r>
              <a:rPr lang="en-US" sz="3200" b="1" dirty="0"/>
              <a:t>Variety</a:t>
            </a:r>
            <a:r>
              <a:rPr lang="en-US" sz="3200" dirty="0"/>
              <a:t> too complex for traditional processing techniques.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These are known as the “three V’s” of big data.</a:t>
            </a:r>
          </a:p>
        </p:txBody>
      </p:sp>
    </p:spTree>
    <p:extLst>
      <p:ext uri="{BB962C8B-B14F-4D97-AF65-F5344CB8AC3E}">
        <p14:creationId xmlns:p14="http://schemas.microsoft.com/office/powerpoint/2010/main" val="4128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6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Willard Williamson, Adjunct Professor, </a:t>
            </a:r>
            <a:r>
              <a:rPr lang="en-US" dirty="0" err="1"/>
              <a:t>iSchool</a:t>
            </a:r>
            <a:endParaRPr lang="en-US" dirty="0"/>
          </a:p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Master of Liberal Arts (ALM), Software Engineering, Harvard Extension School</a:t>
            </a:r>
          </a:p>
          <a:p>
            <a:pPr lvl="1"/>
            <a:r>
              <a:rPr lang="en-US" dirty="0"/>
              <a:t>Advanced Graduate Certificate in Data Science, Harvard Extension School</a:t>
            </a:r>
          </a:p>
          <a:p>
            <a:pPr lvl="1"/>
            <a:r>
              <a:rPr lang="en-US" dirty="0"/>
              <a:t>Bachelor of Science, Computer Engineering Technology, Rochester institute of Technology</a:t>
            </a:r>
          </a:p>
          <a:p>
            <a:r>
              <a:rPr lang="en-US" dirty="0"/>
              <a:t>Professional</a:t>
            </a:r>
          </a:p>
          <a:p>
            <a:pPr lvl="1"/>
            <a:r>
              <a:rPr lang="en-US" dirty="0"/>
              <a:t>Sr. Software Engineer, Lockheed Martin</a:t>
            </a:r>
          </a:p>
          <a:p>
            <a:pPr lvl="2"/>
            <a:r>
              <a:rPr lang="en-US" dirty="0"/>
              <a:t>Current Position: Application of data science to common electronic warfare tasks</a:t>
            </a:r>
          </a:p>
          <a:p>
            <a:pPr lvl="2"/>
            <a:r>
              <a:rPr lang="en-US" dirty="0"/>
              <a:t>Radar system software</a:t>
            </a:r>
          </a:p>
          <a:p>
            <a:pPr lvl="2"/>
            <a:r>
              <a:rPr lang="en-US" dirty="0"/>
              <a:t>Real time software</a:t>
            </a:r>
          </a:p>
          <a:p>
            <a:pPr lvl="2"/>
            <a:r>
              <a:rPr lang="en-US" dirty="0"/>
              <a:t>Distributed systems</a:t>
            </a:r>
          </a:p>
          <a:p>
            <a:pPr lvl="2"/>
            <a:r>
              <a:rPr lang="en-US" dirty="0"/>
              <a:t>Systems programming</a:t>
            </a:r>
          </a:p>
        </p:txBody>
      </p:sp>
    </p:spTree>
    <p:extLst>
      <p:ext uri="{BB962C8B-B14F-4D97-AF65-F5344CB8AC3E}">
        <p14:creationId xmlns:p14="http://schemas.microsoft.com/office/powerpoint/2010/main" val="27147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Data Science vs. Big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Expert is in charge of creating model</a:t>
            </a:r>
          </a:p>
          <a:p>
            <a:r>
              <a:rPr lang="en-US" dirty="0"/>
              <a:t>Expert is in charge of providing features that describe or predict new data</a:t>
            </a:r>
          </a:p>
          <a:p>
            <a:r>
              <a:rPr lang="en-US" dirty="0"/>
              <a:t>Expert typically produces small models</a:t>
            </a:r>
          </a:p>
          <a:p>
            <a:r>
              <a:rPr lang="en-US" dirty="0"/>
              <a:t>Expert typically produces very transparent and easy to understand models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Big-data data science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Generally, there is no expert</a:t>
            </a:r>
          </a:p>
          <a:p>
            <a:r>
              <a:rPr lang="en-US" dirty="0"/>
              <a:t>Model used is very general or there is no model at all!</a:t>
            </a:r>
          </a:p>
          <a:p>
            <a:r>
              <a:rPr lang="en-US" dirty="0"/>
              <a:t>Features are very low level (e.g., raw transactions vs credit scores)</a:t>
            </a:r>
          </a:p>
          <a:p>
            <a:r>
              <a:rPr lang="en-US" dirty="0"/>
              <a:t>Models are very large when fit (e.g., Baidu speech recognition is several terabytes)</a:t>
            </a:r>
          </a:p>
          <a:p>
            <a:r>
              <a:rPr lang="en-US" dirty="0"/>
              <a:t>Models are black boxes and almost impossible to understand</a:t>
            </a:r>
          </a:p>
        </p:txBody>
      </p:sp>
    </p:spTree>
    <p:extLst>
      <p:ext uri="{BB962C8B-B14F-4D97-AF65-F5344CB8AC3E}">
        <p14:creationId xmlns:p14="http://schemas.microsoft.com/office/powerpoint/2010/main" val="82345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course Cover?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86180" y="2244041"/>
            <a:ext cx="9776460" cy="3740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87120" y="6190297"/>
            <a:ext cx="9712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36320" y="1470819"/>
            <a:ext cx="50800" cy="4652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3891278" y="6247607"/>
            <a:ext cx="324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Value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 flipH="1">
            <a:off x="-118627" y="3164355"/>
            <a:ext cx="17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Difficulty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633816" y="1723548"/>
            <a:ext cx="10160" cy="43992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74546" flipH="1">
            <a:off x="2234824" y="5316625"/>
            <a:ext cx="156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“Hindsight”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0393932" flipH="1">
            <a:off x="4842420" y="4378859"/>
            <a:ext cx="134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“Insight”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20368442" flipH="1">
            <a:off x="7864152" y="3192966"/>
            <a:ext cx="155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“Foresight”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237152" y="4671442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08737" y="3971078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00589" y="3340850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12068" y="2641447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464900" y="1998096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Prescriptive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602101" y="1687989"/>
            <a:ext cx="10160" cy="43992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2F5B8A-E1EF-4DC2-8815-FF2F379555C0}"/>
              </a:ext>
            </a:extLst>
          </p:cNvPr>
          <p:cNvSpPr txBox="1"/>
          <p:nvPr/>
        </p:nvSpPr>
        <p:spPr>
          <a:xfrm>
            <a:off x="7843356" y="3971078"/>
            <a:ext cx="402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Retrospective</a:t>
            </a:r>
            <a:r>
              <a:rPr lang="en-US" dirty="0"/>
              <a:t>: “What Happened?”</a:t>
            </a:r>
          </a:p>
          <a:p>
            <a:r>
              <a:rPr lang="en-US" b="1" dirty="0"/>
              <a:t>Diagnostic</a:t>
            </a:r>
            <a:r>
              <a:rPr lang="en-US" dirty="0"/>
              <a:t>: “Why did it happen?”</a:t>
            </a:r>
          </a:p>
          <a:p>
            <a:r>
              <a:rPr lang="en-US" b="1" dirty="0"/>
              <a:t>Descriptive</a:t>
            </a:r>
            <a:r>
              <a:rPr lang="en-US" dirty="0"/>
              <a:t>: “What is happening now?”</a:t>
            </a:r>
          </a:p>
          <a:p>
            <a:r>
              <a:rPr lang="en-US" b="1" dirty="0"/>
              <a:t>Predictive</a:t>
            </a:r>
            <a:r>
              <a:rPr lang="en-US" dirty="0"/>
              <a:t>: “What is likely to happen?”</a:t>
            </a:r>
          </a:p>
          <a:p>
            <a:r>
              <a:rPr lang="en-US" b="1" dirty="0"/>
              <a:t>Prescriptive</a:t>
            </a:r>
            <a:r>
              <a:rPr lang="en-US" dirty="0"/>
              <a:t>: “What should I do about it?”</a:t>
            </a:r>
          </a:p>
        </p:txBody>
      </p:sp>
    </p:spTree>
    <p:extLst>
      <p:ext uri="{BB962C8B-B14F-4D97-AF65-F5344CB8AC3E}">
        <p14:creationId xmlns:p14="http://schemas.microsoft.com/office/powerpoint/2010/main" val="1314385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course cover? (2)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86180" y="2244041"/>
            <a:ext cx="9776460" cy="3740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87120" y="6190297"/>
            <a:ext cx="9712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36320" y="1470819"/>
            <a:ext cx="50800" cy="4652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3891278" y="6247607"/>
            <a:ext cx="324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Value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 flipH="1">
            <a:off x="-118627" y="3164355"/>
            <a:ext cx="17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Difficulty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633816" y="1723548"/>
            <a:ext cx="10160" cy="43992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74546" flipH="1">
            <a:off x="2234824" y="5316625"/>
            <a:ext cx="156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“Hindsight”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0393932" flipH="1">
            <a:off x="4842420" y="4378859"/>
            <a:ext cx="134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“Insight”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20368442" flipH="1">
            <a:off x="7864152" y="3192966"/>
            <a:ext cx="155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“Foresight”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237152" y="4671442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08737" y="3971078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00589" y="3340850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12068" y="2641447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464900" y="1998096"/>
            <a:ext cx="1551480" cy="377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Prescriptive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602101" y="1687989"/>
            <a:ext cx="10160" cy="43992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74022" y="1222625"/>
            <a:ext cx="5907641" cy="5640512"/>
          </a:xfrm>
          <a:custGeom>
            <a:avLst/>
            <a:gdLst>
              <a:gd name="connsiteX0" fmla="*/ 2825394 w 5907641"/>
              <a:gd name="connsiteY0" fmla="*/ 5517222 h 5640512"/>
              <a:gd name="connsiteX1" fmla="*/ 2784297 w 5907641"/>
              <a:gd name="connsiteY1" fmla="*/ 5548045 h 5640512"/>
              <a:gd name="connsiteX2" fmla="*/ 2547991 w 5907641"/>
              <a:gd name="connsiteY2" fmla="*/ 5548045 h 5640512"/>
              <a:gd name="connsiteX3" fmla="*/ 2496621 w 5907641"/>
              <a:gd name="connsiteY3" fmla="*/ 5537771 h 5640512"/>
              <a:gd name="connsiteX4" fmla="*/ 2414427 w 5907641"/>
              <a:gd name="connsiteY4" fmla="*/ 5506948 h 5640512"/>
              <a:gd name="connsiteX5" fmla="*/ 2332234 w 5907641"/>
              <a:gd name="connsiteY5" fmla="*/ 5486400 h 5640512"/>
              <a:gd name="connsiteX6" fmla="*/ 2167848 w 5907641"/>
              <a:gd name="connsiteY6" fmla="*/ 5424755 h 5640512"/>
              <a:gd name="connsiteX7" fmla="*/ 2126751 w 5907641"/>
              <a:gd name="connsiteY7" fmla="*/ 5414481 h 5640512"/>
              <a:gd name="connsiteX8" fmla="*/ 2054832 w 5907641"/>
              <a:gd name="connsiteY8" fmla="*/ 5383658 h 5640512"/>
              <a:gd name="connsiteX9" fmla="*/ 1972639 w 5907641"/>
              <a:gd name="connsiteY9" fmla="*/ 5363110 h 5640512"/>
              <a:gd name="connsiteX10" fmla="*/ 1941816 w 5907641"/>
              <a:gd name="connsiteY10" fmla="*/ 5342562 h 5640512"/>
              <a:gd name="connsiteX11" fmla="*/ 1849349 w 5907641"/>
              <a:gd name="connsiteY11" fmla="*/ 5322013 h 5640512"/>
              <a:gd name="connsiteX12" fmla="*/ 1756881 w 5907641"/>
              <a:gd name="connsiteY12" fmla="*/ 5280917 h 5640512"/>
              <a:gd name="connsiteX13" fmla="*/ 1715785 w 5907641"/>
              <a:gd name="connsiteY13" fmla="*/ 5270642 h 5640512"/>
              <a:gd name="connsiteX14" fmla="*/ 1643866 w 5907641"/>
              <a:gd name="connsiteY14" fmla="*/ 5239820 h 5640512"/>
              <a:gd name="connsiteX15" fmla="*/ 1551398 w 5907641"/>
              <a:gd name="connsiteY15" fmla="*/ 5137078 h 5640512"/>
              <a:gd name="connsiteX16" fmla="*/ 1500027 w 5907641"/>
              <a:gd name="connsiteY16" fmla="*/ 5095982 h 5640512"/>
              <a:gd name="connsiteX17" fmla="*/ 1417834 w 5907641"/>
              <a:gd name="connsiteY17" fmla="*/ 5003514 h 5640512"/>
              <a:gd name="connsiteX18" fmla="*/ 1366463 w 5907641"/>
              <a:gd name="connsiteY18" fmla="*/ 4972692 h 5640512"/>
              <a:gd name="connsiteX19" fmla="*/ 1294544 w 5907641"/>
              <a:gd name="connsiteY19" fmla="*/ 4900773 h 5640512"/>
              <a:gd name="connsiteX20" fmla="*/ 1212351 w 5907641"/>
              <a:gd name="connsiteY20" fmla="*/ 4839128 h 5640512"/>
              <a:gd name="connsiteX21" fmla="*/ 1130158 w 5907641"/>
              <a:gd name="connsiteY21" fmla="*/ 4767209 h 5640512"/>
              <a:gd name="connsiteX22" fmla="*/ 1068513 w 5907641"/>
              <a:gd name="connsiteY22" fmla="*/ 4685015 h 5640512"/>
              <a:gd name="connsiteX23" fmla="*/ 1037690 w 5907641"/>
              <a:gd name="connsiteY23" fmla="*/ 4643919 h 5640512"/>
              <a:gd name="connsiteX24" fmla="*/ 945223 w 5907641"/>
              <a:gd name="connsiteY24" fmla="*/ 4572000 h 5640512"/>
              <a:gd name="connsiteX25" fmla="*/ 821933 w 5907641"/>
              <a:gd name="connsiteY25" fmla="*/ 4438436 h 5640512"/>
              <a:gd name="connsiteX26" fmla="*/ 739740 w 5907641"/>
              <a:gd name="connsiteY26" fmla="*/ 4387065 h 5640512"/>
              <a:gd name="connsiteX27" fmla="*/ 698643 w 5907641"/>
              <a:gd name="connsiteY27" fmla="*/ 4335694 h 5640512"/>
              <a:gd name="connsiteX28" fmla="*/ 647272 w 5907641"/>
              <a:gd name="connsiteY28" fmla="*/ 4274049 h 5640512"/>
              <a:gd name="connsiteX29" fmla="*/ 606176 w 5907641"/>
              <a:gd name="connsiteY29" fmla="*/ 4232953 h 5640512"/>
              <a:gd name="connsiteX30" fmla="*/ 575353 w 5907641"/>
              <a:gd name="connsiteY30" fmla="*/ 4181582 h 5640512"/>
              <a:gd name="connsiteX31" fmla="*/ 493160 w 5907641"/>
              <a:gd name="connsiteY31" fmla="*/ 4099388 h 5640512"/>
              <a:gd name="connsiteX32" fmla="*/ 462338 w 5907641"/>
              <a:gd name="connsiteY32" fmla="*/ 4068566 h 5640512"/>
              <a:gd name="connsiteX33" fmla="*/ 421241 w 5907641"/>
              <a:gd name="connsiteY33" fmla="*/ 3996647 h 5640512"/>
              <a:gd name="connsiteX34" fmla="*/ 400693 w 5907641"/>
              <a:gd name="connsiteY34" fmla="*/ 3924728 h 5640512"/>
              <a:gd name="connsiteX35" fmla="*/ 390418 w 5907641"/>
              <a:gd name="connsiteY35" fmla="*/ 3883631 h 5640512"/>
              <a:gd name="connsiteX36" fmla="*/ 359596 w 5907641"/>
              <a:gd name="connsiteY36" fmla="*/ 3811712 h 5640512"/>
              <a:gd name="connsiteX37" fmla="*/ 328774 w 5907641"/>
              <a:gd name="connsiteY37" fmla="*/ 3698696 h 5640512"/>
              <a:gd name="connsiteX38" fmla="*/ 308225 w 5907641"/>
              <a:gd name="connsiteY38" fmla="*/ 3657600 h 5640512"/>
              <a:gd name="connsiteX39" fmla="*/ 287677 w 5907641"/>
              <a:gd name="connsiteY39" fmla="*/ 3585681 h 5640512"/>
              <a:gd name="connsiteX40" fmla="*/ 226032 w 5907641"/>
              <a:gd name="connsiteY40" fmla="*/ 3472665 h 5640512"/>
              <a:gd name="connsiteX41" fmla="*/ 215758 w 5907641"/>
              <a:gd name="connsiteY41" fmla="*/ 3431568 h 5640512"/>
              <a:gd name="connsiteX42" fmla="*/ 164387 w 5907641"/>
              <a:gd name="connsiteY42" fmla="*/ 3339101 h 5640512"/>
              <a:gd name="connsiteX43" fmla="*/ 133565 w 5907641"/>
              <a:gd name="connsiteY43" fmla="*/ 3256908 h 5640512"/>
              <a:gd name="connsiteX44" fmla="*/ 113016 w 5907641"/>
              <a:gd name="connsiteY44" fmla="*/ 3205537 h 5640512"/>
              <a:gd name="connsiteX45" fmla="*/ 102742 w 5907641"/>
              <a:gd name="connsiteY45" fmla="*/ 3174714 h 5640512"/>
              <a:gd name="connsiteX46" fmla="*/ 71920 w 5907641"/>
              <a:gd name="connsiteY46" fmla="*/ 3133618 h 5640512"/>
              <a:gd name="connsiteX47" fmla="*/ 61645 w 5907641"/>
              <a:gd name="connsiteY47" fmla="*/ 3092521 h 5640512"/>
              <a:gd name="connsiteX48" fmla="*/ 51371 w 5907641"/>
              <a:gd name="connsiteY48" fmla="*/ 3061699 h 5640512"/>
              <a:gd name="connsiteX49" fmla="*/ 41097 w 5907641"/>
              <a:gd name="connsiteY49" fmla="*/ 3010328 h 5640512"/>
              <a:gd name="connsiteX50" fmla="*/ 30823 w 5907641"/>
              <a:gd name="connsiteY50" fmla="*/ 2979505 h 5640512"/>
              <a:gd name="connsiteX51" fmla="*/ 0 w 5907641"/>
              <a:gd name="connsiteY51" fmla="*/ 2897312 h 5640512"/>
              <a:gd name="connsiteX52" fmla="*/ 20549 w 5907641"/>
              <a:gd name="connsiteY52" fmla="*/ 2825393 h 5640512"/>
              <a:gd name="connsiteX53" fmla="*/ 30823 w 5907641"/>
              <a:gd name="connsiteY53" fmla="*/ 2784296 h 5640512"/>
              <a:gd name="connsiteX54" fmla="*/ 51371 w 5907641"/>
              <a:gd name="connsiteY54" fmla="*/ 2753474 h 5640512"/>
              <a:gd name="connsiteX55" fmla="*/ 92468 w 5907641"/>
              <a:gd name="connsiteY55" fmla="*/ 2609636 h 5640512"/>
              <a:gd name="connsiteX56" fmla="*/ 113016 w 5907641"/>
              <a:gd name="connsiteY56" fmla="*/ 2568539 h 5640512"/>
              <a:gd name="connsiteX57" fmla="*/ 123290 w 5907641"/>
              <a:gd name="connsiteY57" fmla="*/ 2537717 h 5640512"/>
              <a:gd name="connsiteX58" fmla="*/ 184935 w 5907641"/>
              <a:gd name="connsiteY58" fmla="*/ 2414427 h 5640512"/>
              <a:gd name="connsiteX59" fmla="*/ 215758 w 5907641"/>
              <a:gd name="connsiteY59" fmla="*/ 2352782 h 5640512"/>
              <a:gd name="connsiteX60" fmla="*/ 277403 w 5907641"/>
              <a:gd name="connsiteY60" fmla="*/ 2188395 h 5640512"/>
              <a:gd name="connsiteX61" fmla="*/ 297951 w 5907641"/>
              <a:gd name="connsiteY61" fmla="*/ 2157573 h 5640512"/>
              <a:gd name="connsiteX62" fmla="*/ 339048 w 5907641"/>
              <a:gd name="connsiteY62" fmla="*/ 2075379 h 5640512"/>
              <a:gd name="connsiteX63" fmla="*/ 380144 w 5907641"/>
              <a:gd name="connsiteY63" fmla="*/ 2034283 h 5640512"/>
              <a:gd name="connsiteX64" fmla="*/ 400693 w 5907641"/>
              <a:gd name="connsiteY64" fmla="*/ 2003460 h 5640512"/>
              <a:gd name="connsiteX65" fmla="*/ 441789 w 5907641"/>
              <a:gd name="connsiteY65" fmla="*/ 1952090 h 5640512"/>
              <a:gd name="connsiteX66" fmla="*/ 523982 w 5907641"/>
              <a:gd name="connsiteY66" fmla="*/ 1869896 h 5640512"/>
              <a:gd name="connsiteX67" fmla="*/ 554805 w 5907641"/>
              <a:gd name="connsiteY67" fmla="*/ 1828800 h 5640512"/>
              <a:gd name="connsiteX68" fmla="*/ 575353 w 5907641"/>
              <a:gd name="connsiteY68" fmla="*/ 1787703 h 5640512"/>
              <a:gd name="connsiteX69" fmla="*/ 595902 w 5907641"/>
              <a:gd name="connsiteY69" fmla="*/ 1756881 h 5640512"/>
              <a:gd name="connsiteX70" fmla="*/ 626724 w 5907641"/>
              <a:gd name="connsiteY70" fmla="*/ 1684962 h 5640512"/>
              <a:gd name="connsiteX71" fmla="*/ 636998 w 5907641"/>
              <a:gd name="connsiteY71" fmla="*/ 1654139 h 5640512"/>
              <a:gd name="connsiteX72" fmla="*/ 657547 w 5907641"/>
              <a:gd name="connsiteY72" fmla="*/ 1633591 h 5640512"/>
              <a:gd name="connsiteX73" fmla="*/ 708917 w 5907641"/>
              <a:gd name="connsiteY73" fmla="*/ 1561672 h 5640512"/>
              <a:gd name="connsiteX74" fmla="*/ 739740 w 5907641"/>
              <a:gd name="connsiteY74" fmla="*/ 1541123 h 5640512"/>
              <a:gd name="connsiteX75" fmla="*/ 842481 w 5907641"/>
              <a:gd name="connsiteY75" fmla="*/ 1428108 h 5640512"/>
              <a:gd name="connsiteX76" fmla="*/ 883578 w 5907641"/>
              <a:gd name="connsiteY76" fmla="*/ 1387011 h 5640512"/>
              <a:gd name="connsiteX77" fmla="*/ 924675 w 5907641"/>
              <a:gd name="connsiteY77" fmla="*/ 1345914 h 5640512"/>
              <a:gd name="connsiteX78" fmla="*/ 955497 w 5907641"/>
              <a:gd name="connsiteY78" fmla="*/ 1304818 h 5640512"/>
              <a:gd name="connsiteX79" fmla="*/ 1037690 w 5907641"/>
              <a:gd name="connsiteY79" fmla="*/ 1232899 h 5640512"/>
              <a:gd name="connsiteX80" fmla="*/ 1058239 w 5907641"/>
              <a:gd name="connsiteY80" fmla="*/ 1202076 h 5640512"/>
              <a:gd name="connsiteX81" fmla="*/ 1130158 w 5907641"/>
              <a:gd name="connsiteY81" fmla="*/ 1130157 h 5640512"/>
              <a:gd name="connsiteX82" fmla="*/ 1222625 w 5907641"/>
              <a:gd name="connsiteY82" fmla="*/ 1027415 h 5640512"/>
              <a:gd name="connsiteX83" fmla="*/ 1253448 w 5907641"/>
              <a:gd name="connsiteY83" fmla="*/ 1006867 h 5640512"/>
              <a:gd name="connsiteX84" fmla="*/ 1284270 w 5907641"/>
              <a:gd name="connsiteY84" fmla="*/ 976045 h 5640512"/>
              <a:gd name="connsiteX85" fmla="*/ 1335641 w 5907641"/>
              <a:gd name="connsiteY85" fmla="*/ 955496 h 5640512"/>
              <a:gd name="connsiteX86" fmla="*/ 1458931 w 5907641"/>
              <a:gd name="connsiteY86" fmla="*/ 904126 h 5640512"/>
              <a:gd name="connsiteX87" fmla="*/ 1633591 w 5907641"/>
              <a:gd name="connsiteY87" fmla="*/ 811658 h 5640512"/>
              <a:gd name="connsiteX88" fmla="*/ 1777430 w 5907641"/>
              <a:gd name="connsiteY88" fmla="*/ 719191 h 5640512"/>
              <a:gd name="connsiteX89" fmla="*/ 1849349 w 5907641"/>
              <a:gd name="connsiteY89" fmla="*/ 657546 h 5640512"/>
              <a:gd name="connsiteX90" fmla="*/ 2003461 w 5907641"/>
              <a:gd name="connsiteY90" fmla="*/ 554804 h 5640512"/>
              <a:gd name="connsiteX91" fmla="*/ 2137025 w 5907641"/>
              <a:gd name="connsiteY91" fmla="*/ 441788 h 5640512"/>
              <a:gd name="connsiteX92" fmla="*/ 2239767 w 5907641"/>
              <a:gd name="connsiteY92" fmla="*/ 380144 h 5640512"/>
              <a:gd name="connsiteX93" fmla="*/ 2332234 w 5907641"/>
              <a:gd name="connsiteY93" fmla="*/ 339047 h 5640512"/>
              <a:gd name="connsiteX94" fmla="*/ 2363057 w 5907641"/>
              <a:gd name="connsiteY94" fmla="*/ 318499 h 5640512"/>
              <a:gd name="connsiteX95" fmla="*/ 2476072 w 5907641"/>
              <a:gd name="connsiteY95" fmla="*/ 267128 h 5640512"/>
              <a:gd name="connsiteX96" fmla="*/ 2496621 w 5907641"/>
              <a:gd name="connsiteY96" fmla="*/ 246579 h 5640512"/>
              <a:gd name="connsiteX97" fmla="*/ 2527443 w 5907641"/>
              <a:gd name="connsiteY97" fmla="*/ 236305 h 5640512"/>
              <a:gd name="connsiteX98" fmla="*/ 2568540 w 5907641"/>
              <a:gd name="connsiteY98" fmla="*/ 215757 h 5640512"/>
              <a:gd name="connsiteX99" fmla="*/ 2661007 w 5907641"/>
              <a:gd name="connsiteY99" fmla="*/ 184935 h 5640512"/>
              <a:gd name="connsiteX100" fmla="*/ 2702104 w 5907641"/>
              <a:gd name="connsiteY100" fmla="*/ 164386 h 5640512"/>
              <a:gd name="connsiteX101" fmla="*/ 2743200 w 5907641"/>
              <a:gd name="connsiteY101" fmla="*/ 154112 h 5640512"/>
              <a:gd name="connsiteX102" fmla="*/ 2815120 w 5907641"/>
              <a:gd name="connsiteY102" fmla="*/ 133564 h 5640512"/>
              <a:gd name="connsiteX103" fmla="*/ 2856216 w 5907641"/>
              <a:gd name="connsiteY103" fmla="*/ 113015 h 5640512"/>
              <a:gd name="connsiteX104" fmla="*/ 2928135 w 5907641"/>
              <a:gd name="connsiteY104" fmla="*/ 92467 h 5640512"/>
              <a:gd name="connsiteX105" fmla="*/ 2989780 w 5907641"/>
              <a:gd name="connsiteY105" fmla="*/ 71919 h 5640512"/>
              <a:gd name="connsiteX106" fmla="*/ 3174715 w 5907641"/>
              <a:gd name="connsiteY106" fmla="*/ 51371 h 5640512"/>
              <a:gd name="connsiteX107" fmla="*/ 3215812 w 5907641"/>
              <a:gd name="connsiteY107" fmla="*/ 41096 h 5640512"/>
              <a:gd name="connsiteX108" fmla="*/ 3267182 w 5907641"/>
              <a:gd name="connsiteY108" fmla="*/ 20548 h 5640512"/>
              <a:gd name="connsiteX109" fmla="*/ 3503488 w 5907641"/>
              <a:gd name="connsiteY109" fmla="*/ 0 h 5640512"/>
              <a:gd name="connsiteX110" fmla="*/ 3616504 w 5907641"/>
              <a:gd name="connsiteY110" fmla="*/ 10274 h 5640512"/>
              <a:gd name="connsiteX111" fmla="*/ 3883632 w 5907641"/>
              <a:gd name="connsiteY111" fmla="*/ 61645 h 5640512"/>
              <a:gd name="connsiteX112" fmla="*/ 4119938 w 5907641"/>
              <a:gd name="connsiteY112" fmla="*/ 71919 h 5640512"/>
              <a:gd name="connsiteX113" fmla="*/ 4161034 w 5907641"/>
              <a:gd name="connsiteY113" fmla="*/ 82193 h 5640512"/>
              <a:gd name="connsiteX114" fmla="*/ 4284324 w 5907641"/>
              <a:gd name="connsiteY114" fmla="*/ 102741 h 5640512"/>
              <a:gd name="connsiteX115" fmla="*/ 4417888 w 5907641"/>
              <a:gd name="connsiteY115" fmla="*/ 133564 h 5640512"/>
              <a:gd name="connsiteX116" fmla="*/ 4541178 w 5907641"/>
              <a:gd name="connsiteY116" fmla="*/ 164386 h 5640512"/>
              <a:gd name="connsiteX117" fmla="*/ 4582275 w 5907641"/>
              <a:gd name="connsiteY117" fmla="*/ 184935 h 5640512"/>
              <a:gd name="connsiteX118" fmla="*/ 4623371 w 5907641"/>
              <a:gd name="connsiteY118" fmla="*/ 195209 h 5640512"/>
              <a:gd name="connsiteX119" fmla="*/ 4654194 w 5907641"/>
              <a:gd name="connsiteY119" fmla="*/ 205483 h 5640512"/>
              <a:gd name="connsiteX120" fmla="*/ 4736387 w 5907641"/>
              <a:gd name="connsiteY120" fmla="*/ 246579 h 5640512"/>
              <a:gd name="connsiteX121" fmla="*/ 4767209 w 5907641"/>
              <a:gd name="connsiteY121" fmla="*/ 267128 h 5640512"/>
              <a:gd name="connsiteX122" fmla="*/ 4849403 w 5907641"/>
              <a:gd name="connsiteY122" fmla="*/ 287676 h 5640512"/>
              <a:gd name="connsiteX123" fmla="*/ 4921322 w 5907641"/>
              <a:gd name="connsiteY123" fmla="*/ 328773 h 5640512"/>
              <a:gd name="connsiteX124" fmla="*/ 5003515 w 5907641"/>
              <a:gd name="connsiteY124" fmla="*/ 390418 h 5640512"/>
              <a:gd name="connsiteX125" fmla="*/ 5044612 w 5907641"/>
              <a:gd name="connsiteY125" fmla="*/ 421240 h 5640512"/>
              <a:gd name="connsiteX126" fmla="*/ 5075434 w 5907641"/>
              <a:gd name="connsiteY126" fmla="*/ 441788 h 5640512"/>
              <a:gd name="connsiteX127" fmla="*/ 5095982 w 5907641"/>
              <a:gd name="connsiteY127" fmla="*/ 472611 h 5640512"/>
              <a:gd name="connsiteX128" fmla="*/ 5157627 w 5907641"/>
              <a:gd name="connsiteY128" fmla="*/ 523982 h 5640512"/>
              <a:gd name="connsiteX129" fmla="*/ 5219272 w 5907641"/>
              <a:gd name="connsiteY129" fmla="*/ 585627 h 5640512"/>
              <a:gd name="connsiteX130" fmla="*/ 5260369 w 5907641"/>
              <a:gd name="connsiteY130" fmla="*/ 616449 h 5640512"/>
              <a:gd name="connsiteX131" fmla="*/ 5311740 w 5907641"/>
              <a:gd name="connsiteY131" fmla="*/ 667820 h 5640512"/>
              <a:gd name="connsiteX132" fmla="*/ 5352836 w 5907641"/>
              <a:gd name="connsiteY132" fmla="*/ 729465 h 5640512"/>
              <a:gd name="connsiteX133" fmla="*/ 5404207 w 5907641"/>
              <a:gd name="connsiteY133" fmla="*/ 801384 h 5640512"/>
              <a:gd name="connsiteX134" fmla="*/ 5435030 w 5907641"/>
              <a:gd name="connsiteY134" fmla="*/ 842481 h 5640512"/>
              <a:gd name="connsiteX135" fmla="*/ 5465852 w 5907641"/>
              <a:gd name="connsiteY135" fmla="*/ 863029 h 5640512"/>
              <a:gd name="connsiteX136" fmla="*/ 5506949 w 5907641"/>
              <a:gd name="connsiteY136" fmla="*/ 904126 h 5640512"/>
              <a:gd name="connsiteX137" fmla="*/ 5548045 w 5907641"/>
              <a:gd name="connsiteY137" fmla="*/ 934948 h 5640512"/>
              <a:gd name="connsiteX138" fmla="*/ 5609690 w 5907641"/>
              <a:gd name="connsiteY138" fmla="*/ 976045 h 5640512"/>
              <a:gd name="connsiteX139" fmla="*/ 5630239 w 5907641"/>
              <a:gd name="connsiteY139" fmla="*/ 996593 h 5640512"/>
              <a:gd name="connsiteX140" fmla="*/ 5650787 w 5907641"/>
              <a:gd name="connsiteY140" fmla="*/ 1027415 h 5640512"/>
              <a:gd name="connsiteX141" fmla="*/ 5691884 w 5907641"/>
              <a:gd name="connsiteY141" fmla="*/ 1058238 h 5640512"/>
              <a:gd name="connsiteX142" fmla="*/ 5763803 w 5907641"/>
              <a:gd name="connsiteY142" fmla="*/ 1130157 h 5640512"/>
              <a:gd name="connsiteX143" fmla="*/ 5784351 w 5907641"/>
              <a:gd name="connsiteY143" fmla="*/ 1160979 h 5640512"/>
              <a:gd name="connsiteX144" fmla="*/ 5815174 w 5907641"/>
              <a:gd name="connsiteY144" fmla="*/ 1181528 h 5640512"/>
              <a:gd name="connsiteX145" fmla="*/ 5835722 w 5907641"/>
              <a:gd name="connsiteY145" fmla="*/ 1222624 h 5640512"/>
              <a:gd name="connsiteX146" fmla="*/ 5856270 w 5907641"/>
              <a:gd name="connsiteY146" fmla="*/ 1253447 h 5640512"/>
              <a:gd name="connsiteX147" fmla="*/ 5866544 w 5907641"/>
              <a:gd name="connsiteY147" fmla="*/ 1294544 h 5640512"/>
              <a:gd name="connsiteX148" fmla="*/ 5887093 w 5907641"/>
              <a:gd name="connsiteY148" fmla="*/ 1325366 h 5640512"/>
              <a:gd name="connsiteX149" fmla="*/ 5897367 w 5907641"/>
              <a:gd name="connsiteY149" fmla="*/ 1520575 h 5640512"/>
              <a:gd name="connsiteX150" fmla="*/ 5907641 w 5907641"/>
              <a:gd name="connsiteY150" fmla="*/ 1602768 h 5640512"/>
              <a:gd name="connsiteX151" fmla="*/ 5897367 w 5907641"/>
              <a:gd name="connsiteY151" fmla="*/ 1674687 h 5640512"/>
              <a:gd name="connsiteX152" fmla="*/ 5887093 w 5907641"/>
              <a:gd name="connsiteY152" fmla="*/ 1726058 h 5640512"/>
              <a:gd name="connsiteX153" fmla="*/ 5876818 w 5907641"/>
              <a:gd name="connsiteY153" fmla="*/ 1797977 h 5640512"/>
              <a:gd name="connsiteX154" fmla="*/ 5856270 w 5907641"/>
              <a:gd name="connsiteY154" fmla="*/ 1921267 h 5640512"/>
              <a:gd name="connsiteX155" fmla="*/ 5845996 w 5907641"/>
              <a:gd name="connsiteY155" fmla="*/ 1962364 h 5640512"/>
              <a:gd name="connsiteX156" fmla="*/ 5825448 w 5907641"/>
              <a:gd name="connsiteY156" fmla="*/ 2003460 h 5640512"/>
              <a:gd name="connsiteX157" fmla="*/ 5815174 w 5907641"/>
              <a:gd name="connsiteY157" fmla="*/ 2054831 h 5640512"/>
              <a:gd name="connsiteX158" fmla="*/ 5804899 w 5907641"/>
              <a:gd name="connsiteY158" fmla="*/ 2116476 h 5640512"/>
              <a:gd name="connsiteX159" fmla="*/ 5774077 w 5907641"/>
              <a:gd name="connsiteY159" fmla="*/ 2250040 h 5640512"/>
              <a:gd name="connsiteX160" fmla="*/ 5763803 w 5907641"/>
              <a:gd name="connsiteY160" fmla="*/ 2311685 h 5640512"/>
              <a:gd name="connsiteX161" fmla="*/ 5743254 w 5907641"/>
              <a:gd name="connsiteY161" fmla="*/ 2373330 h 5640512"/>
              <a:gd name="connsiteX162" fmla="*/ 5722706 w 5907641"/>
              <a:gd name="connsiteY162" fmla="*/ 2486346 h 5640512"/>
              <a:gd name="connsiteX163" fmla="*/ 5671335 w 5907641"/>
              <a:gd name="connsiteY163" fmla="*/ 2681555 h 5640512"/>
              <a:gd name="connsiteX164" fmla="*/ 5661061 w 5907641"/>
              <a:gd name="connsiteY164" fmla="*/ 2743200 h 5640512"/>
              <a:gd name="connsiteX165" fmla="*/ 5640513 w 5907641"/>
              <a:gd name="connsiteY165" fmla="*/ 2845941 h 5640512"/>
              <a:gd name="connsiteX166" fmla="*/ 5630239 w 5907641"/>
              <a:gd name="connsiteY166" fmla="*/ 2917860 h 5640512"/>
              <a:gd name="connsiteX167" fmla="*/ 5599416 w 5907641"/>
              <a:gd name="connsiteY167" fmla="*/ 3071973 h 5640512"/>
              <a:gd name="connsiteX168" fmla="*/ 5589142 w 5907641"/>
              <a:gd name="connsiteY168" fmla="*/ 3133618 h 5640512"/>
              <a:gd name="connsiteX169" fmla="*/ 5568594 w 5907641"/>
              <a:gd name="connsiteY169" fmla="*/ 3184988 h 5640512"/>
              <a:gd name="connsiteX170" fmla="*/ 5548045 w 5907641"/>
              <a:gd name="connsiteY170" fmla="*/ 3267182 h 5640512"/>
              <a:gd name="connsiteX171" fmla="*/ 5517223 w 5907641"/>
              <a:gd name="connsiteY171" fmla="*/ 3359649 h 5640512"/>
              <a:gd name="connsiteX172" fmla="*/ 5506949 w 5907641"/>
              <a:gd name="connsiteY172" fmla="*/ 3400746 h 5640512"/>
              <a:gd name="connsiteX173" fmla="*/ 5496675 w 5907641"/>
              <a:gd name="connsiteY173" fmla="*/ 3431568 h 5640512"/>
              <a:gd name="connsiteX174" fmla="*/ 5465852 w 5907641"/>
              <a:gd name="connsiteY174" fmla="*/ 3565132 h 5640512"/>
              <a:gd name="connsiteX175" fmla="*/ 5383659 w 5907641"/>
              <a:gd name="connsiteY175" fmla="*/ 3852809 h 5640512"/>
              <a:gd name="connsiteX176" fmla="*/ 5363111 w 5907641"/>
              <a:gd name="connsiteY176" fmla="*/ 3914454 h 5640512"/>
              <a:gd name="connsiteX177" fmla="*/ 5352836 w 5907641"/>
              <a:gd name="connsiteY177" fmla="*/ 3965824 h 5640512"/>
              <a:gd name="connsiteX178" fmla="*/ 5342562 w 5907641"/>
              <a:gd name="connsiteY178" fmla="*/ 3996647 h 5640512"/>
              <a:gd name="connsiteX179" fmla="*/ 5311740 w 5907641"/>
              <a:gd name="connsiteY179" fmla="*/ 4068566 h 5640512"/>
              <a:gd name="connsiteX180" fmla="*/ 5250095 w 5907641"/>
              <a:gd name="connsiteY180" fmla="*/ 4109663 h 5640512"/>
              <a:gd name="connsiteX181" fmla="*/ 5178176 w 5907641"/>
              <a:gd name="connsiteY181" fmla="*/ 4171308 h 5640512"/>
              <a:gd name="connsiteX182" fmla="*/ 5095982 w 5907641"/>
              <a:gd name="connsiteY182" fmla="*/ 4232953 h 5640512"/>
              <a:gd name="connsiteX183" fmla="*/ 4952144 w 5907641"/>
              <a:gd name="connsiteY183" fmla="*/ 4376791 h 5640512"/>
              <a:gd name="connsiteX184" fmla="*/ 4880225 w 5907641"/>
              <a:gd name="connsiteY184" fmla="*/ 4438436 h 5640512"/>
              <a:gd name="connsiteX185" fmla="*/ 4808306 w 5907641"/>
              <a:gd name="connsiteY185" fmla="*/ 4510355 h 5640512"/>
              <a:gd name="connsiteX186" fmla="*/ 4736387 w 5907641"/>
              <a:gd name="connsiteY186" fmla="*/ 4561726 h 5640512"/>
              <a:gd name="connsiteX187" fmla="*/ 4592549 w 5907641"/>
              <a:gd name="connsiteY187" fmla="*/ 4685015 h 5640512"/>
              <a:gd name="connsiteX188" fmla="*/ 4530904 w 5907641"/>
              <a:gd name="connsiteY188" fmla="*/ 4736386 h 5640512"/>
              <a:gd name="connsiteX189" fmla="*/ 4428162 w 5907641"/>
              <a:gd name="connsiteY189" fmla="*/ 4859676 h 5640512"/>
              <a:gd name="connsiteX190" fmla="*/ 4345969 w 5907641"/>
              <a:gd name="connsiteY190" fmla="*/ 4921321 h 5640512"/>
              <a:gd name="connsiteX191" fmla="*/ 4232953 w 5907641"/>
              <a:gd name="connsiteY191" fmla="*/ 4982966 h 5640512"/>
              <a:gd name="connsiteX192" fmla="*/ 4202131 w 5907641"/>
              <a:gd name="connsiteY192" fmla="*/ 5013788 h 5640512"/>
              <a:gd name="connsiteX193" fmla="*/ 4119938 w 5907641"/>
              <a:gd name="connsiteY193" fmla="*/ 5116530 h 5640512"/>
              <a:gd name="connsiteX194" fmla="*/ 4089115 w 5907641"/>
              <a:gd name="connsiteY194" fmla="*/ 5157627 h 5640512"/>
              <a:gd name="connsiteX195" fmla="*/ 4058293 w 5907641"/>
              <a:gd name="connsiteY195" fmla="*/ 5188449 h 5640512"/>
              <a:gd name="connsiteX196" fmla="*/ 4037744 w 5907641"/>
              <a:gd name="connsiteY196" fmla="*/ 5219272 h 5640512"/>
              <a:gd name="connsiteX197" fmla="*/ 3996648 w 5907641"/>
              <a:gd name="connsiteY197" fmla="*/ 5239820 h 5640512"/>
              <a:gd name="connsiteX198" fmla="*/ 3945277 w 5907641"/>
              <a:gd name="connsiteY198" fmla="*/ 5280917 h 5640512"/>
              <a:gd name="connsiteX199" fmla="*/ 3914454 w 5907641"/>
              <a:gd name="connsiteY199" fmla="*/ 5291191 h 5640512"/>
              <a:gd name="connsiteX200" fmla="*/ 3873358 w 5907641"/>
              <a:gd name="connsiteY200" fmla="*/ 5311739 h 5640512"/>
              <a:gd name="connsiteX201" fmla="*/ 3852809 w 5907641"/>
              <a:gd name="connsiteY201" fmla="*/ 5332287 h 5640512"/>
              <a:gd name="connsiteX202" fmla="*/ 3811713 w 5907641"/>
              <a:gd name="connsiteY202" fmla="*/ 5363110 h 5640512"/>
              <a:gd name="connsiteX203" fmla="*/ 3739794 w 5907641"/>
              <a:gd name="connsiteY203" fmla="*/ 5404206 h 5640512"/>
              <a:gd name="connsiteX204" fmla="*/ 3708971 w 5907641"/>
              <a:gd name="connsiteY204" fmla="*/ 5424755 h 5640512"/>
              <a:gd name="connsiteX205" fmla="*/ 3606230 w 5907641"/>
              <a:gd name="connsiteY205" fmla="*/ 5445303 h 5640512"/>
              <a:gd name="connsiteX206" fmla="*/ 3534311 w 5907641"/>
              <a:gd name="connsiteY206" fmla="*/ 5476126 h 5640512"/>
              <a:gd name="connsiteX207" fmla="*/ 3452117 w 5907641"/>
              <a:gd name="connsiteY207" fmla="*/ 5517222 h 5640512"/>
              <a:gd name="connsiteX208" fmla="*/ 3431569 w 5907641"/>
              <a:gd name="connsiteY208" fmla="*/ 5537771 h 5640512"/>
              <a:gd name="connsiteX209" fmla="*/ 3318553 w 5907641"/>
              <a:gd name="connsiteY209" fmla="*/ 5568593 h 5640512"/>
              <a:gd name="connsiteX210" fmla="*/ 3287731 w 5907641"/>
              <a:gd name="connsiteY210" fmla="*/ 5578867 h 5640512"/>
              <a:gd name="connsiteX211" fmla="*/ 3215812 w 5907641"/>
              <a:gd name="connsiteY211" fmla="*/ 5589141 h 5640512"/>
              <a:gd name="connsiteX212" fmla="*/ 3195263 w 5907641"/>
              <a:gd name="connsiteY212" fmla="*/ 5609690 h 5640512"/>
              <a:gd name="connsiteX213" fmla="*/ 3000054 w 5907641"/>
              <a:gd name="connsiteY213" fmla="*/ 5640512 h 5640512"/>
              <a:gd name="connsiteX214" fmla="*/ 2938409 w 5907641"/>
              <a:gd name="connsiteY214" fmla="*/ 5630238 h 5640512"/>
              <a:gd name="connsiteX215" fmla="*/ 2907587 w 5907641"/>
              <a:gd name="connsiteY215" fmla="*/ 5619964 h 5640512"/>
              <a:gd name="connsiteX216" fmla="*/ 2866490 w 5907641"/>
              <a:gd name="connsiteY216" fmla="*/ 5609690 h 5640512"/>
              <a:gd name="connsiteX217" fmla="*/ 2825394 w 5907641"/>
              <a:gd name="connsiteY217" fmla="*/ 5517222 h 56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07641" h="5640512">
                <a:moveTo>
                  <a:pt x="2825394" y="5517222"/>
                </a:moveTo>
                <a:cubicBezTo>
                  <a:pt x="2811695" y="5527496"/>
                  <a:pt x="2799945" y="5541090"/>
                  <a:pt x="2784297" y="5548045"/>
                </a:cubicBezTo>
                <a:cubicBezTo>
                  <a:pt x="2727099" y="5573467"/>
                  <a:pt x="2556920" y="5548541"/>
                  <a:pt x="2547991" y="5548045"/>
                </a:cubicBezTo>
                <a:cubicBezTo>
                  <a:pt x="2530868" y="5544620"/>
                  <a:pt x="2513347" y="5542789"/>
                  <a:pt x="2496621" y="5537771"/>
                </a:cubicBezTo>
                <a:cubicBezTo>
                  <a:pt x="2392808" y="5506626"/>
                  <a:pt x="2487637" y="5526914"/>
                  <a:pt x="2414427" y="5506948"/>
                </a:cubicBezTo>
                <a:cubicBezTo>
                  <a:pt x="2387181" y="5499517"/>
                  <a:pt x="2332234" y="5486400"/>
                  <a:pt x="2332234" y="5486400"/>
                </a:cubicBezTo>
                <a:cubicBezTo>
                  <a:pt x="2224782" y="5432673"/>
                  <a:pt x="2279758" y="5452732"/>
                  <a:pt x="2167848" y="5424755"/>
                </a:cubicBezTo>
                <a:lnTo>
                  <a:pt x="2126751" y="5414481"/>
                </a:lnTo>
                <a:cubicBezTo>
                  <a:pt x="2093071" y="5397641"/>
                  <a:pt x="2088090" y="5392728"/>
                  <a:pt x="2054832" y="5383658"/>
                </a:cubicBezTo>
                <a:cubicBezTo>
                  <a:pt x="2027586" y="5376227"/>
                  <a:pt x="1972639" y="5363110"/>
                  <a:pt x="1972639" y="5363110"/>
                </a:cubicBezTo>
                <a:cubicBezTo>
                  <a:pt x="1962365" y="5356261"/>
                  <a:pt x="1953166" y="5347426"/>
                  <a:pt x="1941816" y="5342562"/>
                </a:cubicBezTo>
                <a:cubicBezTo>
                  <a:pt x="1925661" y="5335638"/>
                  <a:pt x="1862770" y="5325673"/>
                  <a:pt x="1849349" y="5322013"/>
                </a:cubicBezTo>
                <a:cubicBezTo>
                  <a:pt x="1673643" y="5274094"/>
                  <a:pt x="1864073" y="5326857"/>
                  <a:pt x="1756881" y="5280917"/>
                </a:cubicBezTo>
                <a:cubicBezTo>
                  <a:pt x="1743902" y="5275355"/>
                  <a:pt x="1729362" y="5274521"/>
                  <a:pt x="1715785" y="5270642"/>
                </a:cubicBezTo>
                <a:cubicBezTo>
                  <a:pt x="1695092" y="5264729"/>
                  <a:pt x="1659776" y="5252195"/>
                  <a:pt x="1643866" y="5239820"/>
                </a:cubicBezTo>
                <a:cubicBezTo>
                  <a:pt x="1574013" y="5185489"/>
                  <a:pt x="1610318" y="5195998"/>
                  <a:pt x="1551398" y="5137078"/>
                </a:cubicBezTo>
                <a:cubicBezTo>
                  <a:pt x="1535892" y="5121572"/>
                  <a:pt x="1515533" y="5111488"/>
                  <a:pt x="1500027" y="5095982"/>
                </a:cubicBezTo>
                <a:cubicBezTo>
                  <a:pt x="1451046" y="5047001"/>
                  <a:pt x="1470711" y="5044640"/>
                  <a:pt x="1417834" y="5003514"/>
                </a:cubicBezTo>
                <a:cubicBezTo>
                  <a:pt x="1402071" y="4991254"/>
                  <a:pt x="1381804" y="4985476"/>
                  <a:pt x="1366463" y="4972692"/>
                </a:cubicBezTo>
                <a:cubicBezTo>
                  <a:pt x="1340418" y="4950988"/>
                  <a:pt x="1321666" y="4921115"/>
                  <a:pt x="1294544" y="4900773"/>
                </a:cubicBezTo>
                <a:cubicBezTo>
                  <a:pt x="1267146" y="4880225"/>
                  <a:pt x="1232899" y="4866526"/>
                  <a:pt x="1212351" y="4839128"/>
                </a:cubicBezTo>
                <a:cubicBezTo>
                  <a:pt x="1169548" y="4782055"/>
                  <a:pt x="1196212" y="4806841"/>
                  <a:pt x="1130158" y="4767209"/>
                </a:cubicBezTo>
                <a:lnTo>
                  <a:pt x="1068513" y="4685015"/>
                </a:lnTo>
                <a:cubicBezTo>
                  <a:pt x="1058239" y="4671316"/>
                  <a:pt x="1051206" y="4654432"/>
                  <a:pt x="1037690" y="4643919"/>
                </a:cubicBezTo>
                <a:cubicBezTo>
                  <a:pt x="1006868" y="4619946"/>
                  <a:pt x="969616" y="4602491"/>
                  <a:pt x="945223" y="4572000"/>
                </a:cubicBezTo>
                <a:cubicBezTo>
                  <a:pt x="916784" y="4536452"/>
                  <a:pt x="854499" y="4454720"/>
                  <a:pt x="821933" y="4438436"/>
                </a:cubicBezTo>
                <a:cubicBezTo>
                  <a:pt x="777449" y="4416193"/>
                  <a:pt x="779753" y="4420408"/>
                  <a:pt x="739740" y="4387065"/>
                </a:cubicBezTo>
                <a:cubicBezTo>
                  <a:pt x="711611" y="4363624"/>
                  <a:pt x="723096" y="4367134"/>
                  <a:pt x="698643" y="4335694"/>
                </a:cubicBezTo>
                <a:cubicBezTo>
                  <a:pt x="682221" y="4314580"/>
                  <a:pt x="665165" y="4293931"/>
                  <a:pt x="647272" y="4274049"/>
                </a:cubicBezTo>
                <a:cubicBezTo>
                  <a:pt x="634312" y="4259649"/>
                  <a:pt x="618070" y="4248245"/>
                  <a:pt x="606176" y="4232953"/>
                </a:cubicBezTo>
                <a:cubicBezTo>
                  <a:pt x="593916" y="4217190"/>
                  <a:pt x="588252" y="4196826"/>
                  <a:pt x="575353" y="4181582"/>
                </a:cubicBezTo>
                <a:cubicBezTo>
                  <a:pt x="550325" y="4152003"/>
                  <a:pt x="520558" y="4126786"/>
                  <a:pt x="493160" y="4099388"/>
                </a:cubicBezTo>
                <a:cubicBezTo>
                  <a:pt x="482886" y="4089114"/>
                  <a:pt x="468836" y="4081562"/>
                  <a:pt x="462338" y="4068566"/>
                </a:cubicBezTo>
                <a:cubicBezTo>
                  <a:pt x="436267" y="4016425"/>
                  <a:pt x="450285" y="4040213"/>
                  <a:pt x="421241" y="3996647"/>
                </a:cubicBezTo>
                <a:cubicBezTo>
                  <a:pt x="389135" y="3868221"/>
                  <a:pt x="430162" y="4027865"/>
                  <a:pt x="400693" y="3924728"/>
                </a:cubicBezTo>
                <a:cubicBezTo>
                  <a:pt x="396814" y="3911151"/>
                  <a:pt x="395376" y="3896853"/>
                  <a:pt x="390418" y="3883631"/>
                </a:cubicBezTo>
                <a:cubicBezTo>
                  <a:pt x="362352" y="3808790"/>
                  <a:pt x="376604" y="3874077"/>
                  <a:pt x="359596" y="3811712"/>
                </a:cubicBezTo>
                <a:cubicBezTo>
                  <a:pt x="355671" y="3797318"/>
                  <a:pt x="340596" y="3726281"/>
                  <a:pt x="328774" y="3698696"/>
                </a:cubicBezTo>
                <a:cubicBezTo>
                  <a:pt x="322741" y="3684619"/>
                  <a:pt x="315075" y="3671299"/>
                  <a:pt x="308225" y="3657600"/>
                </a:cubicBezTo>
                <a:cubicBezTo>
                  <a:pt x="303865" y="3640161"/>
                  <a:pt x="295866" y="3603696"/>
                  <a:pt x="287677" y="3585681"/>
                </a:cubicBezTo>
                <a:cubicBezTo>
                  <a:pt x="254377" y="3512422"/>
                  <a:pt x="258202" y="3520921"/>
                  <a:pt x="226032" y="3472665"/>
                </a:cubicBezTo>
                <a:cubicBezTo>
                  <a:pt x="222607" y="3458966"/>
                  <a:pt x="220716" y="3444789"/>
                  <a:pt x="215758" y="3431568"/>
                </a:cubicBezTo>
                <a:cubicBezTo>
                  <a:pt x="200920" y="3392002"/>
                  <a:pt x="183998" y="3378323"/>
                  <a:pt x="164387" y="3339101"/>
                </a:cubicBezTo>
                <a:cubicBezTo>
                  <a:pt x="144529" y="3299385"/>
                  <a:pt x="146904" y="3292478"/>
                  <a:pt x="133565" y="3256908"/>
                </a:cubicBezTo>
                <a:cubicBezTo>
                  <a:pt x="127089" y="3239639"/>
                  <a:pt x="119492" y="3222806"/>
                  <a:pt x="113016" y="3205537"/>
                </a:cubicBezTo>
                <a:cubicBezTo>
                  <a:pt x="109213" y="3195397"/>
                  <a:pt x="108115" y="3184117"/>
                  <a:pt x="102742" y="3174714"/>
                </a:cubicBezTo>
                <a:cubicBezTo>
                  <a:pt x="94247" y="3159847"/>
                  <a:pt x="82194" y="3147317"/>
                  <a:pt x="71920" y="3133618"/>
                </a:cubicBezTo>
                <a:cubicBezTo>
                  <a:pt x="68495" y="3119919"/>
                  <a:pt x="65524" y="3106098"/>
                  <a:pt x="61645" y="3092521"/>
                </a:cubicBezTo>
                <a:cubicBezTo>
                  <a:pt x="58670" y="3082108"/>
                  <a:pt x="53998" y="3072205"/>
                  <a:pt x="51371" y="3061699"/>
                </a:cubicBezTo>
                <a:cubicBezTo>
                  <a:pt x="47136" y="3044758"/>
                  <a:pt x="45332" y="3027269"/>
                  <a:pt x="41097" y="3010328"/>
                </a:cubicBezTo>
                <a:cubicBezTo>
                  <a:pt x="38470" y="2999821"/>
                  <a:pt x="33450" y="2990012"/>
                  <a:pt x="30823" y="2979505"/>
                </a:cubicBezTo>
                <a:cubicBezTo>
                  <a:pt x="13049" y="2908410"/>
                  <a:pt x="33826" y="2948051"/>
                  <a:pt x="0" y="2897312"/>
                </a:cubicBezTo>
                <a:cubicBezTo>
                  <a:pt x="32135" y="2768781"/>
                  <a:pt x="-8941" y="2928610"/>
                  <a:pt x="20549" y="2825393"/>
                </a:cubicBezTo>
                <a:cubicBezTo>
                  <a:pt x="24428" y="2811816"/>
                  <a:pt x="25261" y="2797275"/>
                  <a:pt x="30823" y="2784296"/>
                </a:cubicBezTo>
                <a:cubicBezTo>
                  <a:pt x="35687" y="2772947"/>
                  <a:pt x="44522" y="2763748"/>
                  <a:pt x="51371" y="2753474"/>
                </a:cubicBezTo>
                <a:cubicBezTo>
                  <a:pt x="64360" y="2701520"/>
                  <a:pt x="72817" y="2658764"/>
                  <a:pt x="92468" y="2609636"/>
                </a:cubicBezTo>
                <a:cubicBezTo>
                  <a:pt x="98156" y="2595416"/>
                  <a:pt x="106983" y="2582617"/>
                  <a:pt x="113016" y="2568539"/>
                </a:cubicBezTo>
                <a:cubicBezTo>
                  <a:pt x="117282" y="2558585"/>
                  <a:pt x="118710" y="2547531"/>
                  <a:pt x="123290" y="2537717"/>
                </a:cubicBezTo>
                <a:cubicBezTo>
                  <a:pt x="142721" y="2496080"/>
                  <a:pt x="164387" y="2455524"/>
                  <a:pt x="184935" y="2414427"/>
                </a:cubicBezTo>
                <a:cubicBezTo>
                  <a:pt x="195209" y="2393879"/>
                  <a:pt x="208493" y="2374577"/>
                  <a:pt x="215758" y="2352782"/>
                </a:cubicBezTo>
                <a:cubicBezTo>
                  <a:pt x="228733" y="2313856"/>
                  <a:pt x="261021" y="2212968"/>
                  <a:pt x="277403" y="2188395"/>
                </a:cubicBezTo>
                <a:cubicBezTo>
                  <a:pt x="284252" y="2178121"/>
                  <a:pt x="292038" y="2168413"/>
                  <a:pt x="297951" y="2157573"/>
                </a:cubicBezTo>
                <a:cubicBezTo>
                  <a:pt x="312619" y="2130681"/>
                  <a:pt x="317388" y="2097039"/>
                  <a:pt x="339048" y="2075379"/>
                </a:cubicBezTo>
                <a:cubicBezTo>
                  <a:pt x="352747" y="2061680"/>
                  <a:pt x="367536" y="2048992"/>
                  <a:pt x="380144" y="2034283"/>
                </a:cubicBezTo>
                <a:cubicBezTo>
                  <a:pt x="388180" y="2024908"/>
                  <a:pt x="393284" y="2013339"/>
                  <a:pt x="400693" y="2003460"/>
                </a:cubicBezTo>
                <a:cubicBezTo>
                  <a:pt x="413850" y="1985917"/>
                  <a:pt x="426915" y="1968203"/>
                  <a:pt x="441789" y="1952090"/>
                </a:cubicBezTo>
                <a:cubicBezTo>
                  <a:pt x="468070" y="1923619"/>
                  <a:pt x="500734" y="1900893"/>
                  <a:pt x="523982" y="1869896"/>
                </a:cubicBezTo>
                <a:cubicBezTo>
                  <a:pt x="534256" y="1856197"/>
                  <a:pt x="545729" y="1843321"/>
                  <a:pt x="554805" y="1828800"/>
                </a:cubicBezTo>
                <a:cubicBezTo>
                  <a:pt x="562922" y="1815812"/>
                  <a:pt x="567754" y="1801001"/>
                  <a:pt x="575353" y="1787703"/>
                </a:cubicBezTo>
                <a:cubicBezTo>
                  <a:pt x="581479" y="1776982"/>
                  <a:pt x="589052" y="1767155"/>
                  <a:pt x="595902" y="1756881"/>
                </a:cubicBezTo>
                <a:cubicBezTo>
                  <a:pt x="617285" y="1671348"/>
                  <a:pt x="591248" y="1755915"/>
                  <a:pt x="626724" y="1684962"/>
                </a:cubicBezTo>
                <a:cubicBezTo>
                  <a:pt x="631567" y="1675275"/>
                  <a:pt x="631426" y="1663426"/>
                  <a:pt x="636998" y="1654139"/>
                </a:cubicBezTo>
                <a:cubicBezTo>
                  <a:pt x="641982" y="1645833"/>
                  <a:pt x="651496" y="1641155"/>
                  <a:pt x="657547" y="1633591"/>
                </a:cubicBezTo>
                <a:cubicBezTo>
                  <a:pt x="680887" y="1604417"/>
                  <a:pt x="679986" y="1590603"/>
                  <a:pt x="708917" y="1561672"/>
                </a:cubicBezTo>
                <a:cubicBezTo>
                  <a:pt x="717649" y="1552940"/>
                  <a:pt x="729466" y="1547973"/>
                  <a:pt x="739740" y="1541123"/>
                </a:cubicBezTo>
                <a:cubicBezTo>
                  <a:pt x="781780" y="1478062"/>
                  <a:pt x="751557" y="1519032"/>
                  <a:pt x="842481" y="1428108"/>
                </a:cubicBezTo>
                <a:lnTo>
                  <a:pt x="883578" y="1387011"/>
                </a:lnTo>
                <a:cubicBezTo>
                  <a:pt x="897277" y="1373312"/>
                  <a:pt x="913051" y="1361413"/>
                  <a:pt x="924675" y="1345914"/>
                </a:cubicBezTo>
                <a:cubicBezTo>
                  <a:pt x="934949" y="1332215"/>
                  <a:pt x="944221" y="1317705"/>
                  <a:pt x="955497" y="1304818"/>
                </a:cubicBezTo>
                <a:cubicBezTo>
                  <a:pt x="1067553" y="1176754"/>
                  <a:pt x="929079" y="1341510"/>
                  <a:pt x="1037690" y="1232899"/>
                </a:cubicBezTo>
                <a:cubicBezTo>
                  <a:pt x="1046422" y="1224167"/>
                  <a:pt x="1049978" y="1211254"/>
                  <a:pt x="1058239" y="1202076"/>
                </a:cubicBezTo>
                <a:cubicBezTo>
                  <a:pt x="1080919" y="1176876"/>
                  <a:pt x="1111352" y="1158366"/>
                  <a:pt x="1130158" y="1130157"/>
                </a:cubicBezTo>
                <a:cubicBezTo>
                  <a:pt x="1157762" y="1088751"/>
                  <a:pt x="1174238" y="1059672"/>
                  <a:pt x="1222625" y="1027415"/>
                </a:cubicBezTo>
                <a:cubicBezTo>
                  <a:pt x="1232899" y="1020566"/>
                  <a:pt x="1243962" y="1014772"/>
                  <a:pt x="1253448" y="1006867"/>
                </a:cubicBezTo>
                <a:cubicBezTo>
                  <a:pt x="1264610" y="997565"/>
                  <a:pt x="1271949" y="983746"/>
                  <a:pt x="1284270" y="976045"/>
                </a:cubicBezTo>
                <a:cubicBezTo>
                  <a:pt x="1299909" y="966270"/>
                  <a:pt x="1318896" y="963225"/>
                  <a:pt x="1335641" y="955496"/>
                </a:cubicBezTo>
                <a:cubicBezTo>
                  <a:pt x="1447701" y="903776"/>
                  <a:pt x="1380171" y="923815"/>
                  <a:pt x="1458931" y="904126"/>
                </a:cubicBezTo>
                <a:cubicBezTo>
                  <a:pt x="1528041" y="869571"/>
                  <a:pt x="1570488" y="850721"/>
                  <a:pt x="1633591" y="811658"/>
                </a:cubicBezTo>
                <a:cubicBezTo>
                  <a:pt x="1682055" y="781656"/>
                  <a:pt x="1734153" y="756285"/>
                  <a:pt x="1777430" y="719191"/>
                </a:cubicBezTo>
                <a:cubicBezTo>
                  <a:pt x="1801403" y="698643"/>
                  <a:pt x="1823887" y="676218"/>
                  <a:pt x="1849349" y="657546"/>
                </a:cubicBezTo>
                <a:cubicBezTo>
                  <a:pt x="1992208" y="552782"/>
                  <a:pt x="1872713" y="659402"/>
                  <a:pt x="2003461" y="554804"/>
                </a:cubicBezTo>
                <a:cubicBezTo>
                  <a:pt x="2049002" y="518371"/>
                  <a:pt x="2084861" y="467870"/>
                  <a:pt x="2137025" y="441788"/>
                </a:cubicBezTo>
                <a:cubicBezTo>
                  <a:pt x="2293759" y="363422"/>
                  <a:pt x="2120832" y="454479"/>
                  <a:pt x="2239767" y="380144"/>
                </a:cubicBezTo>
                <a:cubicBezTo>
                  <a:pt x="2283352" y="352903"/>
                  <a:pt x="2283509" y="363409"/>
                  <a:pt x="2332234" y="339047"/>
                </a:cubicBezTo>
                <a:cubicBezTo>
                  <a:pt x="2343279" y="333525"/>
                  <a:pt x="2352217" y="324412"/>
                  <a:pt x="2363057" y="318499"/>
                </a:cubicBezTo>
                <a:cubicBezTo>
                  <a:pt x="2435251" y="279121"/>
                  <a:pt x="2423150" y="284769"/>
                  <a:pt x="2476072" y="267128"/>
                </a:cubicBezTo>
                <a:cubicBezTo>
                  <a:pt x="2482922" y="260278"/>
                  <a:pt x="2488315" y="251563"/>
                  <a:pt x="2496621" y="246579"/>
                </a:cubicBezTo>
                <a:cubicBezTo>
                  <a:pt x="2505907" y="241007"/>
                  <a:pt x="2517489" y="240571"/>
                  <a:pt x="2527443" y="236305"/>
                </a:cubicBezTo>
                <a:cubicBezTo>
                  <a:pt x="2541521" y="230272"/>
                  <a:pt x="2554245" y="221255"/>
                  <a:pt x="2568540" y="215757"/>
                </a:cubicBezTo>
                <a:cubicBezTo>
                  <a:pt x="2598864" y="204094"/>
                  <a:pt x="2631948" y="199465"/>
                  <a:pt x="2661007" y="184935"/>
                </a:cubicBezTo>
                <a:cubicBezTo>
                  <a:pt x="2674706" y="178085"/>
                  <a:pt x="2687763" y="169764"/>
                  <a:pt x="2702104" y="164386"/>
                </a:cubicBezTo>
                <a:cubicBezTo>
                  <a:pt x="2715325" y="159428"/>
                  <a:pt x="2729623" y="157991"/>
                  <a:pt x="2743200" y="154112"/>
                </a:cubicBezTo>
                <a:cubicBezTo>
                  <a:pt x="2846366" y="124636"/>
                  <a:pt x="2686660" y="165678"/>
                  <a:pt x="2815120" y="133564"/>
                </a:cubicBezTo>
                <a:cubicBezTo>
                  <a:pt x="2828819" y="126714"/>
                  <a:pt x="2842139" y="119048"/>
                  <a:pt x="2856216" y="113015"/>
                </a:cubicBezTo>
                <a:cubicBezTo>
                  <a:pt x="2883066" y="101508"/>
                  <a:pt x="2899178" y="101154"/>
                  <a:pt x="2928135" y="92467"/>
                </a:cubicBezTo>
                <a:cubicBezTo>
                  <a:pt x="2948881" y="86243"/>
                  <a:pt x="2968228" y="74074"/>
                  <a:pt x="2989780" y="71919"/>
                </a:cubicBezTo>
                <a:cubicBezTo>
                  <a:pt x="3119996" y="58898"/>
                  <a:pt x="3058370" y="65914"/>
                  <a:pt x="3174715" y="51371"/>
                </a:cubicBezTo>
                <a:cubicBezTo>
                  <a:pt x="3188414" y="47946"/>
                  <a:pt x="3202416" y="45561"/>
                  <a:pt x="3215812" y="41096"/>
                </a:cubicBezTo>
                <a:cubicBezTo>
                  <a:pt x="3233308" y="35264"/>
                  <a:pt x="3249389" y="25400"/>
                  <a:pt x="3267182" y="20548"/>
                </a:cubicBezTo>
                <a:cubicBezTo>
                  <a:pt x="3327264" y="4162"/>
                  <a:pt x="3473461" y="1766"/>
                  <a:pt x="3503488" y="0"/>
                </a:cubicBezTo>
                <a:cubicBezTo>
                  <a:pt x="3541160" y="3425"/>
                  <a:pt x="3579140" y="4374"/>
                  <a:pt x="3616504" y="10274"/>
                </a:cubicBezTo>
                <a:cubicBezTo>
                  <a:pt x="3770765" y="34631"/>
                  <a:pt x="3645527" y="51293"/>
                  <a:pt x="3883632" y="61645"/>
                </a:cubicBezTo>
                <a:lnTo>
                  <a:pt x="4119938" y="71919"/>
                </a:lnTo>
                <a:cubicBezTo>
                  <a:pt x="4133637" y="75344"/>
                  <a:pt x="4147156" y="79591"/>
                  <a:pt x="4161034" y="82193"/>
                </a:cubicBezTo>
                <a:cubicBezTo>
                  <a:pt x="4201984" y="89871"/>
                  <a:pt x="4284324" y="102741"/>
                  <a:pt x="4284324" y="102741"/>
                </a:cubicBezTo>
                <a:cubicBezTo>
                  <a:pt x="4440507" y="154804"/>
                  <a:pt x="4244515" y="93556"/>
                  <a:pt x="4417888" y="133564"/>
                </a:cubicBezTo>
                <a:cubicBezTo>
                  <a:pt x="4629547" y="182408"/>
                  <a:pt x="4332896" y="129673"/>
                  <a:pt x="4541178" y="164386"/>
                </a:cubicBezTo>
                <a:cubicBezTo>
                  <a:pt x="4554877" y="171236"/>
                  <a:pt x="4567934" y="179557"/>
                  <a:pt x="4582275" y="184935"/>
                </a:cubicBezTo>
                <a:cubicBezTo>
                  <a:pt x="4595496" y="189893"/>
                  <a:pt x="4609794" y="191330"/>
                  <a:pt x="4623371" y="195209"/>
                </a:cubicBezTo>
                <a:cubicBezTo>
                  <a:pt x="4633784" y="198184"/>
                  <a:pt x="4643920" y="202058"/>
                  <a:pt x="4654194" y="205483"/>
                </a:cubicBezTo>
                <a:cubicBezTo>
                  <a:pt x="4725608" y="253092"/>
                  <a:pt x="4635843" y="196307"/>
                  <a:pt x="4736387" y="246579"/>
                </a:cubicBezTo>
                <a:cubicBezTo>
                  <a:pt x="4747431" y="252101"/>
                  <a:pt x="4755604" y="262908"/>
                  <a:pt x="4767209" y="267128"/>
                </a:cubicBezTo>
                <a:cubicBezTo>
                  <a:pt x="4793750" y="276779"/>
                  <a:pt x="4849403" y="287676"/>
                  <a:pt x="4849403" y="287676"/>
                </a:cubicBezTo>
                <a:cubicBezTo>
                  <a:pt x="4871525" y="298737"/>
                  <a:pt x="4901958" y="311830"/>
                  <a:pt x="4921322" y="328773"/>
                </a:cubicBezTo>
                <a:cubicBezTo>
                  <a:pt x="4993972" y="392342"/>
                  <a:pt x="4943628" y="370456"/>
                  <a:pt x="5003515" y="390418"/>
                </a:cubicBezTo>
                <a:cubicBezTo>
                  <a:pt x="5017214" y="400692"/>
                  <a:pt x="5030678" y="411287"/>
                  <a:pt x="5044612" y="421240"/>
                </a:cubicBezTo>
                <a:cubicBezTo>
                  <a:pt x="5054660" y="428417"/>
                  <a:pt x="5066703" y="433057"/>
                  <a:pt x="5075434" y="441788"/>
                </a:cubicBezTo>
                <a:cubicBezTo>
                  <a:pt x="5084165" y="450520"/>
                  <a:pt x="5088077" y="463125"/>
                  <a:pt x="5095982" y="472611"/>
                </a:cubicBezTo>
                <a:cubicBezTo>
                  <a:pt x="5146169" y="532835"/>
                  <a:pt x="5105680" y="477806"/>
                  <a:pt x="5157627" y="523982"/>
                </a:cubicBezTo>
                <a:cubicBezTo>
                  <a:pt x="5179346" y="543288"/>
                  <a:pt x="5196024" y="568191"/>
                  <a:pt x="5219272" y="585627"/>
                </a:cubicBezTo>
                <a:cubicBezTo>
                  <a:pt x="5232971" y="595901"/>
                  <a:pt x="5247571" y="605073"/>
                  <a:pt x="5260369" y="616449"/>
                </a:cubicBezTo>
                <a:cubicBezTo>
                  <a:pt x="5278469" y="632537"/>
                  <a:pt x="5311740" y="667820"/>
                  <a:pt x="5311740" y="667820"/>
                </a:cubicBezTo>
                <a:cubicBezTo>
                  <a:pt x="5329216" y="720247"/>
                  <a:pt x="5310859" y="680491"/>
                  <a:pt x="5352836" y="729465"/>
                </a:cubicBezTo>
                <a:cubicBezTo>
                  <a:pt x="5381622" y="763049"/>
                  <a:pt x="5380972" y="768855"/>
                  <a:pt x="5404207" y="801384"/>
                </a:cubicBezTo>
                <a:cubicBezTo>
                  <a:pt x="5414160" y="815318"/>
                  <a:pt x="5422922" y="830373"/>
                  <a:pt x="5435030" y="842481"/>
                </a:cubicBezTo>
                <a:cubicBezTo>
                  <a:pt x="5443761" y="851212"/>
                  <a:pt x="5456477" y="854993"/>
                  <a:pt x="5465852" y="863029"/>
                </a:cubicBezTo>
                <a:cubicBezTo>
                  <a:pt x="5480561" y="875637"/>
                  <a:pt x="5492369" y="891369"/>
                  <a:pt x="5506949" y="904126"/>
                </a:cubicBezTo>
                <a:cubicBezTo>
                  <a:pt x="5519836" y="915402"/>
                  <a:pt x="5534017" y="925128"/>
                  <a:pt x="5548045" y="934948"/>
                </a:cubicBezTo>
                <a:cubicBezTo>
                  <a:pt x="5568277" y="949110"/>
                  <a:pt x="5592227" y="958583"/>
                  <a:pt x="5609690" y="976045"/>
                </a:cubicBezTo>
                <a:cubicBezTo>
                  <a:pt x="5616540" y="982894"/>
                  <a:pt x="5624188" y="989029"/>
                  <a:pt x="5630239" y="996593"/>
                </a:cubicBezTo>
                <a:cubicBezTo>
                  <a:pt x="5637953" y="1006235"/>
                  <a:pt x="5642056" y="1018684"/>
                  <a:pt x="5650787" y="1027415"/>
                </a:cubicBezTo>
                <a:cubicBezTo>
                  <a:pt x="5662895" y="1039523"/>
                  <a:pt x="5679776" y="1046130"/>
                  <a:pt x="5691884" y="1058238"/>
                </a:cubicBezTo>
                <a:cubicBezTo>
                  <a:pt x="5777299" y="1143654"/>
                  <a:pt x="5694122" y="1083704"/>
                  <a:pt x="5763803" y="1130157"/>
                </a:cubicBezTo>
                <a:cubicBezTo>
                  <a:pt x="5770652" y="1140431"/>
                  <a:pt x="5775620" y="1152248"/>
                  <a:pt x="5784351" y="1160979"/>
                </a:cubicBezTo>
                <a:cubicBezTo>
                  <a:pt x="5793083" y="1169711"/>
                  <a:pt x="5807269" y="1172042"/>
                  <a:pt x="5815174" y="1181528"/>
                </a:cubicBezTo>
                <a:cubicBezTo>
                  <a:pt x="5824979" y="1193294"/>
                  <a:pt x="5828123" y="1209326"/>
                  <a:pt x="5835722" y="1222624"/>
                </a:cubicBezTo>
                <a:cubicBezTo>
                  <a:pt x="5841848" y="1233345"/>
                  <a:pt x="5849421" y="1243173"/>
                  <a:pt x="5856270" y="1253447"/>
                </a:cubicBezTo>
                <a:cubicBezTo>
                  <a:pt x="5859695" y="1267146"/>
                  <a:pt x="5860982" y="1281565"/>
                  <a:pt x="5866544" y="1294544"/>
                </a:cubicBezTo>
                <a:cubicBezTo>
                  <a:pt x="5871408" y="1305894"/>
                  <a:pt x="5885425" y="1313131"/>
                  <a:pt x="5887093" y="1325366"/>
                </a:cubicBezTo>
                <a:cubicBezTo>
                  <a:pt x="5895897" y="1389928"/>
                  <a:pt x="5892554" y="1455593"/>
                  <a:pt x="5897367" y="1520575"/>
                </a:cubicBezTo>
                <a:cubicBezTo>
                  <a:pt x="5899407" y="1548110"/>
                  <a:pt x="5904216" y="1575370"/>
                  <a:pt x="5907641" y="1602768"/>
                </a:cubicBezTo>
                <a:cubicBezTo>
                  <a:pt x="5904216" y="1626741"/>
                  <a:pt x="5901348" y="1650800"/>
                  <a:pt x="5897367" y="1674687"/>
                </a:cubicBezTo>
                <a:cubicBezTo>
                  <a:pt x="5894496" y="1691912"/>
                  <a:pt x="5889964" y="1708833"/>
                  <a:pt x="5887093" y="1726058"/>
                </a:cubicBezTo>
                <a:cubicBezTo>
                  <a:pt x="5883112" y="1749945"/>
                  <a:pt x="5880595" y="1774057"/>
                  <a:pt x="5876818" y="1797977"/>
                </a:cubicBezTo>
                <a:cubicBezTo>
                  <a:pt x="5870320" y="1839131"/>
                  <a:pt x="5866375" y="1880847"/>
                  <a:pt x="5856270" y="1921267"/>
                </a:cubicBezTo>
                <a:cubicBezTo>
                  <a:pt x="5852845" y="1934966"/>
                  <a:pt x="5850954" y="1949142"/>
                  <a:pt x="5845996" y="1962364"/>
                </a:cubicBezTo>
                <a:cubicBezTo>
                  <a:pt x="5840618" y="1976704"/>
                  <a:pt x="5832297" y="1989761"/>
                  <a:pt x="5825448" y="2003460"/>
                </a:cubicBezTo>
                <a:cubicBezTo>
                  <a:pt x="5822023" y="2020584"/>
                  <a:pt x="5818298" y="2037650"/>
                  <a:pt x="5815174" y="2054831"/>
                </a:cubicBezTo>
                <a:cubicBezTo>
                  <a:pt x="5811447" y="2075327"/>
                  <a:pt x="5809191" y="2096091"/>
                  <a:pt x="5804899" y="2116476"/>
                </a:cubicBezTo>
                <a:cubicBezTo>
                  <a:pt x="5795486" y="2161187"/>
                  <a:pt x="5783490" y="2205329"/>
                  <a:pt x="5774077" y="2250040"/>
                </a:cubicBezTo>
                <a:cubicBezTo>
                  <a:pt x="5769786" y="2270425"/>
                  <a:pt x="5768856" y="2291475"/>
                  <a:pt x="5763803" y="2311685"/>
                </a:cubicBezTo>
                <a:cubicBezTo>
                  <a:pt x="5758550" y="2332698"/>
                  <a:pt x="5748953" y="2352433"/>
                  <a:pt x="5743254" y="2373330"/>
                </a:cubicBezTo>
                <a:cubicBezTo>
                  <a:pt x="5733855" y="2407794"/>
                  <a:pt x="5729934" y="2452013"/>
                  <a:pt x="5722706" y="2486346"/>
                </a:cubicBezTo>
                <a:cubicBezTo>
                  <a:pt x="5695511" y="2615524"/>
                  <a:pt x="5702305" y="2588648"/>
                  <a:pt x="5671335" y="2681555"/>
                </a:cubicBezTo>
                <a:cubicBezTo>
                  <a:pt x="5667910" y="2702103"/>
                  <a:pt x="5664900" y="2722725"/>
                  <a:pt x="5661061" y="2743200"/>
                </a:cubicBezTo>
                <a:cubicBezTo>
                  <a:pt x="5654625" y="2777527"/>
                  <a:pt x="5646582" y="2811547"/>
                  <a:pt x="5640513" y="2845941"/>
                </a:cubicBezTo>
                <a:cubicBezTo>
                  <a:pt x="5636305" y="2869789"/>
                  <a:pt x="5634571" y="2894034"/>
                  <a:pt x="5630239" y="2917860"/>
                </a:cubicBezTo>
                <a:cubicBezTo>
                  <a:pt x="5620867" y="2969403"/>
                  <a:pt x="5609219" y="3020510"/>
                  <a:pt x="5599416" y="3071973"/>
                </a:cubicBezTo>
                <a:cubicBezTo>
                  <a:pt x="5595518" y="3092437"/>
                  <a:pt x="5594623" y="3113520"/>
                  <a:pt x="5589142" y="3133618"/>
                </a:cubicBezTo>
                <a:cubicBezTo>
                  <a:pt x="5584290" y="3151411"/>
                  <a:pt x="5574018" y="3167361"/>
                  <a:pt x="5568594" y="3184988"/>
                </a:cubicBezTo>
                <a:cubicBezTo>
                  <a:pt x="5560289" y="3211980"/>
                  <a:pt x="5556976" y="3240390"/>
                  <a:pt x="5548045" y="3267182"/>
                </a:cubicBezTo>
                <a:cubicBezTo>
                  <a:pt x="5537771" y="3298004"/>
                  <a:pt x="5525103" y="3328129"/>
                  <a:pt x="5517223" y="3359649"/>
                </a:cubicBezTo>
                <a:cubicBezTo>
                  <a:pt x="5513798" y="3373348"/>
                  <a:pt x="5510828" y="3387169"/>
                  <a:pt x="5506949" y="3400746"/>
                </a:cubicBezTo>
                <a:cubicBezTo>
                  <a:pt x="5503974" y="3411159"/>
                  <a:pt x="5499302" y="3421062"/>
                  <a:pt x="5496675" y="3431568"/>
                </a:cubicBezTo>
                <a:cubicBezTo>
                  <a:pt x="5485593" y="3475895"/>
                  <a:pt x="5477692" y="3521001"/>
                  <a:pt x="5465852" y="3565132"/>
                </a:cubicBezTo>
                <a:cubicBezTo>
                  <a:pt x="5440009" y="3661455"/>
                  <a:pt x="5415196" y="3758197"/>
                  <a:pt x="5383659" y="3852809"/>
                </a:cubicBezTo>
                <a:cubicBezTo>
                  <a:pt x="5376810" y="3873357"/>
                  <a:pt x="5368810" y="3893557"/>
                  <a:pt x="5363111" y="3914454"/>
                </a:cubicBezTo>
                <a:cubicBezTo>
                  <a:pt x="5358516" y="3931301"/>
                  <a:pt x="5357071" y="3948883"/>
                  <a:pt x="5352836" y="3965824"/>
                </a:cubicBezTo>
                <a:cubicBezTo>
                  <a:pt x="5350209" y="3976331"/>
                  <a:pt x="5345537" y="3986234"/>
                  <a:pt x="5342562" y="3996647"/>
                </a:cubicBezTo>
                <a:cubicBezTo>
                  <a:pt x="5334493" y="4024889"/>
                  <a:pt x="5335574" y="4047712"/>
                  <a:pt x="5311740" y="4068566"/>
                </a:cubicBezTo>
                <a:cubicBezTo>
                  <a:pt x="5293154" y="4084829"/>
                  <a:pt x="5269852" y="4094846"/>
                  <a:pt x="5250095" y="4109663"/>
                </a:cubicBezTo>
                <a:cubicBezTo>
                  <a:pt x="5062479" y="4250372"/>
                  <a:pt x="5335568" y="4042532"/>
                  <a:pt x="5178176" y="4171308"/>
                </a:cubicBezTo>
                <a:cubicBezTo>
                  <a:pt x="5151670" y="4192995"/>
                  <a:pt x="5121323" y="4209916"/>
                  <a:pt x="5095982" y="4232953"/>
                </a:cubicBezTo>
                <a:cubicBezTo>
                  <a:pt x="5045810" y="4278564"/>
                  <a:pt x="5003626" y="4332663"/>
                  <a:pt x="4952144" y="4376791"/>
                </a:cubicBezTo>
                <a:cubicBezTo>
                  <a:pt x="4928171" y="4397339"/>
                  <a:pt x="4903362" y="4416951"/>
                  <a:pt x="4880225" y="4438436"/>
                </a:cubicBezTo>
                <a:cubicBezTo>
                  <a:pt x="4855381" y="4461505"/>
                  <a:pt x="4834047" y="4488291"/>
                  <a:pt x="4808306" y="4510355"/>
                </a:cubicBezTo>
                <a:cubicBezTo>
                  <a:pt x="4785938" y="4529528"/>
                  <a:pt x="4759285" y="4543189"/>
                  <a:pt x="4736387" y="4561726"/>
                </a:cubicBezTo>
                <a:cubicBezTo>
                  <a:pt x="4687305" y="4601459"/>
                  <a:pt x="4640664" y="4644117"/>
                  <a:pt x="4592549" y="4685015"/>
                </a:cubicBezTo>
                <a:cubicBezTo>
                  <a:pt x="4572169" y="4702338"/>
                  <a:pt x="4548028" y="4715838"/>
                  <a:pt x="4530904" y="4736386"/>
                </a:cubicBezTo>
                <a:cubicBezTo>
                  <a:pt x="4496657" y="4777483"/>
                  <a:pt x="4470959" y="4827578"/>
                  <a:pt x="4428162" y="4859676"/>
                </a:cubicBezTo>
                <a:cubicBezTo>
                  <a:pt x="4400764" y="4880224"/>
                  <a:pt x="4375010" y="4903170"/>
                  <a:pt x="4345969" y="4921321"/>
                </a:cubicBezTo>
                <a:cubicBezTo>
                  <a:pt x="4308550" y="4944708"/>
                  <a:pt x="4266762" y="4954792"/>
                  <a:pt x="4232953" y="4982966"/>
                </a:cubicBezTo>
                <a:cubicBezTo>
                  <a:pt x="4221791" y="4992268"/>
                  <a:pt x="4211516" y="5002696"/>
                  <a:pt x="4202131" y="5013788"/>
                </a:cubicBezTo>
                <a:cubicBezTo>
                  <a:pt x="4173801" y="5047269"/>
                  <a:pt x="4146253" y="5081444"/>
                  <a:pt x="4119938" y="5116530"/>
                </a:cubicBezTo>
                <a:cubicBezTo>
                  <a:pt x="4109664" y="5130229"/>
                  <a:pt x="4100259" y="5144626"/>
                  <a:pt x="4089115" y="5157627"/>
                </a:cubicBezTo>
                <a:cubicBezTo>
                  <a:pt x="4079659" y="5168659"/>
                  <a:pt x="4067595" y="5177287"/>
                  <a:pt x="4058293" y="5188449"/>
                </a:cubicBezTo>
                <a:cubicBezTo>
                  <a:pt x="4050388" y="5197935"/>
                  <a:pt x="4047230" y="5211367"/>
                  <a:pt x="4037744" y="5219272"/>
                </a:cubicBezTo>
                <a:cubicBezTo>
                  <a:pt x="4025978" y="5229077"/>
                  <a:pt x="4009391" y="5231324"/>
                  <a:pt x="3996648" y="5239820"/>
                </a:cubicBezTo>
                <a:cubicBezTo>
                  <a:pt x="3978402" y="5251984"/>
                  <a:pt x="3963873" y="5269295"/>
                  <a:pt x="3945277" y="5280917"/>
                </a:cubicBezTo>
                <a:cubicBezTo>
                  <a:pt x="3936093" y="5286657"/>
                  <a:pt x="3924408" y="5286925"/>
                  <a:pt x="3914454" y="5291191"/>
                </a:cubicBezTo>
                <a:cubicBezTo>
                  <a:pt x="3900377" y="5297224"/>
                  <a:pt x="3886101" y="5303244"/>
                  <a:pt x="3873358" y="5311739"/>
                </a:cubicBezTo>
                <a:cubicBezTo>
                  <a:pt x="3865298" y="5317112"/>
                  <a:pt x="3860250" y="5326086"/>
                  <a:pt x="3852809" y="5332287"/>
                </a:cubicBezTo>
                <a:cubicBezTo>
                  <a:pt x="3839654" y="5343249"/>
                  <a:pt x="3825647" y="5353157"/>
                  <a:pt x="3811713" y="5363110"/>
                </a:cubicBezTo>
                <a:cubicBezTo>
                  <a:pt x="3761656" y="5398865"/>
                  <a:pt x="3799985" y="5369811"/>
                  <a:pt x="3739794" y="5404206"/>
                </a:cubicBezTo>
                <a:cubicBezTo>
                  <a:pt x="3729073" y="5410333"/>
                  <a:pt x="3720773" y="5421124"/>
                  <a:pt x="3708971" y="5424755"/>
                </a:cubicBezTo>
                <a:cubicBezTo>
                  <a:pt x="3675590" y="5435026"/>
                  <a:pt x="3606230" y="5445303"/>
                  <a:pt x="3606230" y="5445303"/>
                </a:cubicBezTo>
                <a:cubicBezTo>
                  <a:pt x="3532717" y="5494310"/>
                  <a:pt x="3622768" y="5439269"/>
                  <a:pt x="3534311" y="5476126"/>
                </a:cubicBezTo>
                <a:cubicBezTo>
                  <a:pt x="3506036" y="5487907"/>
                  <a:pt x="3452117" y="5517222"/>
                  <a:pt x="3452117" y="5517222"/>
                </a:cubicBezTo>
                <a:cubicBezTo>
                  <a:pt x="3445268" y="5524072"/>
                  <a:pt x="3439629" y="5532398"/>
                  <a:pt x="3431569" y="5537771"/>
                </a:cubicBezTo>
                <a:cubicBezTo>
                  <a:pt x="3388782" y="5566296"/>
                  <a:pt x="3374059" y="5560664"/>
                  <a:pt x="3318553" y="5568593"/>
                </a:cubicBezTo>
                <a:cubicBezTo>
                  <a:pt x="3308279" y="5572018"/>
                  <a:pt x="3298350" y="5576743"/>
                  <a:pt x="3287731" y="5578867"/>
                </a:cubicBezTo>
                <a:cubicBezTo>
                  <a:pt x="3263985" y="5583616"/>
                  <a:pt x="3238786" y="5581483"/>
                  <a:pt x="3215812" y="5589141"/>
                </a:cubicBezTo>
                <a:cubicBezTo>
                  <a:pt x="3206622" y="5592204"/>
                  <a:pt x="3203927" y="5605358"/>
                  <a:pt x="3195263" y="5609690"/>
                </a:cubicBezTo>
                <a:cubicBezTo>
                  <a:pt x="3132230" y="5641207"/>
                  <a:pt x="3070745" y="5635074"/>
                  <a:pt x="3000054" y="5640512"/>
                </a:cubicBezTo>
                <a:cubicBezTo>
                  <a:pt x="2979506" y="5637087"/>
                  <a:pt x="2958745" y="5634757"/>
                  <a:pt x="2938409" y="5630238"/>
                </a:cubicBezTo>
                <a:cubicBezTo>
                  <a:pt x="2927837" y="5627889"/>
                  <a:pt x="2918000" y="5622939"/>
                  <a:pt x="2907587" y="5619964"/>
                </a:cubicBezTo>
                <a:cubicBezTo>
                  <a:pt x="2894010" y="5616085"/>
                  <a:pt x="2880189" y="5613115"/>
                  <a:pt x="2866490" y="5609690"/>
                </a:cubicBezTo>
                <a:lnTo>
                  <a:pt x="2825394" y="551722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5B2EC-70C7-4609-84DA-0D17FAAC6ABC}"/>
              </a:ext>
            </a:extLst>
          </p:cNvPr>
          <p:cNvSpPr txBox="1"/>
          <p:nvPr/>
        </p:nvSpPr>
        <p:spPr>
          <a:xfrm>
            <a:off x="7843356" y="3971078"/>
            <a:ext cx="402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Retrospective</a:t>
            </a:r>
            <a:r>
              <a:rPr lang="en-US" dirty="0"/>
              <a:t>: “What Happened?”</a:t>
            </a:r>
          </a:p>
          <a:p>
            <a:r>
              <a:rPr lang="en-US" b="1" dirty="0"/>
              <a:t>Diagnostic</a:t>
            </a:r>
            <a:r>
              <a:rPr lang="en-US" dirty="0"/>
              <a:t>: “Why did it happen?”</a:t>
            </a:r>
          </a:p>
          <a:p>
            <a:r>
              <a:rPr lang="en-US" b="1" dirty="0"/>
              <a:t>Descriptive</a:t>
            </a:r>
            <a:r>
              <a:rPr lang="en-US" dirty="0"/>
              <a:t>: “What is happening now?”</a:t>
            </a:r>
          </a:p>
          <a:p>
            <a:r>
              <a:rPr lang="en-US" b="1" dirty="0"/>
              <a:t>Predictive</a:t>
            </a:r>
            <a:r>
              <a:rPr lang="en-US" dirty="0"/>
              <a:t>: “What is likely to happen?”</a:t>
            </a:r>
          </a:p>
          <a:p>
            <a:r>
              <a:rPr lang="en-US" b="1" dirty="0"/>
              <a:t>Prescriptive</a:t>
            </a:r>
            <a:r>
              <a:rPr lang="en-US" dirty="0"/>
              <a:t>: “What should I do about it?”</a:t>
            </a:r>
          </a:p>
        </p:txBody>
      </p:sp>
    </p:spTree>
    <p:extLst>
      <p:ext uri="{BB962C8B-B14F-4D97-AF65-F5344CB8AC3E}">
        <p14:creationId xmlns:p14="http://schemas.microsoft.com/office/powerpoint/2010/main" val="21974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sooner your start playing with Python and Spark, the better</a:t>
            </a:r>
          </a:p>
          <a:p>
            <a:r>
              <a:rPr lang="en-US" dirty="0"/>
              <a:t>Create an account on </a:t>
            </a:r>
            <a:r>
              <a:rPr lang="en-US" dirty="0" err="1"/>
              <a:t>Databricks</a:t>
            </a:r>
            <a:r>
              <a:rPr lang="en-US" dirty="0"/>
              <a:t> community edition </a:t>
            </a:r>
            <a:r>
              <a:rPr lang="en-US" dirty="0">
                <a:hlinkClick r:id="rId2"/>
              </a:rPr>
              <a:t>https://community.cloud.databricks.com</a:t>
            </a:r>
            <a:endParaRPr lang="en-US" dirty="0"/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Install Anaconda Python 3 </a:t>
            </a:r>
            <a:r>
              <a:rPr lang="en-US" dirty="0">
                <a:hlinkClick r:id="rId3"/>
              </a:rPr>
              <a:t>http://docs.anaconda.com/anaconda/install/</a:t>
            </a:r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4"/>
              </a:rPr>
              <a:t>http://spark.apache.org</a:t>
            </a:r>
            <a:r>
              <a:rPr lang="en-US" dirty="0"/>
              <a:t> and read the documentation</a:t>
            </a:r>
          </a:p>
          <a:p>
            <a:pPr lvl="1"/>
            <a:r>
              <a:rPr lang="en-US" dirty="0"/>
              <a:t>Do “Quick Start”, and maybe ”SQL, </a:t>
            </a:r>
            <a:r>
              <a:rPr lang="en-US" dirty="0" err="1"/>
              <a:t>DataFrames</a:t>
            </a:r>
            <a:r>
              <a:rPr lang="en-US" dirty="0"/>
              <a:t>, and Datasets”</a:t>
            </a:r>
          </a:p>
          <a:p>
            <a:pPr lvl="1"/>
            <a:r>
              <a:rPr lang="en-US" dirty="0"/>
              <a:t>See how the API is structured </a:t>
            </a:r>
            <a:r>
              <a:rPr lang="en-US" dirty="0">
                <a:hlinkClick r:id="rId5"/>
              </a:rPr>
              <a:t>http://spark.apache.org/docs/latest/api/python/index.html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7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C440-1977-42AB-91B2-D84EB977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EFF5-F7EF-41D6-BC7D-CF545F6B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About me</a:t>
            </a:r>
          </a:p>
          <a:p>
            <a:pPr lvl="1"/>
            <a:r>
              <a:rPr lang="en-US" sz="2800" dirty="0"/>
              <a:t>Born and raised in Syracuse NY</a:t>
            </a:r>
          </a:p>
          <a:p>
            <a:pPr lvl="1"/>
            <a:r>
              <a:rPr lang="en-US" sz="2800" dirty="0"/>
              <a:t>Currently a Software Engineer at Northeast Information Discovery</a:t>
            </a:r>
          </a:p>
          <a:p>
            <a:pPr lvl="1"/>
            <a:r>
              <a:rPr lang="en-US" sz="2800" dirty="0"/>
              <a:t>Previously worked applied data scient submarine electronic warfare</a:t>
            </a:r>
          </a:p>
          <a:p>
            <a:pPr lvl="1"/>
            <a:r>
              <a:rPr lang="en-US" sz="2800" dirty="0"/>
              <a:t>Previously worked in Radar Systems: Signal processing, target detection, systems programming, distributed systems</a:t>
            </a:r>
          </a:p>
          <a:p>
            <a:pPr lvl="1"/>
            <a:r>
              <a:rPr lang="en-US" sz="2800" dirty="0"/>
              <a:t>Traveled all over the world working on Radar Systems</a:t>
            </a:r>
          </a:p>
        </p:txBody>
      </p:sp>
    </p:spTree>
    <p:extLst>
      <p:ext uri="{BB962C8B-B14F-4D97-AF65-F5344CB8AC3E}">
        <p14:creationId xmlns:p14="http://schemas.microsoft.com/office/powerpoint/2010/main" val="109612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FA66-C46F-4B7B-89A7-AAB72B24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Assistant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BF44-93E8-462A-BE0D-DA4F4086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Yash Suresh Pasar</a:t>
            </a:r>
          </a:p>
          <a:p>
            <a:r>
              <a:rPr lang="en-US" sz="3600" dirty="0"/>
              <a:t>Office Hours:  Tuesday 10 to 12 AM</a:t>
            </a:r>
          </a:p>
          <a:p>
            <a:r>
              <a:rPr lang="en-US" sz="3600" dirty="0"/>
              <a:t>Office Location:  Hinds Hall, 2</a:t>
            </a:r>
            <a:r>
              <a:rPr lang="en-US" sz="3600" baseline="30000" dirty="0"/>
              <a:t>nd</a:t>
            </a:r>
            <a:r>
              <a:rPr lang="en-US" sz="3600" dirty="0"/>
              <a:t> Floor, Office 239</a:t>
            </a:r>
          </a:p>
          <a:p>
            <a:r>
              <a:rPr lang="en-US" sz="3600" dirty="0"/>
              <a:t>Yash will send an email to the class if office hours will be cancelled or if there is a time change.  Cancellation emails will be sent as far in advance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061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E51C-0A4C-4A38-9CC9-4AF5AF78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67CA-A8C4-4542-B5DA-510C9071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high quality learning environment</a:t>
            </a:r>
          </a:p>
          <a:p>
            <a:r>
              <a:rPr lang="en-US" dirty="0"/>
              <a:t>Laid back course atmosphere</a:t>
            </a:r>
          </a:p>
          <a:p>
            <a:pPr lvl="1"/>
            <a:r>
              <a:rPr lang="en-US" dirty="0"/>
              <a:t>It is always okay to arrive late / leave early though we prefer that you are here </a:t>
            </a:r>
            <a:r>
              <a:rPr lang="en-US" dirty="0" err="1"/>
              <a:t>ontime</a:t>
            </a:r>
            <a:r>
              <a:rPr lang="en-US" dirty="0"/>
              <a:t> and for the whole class.</a:t>
            </a:r>
          </a:p>
          <a:p>
            <a:pPr lvl="1"/>
            <a:r>
              <a:rPr lang="en-US" dirty="0"/>
              <a:t>Eating / drinking during class is fine</a:t>
            </a:r>
          </a:p>
          <a:p>
            <a:r>
              <a:rPr lang="en-US" dirty="0"/>
              <a:t>Always okay to ask questions</a:t>
            </a:r>
          </a:p>
          <a:p>
            <a:r>
              <a:rPr lang="en-US" dirty="0"/>
              <a:t>Please do not text / talk on the phone during class</a:t>
            </a:r>
          </a:p>
        </p:txBody>
      </p:sp>
    </p:spTree>
    <p:extLst>
      <p:ext uri="{BB962C8B-B14F-4D97-AF65-F5344CB8AC3E}">
        <p14:creationId xmlns:p14="http://schemas.microsoft.com/office/powerpoint/2010/main" val="89265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r>
              <a:rPr lang="en-US" dirty="0"/>
              <a:t>Where are you from</a:t>
            </a:r>
          </a:p>
          <a:p>
            <a:r>
              <a:rPr lang="en-US" dirty="0"/>
              <a:t>Why are you taking this class:  Degree / Data Science Certificate</a:t>
            </a:r>
          </a:p>
        </p:txBody>
      </p:sp>
    </p:spTree>
    <p:extLst>
      <p:ext uri="{BB962C8B-B14F-4D97-AF65-F5344CB8AC3E}">
        <p14:creationId xmlns:p14="http://schemas.microsoft.com/office/powerpoint/2010/main" val="35800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F361-8834-41C2-B150-CC104951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C8A9-2761-459E-BE73-4ED31B37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  <a:p>
            <a:r>
              <a:rPr lang="en-US" dirty="0"/>
              <a:t>What is big data</a:t>
            </a:r>
          </a:p>
          <a:p>
            <a:r>
              <a:rPr lang="en-US" dirty="0"/>
              <a:t>What is Spark</a:t>
            </a:r>
          </a:p>
          <a:p>
            <a:r>
              <a:rPr lang="en-US" dirty="0"/>
              <a:t>About the course</a:t>
            </a:r>
          </a:p>
          <a:p>
            <a:r>
              <a:rPr lang="en-US" dirty="0"/>
              <a:t>Student work environment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B6EF-60F1-4BCB-9CA5-2FC49AC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7AF7-C35F-4D28-9266-98C9E8EDE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</p:spTree>
    <p:extLst>
      <p:ext uri="{BB962C8B-B14F-4D97-AF65-F5344CB8AC3E}">
        <p14:creationId xmlns:p14="http://schemas.microsoft.com/office/powerpoint/2010/main" val="53133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357"/>
            <a:ext cx="10515600" cy="4648727"/>
          </a:xfrm>
        </p:spPr>
        <p:txBody>
          <a:bodyPr>
            <a:normAutofit/>
          </a:bodyPr>
          <a:lstStyle/>
          <a:p>
            <a:pPr lvl="0" fontAlgn="ctr">
              <a:defRPr/>
            </a:pPr>
            <a:r>
              <a:rPr lang="en-US" dirty="0"/>
              <a:t>1/4 of the course covers </a:t>
            </a:r>
            <a:r>
              <a:rPr lang="en-US" b="1" dirty="0"/>
              <a:t>prerequisite skills </a:t>
            </a:r>
            <a:r>
              <a:rPr lang="en-US" dirty="0"/>
              <a:t>required for big data analytics</a:t>
            </a:r>
          </a:p>
          <a:p>
            <a:pPr lvl="1" fontAlgn="ctr">
              <a:defRPr/>
            </a:pPr>
            <a:r>
              <a:rPr lang="en-US" dirty="0"/>
              <a:t>Python programming, understanding machine learning</a:t>
            </a:r>
          </a:p>
          <a:p>
            <a:pPr fontAlgn="ctr">
              <a:defRPr/>
            </a:pPr>
            <a:r>
              <a:rPr lang="en-US" dirty="0"/>
              <a:t>1/4 of the course covers the </a:t>
            </a:r>
            <a:r>
              <a:rPr lang="en-US" b="1" dirty="0"/>
              <a:t>Spark and Hadoop</a:t>
            </a:r>
            <a:r>
              <a:rPr lang="en-US" dirty="0"/>
              <a:t>, providing skills required to perform big data analytics.</a:t>
            </a:r>
          </a:p>
          <a:p>
            <a:pPr fontAlgn="ctr">
              <a:defRPr/>
            </a:pPr>
            <a:r>
              <a:rPr lang="en-US" dirty="0"/>
              <a:t>1/4 of the course consists of </a:t>
            </a:r>
            <a:r>
              <a:rPr lang="en-US" b="1" dirty="0"/>
              <a:t>case studies</a:t>
            </a:r>
            <a:r>
              <a:rPr lang="en-US" dirty="0"/>
              <a:t>, where you apply your skills and knowledge to real-world applications.</a:t>
            </a:r>
          </a:p>
          <a:p>
            <a:pPr fontAlgn="ctr">
              <a:defRPr/>
            </a:pPr>
            <a:r>
              <a:rPr lang="en-US" dirty="0"/>
              <a:t>1/4 of the course consists of a </a:t>
            </a:r>
            <a:r>
              <a:rPr lang="en-US" b="1" dirty="0"/>
              <a:t>project</a:t>
            </a:r>
            <a:r>
              <a:rPr lang="en-US" dirty="0"/>
              <a:t>, where you work in groups in a real world application</a:t>
            </a:r>
          </a:p>
          <a:p>
            <a:pPr fontAlgn="ctr">
              <a:defRPr/>
            </a:pPr>
            <a:r>
              <a:rPr lang="en-US" dirty="0"/>
              <a:t>Blackboard final exam covering high level course concepts</a:t>
            </a:r>
          </a:p>
          <a:p>
            <a:pPr font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9238</TotalTime>
  <Words>1293</Words>
  <Application>Microsoft Office PowerPoint</Application>
  <PresentationFormat>Widescreen</PresentationFormat>
  <Paragraphs>177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IST718 Advanced Information Analytics Course Introduction </vt:lpstr>
      <vt:lpstr>About me</vt:lpstr>
      <vt:lpstr>Outline</vt:lpstr>
      <vt:lpstr>Faculty Assistant Introduction</vt:lpstr>
      <vt:lpstr>In class rules</vt:lpstr>
      <vt:lpstr>About you</vt:lpstr>
      <vt:lpstr>Course Overview</vt:lpstr>
      <vt:lpstr>Syllabus Overview</vt:lpstr>
      <vt:lpstr>About the course</vt:lpstr>
      <vt:lpstr>Course roadmap</vt:lpstr>
      <vt:lpstr>Academic Integrity Policy</vt:lpstr>
      <vt:lpstr>Academic Integrity Policy Continued</vt:lpstr>
      <vt:lpstr>Academic Honesty Continued</vt:lpstr>
      <vt:lpstr>Introduction to Data Science</vt:lpstr>
      <vt:lpstr>What is Data Science</vt:lpstr>
      <vt:lpstr>Data Science Venn Diagram*</vt:lpstr>
      <vt:lpstr>”Classic” data science</vt:lpstr>
      <vt:lpstr>Big data</vt:lpstr>
      <vt:lpstr>What is Big Data?</vt:lpstr>
      <vt:lpstr>Classic Data Science vs. Big Data</vt:lpstr>
      <vt:lpstr>What will this course Cover?</vt:lpstr>
      <vt:lpstr>What will this course cover? (2)</vt:lpstr>
      <vt:lpstr>First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</dc:title>
  <dc:creator>Michael Fudge</dc:creator>
  <cp:lastModifiedBy>Will</cp:lastModifiedBy>
  <cp:revision>217</cp:revision>
  <dcterms:created xsi:type="dcterms:W3CDTF">2016-08-27T13:50:21Z</dcterms:created>
  <dcterms:modified xsi:type="dcterms:W3CDTF">2020-01-12T23:58:08Z</dcterms:modified>
</cp:coreProperties>
</file>