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94" r:id="rId3"/>
    <p:sldId id="306" r:id="rId4"/>
    <p:sldId id="307" r:id="rId5"/>
    <p:sldId id="309" r:id="rId6"/>
    <p:sldId id="310" r:id="rId7"/>
    <p:sldId id="311" r:id="rId8"/>
    <p:sldId id="279" r:id="rId9"/>
    <p:sldId id="299" r:id="rId10"/>
    <p:sldId id="257" r:id="rId11"/>
    <p:sldId id="302" r:id="rId12"/>
    <p:sldId id="303" r:id="rId13"/>
    <p:sldId id="297" r:id="rId14"/>
    <p:sldId id="298" r:id="rId15"/>
    <p:sldId id="260" r:id="rId16"/>
    <p:sldId id="261" r:id="rId17"/>
    <p:sldId id="304" r:id="rId18"/>
    <p:sldId id="277" r:id="rId19"/>
    <p:sldId id="305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2"/>
  </p:normalViewPr>
  <p:slideViewPr>
    <p:cSldViewPr snapToGrid="0" snapToObjects="1">
      <p:cViewPr varScale="1">
        <p:scale>
          <a:sx n="90" d="100"/>
          <a:sy n="90" d="100"/>
        </p:scale>
        <p:origin x="343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D181-8290-0A42-B9BF-FBE52F31AB39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A109A-2DD9-5646-BB9E-C46CAD0C3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554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D181-8290-0A42-B9BF-FBE52F31AB39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A109A-2DD9-5646-BB9E-C46CAD0C3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039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D181-8290-0A42-B9BF-FBE52F31AB39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A109A-2DD9-5646-BB9E-C46CAD0C3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948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D181-8290-0A42-B9BF-FBE52F31AB39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A109A-2DD9-5646-BB9E-C46CAD0C3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870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D181-8290-0A42-B9BF-FBE52F31AB39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A109A-2DD9-5646-BB9E-C46CAD0C3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578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D181-8290-0A42-B9BF-FBE52F31AB39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A109A-2DD9-5646-BB9E-C46CAD0C3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346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D181-8290-0A42-B9BF-FBE52F31AB39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A109A-2DD9-5646-BB9E-C46CAD0C3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285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D181-8290-0A42-B9BF-FBE52F31AB39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A109A-2DD9-5646-BB9E-C46CAD0C3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736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D181-8290-0A42-B9BF-FBE52F31AB39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A109A-2DD9-5646-BB9E-C46CAD0C3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123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D181-8290-0A42-B9BF-FBE52F31AB39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A109A-2DD9-5646-BB9E-C46CAD0C3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504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D181-8290-0A42-B9BF-FBE52F31AB39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A109A-2DD9-5646-BB9E-C46CAD0C3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04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5D181-8290-0A42-B9BF-FBE52F31AB39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8A109A-2DD9-5646-BB9E-C46CAD0C3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612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inkedin.com/in/ncc-1701-d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continuum.io/anaconda/install/" TargetMode="External"/><Relationship Id="rId2" Type="http://schemas.openxmlformats.org/officeDocument/2006/relationships/hyperlink" Target="https://www.anaconda.com/distribution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dnuggets.com/" TargetMode="External"/><Relationship Id="rId2" Type="http://schemas.openxmlformats.org/officeDocument/2006/relationships/hyperlink" Target="http://blog.kaggle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fivethirtyeight.com/live-blog/" TargetMode="External"/><Relationship Id="rId5" Type="http://schemas.openxmlformats.org/officeDocument/2006/relationships/hyperlink" Target="http://andrewgelman.com/" TargetMode="External"/><Relationship Id="rId4" Type="http://schemas.openxmlformats.org/officeDocument/2006/relationships/hyperlink" Target="http://www.win-vector.com/blo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lynda.syr.edu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pythonthehardway.org/python3/" TargetMode="External"/><Relationship Id="rId2" Type="http://schemas.openxmlformats.org/officeDocument/2006/relationships/hyperlink" Target="http://mathesaurus.sourceforge.net/matlab-python-xref.pdf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naconda.com/anaconda/navigator/tutorial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Willard Williamson</a:t>
            </a:r>
          </a:p>
          <a:p>
            <a:r>
              <a:rPr lang="en-US" dirty="0"/>
              <a:t>Adjunct Professor</a:t>
            </a:r>
          </a:p>
          <a:p>
            <a:r>
              <a:rPr lang="en-US" dirty="0" err="1"/>
              <a:t>iSchool</a:t>
            </a:r>
            <a:r>
              <a:rPr lang="en-US" dirty="0"/>
              <a:t>, Syracuse University</a:t>
            </a:r>
          </a:p>
          <a:p>
            <a:r>
              <a:rPr lang="en-US" dirty="0">
                <a:hlinkClick r:id="rId2"/>
              </a:rPr>
              <a:t>linkedin.com/in/ncc-1701-d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08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0580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If you haven’t yet, install Anaconda Python 3</a:t>
            </a:r>
          </a:p>
          <a:p>
            <a:pPr lvl="1"/>
            <a:r>
              <a:rPr lang="en-US" dirty="0"/>
              <a:t>Download:  </a:t>
            </a:r>
            <a:r>
              <a:rPr lang="en-US" dirty="0">
                <a:hlinkClick r:id="rId2"/>
              </a:rPr>
              <a:t>https://www.anaconda.com/distribution/</a:t>
            </a:r>
            <a:endParaRPr lang="en-US" dirty="0"/>
          </a:p>
          <a:p>
            <a:pPr lvl="1"/>
            <a:r>
              <a:rPr lang="en-US" dirty="0"/>
              <a:t>Install Instructions: </a:t>
            </a:r>
            <a:r>
              <a:rPr lang="en-US" dirty="0">
                <a:hlinkClick r:id="rId3"/>
              </a:rPr>
              <a:t>https://docs.continuum.io/anaconda/install/</a:t>
            </a:r>
            <a:endParaRPr lang="en-US" dirty="0"/>
          </a:p>
          <a:p>
            <a:r>
              <a:rPr lang="en-US" dirty="0"/>
              <a:t>Check that it is available when you open your terminal by running: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python --version</a:t>
            </a:r>
          </a:p>
          <a:p>
            <a:pPr lvl="1"/>
            <a:r>
              <a:rPr lang="it-IT" dirty="0"/>
              <a:t>Should return something like the following:</a:t>
            </a:r>
          </a:p>
          <a:p>
            <a:pPr marL="457200" lvl="1" indent="0">
              <a:buNone/>
            </a:pPr>
            <a:r>
              <a:rPr lang="de-DE" dirty="0"/>
              <a:t>(ist718) C:\IronKey\SU\IST-718&gt;python --version</a:t>
            </a:r>
          </a:p>
          <a:p>
            <a:pPr marL="457200" lvl="1" indent="0">
              <a:buNone/>
            </a:pPr>
            <a:r>
              <a:rPr lang="de-DE" dirty="0"/>
              <a:t>Python 3.7.3</a:t>
            </a:r>
            <a:endParaRPr lang="it-IT" dirty="0"/>
          </a:p>
          <a:p>
            <a:r>
              <a:rPr lang="it-IT" dirty="0"/>
              <a:t>Test your installation:</a:t>
            </a:r>
          </a:p>
          <a:p>
            <a:pPr lvl="1">
              <a:spcBef>
                <a:spcPts val="600"/>
              </a:spcBef>
            </a:pPr>
            <a:r>
              <a:rPr lang="it-IT" dirty="0"/>
              <a:t>Create the following script with an editor:</a:t>
            </a:r>
            <a:br>
              <a:rPr lang="it-IT" dirty="0"/>
            </a:br>
            <a:endParaRPr lang="it-IT" dirty="0"/>
          </a:p>
          <a:p>
            <a:pPr marL="914400" lvl="2" indent="0">
              <a:spcBef>
                <a:spcPts val="0"/>
              </a:spcBef>
              <a:buNone/>
            </a:pPr>
            <a:r>
              <a:rPr lang="it-IT" dirty="0"/>
              <a:t>print(“Hello, World”)</a:t>
            </a:r>
          </a:p>
          <a:p>
            <a:r>
              <a:rPr lang="it-IT" dirty="0"/>
              <a:t>Save as hello_world.py</a:t>
            </a:r>
          </a:p>
          <a:p>
            <a:r>
              <a:rPr lang="it-IT" dirty="0"/>
              <a:t>Run at the terminal: python hello_world.py</a:t>
            </a:r>
            <a:br>
              <a:rPr lang="it-IT" dirty="0"/>
            </a:br>
            <a:r>
              <a:rPr lang="it-IT" dirty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808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7B8DC-17D0-4886-9B53-29027B077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Needed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0DF94-127E-4936-A180-8AA58F460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the terminal window, install useful packages:</a:t>
            </a:r>
          </a:p>
          <a:p>
            <a:pPr lvl="1"/>
            <a:r>
              <a:rPr lang="en-US" dirty="0" err="1"/>
              <a:t>conda</a:t>
            </a:r>
            <a:r>
              <a:rPr lang="en-US" dirty="0"/>
              <a:t> update -n base -c defaults </a:t>
            </a:r>
            <a:r>
              <a:rPr lang="en-US" dirty="0" err="1"/>
              <a:t>conda</a:t>
            </a:r>
            <a:r>
              <a:rPr lang="en-US" dirty="0"/>
              <a:t> -y</a:t>
            </a:r>
          </a:p>
          <a:p>
            <a:pPr lvl="1"/>
            <a:r>
              <a:rPr lang="en-US" dirty="0" err="1"/>
              <a:t>conda</a:t>
            </a:r>
            <a:r>
              <a:rPr lang="en-US" dirty="0"/>
              <a:t> install </a:t>
            </a:r>
            <a:r>
              <a:rPr lang="en-US" dirty="0" err="1"/>
              <a:t>numpy</a:t>
            </a:r>
            <a:r>
              <a:rPr lang="en-US" dirty="0"/>
              <a:t> -y</a:t>
            </a:r>
          </a:p>
          <a:p>
            <a:pPr lvl="1"/>
            <a:r>
              <a:rPr lang="en-US" dirty="0" err="1"/>
              <a:t>conda</a:t>
            </a:r>
            <a:r>
              <a:rPr lang="en-US" dirty="0"/>
              <a:t> install pandas -y</a:t>
            </a:r>
          </a:p>
          <a:p>
            <a:pPr lvl="1"/>
            <a:r>
              <a:rPr lang="en-US" dirty="0" err="1"/>
              <a:t>conda</a:t>
            </a:r>
            <a:r>
              <a:rPr lang="en-US" dirty="0"/>
              <a:t> install </a:t>
            </a:r>
            <a:r>
              <a:rPr lang="en-US" dirty="0" err="1"/>
              <a:t>pyspark</a:t>
            </a:r>
            <a:r>
              <a:rPr lang="en-US" dirty="0"/>
              <a:t> -y</a:t>
            </a:r>
          </a:p>
          <a:p>
            <a:pPr lvl="1"/>
            <a:r>
              <a:rPr lang="en-US" dirty="0" err="1"/>
              <a:t>conda</a:t>
            </a:r>
            <a:r>
              <a:rPr lang="en-US" dirty="0"/>
              <a:t> install </a:t>
            </a:r>
            <a:r>
              <a:rPr lang="en-US" dirty="0" err="1"/>
              <a:t>scikit</a:t>
            </a:r>
            <a:r>
              <a:rPr lang="en-US" dirty="0"/>
              <a:t>-learn -y</a:t>
            </a:r>
          </a:p>
          <a:p>
            <a:pPr lvl="1"/>
            <a:r>
              <a:rPr lang="en-US" dirty="0" err="1"/>
              <a:t>conda</a:t>
            </a:r>
            <a:r>
              <a:rPr lang="en-US" dirty="0"/>
              <a:t> install </a:t>
            </a:r>
            <a:r>
              <a:rPr lang="en-US" dirty="0" err="1"/>
              <a:t>sympy</a:t>
            </a:r>
            <a:r>
              <a:rPr lang="en-US" dirty="0"/>
              <a:t> -y</a:t>
            </a:r>
          </a:p>
          <a:p>
            <a:pPr lvl="1"/>
            <a:r>
              <a:rPr lang="en-US" dirty="0" err="1"/>
              <a:t>conda</a:t>
            </a:r>
            <a:r>
              <a:rPr lang="en-US" dirty="0"/>
              <a:t> install matplotlib -y</a:t>
            </a:r>
          </a:p>
          <a:p>
            <a:pPr lvl="1"/>
            <a:r>
              <a:rPr lang="en-US" dirty="0" err="1"/>
              <a:t>conda</a:t>
            </a:r>
            <a:r>
              <a:rPr lang="en-US" dirty="0"/>
              <a:t> install seaborn –y</a:t>
            </a:r>
          </a:p>
          <a:p>
            <a:pPr lvl="1"/>
            <a:r>
              <a:rPr lang="en-US" dirty="0" err="1"/>
              <a:t>conda</a:t>
            </a:r>
            <a:r>
              <a:rPr lang="en-US" dirty="0"/>
              <a:t> install beautifulsoup4 -y</a:t>
            </a:r>
          </a:p>
        </p:txBody>
      </p:sp>
    </p:spTree>
    <p:extLst>
      <p:ext uri="{BB962C8B-B14F-4D97-AF65-F5344CB8AC3E}">
        <p14:creationId xmlns:p14="http://schemas.microsoft.com/office/powerpoint/2010/main" val="70947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78880-8F8C-4D3C-A9E0-94AA50DA6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Anaconda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35F5F-3EBC-4CE6-8394-C30A1EAA4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conda</a:t>
            </a:r>
            <a:r>
              <a:rPr lang="en-US" dirty="0"/>
              <a:t> update </a:t>
            </a:r>
            <a:r>
              <a:rPr lang="en-US" dirty="0" err="1"/>
              <a:t>numpy</a:t>
            </a:r>
            <a:r>
              <a:rPr lang="en-US" dirty="0"/>
              <a:t> -y</a:t>
            </a:r>
          </a:p>
          <a:p>
            <a:r>
              <a:rPr lang="en-US" dirty="0" err="1"/>
              <a:t>conda</a:t>
            </a:r>
            <a:r>
              <a:rPr lang="en-US" dirty="0"/>
              <a:t> update pandas -y</a:t>
            </a:r>
          </a:p>
          <a:p>
            <a:r>
              <a:rPr lang="en-US" dirty="0" err="1"/>
              <a:t>conda</a:t>
            </a:r>
            <a:r>
              <a:rPr lang="en-US" dirty="0"/>
              <a:t> update </a:t>
            </a:r>
            <a:r>
              <a:rPr lang="en-US" dirty="0" err="1"/>
              <a:t>pyspark</a:t>
            </a:r>
            <a:r>
              <a:rPr lang="en-US" dirty="0"/>
              <a:t> -y</a:t>
            </a:r>
          </a:p>
          <a:p>
            <a:r>
              <a:rPr lang="en-US" dirty="0" err="1"/>
              <a:t>conda</a:t>
            </a:r>
            <a:r>
              <a:rPr lang="en-US" dirty="0"/>
              <a:t> update </a:t>
            </a:r>
            <a:r>
              <a:rPr lang="en-US" dirty="0" err="1"/>
              <a:t>scikit</a:t>
            </a:r>
            <a:r>
              <a:rPr lang="en-US" dirty="0"/>
              <a:t>-learn -y</a:t>
            </a:r>
          </a:p>
          <a:p>
            <a:r>
              <a:rPr lang="en-US" dirty="0" err="1"/>
              <a:t>conda</a:t>
            </a:r>
            <a:r>
              <a:rPr lang="en-US" dirty="0"/>
              <a:t> update </a:t>
            </a:r>
            <a:r>
              <a:rPr lang="en-US" dirty="0" err="1"/>
              <a:t>sympy</a:t>
            </a:r>
            <a:r>
              <a:rPr lang="en-US" dirty="0"/>
              <a:t> -y</a:t>
            </a:r>
          </a:p>
          <a:p>
            <a:r>
              <a:rPr lang="en-US" dirty="0" err="1"/>
              <a:t>conda</a:t>
            </a:r>
            <a:r>
              <a:rPr lang="en-US" dirty="0"/>
              <a:t> update matplotlib -y</a:t>
            </a:r>
          </a:p>
          <a:p>
            <a:r>
              <a:rPr lang="en-US" dirty="0" err="1"/>
              <a:t>conda</a:t>
            </a:r>
            <a:r>
              <a:rPr lang="en-US" dirty="0"/>
              <a:t> update seaborn –y</a:t>
            </a:r>
          </a:p>
          <a:p>
            <a:r>
              <a:rPr lang="en-US" dirty="0" err="1"/>
              <a:t>conda</a:t>
            </a:r>
            <a:r>
              <a:rPr lang="en-US" dirty="0"/>
              <a:t> update beautifulsoup4 –y</a:t>
            </a:r>
          </a:p>
          <a:p>
            <a:r>
              <a:rPr lang="en-US" dirty="0" err="1"/>
              <a:t>conda</a:t>
            </a:r>
            <a:r>
              <a:rPr lang="en-US" dirty="0"/>
              <a:t> update </a:t>
            </a:r>
            <a:r>
              <a:rPr lang="en-US" dirty="0" err="1"/>
              <a:t>lxml</a:t>
            </a:r>
            <a:r>
              <a:rPr lang="en-US" dirty="0"/>
              <a:t> -y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944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E17A9-7A93-48C7-9736-792DB336C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Interacting with Python: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132EF-D0A8-4CF9-85FC-092A8B7E5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Jupyter</a:t>
            </a:r>
            <a:r>
              <a:rPr lang="en-US" sz="3600" dirty="0"/>
              <a:t> Notebooks are Very popular</a:t>
            </a:r>
          </a:p>
          <a:p>
            <a:r>
              <a:rPr lang="en-US" sz="3600" dirty="0"/>
              <a:t>Runs in a web browser  </a:t>
            </a:r>
          </a:p>
          <a:p>
            <a:r>
              <a:rPr lang="en-US" sz="3600" dirty="0"/>
              <a:t>Great for presentations because </a:t>
            </a:r>
            <a:r>
              <a:rPr lang="en-US" sz="3600" dirty="0" err="1"/>
              <a:t>Jupyter</a:t>
            </a:r>
            <a:r>
              <a:rPr lang="en-US" sz="3600" dirty="0"/>
              <a:t> supports markdown text</a:t>
            </a:r>
          </a:p>
          <a:p>
            <a:r>
              <a:rPr lang="en-US" sz="3600" dirty="0"/>
              <a:t>Included by default in Anaconda</a:t>
            </a:r>
          </a:p>
        </p:txBody>
      </p:sp>
    </p:spTree>
    <p:extLst>
      <p:ext uri="{BB962C8B-B14F-4D97-AF65-F5344CB8AC3E}">
        <p14:creationId xmlns:p14="http://schemas.microsoft.com/office/powerpoint/2010/main" val="33559893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AE50B-F570-43E7-97B5-200399E1D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1287"/>
          </a:xfrm>
        </p:spPr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Notebook Screen Shot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E0ECF9-9D29-42C3-B777-A2A5A89590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844" y="1310421"/>
            <a:ext cx="9950311" cy="5182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0486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Python with scripts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file with your code</a:t>
            </a:r>
          </a:p>
          <a:p>
            <a:r>
              <a:rPr lang="en-US" dirty="0"/>
              <a:t>Run it with Python</a:t>
            </a:r>
          </a:p>
          <a:p>
            <a:r>
              <a:rPr lang="en-US" dirty="0"/>
              <a:t>You can pass parameters to the program</a:t>
            </a:r>
          </a:p>
          <a:p>
            <a:r>
              <a:rPr lang="en-US" dirty="0"/>
              <a:t>For example, the following program reads </a:t>
            </a:r>
            <a:r>
              <a:rPr lang="en-US" dirty="0" err="1"/>
              <a:t>paramaters</a:t>
            </a:r>
            <a:r>
              <a:rPr lang="en-US" dirty="0"/>
              <a:t> from the terminal and prints them out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import sys</a:t>
            </a:r>
            <a:br>
              <a:rPr lang="en-US" dirty="0"/>
            </a:br>
            <a:r>
              <a:rPr lang="en-US" dirty="0"/>
              <a:t>print(</a:t>
            </a:r>
            <a:r>
              <a:rPr lang="en-US" dirty="0" err="1"/>
              <a:t>sys.argv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93257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 Using i</a:t>
            </a:r>
            <a:r>
              <a:rPr lang="en-US"/>
              <a:t>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Go to the terminal</a:t>
            </a:r>
          </a:p>
          <a:p>
            <a:r>
              <a:rPr lang="en-US" dirty="0"/>
              <a:t>Execute the </a:t>
            </a:r>
            <a:r>
              <a:rPr lang="en-US" dirty="0" err="1"/>
              <a:t>iptyhon</a:t>
            </a:r>
            <a:r>
              <a:rPr lang="en-US" dirty="0"/>
              <a:t> command</a:t>
            </a:r>
          </a:p>
          <a:p>
            <a:r>
              <a:rPr lang="en-US" dirty="0"/>
              <a:t>Try some things:</a:t>
            </a:r>
          </a:p>
          <a:p>
            <a:pPr lvl="1"/>
            <a:r>
              <a:rPr lang="en-US" dirty="0"/>
              <a:t>Declare a variable</a:t>
            </a:r>
          </a:p>
          <a:p>
            <a:pPr lvl="1"/>
            <a:r>
              <a:rPr lang="en-US" dirty="0"/>
              <a:t>Print it</a:t>
            </a:r>
          </a:p>
          <a:p>
            <a:r>
              <a:rPr lang="en-US" dirty="0"/>
              <a:t>A variable holds a </a:t>
            </a:r>
            <a:r>
              <a:rPr lang="en-US" b="1" dirty="0"/>
              <a:t>value</a:t>
            </a:r>
            <a:r>
              <a:rPr lang="en-US" dirty="0"/>
              <a:t> and that value can be changed later</a:t>
            </a:r>
          </a:p>
          <a:p>
            <a:r>
              <a:rPr lang="en-US" dirty="0"/>
              <a:t>A variable has a </a:t>
            </a:r>
            <a:r>
              <a:rPr lang="en-US" b="1" dirty="0"/>
              <a:t>type</a:t>
            </a:r>
            <a:endParaRPr lang="en-US" dirty="0"/>
          </a:p>
          <a:p>
            <a:r>
              <a:rPr lang="en-US" dirty="0"/>
              <a:t>You can access the type using the function ‘type’</a:t>
            </a:r>
          </a:p>
          <a:p>
            <a:r>
              <a:rPr lang="en-US" dirty="0"/>
              <a:t>If you try to use a variable that it is not declared, it will throw a </a:t>
            </a:r>
            <a:r>
              <a:rPr lang="en-US" dirty="0" err="1"/>
              <a:t>NameError</a:t>
            </a:r>
            <a:r>
              <a:rPr lang="en-US" dirty="0"/>
              <a:t> exception</a:t>
            </a:r>
          </a:p>
          <a:p>
            <a:r>
              <a:rPr lang="en-US" dirty="0"/>
              <a:t>Access help</a:t>
            </a:r>
          </a:p>
        </p:txBody>
      </p:sp>
    </p:spTree>
    <p:extLst>
      <p:ext uri="{BB962C8B-B14F-4D97-AF65-F5344CB8AC3E}">
        <p14:creationId xmlns:p14="http://schemas.microsoft.com/office/powerpoint/2010/main" val="3513175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C1B2E-3FF8-40AC-A981-C75919C18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Spyder Demo: Pandas </a:t>
            </a:r>
            <a:r>
              <a:rPr lang="en-US" dirty="0" err="1"/>
              <a:t>Dataframes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A1C3D-C66D-4F47-AC00-8A19E9AF9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 iris_dataframe.py</a:t>
            </a:r>
          </a:p>
          <a:p>
            <a:r>
              <a:rPr lang="en-US" dirty="0"/>
              <a:t>Inspect the </a:t>
            </a:r>
            <a:r>
              <a:rPr lang="en-US" dirty="0" err="1"/>
              <a:t>dataframe</a:t>
            </a:r>
            <a:r>
              <a:rPr lang="en-US" dirty="0"/>
              <a:t> using the variable explorer</a:t>
            </a:r>
          </a:p>
        </p:txBody>
      </p:sp>
    </p:spTree>
    <p:extLst>
      <p:ext uri="{BB962C8B-B14F-4D97-AF65-F5344CB8AC3E}">
        <p14:creationId xmlns:p14="http://schemas.microsoft.com/office/powerpoint/2010/main" val="33236512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Anaconda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 the terminal and run: 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r>
              <a:rPr lang="en-US" dirty="0"/>
              <a:t>Running in the background keeps the terminal free for other tasks</a:t>
            </a:r>
          </a:p>
          <a:p>
            <a:pPr lvl="1"/>
            <a:r>
              <a:rPr lang="en-US" dirty="0"/>
              <a:t>To run in the background on a Mac or Linux:  </a:t>
            </a:r>
            <a:r>
              <a:rPr lang="en-US" dirty="0" err="1"/>
              <a:t>jupyter</a:t>
            </a:r>
            <a:r>
              <a:rPr lang="en-US" dirty="0"/>
              <a:t> notebook &amp;</a:t>
            </a:r>
          </a:p>
          <a:p>
            <a:pPr lvl="1"/>
            <a:r>
              <a:rPr lang="en-US" dirty="0"/>
              <a:t>To run in the background on Windows: start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r>
              <a:rPr lang="en-US" dirty="0"/>
              <a:t>Create a markdown cell</a:t>
            </a:r>
          </a:p>
          <a:p>
            <a:r>
              <a:rPr lang="en-US" dirty="0"/>
              <a:t>Create a code cell</a:t>
            </a:r>
          </a:p>
        </p:txBody>
      </p:sp>
    </p:spTree>
    <p:extLst>
      <p:ext uri="{BB962C8B-B14F-4D97-AF65-F5344CB8AC3E}">
        <p14:creationId xmlns:p14="http://schemas.microsoft.com/office/powerpoint/2010/main" val="17620575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253CE-B6A3-4A6A-9A35-CF3ECFC78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Databricks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1ED52-5170-4941-8DBB-8C27DC3C0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 into Databricks</a:t>
            </a:r>
          </a:p>
          <a:p>
            <a:r>
              <a:rPr lang="en-US" dirty="0"/>
              <a:t>Upload ‘IST-718 Python </a:t>
            </a:r>
            <a:r>
              <a:rPr lang="en-US"/>
              <a:t>Tutorial.</a:t>
            </a:r>
            <a:r>
              <a:rPr lang="en-US" dirty="0" err="1"/>
              <a:t>ipynb</a:t>
            </a:r>
            <a:r>
              <a:rPr lang="en-US" dirty="0"/>
              <a:t>’ notebook</a:t>
            </a:r>
          </a:p>
        </p:txBody>
      </p:sp>
    </p:spTree>
    <p:extLst>
      <p:ext uri="{BB962C8B-B14F-4D97-AF65-F5344CB8AC3E}">
        <p14:creationId xmlns:p14="http://schemas.microsoft.com/office/powerpoint/2010/main" val="3835695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32E19-2C6C-423C-819A-AA757A0A1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FE068-3019-4373-8DA8-AED8E7564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slides in this deck draw heavily from professor Daniel Acuna’s IST-718 class slides. </a:t>
            </a:r>
          </a:p>
        </p:txBody>
      </p:sp>
    </p:spTree>
    <p:extLst>
      <p:ext uri="{BB962C8B-B14F-4D97-AF65-F5344CB8AC3E}">
        <p14:creationId xmlns:p14="http://schemas.microsoft.com/office/powerpoint/2010/main" val="2249404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Blogs and others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38785"/>
          </a:xfrm>
        </p:spPr>
        <p:txBody>
          <a:bodyPr>
            <a:normAutofit/>
          </a:bodyPr>
          <a:lstStyle/>
          <a:p>
            <a:r>
              <a:rPr lang="en-US" dirty="0" err="1"/>
              <a:t>Kaggle’s</a:t>
            </a:r>
            <a:r>
              <a:rPr lang="en-US" dirty="0"/>
              <a:t> No Free Hunch blog (Interviews with winners)</a:t>
            </a:r>
          </a:p>
          <a:p>
            <a:pPr lvl="1"/>
            <a:r>
              <a:rPr lang="en-US" dirty="0">
                <a:hlinkClick r:id="rId2"/>
              </a:rPr>
              <a:t>http://blog.kaggle.com/</a:t>
            </a:r>
            <a:endParaRPr lang="en-US" dirty="0"/>
          </a:p>
          <a:p>
            <a:r>
              <a:rPr lang="en-US" dirty="0" err="1"/>
              <a:t>KDnuggets</a:t>
            </a:r>
            <a:r>
              <a:rPr lang="en-US" dirty="0"/>
              <a:t> (Knowledge Discovery):</a:t>
            </a:r>
          </a:p>
          <a:p>
            <a:pPr lvl="1"/>
            <a:r>
              <a:rPr lang="en-US" dirty="0">
                <a:hlinkClick r:id="rId3"/>
              </a:rPr>
              <a:t>http://www.kdnuggets.com/</a:t>
            </a:r>
            <a:endParaRPr lang="en-US" dirty="0"/>
          </a:p>
          <a:p>
            <a:r>
              <a:rPr lang="en-US" dirty="0"/>
              <a:t>Win-Vector blog (R programming language)</a:t>
            </a:r>
          </a:p>
          <a:p>
            <a:pPr lvl="1"/>
            <a:r>
              <a:rPr lang="en-US" dirty="0">
                <a:hlinkClick r:id="rId4"/>
              </a:rPr>
              <a:t>http://www.win-vector.com/blog/</a:t>
            </a:r>
            <a:endParaRPr lang="en-US" dirty="0"/>
          </a:p>
          <a:p>
            <a:r>
              <a:rPr lang="en-US" dirty="0"/>
              <a:t>Andrew </a:t>
            </a:r>
            <a:r>
              <a:rPr lang="en-US" dirty="0" err="1"/>
              <a:t>Gelman’s</a:t>
            </a:r>
            <a:r>
              <a:rPr lang="en-US" dirty="0"/>
              <a:t> blog</a:t>
            </a:r>
          </a:p>
          <a:p>
            <a:pPr lvl="1"/>
            <a:r>
              <a:rPr lang="en-US" dirty="0">
                <a:hlinkClick r:id="rId5"/>
              </a:rPr>
              <a:t>http://andrewgelman.com/</a:t>
            </a:r>
            <a:endParaRPr lang="en-US" dirty="0"/>
          </a:p>
          <a:p>
            <a:r>
              <a:rPr lang="en-US" dirty="0"/>
              <a:t>Nate Silver’s blog</a:t>
            </a:r>
          </a:p>
          <a:p>
            <a:pPr lvl="1"/>
            <a:r>
              <a:rPr lang="en-US" dirty="0">
                <a:hlinkClick r:id="rId6"/>
              </a:rPr>
              <a:t>https://fivethirtyeight.com/live-blog/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283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09589-F586-4AFF-953B-0B260B367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0C027-AD49-45AF-9E9E-18A5A04B5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a Syracuse University Student, you get a free subscription to the lynda.com learning web site which is part of LinkedIn.  </a:t>
            </a:r>
          </a:p>
          <a:p>
            <a:r>
              <a:rPr lang="en-US" dirty="0"/>
              <a:t>Log in at </a:t>
            </a:r>
            <a:r>
              <a:rPr lang="en-US" u="sng" dirty="0">
                <a:hlinkClick r:id="rId2"/>
              </a:rPr>
              <a:t>https://lynda.syr.edu</a:t>
            </a:r>
            <a:r>
              <a:rPr lang="en-US" dirty="0"/>
              <a:t> using your SU login credentials.</a:t>
            </a:r>
          </a:p>
          <a:p>
            <a:r>
              <a:rPr lang="en-US" dirty="0"/>
              <a:t>If you have a LinkedIn account, you should now have access to Lynda training tutorials through LinkedIn Learning.</a:t>
            </a:r>
          </a:p>
          <a:p>
            <a:r>
              <a:rPr lang="en-US" dirty="0"/>
              <a:t>LinkedIn Learning is available through your LinkedIn home page.</a:t>
            </a:r>
          </a:p>
          <a:p>
            <a:r>
              <a:rPr lang="en-US" dirty="0"/>
              <a:t>The next few slides show how to access Lynda learning content for free using </a:t>
            </a:r>
            <a:r>
              <a:rPr lang="en-US"/>
              <a:t>LinkedIn Learning.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819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59D81-278D-445A-A658-827300096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563B1E-654A-4C5D-85F6-67916B066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1528" y="1690688"/>
            <a:ext cx="8595360" cy="3605930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16426CB-80FD-4D3B-8151-2080D1A6542E}"/>
              </a:ext>
            </a:extLst>
          </p:cNvPr>
          <p:cNvSpPr/>
          <p:nvPr/>
        </p:nvSpPr>
        <p:spPr>
          <a:xfrm>
            <a:off x="10954512" y="1702227"/>
            <a:ext cx="539496" cy="42379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8AD962-B1BF-4CB4-88B0-CED927720669}"/>
              </a:ext>
            </a:extLst>
          </p:cNvPr>
          <p:cNvSpPr txBox="1"/>
          <p:nvPr/>
        </p:nvSpPr>
        <p:spPr>
          <a:xfrm>
            <a:off x="588264" y="1690688"/>
            <a:ext cx="24140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Log into LinkedIn and select Learning (See the red outline to the right)</a:t>
            </a:r>
          </a:p>
        </p:txBody>
      </p:sp>
    </p:spTree>
    <p:extLst>
      <p:ext uri="{BB962C8B-B14F-4D97-AF65-F5344CB8AC3E}">
        <p14:creationId xmlns:p14="http://schemas.microsoft.com/office/powerpoint/2010/main" val="4161679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77F3C-7C33-4339-9514-C987286CA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Resources: Lynda Python Essential Training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F89CAC-CCB7-4679-98A9-5D35CC083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204" y="2322576"/>
            <a:ext cx="8376628" cy="3795152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A0661A5-4951-43B4-AE54-DD5CAB389B3D}"/>
              </a:ext>
            </a:extLst>
          </p:cNvPr>
          <p:cNvSpPr/>
          <p:nvPr/>
        </p:nvSpPr>
        <p:spPr>
          <a:xfrm>
            <a:off x="4462272" y="3104388"/>
            <a:ext cx="4169664" cy="1069848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491CE03-7CAE-41EB-8959-8680E90B5638}"/>
              </a:ext>
            </a:extLst>
          </p:cNvPr>
          <p:cNvSpPr/>
          <p:nvPr/>
        </p:nvSpPr>
        <p:spPr>
          <a:xfrm>
            <a:off x="10149840" y="2322576"/>
            <a:ext cx="438912" cy="426274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09412E-EDFC-44D6-8AE5-84AC61E6DEB4}"/>
              </a:ext>
            </a:extLst>
          </p:cNvPr>
          <p:cNvSpPr txBox="1"/>
          <p:nvPr/>
        </p:nvSpPr>
        <p:spPr>
          <a:xfrm>
            <a:off x="484632" y="2011680"/>
            <a:ext cx="226771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you logged into Lynda using your SU account as described on a previous slide, you should see the SU organization logo.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Search for Python Essential Training </a:t>
            </a:r>
          </a:p>
        </p:txBody>
      </p:sp>
    </p:spTree>
    <p:extLst>
      <p:ext uri="{BB962C8B-B14F-4D97-AF65-F5344CB8AC3E}">
        <p14:creationId xmlns:p14="http://schemas.microsoft.com/office/powerpoint/2010/main" val="1409905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848A8-64CE-43CF-B5FF-7D6005AFA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Resources: Lynda Data Science Essentials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A0210E-E35D-4FEB-B8A3-4215BA575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462" y="1621430"/>
            <a:ext cx="9375076" cy="4660307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544AF07-E931-4CA4-96B2-9EC34304DA95}"/>
              </a:ext>
            </a:extLst>
          </p:cNvPr>
          <p:cNvSpPr/>
          <p:nvPr/>
        </p:nvSpPr>
        <p:spPr>
          <a:xfrm>
            <a:off x="3483864" y="2496312"/>
            <a:ext cx="4754880" cy="151790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0AF4760-1B91-42B9-8C84-196D24F207EF}"/>
              </a:ext>
            </a:extLst>
          </p:cNvPr>
          <p:cNvSpPr/>
          <p:nvPr/>
        </p:nvSpPr>
        <p:spPr>
          <a:xfrm>
            <a:off x="3639312" y="1621430"/>
            <a:ext cx="3008376" cy="40853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446A0A7-CADC-4A34-A47D-B79DAF5774D7}"/>
              </a:ext>
            </a:extLst>
          </p:cNvPr>
          <p:cNvSpPr/>
          <p:nvPr/>
        </p:nvSpPr>
        <p:spPr>
          <a:xfrm>
            <a:off x="10085832" y="1621430"/>
            <a:ext cx="512064" cy="40853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285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F34AF-D9FB-4873-8957-AAADCD14E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Resources: </a:t>
            </a:r>
            <a:r>
              <a:rPr lang="en-US" dirty="0" err="1"/>
              <a:t>Github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BE0920-721C-4F3D-B9DB-4559791A1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416" y="1536192"/>
            <a:ext cx="9759167" cy="463601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79E8079-3485-4251-B7BB-2FF3C41A5A43}"/>
              </a:ext>
            </a:extLst>
          </p:cNvPr>
          <p:cNvSpPr/>
          <p:nvPr/>
        </p:nvSpPr>
        <p:spPr>
          <a:xfrm>
            <a:off x="3511296" y="1536192"/>
            <a:ext cx="3136392" cy="42062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4AF27EE-1E97-410B-989E-513DD5FE94A4}"/>
              </a:ext>
            </a:extLst>
          </p:cNvPr>
          <p:cNvSpPr/>
          <p:nvPr/>
        </p:nvSpPr>
        <p:spPr>
          <a:xfrm>
            <a:off x="1216416" y="2029968"/>
            <a:ext cx="6921744" cy="139903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154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you are coming from R:</a:t>
            </a:r>
            <a:br>
              <a:rPr lang="en-US" dirty="0"/>
            </a:br>
            <a:r>
              <a:rPr lang="en-US" dirty="0">
                <a:hlinkClick r:id="rId2"/>
              </a:rPr>
              <a:t>http://mathesaurus.sourceforge.net/matlab-python-xref.pdf</a:t>
            </a:r>
            <a:endParaRPr lang="en-US" dirty="0"/>
          </a:p>
          <a:p>
            <a:r>
              <a:rPr lang="en-US" dirty="0"/>
              <a:t>Learn Python the Hard Way (book):</a:t>
            </a:r>
            <a:br>
              <a:rPr lang="en-US" dirty="0"/>
            </a:br>
            <a:r>
              <a:rPr lang="en-US" dirty="0">
                <a:hlinkClick r:id="rId3"/>
              </a:rPr>
              <a:t>https://learnpythonthehardway.org/python3/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27B79-9869-4676-93FB-216364C5B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Anaconda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E311F-74DA-4E3C-947B-C2366BEA7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7731"/>
            <a:ext cx="10515600" cy="458923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Anaconda is a managed python environment</a:t>
            </a:r>
          </a:p>
          <a:p>
            <a:r>
              <a:rPr lang="en-US" dirty="0"/>
              <a:t>Owned by Anaconda, Inc.</a:t>
            </a:r>
          </a:p>
          <a:p>
            <a:r>
              <a:rPr lang="en-US" dirty="0"/>
              <a:t>Base install provides a large collection of scientific computing packages</a:t>
            </a:r>
          </a:p>
          <a:p>
            <a:r>
              <a:rPr lang="en-US" dirty="0"/>
              <a:t>Provides the ability to create customized work environments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Create a python environment where python == 3.4 including </a:t>
            </a:r>
            <a:r>
              <a:rPr lang="en-US" dirty="0" err="1"/>
              <a:t>spyder</a:t>
            </a:r>
            <a:r>
              <a:rPr lang="en-US" dirty="0"/>
              <a:t>, pandas and </a:t>
            </a:r>
            <a:r>
              <a:rPr lang="en-US" dirty="0" err="1"/>
              <a:t>numpy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Create another environment where python == 2.7 including </a:t>
            </a:r>
            <a:r>
              <a:rPr lang="en-US" dirty="0" err="1"/>
              <a:t>jupyter</a:t>
            </a:r>
            <a:r>
              <a:rPr lang="en-US" dirty="0"/>
              <a:t> and </a:t>
            </a:r>
            <a:r>
              <a:rPr lang="en-US" dirty="0" err="1"/>
              <a:t>scikit</a:t>
            </a:r>
            <a:r>
              <a:rPr lang="en-US" dirty="0"/>
              <a:t>-learn.</a:t>
            </a:r>
          </a:p>
          <a:p>
            <a:r>
              <a:rPr lang="en-US" dirty="0"/>
              <a:t>Biggest advantage of Anaconda environment is that it’s easier to create environments and install python packages than other tools.</a:t>
            </a:r>
          </a:p>
          <a:p>
            <a:r>
              <a:rPr lang="en-US" dirty="0">
                <a:hlinkClick r:id="rId2"/>
              </a:rPr>
              <a:t>https://docs.anaconda.com/anaconda/navigator/tutorials/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423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2386</TotalTime>
  <Words>849</Words>
  <Application>Microsoft Office PowerPoint</Application>
  <PresentationFormat>Widescreen</PresentationFormat>
  <Paragraphs>114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Office Theme</vt:lpstr>
      <vt:lpstr>Python programming</vt:lpstr>
      <vt:lpstr>Credits</vt:lpstr>
      <vt:lpstr>Resources</vt:lpstr>
      <vt:lpstr>Resources</vt:lpstr>
      <vt:lpstr>Resources: Lynda Python Essential Training</vt:lpstr>
      <vt:lpstr>Resources: Lynda Data Science Essentials</vt:lpstr>
      <vt:lpstr>Resources: Github</vt:lpstr>
      <vt:lpstr>Other Resources</vt:lpstr>
      <vt:lpstr>Anaconda</vt:lpstr>
      <vt:lpstr>Install</vt:lpstr>
      <vt:lpstr>Install Needed Packages</vt:lpstr>
      <vt:lpstr>Update Anaconda Packages</vt:lpstr>
      <vt:lpstr>Interacting with Python: Jupyter Notebook</vt:lpstr>
      <vt:lpstr>Jupyter Notebook Screen Shot</vt:lpstr>
      <vt:lpstr>Using Python with scripts</vt:lpstr>
      <vt:lpstr>Demonstration Using iPython</vt:lpstr>
      <vt:lpstr>Spyder Demo: Pandas Dataframes</vt:lpstr>
      <vt:lpstr>Anaconda Jupyter notebook</vt:lpstr>
      <vt:lpstr>Databricks Jupyter Notebook</vt:lpstr>
      <vt:lpstr>Blogs and others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programming</dc:title>
  <dc:creator>Microsoft Office User</dc:creator>
  <cp:lastModifiedBy>Will</cp:lastModifiedBy>
  <cp:revision>103</cp:revision>
  <dcterms:created xsi:type="dcterms:W3CDTF">2017-09-07T18:51:26Z</dcterms:created>
  <dcterms:modified xsi:type="dcterms:W3CDTF">2020-01-13T02:10:21Z</dcterms:modified>
</cp:coreProperties>
</file>