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1" r:id="rId2"/>
  </p:sldMasterIdLst>
  <p:notesMasterIdLst>
    <p:notesMasterId r:id="rId22"/>
  </p:notesMasterIdLst>
  <p:sldIdLst>
    <p:sldId id="323" r:id="rId3"/>
    <p:sldId id="385" r:id="rId4"/>
    <p:sldId id="291" r:id="rId5"/>
    <p:sldId id="279" r:id="rId6"/>
    <p:sldId id="393" r:id="rId7"/>
    <p:sldId id="391" r:id="rId8"/>
    <p:sldId id="386" r:id="rId9"/>
    <p:sldId id="398" r:id="rId10"/>
    <p:sldId id="392" r:id="rId11"/>
    <p:sldId id="299" r:id="rId12"/>
    <p:sldId id="387" r:id="rId13"/>
    <p:sldId id="353" r:id="rId14"/>
    <p:sldId id="355" r:id="rId15"/>
    <p:sldId id="390" r:id="rId16"/>
    <p:sldId id="316" r:id="rId17"/>
    <p:sldId id="397" r:id="rId18"/>
    <p:sldId id="396" r:id="rId19"/>
    <p:sldId id="383" r:id="rId20"/>
    <p:sldId id="3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67420" autoAdjust="0"/>
  </p:normalViewPr>
  <p:slideViewPr>
    <p:cSldViewPr snapToGrid="0">
      <p:cViewPr varScale="1">
        <p:scale>
          <a:sx n="90" d="100"/>
          <a:sy n="90" d="100"/>
        </p:scale>
        <p:origin x="343" y="43"/>
      </p:cViewPr>
      <p:guideLst/>
    </p:cSldViewPr>
  </p:slideViewPr>
  <p:outlineViewPr>
    <p:cViewPr>
      <p:scale>
        <a:sx n="33" d="100"/>
        <a:sy n="33" d="100"/>
      </p:scale>
      <p:origin x="0" y="-87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7A264-245E-41DF-8CB9-71D9F894D6A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221B4-5832-4938-91A8-C59C6158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Python’s place in big data. It’s the </a:t>
            </a:r>
            <a:r>
              <a:rPr lang="en-US" baseline="0" dirty="0" err="1"/>
              <a:t>the</a:t>
            </a:r>
            <a:r>
              <a:rPr lang="en-US" baseline="0" dirty="0"/>
              <a:t> go-to language besides Java / Scala. We’ll use python to write map-reduce programs as well as part of Spark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21B4-5832-4938-91A8-C59C6158AE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99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1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21B4-5832-4938-91A8-C59C6158AE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83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21B4-5832-4938-91A8-C59C6158AE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60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course uses the functions in </a:t>
            </a:r>
            <a:r>
              <a:rPr lang="en-US" b="1" dirty="0" err="1"/>
              <a:t>matplotlib.pyplot</a:t>
            </a:r>
            <a:r>
              <a:rPr lang="en-US" dirty="0"/>
              <a:t>, a collection of functions that plot sequences and arrays easily.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4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221B4-5832-4938-91A8-C59C6158AE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r>
              <a:rPr lang="en-US" dirty="0" err="1"/>
              <a:t>Student_df.columns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Students.df.GPA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[‘GPA’]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[</a:t>
            </a:r>
            <a:r>
              <a:rPr lang="en-US" baseline="0" dirty="0"/>
              <a:t> [‘</a:t>
            </a:r>
            <a:r>
              <a:rPr lang="en-US" baseline="0" dirty="0" err="1"/>
              <a:t>GPA’,’Name</a:t>
            </a:r>
            <a:r>
              <a:rPr lang="en-US" baseline="0" dirty="0"/>
              <a:t>’] ]</a:t>
            </a:r>
          </a:p>
          <a:p>
            <a:endParaRPr lang="en-US" baseline="0" dirty="0"/>
          </a:p>
          <a:p>
            <a:r>
              <a:rPr lang="en-US" baseline="0" dirty="0"/>
              <a:t>ROWS</a:t>
            </a:r>
          </a:p>
          <a:p>
            <a:endParaRPr lang="en-US" baseline="0" dirty="0"/>
          </a:p>
          <a:p>
            <a:r>
              <a:rPr lang="en-US" baseline="0" dirty="0" err="1"/>
              <a:t>Students_df</a:t>
            </a:r>
            <a:r>
              <a:rPr lang="en-US" baseline="0" dirty="0"/>
              <a:t>[1:2]   # slice notation</a:t>
            </a:r>
          </a:p>
          <a:p>
            <a:endParaRPr lang="en-US" baseline="0" dirty="0"/>
          </a:p>
          <a:p>
            <a:r>
              <a:rPr lang="en-US" baseline="0" dirty="0" err="1"/>
              <a:t>Student_df.GPA</a:t>
            </a:r>
            <a:r>
              <a:rPr lang="en-US" baseline="0" dirty="0"/>
              <a:t> &gt; 3.5  # returns a series of the expression evaluated</a:t>
            </a:r>
          </a:p>
          <a:p>
            <a:endParaRPr lang="en-US" baseline="0" dirty="0"/>
          </a:p>
          <a:p>
            <a:r>
              <a:rPr lang="en-US" baseline="0" dirty="0"/>
              <a:t># can then be used to filter rows:</a:t>
            </a:r>
          </a:p>
          <a:p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</a:t>
            </a:r>
          </a:p>
          <a:p>
            <a:endParaRPr lang="en-US" baseline="0" dirty="0"/>
          </a:p>
          <a:p>
            <a:r>
              <a:rPr lang="en-US" baseline="0" dirty="0"/>
              <a:t>Can be combined, here’s the names of smart students.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Student_df</a:t>
            </a:r>
            <a:r>
              <a:rPr lang="en-US" baseline="0" dirty="0"/>
              <a:t>[ </a:t>
            </a:r>
            <a:r>
              <a:rPr lang="en-US" baseline="0" dirty="0" err="1"/>
              <a:t>Student_df.GPA</a:t>
            </a:r>
            <a:r>
              <a:rPr lang="en-US" baseline="0" dirty="0"/>
              <a:t> &gt; 3.5 ][‘Name’]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221B4-5832-4938-91A8-C59C6158AE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Title 2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4"/>
            <a:ext cx="12205138" cy="685903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7" y="1379042"/>
            <a:ext cx="6370320" cy="2344552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0162">
              <a:lnSpc>
                <a:spcPct val="85000"/>
              </a:lnSpc>
              <a:spcAft>
                <a:spcPts val="0"/>
              </a:spcAft>
              <a:tabLst/>
              <a:defRPr sz="5916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Course Title</a:t>
            </a:r>
            <a:br>
              <a:rPr lang="en-US" dirty="0"/>
            </a:br>
            <a:r>
              <a:rPr lang="en-US" dirty="0"/>
              <a:t>(Maximum Three</a:t>
            </a:r>
            <a:br>
              <a:rPr lang="en-US" dirty="0"/>
            </a:br>
            <a:r>
              <a:rPr lang="en-US" dirty="0"/>
              <a:t>Lines)</a:t>
            </a:r>
          </a:p>
        </p:txBody>
      </p:sp>
      <p:pic>
        <p:nvPicPr>
          <p:cNvPr id="12" name="Picture 11" descr="HWU_main_logo 20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30" y="4814958"/>
            <a:ext cx="1717146" cy="17514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701245" y="4373880"/>
            <a:ext cx="6370320" cy="403957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Rev: [n]</a:t>
            </a:r>
          </a:p>
        </p:txBody>
      </p:sp>
    </p:spTree>
    <p:extLst>
      <p:ext uri="{BB962C8B-B14F-4D97-AF65-F5344CB8AC3E}">
        <p14:creationId xmlns:p14="http://schemas.microsoft.com/office/powerpoint/2010/main" val="2730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460501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25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920876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01245" y="1504538"/>
            <a:ext cx="109728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7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6714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920876"/>
            <a:ext cx="53340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0045" y="1920876"/>
            <a:ext cx="53340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01244" y="1504538"/>
            <a:ext cx="53340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40045" y="1504538"/>
            <a:ext cx="5334000" cy="30521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3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32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2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871500"/>
            <a:ext cx="10972800" cy="348813"/>
          </a:xfrm>
          <a:prstGeom prst="rect">
            <a:avLst/>
          </a:prstGeom>
        </p:spPr>
        <p:txBody>
          <a:bodyPr lIns="0"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Wingdings 2" pitchFamily="18" charset="2"/>
              <a:buNone/>
              <a:defRPr sz="2667" b="1" baseline="0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01244" y="2640725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6710" y="2418473"/>
            <a:ext cx="10959772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3"/>
            <a:ext cx="12205138" cy="68590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12875"/>
            <a:ext cx="6413500" cy="39370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6200" bIns="76200" rtlCol="0" anchor="t" anchorCtr="0"/>
          <a:lstStyle/>
          <a:p>
            <a:pPr defTabSz="914363"/>
            <a:endParaRPr lang="en-US" sz="1833" dirty="0">
              <a:solidFill>
                <a:srgbClr val="FFC61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396303"/>
            <a:ext cx="6370320" cy="1327287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Lesson (Section) Title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0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42B-D06B-4D64-9C62-CBDC9D3CDCB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CCAA-C765-4DFE-BBB2-5BC8EBE4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8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98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5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73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8"/>
            <a:ext cx="7197989" cy="329150"/>
          </a:xfrm>
        </p:spPr>
        <p:txBody>
          <a:bodyPr/>
          <a:lstStyle/>
          <a:p>
            <a:pPr lvl="0"/>
            <a:r>
              <a:rPr lang="en-US">
                <a:solidFill>
                  <a:schemeClr val="bg1"/>
                </a:solidFill>
              </a:rPr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354838" y="-19875"/>
            <a:ext cx="455162" cy="1803042"/>
            <a:chOff x="4025806" y="-23851"/>
            <a:chExt cx="546194" cy="2877099"/>
          </a:xfrm>
        </p:grpSpPr>
        <p:grpSp>
          <p:nvGrpSpPr>
            <p:cNvPr id="22" name="Group 21"/>
            <p:cNvGrpSpPr/>
            <p:nvPr/>
          </p:nvGrpSpPr>
          <p:grpSpPr bwMode="gray">
            <a:xfrm>
              <a:off x="4025806" y="-23851"/>
              <a:ext cx="546194" cy="2825359"/>
              <a:chOff x="4025806" y="-23851"/>
              <a:chExt cx="546194" cy="2825359"/>
            </a:xfrm>
          </p:grpSpPr>
          <p:cxnSp>
            <p:nvCxnSpPr>
              <p:cNvPr id="24" name="Straight Connector 23"/>
              <p:cNvCxnSpPr/>
              <p:nvPr/>
            </p:nvCxnSpPr>
            <p:spPr bwMode="gray">
              <a:xfrm flipV="1">
                <a:off x="4293705" y="-23851"/>
                <a:ext cx="0" cy="2576221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33"/>
              <p:cNvSpPr>
                <a:spLocks/>
              </p:cNvSpPr>
              <p:nvPr userDrawn="1"/>
            </p:nvSpPr>
            <p:spPr bwMode="gray">
              <a:xfrm rot="5400000">
                <a:off x="4061867" y="2291375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2118148"/>
              <a:ext cx="495683" cy="7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664221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74125" y="-19875"/>
            <a:ext cx="413069" cy="2171180"/>
            <a:chOff x="4048949" y="-23851"/>
            <a:chExt cx="495683" cy="3610534"/>
          </a:xfrm>
        </p:grpSpPr>
        <p:cxnSp>
          <p:nvCxnSpPr>
            <p:cNvPr id="16" name="Straight Connector 15"/>
            <p:cNvCxnSpPr/>
            <p:nvPr/>
          </p:nvCxnSpPr>
          <p:spPr bwMode="gray">
            <a:xfrm flipV="1">
              <a:off x="4293705" y="-23851"/>
              <a:ext cx="0" cy="3315692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2936230"/>
              <a:ext cx="495683" cy="65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4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1095043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74125" y="-19876"/>
            <a:ext cx="413069" cy="2642856"/>
            <a:chOff x="4048949" y="-23851"/>
            <a:chExt cx="495683" cy="3610534"/>
          </a:xfrm>
        </p:grpSpPr>
        <p:cxnSp>
          <p:nvCxnSpPr>
            <p:cNvPr id="16" name="Straight Connector 15"/>
            <p:cNvCxnSpPr/>
            <p:nvPr/>
          </p:nvCxnSpPr>
          <p:spPr bwMode="gray">
            <a:xfrm flipV="1">
              <a:off x="4293705" y="-23851"/>
              <a:ext cx="0" cy="3315692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3032455"/>
              <a:ext cx="495683" cy="554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8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9"/>
            <a:ext cx="7197989" cy="1525867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  <a:p>
            <a:pPr lvl="3"/>
            <a:r>
              <a:rPr lang="en-US">
                <a:solidFill>
                  <a:schemeClr val="accent1"/>
                </a:solidFill>
              </a:rPr>
              <a:t>Fourth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838" y="-19877"/>
            <a:ext cx="455162" cy="3045508"/>
            <a:chOff x="4025806" y="-23852"/>
            <a:chExt cx="546194" cy="4374824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4025806" y="-23852"/>
              <a:ext cx="546194" cy="4047213"/>
              <a:chOff x="4025806" y="-23852"/>
              <a:chExt cx="546194" cy="4047213"/>
            </a:xfrm>
          </p:grpSpPr>
          <p:cxnSp>
            <p:nvCxnSpPr>
              <p:cNvPr id="18" name="Straight Connector 17"/>
              <p:cNvCxnSpPr/>
              <p:nvPr/>
            </p:nvCxnSpPr>
            <p:spPr bwMode="gray">
              <a:xfrm flipV="1">
                <a:off x="4293705" y="-23852"/>
                <a:ext cx="0" cy="404721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3722994"/>
              <a:ext cx="495683" cy="627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701244" y="2707322"/>
            <a:ext cx="10995660" cy="479683"/>
          </a:xfrm>
        </p:spPr>
        <p:txBody>
          <a:bodyPr/>
          <a:lstStyle/>
          <a:p>
            <a:r>
              <a:rPr lang="en-US" sz="3667"/>
              <a:t>Click to edit Master title style</a:t>
            </a:r>
            <a:endParaRPr lang="en-US" sz="3667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94011" y="1350698"/>
            <a:ext cx="7197989" cy="1956689"/>
          </a:xfrm>
        </p:spPr>
        <p:txBody>
          <a:bodyPr/>
          <a:lstStyle/>
          <a:p>
            <a:pPr lvl="0"/>
            <a:r>
              <a:rPr lang="en-US">
                <a:solidFill>
                  <a:schemeClr val="accent1"/>
                </a:solidFill>
              </a:rPr>
              <a:t>Click to edit Master text styles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Second level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Third level</a:t>
            </a:r>
          </a:p>
          <a:p>
            <a:pPr lvl="3"/>
            <a:r>
              <a:rPr lang="en-US">
                <a:solidFill>
                  <a:schemeClr val="accent1"/>
                </a:solidFill>
              </a:rPr>
              <a:t>Fourth level</a:t>
            </a:r>
          </a:p>
          <a:p>
            <a:pPr lvl="4"/>
            <a:r>
              <a:rPr lang="en-US">
                <a:solidFill>
                  <a:schemeClr val="accent1"/>
                </a:solidFill>
              </a:rPr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838" y="-19877"/>
            <a:ext cx="455162" cy="3482673"/>
            <a:chOff x="4025806" y="-23853"/>
            <a:chExt cx="546194" cy="5111804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4025806" y="-23853"/>
              <a:ext cx="546194" cy="4834393"/>
              <a:chOff x="4025806" y="-23853"/>
              <a:chExt cx="546194" cy="4834393"/>
            </a:xfrm>
          </p:grpSpPr>
          <p:cxnSp>
            <p:nvCxnSpPr>
              <p:cNvPr id="18" name="Straight Connector 17"/>
              <p:cNvCxnSpPr/>
              <p:nvPr/>
            </p:nvCxnSpPr>
            <p:spPr bwMode="gray">
              <a:xfrm flipV="1">
                <a:off x="4293705" y="-23853"/>
                <a:ext cx="0" cy="483439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33"/>
              <p:cNvSpPr>
                <a:spLocks/>
              </p:cNvSpPr>
              <p:nvPr userDrawn="1"/>
            </p:nvSpPr>
            <p:spPr bwMode="gray">
              <a:xfrm rot="5400000">
                <a:off x="4061867" y="1551241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33"/>
              <p:cNvSpPr>
                <a:spLocks/>
              </p:cNvSpPr>
              <p:nvPr userDrawn="1"/>
            </p:nvSpPr>
            <p:spPr bwMode="gray">
              <a:xfrm rot="5400000">
                <a:off x="4061867" y="2291375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3"/>
              <p:cNvSpPr>
                <a:spLocks/>
              </p:cNvSpPr>
              <p:nvPr userDrawn="1"/>
            </p:nvSpPr>
            <p:spPr bwMode="gray">
              <a:xfrm rot="5400000">
                <a:off x="4061867" y="3031509"/>
                <a:ext cx="474072" cy="546194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sz="1833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949" y="4463175"/>
              <a:ext cx="495683" cy="624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" y="6476474"/>
            <a:ext cx="1183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484F7A5-6A8F-8446-A111-2677E1911D97}" type="slidenum">
              <a:rPr lang="en-US" sz="1000" smtClean="0">
                <a:solidFill>
                  <a:srgbClr val="DAD9D6">
                    <a:lumMod val="50000"/>
                  </a:srgbClr>
                </a:solidFill>
              </a:rPr>
              <a:pPr/>
              <a:t>‹#›</a:t>
            </a:fld>
            <a:endParaRPr lang="en-US" sz="100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defTabSz="914363"/>
            <a:r>
              <a:rPr lang="en-US" sz="900" dirty="0">
                <a:solidFill>
                  <a:srgbClr val="DAD9D6">
                    <a:lumMod val="50000"/>
                  </a:srgbClr>
                </a:solidFill>
              </a:rPr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754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6" y="-17372"/>
            <a:ext cx="12234213" cy="68753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742278"/>
            <a:ext cx="6370320" cy="1981312"/>
          </a:xfrm>
          <a:prstGeom prst="rect">
            <a:avLst/>
          </a:prstGeom>
          <a:noFill/>
          <a:effectLst/>
        </p:spPr>
        <p:txBody>
          <a:bodyPr wrap="square" lIns="0" bIns="0" anchor="b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Lab:, Demo:, Knowledge Check, or Summary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9" y="1"/>
            <a:ext cx="12203299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40" y="566714"/>
            <a:ext cx="10972271" cy="392415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40" y="1455421"/>
            <a:ext cx="10972271" cy="66428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170" y="6476474"/>
            <a:ext cx="12375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spc="-70">
                <a:solidFill>
                  <a:srgbClr val="DAD9D6">
                    <a:lumMod val="50000"/>
                  </a:srgb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spc="-70" dirty="0">
              <a:solidFill>
                <a:srgbClr val="DAD9D6">
                  <a:lumMod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0" y="6476474"/>
            <a:ext cx="247503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63">
              <a:buFont typeface="Arial"/>
              <a:buNone/>
              <a:defRPr/>
            </a:pPr>
            <a:r>
              <a:rPr lang="en-US" sz="900" dirty="0">
                <a:solidFill>
                  <a:srgbClr val="DAD9D6">
                    <a:lumMod val="50000"/>
                  </a:srgbClr>
                </a:solidFill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8349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182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82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363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545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727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86" indent="-342886" algn="l" defTabSz="457182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Ã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20" indent="-285739" algn="l" defTabSz="457182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2954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136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318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6984-E239-F743-AC52-5A3E54B0E10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FC09-138D-4346-ADE0-ECD21E30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cc-1701-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jakevdp/PythonDataScienceHandbook/tree/master/notebooks" TargetMode="External"/><Relationship Id="rId4" Type="http://schemas.openxmlformats.org/officeDocument/2006/relationships/hyperlink" Target="https://jakevdp.github.io/PythonDataScienceHand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963024"/>
            <a:ext cx="9144000" cy="7915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, Pandas,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D3736-8888-4856-A6EB-1EB577F4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903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3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5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/>
              <a:t>pandas</a:t>
            </a:r>
            <a:r>
              <a:rPr lang="en-US" sz="3200" dirty="0"/>
              <a:t> is an open-source library with easy-to-use data structures and functions that simplifies data analysis and modeling in Python, including:</a:t>
            </a:r>
          </a:p>
          <a:p>
            <a:pPr lvl="1"/>
            <a:r>
              <a:rPr lang="en-US" sz="2800" b="1" dirty="0" err="1"/>
              <a:t>DataFrame</a:t>
            </a:r>
            <a:r>
              <a:rPr lang="en-US" sz="2800" dirty="0"/>
              <a:t> and </a:t>
            </a:r>
            <a:r>
              <a:rPr lang="en-US" sz="2800" b="1" dirty="0"/>
              <a:t>Series</a:t>
            </a:r>
            <a:r>
              <a:rPr lang="en-US" sz="2800" dirty="0"/>
              <a:t> data structures</a:t>
            </a:r>
          </a:p>
          <a:p>
            <a:pPr lvl="1"/>
            <a:r>
              <a:rPr lang="en-US" sz="2800" dirty="0"/>
              <a:t>T</a:t>
            </a:r>
            <a:r>
              <a:rPr lang="en-US" sz="2800"/>
              <a:t>ools </a:t>
            </a:r>
            <a:r>
              <a:rPr lang="en-US" sz="2800" dirty="0"/>
              <a:t>for reading and writing data in CSV format, Excel, and SQL databases</a:t>
            </a:r>
          </a:p>
          <a:p>
            <a:pPr lvl="1"/>
            <a:r>
              <a:rPr lang="en-US" sz="2800" dirty="0"/>
              <a:t>“group by” operator on data sets</a:t>
            </a:r>
          </a:p>
          <a:p>
            <a:pPr lvl="1"/>
            <a:r>
              <a:rPr lang="en-US" sz="2800" dirty="0"/>
              <a:t>merging and joining data sets</a:t>
            </a:r>
          </a:p>
          <a:p>
            <a:r>
              <a:rPr lang="en-US" sz="3200" dirty="0"/>
              <a:t>pandas data structures are used in many other Python libraries, so it is a good library to be familiar with.</a:t>
            </a:r>
          </a:p>
        </p:txBody>
      </p:sp>
    </p:spTree>
    <p:extLst>
      <p:ext uri="{BB962C8B-B14F-4D97-AF65-F5344CB8AC3E}">
        <p14:creationId xmlns:p14="http://schemas.microsoft.com/office/powerpoint/2010/main" val="7291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73EE-E847-4385-9515-165C0E3A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232B-0F71-4019-8C8B-FCB8BBC1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of pandas as a cross between an Excel spreadsheet and a database.</a:t>
            </a:r>
          </a:p>
          <a:p>
            <a:r>
              <a:rPr lang="en-US" sz="3200" dirty="0"/>
              <a:t>Pandas stores data in a two-dimensional grid similar to a spreadsheet</a:t>
            </a:r>
          </a:p>
          <a:p>
            <a:r>
              <a:rPr lang="en-US" sz="3200" dirty="0"/>
              <a:t>Improves on spreadsheet capability:</a:t>
            </a:r>
          </a:p>
          <a:p>
            <a:pPr lvl="1"/>
            <a:r>
              <a:rPr lang="en-US" sz="2800" dirty="0"/>
              <a:t>Adds robust label capability to rows and columns</a:t>
            </a:r>
          </a:p>
          <a:p>
            <a:pPr lvl="1"/>
            <a:r>
              <a:rPr lang="en-US" sz="2800" dirty="0"/>
              <a:t>Adds powerful functionality similar to a database which allows for complicated querying, filtering, sorting, merging, etc.</a:t>
            </a:r>
          </a:p>
          <a:p>
            <a:pPr lvl="1"/>
            <a:r>
              <a:rPr lang="en-US" sz="2800" dirty="0"/>
              <a:t>Includes all the math capability of a spreadsheet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95506-9EDC-4FF5-816E-D533B27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Essential Pandas: Series and </a:t>
            </a:r>
            <a:r>
              <a:rPr lang="en-US" sz="5400" dirty="0" err="1"/>
              <a:t>DataFrames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Pandas has two data structures</a:t>
            </a:r>
          </a:p>
          <a:p>
            <a:pPr lvl="1"/>
            <a:r>
              <a:rPr lang="en-US" sz="3600" b="1" dirty="0">
                <a:solidFill>
                  <a:schemeClr val="accent2"/>
                </a:solidFill>
              </a:rPr>
              <a:t>Series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 A Labeled list of data, </a:t>
            </a:r>
          </a:p>
          <a:p>
            <a:pPr lvl="1"/>
            <a:r>
              <a:rPr lang="en-US" sz="36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DataFrame</a:t>
            </a:r>
            <a:r>
              <a:rPr lang="en-US" sz="36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ym typeface="Wingdings" panose="05000000000000000000" pitchFamily="2" charset="2"/>
              </a:rPr>
              <a:t>A dictionary of </a:t>
            </a:r>
            <a:r>
              <a:rPr lang="en-US" sz="3600" dirty="0"/>
              <a:t> </a:t>
            </a:r>
            <a:r>
              <a:rPr lang="en-US" sz="3600" b="1" dirty="0"/>
              <a:t>Series</a:t>
            </a:r>
            <a:endParaRPr lang="en-US" sz="3600" dirty="0"/>
          </a:p>
          <a:p>
            <a:r>
              <a:rPr lang="en-US" sz="4000" dirty="0"/>
              <a:t>The </a:t>
            </a:r>
            <a:r>
              <a:rPr lang="en-US" sz="4000" b="1" dirty="0" err="1">
                <a:solidFill>
                  <a:schemeClr val="accent2"/>
                </a:solidFill>
              </a:rPr>
              <a:t>DataFrame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/>
              <a:t>is a table of data, and the </a:t>
            </a:r>
            <a:r>
              <a:rPr lang="en-US" sz="4000" b="1" dirty="0">
                <a:solidFill>
                  <a:schemeClr val="accent2"/>
                </a:solidFill>
              </a:rPr>
              <a:t>Series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/>
              <a:t>represents one column in that table.</a:t>
            </a:r>
          </a:p>
          <a:p>
            <a:r>
              <a:rPr lang="en-US" sz="4000" dirty="0"/>
              <a:t>NOTE: Pandas is “smart enough” to create a </a:t>
            </a:r>
            <a:r>
              <a:rPr lang="en-US" sz="4000" dirty="0" err="1"/>
              <a:t>DataFrame</a:t>
            </a:r>
            <a:r>
              <a:rPr lang="en-US" sz="4000" dirty="0"/>
              <a:t> from a list of dictionary, too.</a:t>
            </a:r>
          </a:p>
        </p:txBody>
      </p:sp>
    </p:spTree>
    <p:extLst>
      <p:ext uri="{BB962C8B-B14F-4D97-AF65-F5344CB8AC3E}">
        <p14:creationId xmlns:p14="http://schemas.microsoft.com/office/powerpoint/2010/main" val="240514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Pandas Demo</a:t>
            </a:r>
          </a:p>
        </p:txBody>
      </p:sp>
    </p:spTree>
    <p:extLst>
      <p:ext uri="{BB962C8B-B14F-4D97-AF65-F5344CB8AC3E}">
        <p14:creationId xmlns:p14="http://schemas.microsoft.com/office/powerpoint/2010/main" val="369045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050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cs typeface="Courier New"/>
              </a:rPr>
              <a:t>What is Matplotlib</a:t>
            </a:r>
            <a:endParaRPr lang="en-US" dirty="0"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45" y="1460501"/>
            <a:ext cx="5512876" cy="3540990"/>
          </a:xfrm>
        </p:spPr>
        <p:txBody>
          <a:bodyPr>
            <a:normAutofit/>
          </a:bodyPr>
          <a:lstStyle/>
          <a:p>
            <a:r>
              <a:rPr lang="en-US" dirty="0"/>
              <a:t>A 2D and 3D plotting library that can be used by Python as well as other frameworks.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Has a large API with functions that can graph just about any plot imaginable. </a:t>
            </a:r>
          </a:p>
        </p:txBody>
      </p:sp>
      <p:pic>
        <p:nvPicPr>
          <p:cNvPr id="5" name="Content Placeholder 4" descr="matplotlib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3" r="-10993"/>
          <a:stretch>
            <a:fillRect/>
          </a:stretch>
        </p:blipFill>
        <p:spPr>
          <a:xfrm>
            <a:off x="5618163" y="1562100"/>
            <a:ext cx="6573837" cy="4957763"/>
          </a:xfrm>
        </p:spPr>
      </p:pic>
    </p:spTree>
    <p:extLst>
      <p:ext uri="{BB962C8B-B14F-4D97-AF65-F5344CB8AC3E}">
        <p14:creationId xmlns:p14="http://schemas.microsoft.com/office/powerpoint/2010/main" val="13466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Matplotlib Demo</a:t>
            </a:r>
          </a:p>
        </p:txBody>
      </p:sp>
    </p:spTree>
    <p:extLst>
      <p:ext uri="{BB962C8B-B14F-4D97-AF65-F5344CB8AC3E}">
        <p14:creationId xmlns:p14="http://schemas.microsoft.com/office/powerpoint/2010/main" val="405366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7200" dirty="0"/>
            </a:br>
            <a:r>
              <a:rPr lang="en-US" sz="7200" dirty="0"/>
              <a:t>Monte Carlo 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60F-7270-41F3-BF82-04DD512F5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 and Matplotlib to calculate pi</a:t>
            </a:r>
          </a:p>
        </p:txBody>
      </p:sp>
    </p:spTree>
    <p:extLst>
      <p:ext uri="{BB962C8B-B14F-4D97-AF65-F5344CB8AC3E}">
        <p14:creationId xmlns:p14="http://schemas.microsoft.com/office/powerpoint/2010/main" val="23677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8BA4-9DF9-4604-9020-C57A368A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4304-2908-4BF5-BBC2-373A0DF4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Monte Carlo simulation: A broad class of computational algorithms that rely on repeated random sampling to obtain numerical results.</a:t>
            </a:r>
          </a:p>
          <a:p>
            <a:r>
              <a:rPr lang="en-US" dirty="0"/>
              <a:t>Involves the use of randomness to solve deterministic problems.</a:t>
            </a:r>
          </a:p>
          <a:p>
            <a:r>
              <a:rPr lang="en-US" dirty="0"/>
              <a:t>A deterministic system always produces the same output from a given starting condition or initial state.</a:t>
            </a:r>
          </a:p>
          <a:p>
            <a:r>
              <a:rPr lang="en-US" dirty="0">
                <a:hlinkClick r:id="rId2"/>
              </a:rPr>
              <a:t>https://en.wikipedia.org/wiki/Monte_Carlo_method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30FF-B8AB-4958-BC99-DEE6451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Demo: Monte Carlo Simulation to Compute Pi</a:t>
            </a:r>
          </a:p>
        </p:txBody>
      </p:sp>
    </p:spTree>
    <p:extLst>
      <p:ext uri="{BB962C8B-B14F-4D97-AF65-F5344CB8AC3E}">
        <p14:creationId xmlns:p14="http://schemas.microsoft.com/office/powerpoint/2010/main" val="89110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2C-3350-48EA-B2E9-BEB04F7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5396-B431-4B25-A7C8-47749931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</a:t>
            </a:r>
            <a:r>
              <a:rPr lang="en-US" dirty="0">
                <a:hlinkClick r:id="rId2"/>
              </a:rPr>
              <a:t>http://pandas.pydata.org/pandas-docs/stable/</a:t>
            </a:r>
            <a:r>
              <a:rPr lang="en-US" dirty="0"/>
              <a:t> </a:t>
            </a:r>
          </a:p>
          <a:p>
            <a:r>
              <a:rPr lang="en-US" dirty="0"/>
              <a:t>Matplotlib: </a:t>
            </a:r>
            <a:r>
              <a:rPr lang="en-US" dirty="0">
                <a:hlinkClick r:id="rId3"/>
              </a:rPr>
              <a:t>http://matplotlib.org/</a:t>
            </a:r>
            <a:r>
              <a:rPr lang="en-US" dirty="0"/>
              <a:t> </a:t>
            </a:r>
          </a:p>
          <a:p>
            <a:r>
              <a:rPr lang="en-US" dirty="0"/>
              <a:t>Note that the assigned reading in the Python Data Science Handbook (PDSH) is an outstanding resource for learning </a:t>
            </a:r>
            <a:r>
              <a:rPr lang="en-US" dirty="0" err="1"/>
              <a:t>numpy</a:t>
            </a:r>
            <a:r>
              <a:rPr lang="en-US" dirty="0"/>
              <a:t>, pandas, and matplotlib:  </a:t>
            </a:r>
            <a:r>
              <a:rPr lang="en-US" dirty="0">
                <a:hlinkClick r:id="rId4"/>
              </a:rPr>
              <a:t>https://jakevdp.github.io/PythonDataScienceHandbook/</a:t>
            </a:r>
            <a:endParaRPr lang="en-US" dirty="0"/>
          </a:p>
          <a:p>
            <a:r>
              <a:rPr lang="en-US" dirty="0"/>
              <a:t>PDSH Notebooks are available on </a:t>
            </a: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5"/>
              </a:rPr>
              <a:t>https://github.com/jakevdp/PythonDataScienceHandbook/tree/master/notebooks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232E-604C-4CEF-BE39-B8E4A1AD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Scientific Python Ecosystem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following commonly-used Python modules are a part of an ecosystem referred to as </a:t>
            </a:r>
            <a:r>
              <a:rPr lang="en-US" sz="3600" b="1" i="1" dirty="0"/>
              <a:t>SciPy</a:t>
            </a:r>
            <a:r>
              <a:rPr lang="en-US" sz="3600" dirty="0"/>
              <a:t>:</a:t>
            </a:r>
          </a:p>
        </p:txBody>
      </p:sp>
      <p:pic>
        <p:nvPicPr>
          <p:cNvPr id="4" name="Picture 3" descr="Screen Shot 2014-05-29 at 6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3319463"/>
            <a:ext cx="112691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Python 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i="1" dirty="0"/>
              <a:t>module</a:t>
            </a:r>
            <a:r>
              <a:rPr lang="en-US" sz="3200" dirty="0"/>
              <a:t> is a group of related code intended to be imported into other Python scripts.</a:t>
            </a:r>
          </a:p>
          <a:p>
            <a:r>
              <a:rPr lang="en-US" sz="3200" dirty="0"/>
              <a:t>The Python Standard Library is the standard foundation of the language and does not need to be imported into a Python script.</a:t>
            </a:r>
          </a:p>
          <a:p>
            <a:r>
              <a:rPr lang="en-US" sz="3200" dirty="0"/>
              <a:t>Other reusable code is imported as modules.</a:t>
            </a:r>
          </a:p>
          <a:p>
            <a:r>
              <a:rPr lang="en-US" sz="3200" dirty="0"/>
              <a:t>Importing a module means importing a single file but that file can import other modules</a:t>
            </a:r>
          </a:p>
        </p:txBody>
      </p:sp>
    </p:spTree>
    <p:extLst>
      <p:ext uri="{BB962C8B-B14F-4D97-AF65-F5344CB8AC3E}">
        <p14:creationId xmlns:p14="http://schemas.microsoft.com/office/powerpoint/2010/main" val="3962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197-3BC3-4199-8903-54DCF11A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65A4-FE96-4B7F-ADA1-1866A658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i="1" dirty="0"/>
              <a:t>package</a:t>
            </a:r>
            <a:r>
              <a:rPr lang="en-US" sz="3200" dirty="0"/>
              <a:t> is a collection of Python modules under a common namespace.</a:t>
            </a:r>
          </a:p>
          <a:p>
            <a:pPr lvl="1"/>
            <a:r>
              <a:rPr lang="en-US" sz="3200" dirty="0"/>
              <a:t>Think of packages as folders, and modules as files in a folder.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9DCD-D65F-4BA9-B3A2-A08C3F8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 err="1"/>
              <a:t>Numpy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85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8640-F4A2-4115-9F2D-23B1769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396D-0FA1-4C86-BF21-00FFCD60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the core library for scientific computing in Python. </a:t>
            </a:r>
          </a:p>
          <a:p>
            <a:r>
              <a:rPr lang="en-US" dirty="0"/>
              <a:t>Provides a high-performance multidimensional array object, and tools for working with these arrays.</a:t>
            </a:r>
          </a:p>
          <a:p>
            <a:r>
              <a:rPr lang="en-US" dirty="0"/>
              <a:t>Unlike python list, </a:t>
            </a:r>
            <a:r>
              <a:rPr lang="en-US" dirty="0" err="1"/>
              <a:t>numpy</a:t>
            </a:r>
            <a:r>
              <a:rPr lang="en-US" dirty="0"/>
              <a:t> elements must all be the same type</a:t>
            </a:r>
          </a:p>
          <a:p>
            <a:r>
              <a:rPr lang="en-US" dirty="0"/>
              <a:t>Forcing the same type allows for faster execution</a:t>
            </a:r>
          </a:p>
          <a:p>
            <a:r>
              <a:rPr lang="en-US" dirty="0" err="1"/>
              <a:t>Numpy</a:t>
            </a:r>
            <a:r>
              <a:rPr lang="en-US" dirty="0"/>
              <a:t> includes an extensive collection of mathematical operations</a:t>
            </a:r>
          </a:p>
          <a:p>
            <a:r>
              <a:rPr lang="en-US" dirty="0"/>
              <a:t>Whenever possible, try to use the </a:t>
            </a:r>
            <a:r>
              <a:rPr lang="en-US" dirty="0" err="1"/>
              <a:t>numpy</a:t>
            </a:r>
            <a:r>
              <a:rPr lang="en-US" dirty="0"/>
              <a:t> library over standard python due to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7E24-80A2-4A75-B71D-021FD95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FC09-138D-4346-ADE0-ECD21E30E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 err="1"/>
              <a:t>Numpy</a:t>
            </a:r>
            <a:r>
              <a:rPr lang="en-US" sz="72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52805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1848"/>
          </a:xfrm>
        </p:spPr>
        <p:txBody>
          <a:bodyPr>
            <a:normAutofit/>
          </a:bodyPr>
          <a:lstStyle/>
          <a:p>
            <a:r>
              <a:rPr lang="en-US" sz="72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6127083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-NewBranding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C61E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3B8640"/>
      </a:accent5>
      <a:accent6>
        <a:srgbClr val="FF700A"/>
      </a:accent6>
      <a:hlink>
        <a:srgbClr val="3DB5E6"/>
      </a:hlink>
      <a:folHlink>
        <a:srgbClr val="446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1"/>
          </a:solidFill>
        </a:ln>
        <a:effectLst/>
      </a:spPr>
      <a:bodyPr lIns="182880" tIns="182880" rIns="182880" bIns="182880" rtlCol="0" anchor="ctr" anchorCtr="0">
        <a:no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ctr" anchorCtr="0">
        <a:sp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rtonworks_16X9_Template_2016_BW1.potx" id="{D49CF724-EE59-402D-8082-7D926FB68B25}" vid="{359A820C-C3BA-4E58-BA80-ECB46B756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8125</TotalTime>
  <Words>1503</Words>
  <Application>Microsoft Office PowerPoint</Application>
  <PresentationFormat>Widescreen</PresentationFormat>
  <Paragraphs>265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Training-NewBranding</vt:lpstr>
      <vt:lpstr>Office Theme</vt:lpstr>
      <vt:lpstr>Numpy, Pandas, Matplotlib</vt:lpstr>
      <vt:lpstr>More Information</vt:lpstr>
      <vt:lpstr>The Scientific Python Ecosystem</vt:lpstr>
      <vt:lpstr>Python Modules and Packages</vt:lpstr>
      <vt:lpstr>Python Packages</vt:lpstr>
      <vt:lpstr>Numpy</vt:lpstr>
      <vt:lpstr>What is numpy?</vt:lpstr>
      <vt:lpstr>Numpy Demo</vt:lpstr>
      <vt:lpstr>Pandas</vt:lpstr>
      <vt:lpstr>What is pandas ?</vt:lpstr>
      <vt:lpstr>What is Pandas Continued</vt:lpstr>
      <vt:lpstr>Essential Pandas: Series and DataFrames</vt:lpstr>
      <vt:lpstr>Pandas Demo</vt:lpstr>
      <vt:lpstr>Matplotlib</vt:lpstr>
      <vt:lpstr>What is Matplotlib</vt:lpstr>
      <vt:lpstr>Matplotlib Demo</vt:lpstr>
      <vt:lpstr> Monte Carlo Simulations</vt:lpstr>
      <vt:lpstr>Monte Carlo Simulation</vt:lpstr>
      <vt:lpstr>Demo: Monte Carlo Simulation to Compute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Will</cp:lastModifiedBy>
  <cp:revision>119</cp:revision>
  <dcterms:created xsi:type="dcterms:W3CDTF">2016-09-04T15:23:29Z</dcterms:created>
  <dcterms:modified xsi:type="dcterms:W3CDTF">2020-01-16T21:24:38Z</dcterms:modified>
</cp:coreProperties>
</file>