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eb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0"/>
  </p:notesMasterIdLst>
  <p:sldIdLst>
    <p:sldId id="256" r:id="rId2"/>
    <p:sldId id="335" r:id="rId3"/>
    <p:sldId id="270" r:id="rId4"/>
    <p:sldId id="461" r:id="rId5"/>
    <p:sldId id="274" r:id="rId6"/>
    <p:sldId id="275" r:id="rId7"/>
    <p:sldId id="276" r:id="rId8"/>
    <p:sldId id="356" r:id="rId9"/>
    <p:sldId id="357" r:id="rId10"/>
    <p:sldId id="358" r:id="rId11"/>
    <p:sldId id="328" r:id="rId12"/>
    <p:sldId id="329" r:id="rId13"/>
    <p:sldId id="334" r:id="rId14"/>
    <p:sldId id="330" r:id="rId15"/>
    <p:sldId id="331" r:id="rId16"/>
    <p:sldId id="287" r:id="rId17"/>
    <p:sldId id="282" r:id="rId18"/>
    <p:sldId id="283" r:id="rId19"/>
    <p:sldId id="284" r:id="rId20"/>
    <p:sldId id="280" r:id="rId21"/>
    <p:sldId id="258" r:id="rId22"/>
    <p:sldId id="259" r:id="rId23"/>
    <p:sldId id="260" r:id="rId24"/>
    <p:sldId id="261" r:id="rId25"/>
    <p:sldId id="281" r:id="rId26"/>
    <p:sldId id="286" r:id="rId27"/>
    <p:sldId id="320" r:id="rId28"/>
    <p:sldId id="437" r:id="rId29"/>
    <p:sldId id="438" r:id="rId30"/>
    <p:sldId id="322" r:id="rId31"/>
    <p:sldId id="323" r:id="rId32"/>
    <p:sldId id="324" r:id="rId33"/>
    <p:sldId id="325" r:id="rId34"/>
    <p:sldId id="326" r:id="rId35"/>
    <p:sldId id="289" r:id="rId36"/>
    <p:sldId id="433" r:id="rId37"/>
    <p:sldId id="439" r:id="rId38"/>
    <p:sldId id="440" r:id="rId39"/>
    <p:sldId id="441" r:id="rId40"/>
    <p:sldId id="293" r:id="rId41"/>
    <p:sldId id="436" r:id="rId42"/>
    <p:sldId id="262" r:id="rId43"/>
    <p:sldId id="263" r:id="rId44"/>
    <p:sldId id="442" r:id="rId45"/>
    <p:sldId id="264" r:id="rId46"/>
    <p:sldId id="265" r:id="rId47"/>
    <p:sldId id="266" r:id="rId48"/>
    <p:sldId id="267" r:id="rId49"/>
    <p:sldId id="443" r:id="rId50"/>
    <p:sldId id="444" r:id="rId51"/>
    <p:sldId id="445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431" r:id="rId72"/>
    <p:sldId id="372" r:id="rId73"/>
    <p:sldId id="366" r:id="rId74"/>
    <p:sldId id="383" r:id="rId75"/>
    <p:sldId id="448" r:id="rId76"/>
    <p:sldId id="447" r:id="rId77"/>
    <p:sldId id="295" r:id="rId78"/>
    <p:sldId id="446" r:id="rId79"/>
    <p:sldId id="449" r:id="rId80"/>
    <p:sldId id="450" r:id="rId81"/>
    <p:sldId id="453" r:id="rId82"/>
    <p:sldId id="454" r:id="rId83"/>
    <p:sldId id="455" r:id="rId84"/>
    <p:sldId id="456" r:id="rId85"/>
    <p:sldId id="457" r:id="rId86"/>
    <p:sldId id="458" r:id="rId87"/>
    <p:sldId id="459" r:id="rId88"/>
    <p:sldId id="321" r:id="rId8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4679"/>
  </p:normalViewPr>
  <p:slideViewPr>
    <p:cSldViewPr snapToGrid="0" snapToObjects="1">
      <p:cViewPr varScale="1">
        <p:scale>
          <a:sx n="85" d="100"/>
          <a:sy n="85" d="100"/>
        </p:scale>
        <p:origin x="7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D0A08C9-C258-44B5-BDAD-46909358A10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11B4A11-3A16-4245-9516-F37C9CDE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6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https://www.google.com/url?sa=i&amp;source=images&amp;cd=&amp;ved=2ahUKEwj5uemno4XjAhVuTd8KHX8MCewQjRx6BAgBEAU&amp;url=https%3A%2F%2Fspikeybits.com%2F2016%2F12%2Fmake-your-own-dice-roller-for-around-3-tutorial.html&amp;psig=AOvVaw2XLa_5PMPUIwGSfumulC-I&amp;ust=1561573812436822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5F514-E216-4B0B-9B33-6FEA2EC08A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17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c3caad2_0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c3caad2_012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c3caad2_0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c3caad2_010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c7214b1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c7214b16_0_7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e4a649f4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e4a649f4_0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4819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c3caad2_0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c3caad2_013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c7214b1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6c7214b16_0_8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c7214b1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6c7214b16_0_9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e4a649f4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e4a649f4_0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e4a649f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e4a649f4_1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e4a649f4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e4a649f4_12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fc3caad2_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fc3caad2_0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e4a649f4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e4a649f4_13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29f4431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729f44319_0_4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4a649f4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4a649f4_15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726b84cdb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726b84cdb_0_19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c5810fb_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c5810fb_06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c5810fb_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c5810fb_06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4453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c5810fb_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c5810fb_06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242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c5810fb_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c5810fb_09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726b84cd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726b84cdb_0_2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c5810fb_0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c5810fb_010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fc3caad2_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fc3caad2_05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726b84cd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726b84cdb_0_2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6b84cdb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6b84cdb_0_2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fc69f484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fc69f484_0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fc69f484_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fc69f484_0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fc69f484_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fc69f484_05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c69f484_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c69f484_09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c69f484_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c69f484_07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c69f484_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c69f484_07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26951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c69f484_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c69f484_06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c69f484_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c69f484_08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c7214b1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6c7214b16_0_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c69f484_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c69f484_08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c765dbd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c765dbd5_0_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c765dbd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c765dbd5_0_3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c765dbd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c765dbd5_0_4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c765dbd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c765dbd5_0_5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c69f484_0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c69f484_018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c765dbd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c765dbd5_0_9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c765dbd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6c765dbd5_0_10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c69f484_0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c69f484_019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c765dbd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c765dbd5_0_11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course, we will use frequentist statistics (MLE), which is sometimes much easier to apply than Bayesian statistics but has some theoretical weaknesses.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730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6c765dbd5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6c765dbd5_0_13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c765dbd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6c765dbd5_0_12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6c765dbd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6c765dbd5_0_14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c765dbd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c765dbd5_0_15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c69f484_0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c69f484_020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6c765dbd5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6c765dbd5_0_16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c69f484_0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c69f484_02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066a1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066a1b_0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b066a1b_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b066a1b_05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b066a1b_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b066a1b_09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course, we will use frequentist statistics (MLE), which is sometimes much easier to apply than Bayesian statistics but has some theoretical weaknesses.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186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2e17bb7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2e17bb70_0_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b066a1b_0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b066a1b_01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2e17bb7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2e17bb70_0_3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b066a1b_0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b066a1b_01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9b135fca_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9b135fca_06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9b135fca_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9b135fca_07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72e17bb7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72e17bb70_0_21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with replacement: Sampling for boosting / bootstrap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5F514-E216-4B0B-9B33-6FEA2EC08AD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92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5F514-E216-4B0B-9B33-6FEA2EC08AD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95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course, we will use frequentist statistics (MLE), which is sometimes much easier to apply than Bayesian statistics but has some theoretical weaknesses.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3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c3caad2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c3caad2_08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c7214b1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c7214b16_0_6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7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8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07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7785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Tex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7068170" y="2737125"/>
            <a:ext cx="4625974" cy="29616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4000" kern="1200" cap="all" baseline="0">
                <a:solidFill>
                  <a:schemeClr val="accent2"/>
                </a:solidFill>
                <a:latin typeface="Agency FB" panose="020B0503020202020204" pitchFamily="34" charset="0"/>
              </a:defRPr>
            </a:lvl1pPr>
          </a:lstStyle>
          <a:p>
            <a:pPr lvl="0"/>
            <a:r>
              <a:rPr lang="en-US" dirty="0"/>
              <a:t>ADD MESSAGE                HERE.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5A8505-2A6A-4383-96B3-02890DC66C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691" y="479535"/>
            <a:ext cx="10515600" cy="1325563"/>
          </a:xfrm>
          <a:prstGeom prst="rect">
            <a:avLst/>
          </a:prstGeom>
        </p:spPr>
        <p:txBody>
          <a:bodyPr/>
          <a:lstStyle>
            <a:lvl1pPr marL="0" indent="0">
              <a:defRPr sz="4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533399" y="1311425"/>
            <a:ext cx="6096000" cy="438736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rgbClr val="63666A"/>
                </a:solidFill>
              </a:defRPr>
            </a:lvl2pPr>
            <a:lvl3pPr>
              <a:defRPr sz="1400">
                <a:solidFill>
                  <a:srgbClr val="63666A"/>
                </a:solidFill>
              </a:defRPr>
            </a:lvl3pPr>
            <a:lvl4pPr>
              <a:defRPr sz="1400">
                <a:solidFill>
                  <a:srgbClr val="63666A"/>
                </a:solidFill>
              </a:defRPr>
            </a:lvl4pPr>
            <a:lvl5pPr>
              <a:defRPr sz="1400">
                <a:solidFill>
                  <a:srgbClr val="63666A"/>
                </a:solidFill>
              </a:defRPr>
            </a:lvl5pPr>
            <a:lvl6pPr>
              <a:defRPr sz="1400">
                <a:solidFill>
                  <a:srgbClr val="63666A"/>
                </a:solidFill>
              </a:defRPr>
            </a:lvl6pPr>
            <a:lvl7pPr>
              <a:defRPr sz="1400"/>
            </a:lvl7pPr>
            <a:lvl8pPr>
              <a:defRPr sz="1400"/>
            </a:lvl8pPr>
            <a:lvl9pPr marL="3657600" indent="0">
              <a:buNone/>
              <a:defRPr/>
            </a:lvl9pPr>
          </a:lstStyle>
          <a:p>
            <a:pPr lvl="0"/>
            <a:r>
              <a:rPr lang="en-US" dirty="0"/>
              <a:t>Click to enter bulleted text.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C7586-85BD-4725-9F98-7CDB3B55FF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2" y="6333634"/>
            <a:ext cx="578719" cy="4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09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0FB6B20-E4AB-463D-9127-797E093B4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691" y="479535"/>
            <a:ext cx="10515600" cy="1325563"/>
          </a:xfrm>
          <a:prstGeom prst="rect">
            <a:avLst/>
          </a:prstGeom>
        </p:spPr>
        <p:txBody>
          <a:bodyPr/>
          <a:lstStyle>
            <a:lvl1pPr marL="0" indent="0">
              <a:defRPr sz="4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0F09B-5CB9-4011-80D0-6D8761C473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2" y="6333634"/>
            <a:ext cx="578719" cy="4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9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7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6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2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0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0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23369-ED8D-2946-AC80-A5467772DB1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cc-1701-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lefoot.com/math/discrete/counting/cardfreq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lefoot.com/math/discrete/counting/cardfreq.ht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stfx.ca/jquinn/STAT%20231/Class%20Power%20points/Lecture%209%20Uniform%20and%20normal%20distributions.ppt" TargetMode="External"/><Relationship Id="rId2" Type="http://schemas.openxmlformats.org/officeDocument/2006/relationships/hyperlink" Target="https://www.openintro.org/stat/teacher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es.nicholas.duke.edu/statsreview/jmc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wego.edu/~srp/stats/2_way_tbl_1.ht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et.com.au/itunes-just-how-random-is-random-339274094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3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essel's_correction" TargetMode="Externa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eb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s.inf.ed.ac.uk/rbf/CVonline/LOCAL_COPIES/AV0809/eshky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stats.stackexchange.com/questions/74082/what-is-the-difference-in-bayesian-estimate-and-maximum-likelihood-estim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Probability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Willard Williamson</a:t>
            </a:r>
          </a:p>
          <a:p>
            <a:r>
              <a:rPr lang="en-US" dirty="0"/>
              <a:t>Adjunct Professor</a:t>
            </a:r>
          </a:p>
          <a:p>
            <a:r>
              <a:rPr lang="en-US" dirty="0" err="1"/>
              <a:t>iSchool</a:t>
            </a:r>
            <a:r>
              <a:rPr lang="en-US" dirty="0"/>
              <a:t>, Syracuse University</a:t>
            </a:r>
          </a:p>
          <a:p>
            <a:r>
              <a:rPr lang="en-US" dirty="0">
                <a:hlinkClick r:id="rId2"/>
              </a:rPr>
              <a:t>linkedin.com/in/ncc-1701-d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1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Frequentist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76595"/>
          </a:xfrm>
        </p:spPr>
        <p:txBody>
          <a:bodyPr>
            <a:normAutofit/>
          </a:bodyPr>
          <a:lstStyle/>
          <a:p>
            <a:r>
              <a:rPr lang="en-US" b="1" dirty="0"/>
              <a:t>Frequentist statistics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probability of an outcome is the proportion of times the outcome would occur if we observed the random process an infinite number of times.</a:t>
            </a:r>
            <a:endParaRPr lang="en-US" dirty="0"/>
          </a:p>
          <a:p>
            <a:pPr lvl="1"/>
            <a:r>
              <a:rPr lang="en-US" dirty="0"/>
              <a:t>Makes an estimate of a parameter based on sample data. </a:t>
            </a:r>
          </a:p>
          <a:p>
            <a:pPr lvl="1"/>
            <a:r>
              <a:rPr lang="en-US" dirty="0"/>
              <a:t>It assumes a procedure where samples from the same population will be observed an infinite number of times. </a:t>
            </a:r>
          </a:p>
          <a:p>
            <a:pPr lvl="1"/>
            <a:r>
              <a:rPr lang="en-US" dirty="0"/>
              <a:t>It uses sampling with replacement</a:t>
            </a:r>
          </a:p>
          <a:p>
            <a:pPr lvl="1"/>
            <a:r>
              <a:rPr lang="en-US" dirty="0"/>
              <a:t>The samples build the distribution</a:t>
            </a:r>
          </a:p>
          <a:p>
            <a:pPr lvl="1"/>
            <a:r>
              <a:rPr lang="en-US" dirty="0"/>
              <a:t>We will use the frequentist interpretation in IST-718</a:t>
            </a:r>
          </a:p>
        </p:txBody>
      </p:sp>
    </p:spTree>
    <p:extLst>
      <p:ext uri="{BB962C8B-B14F-4D97-AF65-F5344CB8AC3E}">
        <p14:creationId xmlns:p14="http://schemas.microsoft.com/office/powerpoint/2010/main" val="134190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Disjoint and non-disjoint outcomes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953600" cy="211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en" sz="2100" i="1" dirty="0">
                <a:solidFill>
                  <a:schemeClr val="accent1"/>
                </a:solidFill>
              </a:rPr>
              <a:t>Disjoint (mutually exclusive) outcomes</a:t>
            </a:r>
            <a:r>
              <a:rPr lang="en" sz="2100" dirty="0">
                <a:solidFill>
                  <a:schemeClr val="accent1"/>
                </a:solidFill>
              </a:rPr>
              <a:t>:</a:t>
            </a:r>
            <a:r>
              <a:rPr lang="en" sz="2100" dirty="0">
                <a:solidFill>
                  <a:srgbClr val="000000"/>
                </a:solidFill>
              </a:rPr>
              <a:t> Cannot happen at the same time.</a:t>
            </a:r>
            <a:endParaRPr sz="2100" dirty="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 dirty="0">
                <a:solidFill>
                  <a:srgbClr val="000000"/>
                </a:solidFill>
              </a:rPr>
              <a:t>The outcome of a single coin toss cannot be a head and</a:t>
            </a:r>
            <a:br>
              <a:rPr lang="en" sz="2100" dirty="0">
                <a:solidFill>
                  <a:srgbClr val="000000"/>
                </a:solidFill>
              </a:rPr>
            </a:br>
            <a:r>
              <a:rPr lang="en" sz="2100" dirty="0">
                <a:solidFill>
                  <a:srgbClr val="000000"/>
                </a:solidFill>
              </a:rPr>
              <a:t>a tail.</a:t>
            </a:r>
            <a:endParaRPr sz="2100" dirty="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 dirty="0">
                <a:solidFill>
                  <a:srgbClr val="000000"/>
                </a:solidFill>
              </a:rPr>
              <a:t>A student both cannot fail and pass a class.</a:t>
            </a:r>
            <a:endParaRPr sz="2100" dirty="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 dirty="0">
                <a:solidFill>
                  <a:srgbClr val="000000"/>
                </a:solidFill>
              </a:rPr>
              <a:t>A single card drawn from a deck cannot be an ace and</a:t>
            </a:r>
            <a:br>
              <a:rPr lang="en" sz="2100" dirty="0">
                <a:solidFill>
                  <a:srgbClr val="000000"/>
                </a:solidFill>
              </a:rPr>
            </a:br>
            <a:r>
              <a:rPr lang="en" sz="2100" dirty="0">
                <a:solidFill>
                  <a:srgbClr val="000000"/>
                </a:solidFill>
              </a:rPr>
              <a:t>a queen.</a:t>
            </a:r>
            <a:endParaRPr sz="2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Disjoint and non-disjoint outcomes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1981200" y="3925200"/>
            <a:ext cx="7953600" cy="224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 i="1" dirty="0">
                <a:solidFill>
                  <a:schemeClr val="accent1"/>
                </a:solidFill>
              </a:rPr>
              <a:t>Non-disjoint outcomes</a:t>
            </a:r>
            <a:r>
              <a:rPr lang="en" sz="2000" dirty="0">
                <a:solidFill>
                  <a:schemeClr val="accent1"/>
                </a:solidFill>
              </a:rPr>
              <a:t>:</a:t>
            </a:r>
            <a:r>
              <a:rPr lang="en" sz="2000" dirty="0">
                <a:solidFill>
                  <a:srgbClr val="000000"/>
                </a:solidFill>
              </a:rPr>
              <a:t> Can happen at the same time.</a:t>
            </a:r>
            <a:endParaRPr sz="2000" dirty="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2000"/>
            </a:pPr>
            <a:r>
              <a:rPr lang="en" sz="2000" dirty="0">
                <a:solidFill>
                  <a:srgbClr val="000000"/>
                </a:solidFill>
              </a:rPr>
              <a:t>A student can get an A in Stats and A in Econ in the same semester.</a:t>
            </a:r>
            <a:endParaRPr sz="2000" dirty="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953600" cy="211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en" sz="2100" i="1" dirty="0">
                <a:solidFill>
                  <a:schemeClr val="accent1"/>
                </a:solidFill>
              </a:rPr>
              <a:t>Disjoint (mutually exclusive) outcomes</a:t>
            </a:r>
            <a:r>
              <a:rPr lang="en" sz="2100" dirty="0">
                <a:solidFill>
                  <a:schemeClr val="accent1"/>
                </a:solidFill>
              </a:rPr>
              <a:t>:</a:t>
            </a:r>
            <a:r>
              <a:rPr lang="en" sz="2100" dirty="0">
                <a:solidFill>
                  <a:srgbClr val="000000"/>
                </a:solidFill>
              </a:rPr>
              <a:t> Cannot happen at the same time.</a:t>
            </a:r>
            <a:endParaRPr sz="2100" dirty="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 dirty="0">
                <a:solidFill>
                  <a:srgbClr val="000000"/>
                </a:solidFill>
              </a:rPr>
              <a:t>The outcome of a single coin toss cannot be a head and</a:t>
            </a:r>
            <a:br>
              <a:rPr lang="en" sz="2100" dirty="0">
                <a:solidFill>
                  <a:srgbClr val="000000"/>
                </a:solidFill>
              </a:rPr>
            </a:br>
            <a:r>
              <a:rPr lang="en" sz="2100" dirty="0">
                <a:solidFill>
                  <a:srgbClr val="000000"/>
                </a:solidFill>
              </a:rPr>
              <a:t>a tail.</a:t>
            </a:r>
            <a:endParaRPr sz="2100" dirty="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 dirty="0">
                <a:solidFill>
                  <a:srgbClr val="000000"/>
                </a:solidFill>
              </a:rPr>
              <a:t>A student both cannot fail and pass a class.</a:t>
            </a:r>
            <a:endParaRPr sz="2100" dirty="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 dirty="0">
                <a:solidFill>
                  <a:srgbClr val="000000"/>
                </a:solidFill>
              </a:rPr>
              <a:t>A single card drawn from a deck cannot be an ace and</a:t>
            </a:r>
            <a:br>
              <a:rPr lang="en" sz="2100" dirty="0">
                <a:solidFill>
                  <a:srgbClr val="000000"/>
                </a:solidFill>
              </a:rPr>
            </a:br>
            <a:r>
              <a:rPr lang="en" sz="2100" dirty="0">
                <a:solidFill>
                  <a:srgbClr val="000000"/>
                </a:solidFill>
              </a:rPr>
              <a:t>a queen.</a:t>
            </a:r>
            <a:endParaRPr sz="2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General Addition Rule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953600" cy="500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 dirty="0">
                <a:solidFill>
                  <a:srgbClr val="000000"/>
                </a:solidFill>
              </a:rPr>
              <a:t>General addition rule</a:t>
            </a:r>
            <a:endParaRPr sz="2100" dirty="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100" dirty="0">
                <a:solidFill>
                  <a:srgbClr val="000000"/>
                </a:solidFill>
              </a:rPr>
              <a:t>	</a:t>
            </a:r>
            <a:r>
              <a:rPr lang="en" sz="2100" i="1" dirty="0">
                <a:solidFill>
                  <a:srgbClr val="000000"/>
                </a:solidFill>
              </a:rPr>
              <a:t>P(A or B) = P(A) + P(B) - P(A and B)</a:t>
            </a:r>
            <a:endParaRPr sz="2100" i="1" dirty="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100" dirty="0">
                <a:solidFill>
                  <a:srgbClr val="FF0000"/>
                </a:solidFill>
              </a:rPr>
              <a:t>Note</a:t>
            </a:r>
            <a:r>
              <a:rPr lang="en-US" sz="2100" dirty="0">
                <a:solidFill>
                  <a:srgbClr val="FF0000"/>
                </a:solidFill>
              </a:rPr>
              <a:t>s</a:t>
            </a:r>
            <a:r>
              <a:rPr lang="en" sz="2100" dirty="0">
                <a:solidFill>
                  <a:srgbClr val="FF0000"/>
                </a:solidFill>
              </a:rPr>
              <a:t>:</a:t>
            </a:r>
            <a:r>
              <a:rPr lang="en" sz="2100" dirty="0">
                <a:solidFill>
                  <a:srgbClr val="000000"/>
                </a:solidFill>
              </a:rPr>
              <a:t> </a:t>
            </a:r>
          </a:p>
          <a:p>
            <a:pPr marL="742950" lvl="1" indent="-285750">
              <a:lnSpc>
                <a:spcPct val="115000"/>
              </a:lnSpc>
            </a:pPr>
            <a:r>
              <a:rPr lang="en" sz="1700" dirty="0">
                <a:solidFill>
                  <a:srgbClr val="000000"/>
                </a:solidFill>
              </a:rPr>
              <a:t>For disjoint events </a:t>
            </a:r>
            <a:r>
              <a:rPr lang="en" sz="1700" i="1" dirty="0">
                <a:solidFill>
                  <a:srgbClr val="000000"/>
                </a:solidFill>
              </a:rPr>
              <a:t>P(A and B)</a:t>
            </a:r>
            <a:r>
              <a:rPr lang="en" sz="1700" dirty="0">
                <a:solidFill>
                  <a:srgbClr val="000000"/>
                </a:solidFill>
              </a:rPr>
              <a:t> = 0, so the above formula simplifies to </a:t>
            </a:r>
            <a:r>
              <a:rPr lang="en" sz="1700" i="1" dirty="0">
                <a:solidFill>
                  <a:srgbClr val="000000"/>
                </a:solidFill>
              </a:rPr>
              <a:t>P(A or B) = P(A) + P(B)</a:t>
            </a:r>
          </a:p>
          <a:p>
            <a:pPr marL="742950" lvl="1" indent="-285750">
              <a:lnSpc>
                <a:spcPct val="115000"/>
              </a:lnSpc>
            </a:pPr>
            <a:r>
              <a:rPr lang="en-US" sz="1800" dirty="0"/>
              <a:t>P(A or B) occurs means A, B, or both A and B</a:t>
            </a:r>
          </a:p>
          <a:p>
            <a:pPr marL="457200" lvl="1" indent="0">
              <a:lnSpc>
                <a:spcPct val="115000"/>
              </a:lnSpc>
              <a:buNone/>
            </a:pPr>
            <a:endParaRPr lang="en" sz="1700" i="1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115000"/>
              </a:lnSpc>
            </a:pPr>
            <a:endParaRPr sz="1700" i="1" dirty="0">
              <a:solidFill>
                <a:srgbClr val="000000"/>
              </a:solidFill>
            </a:endParaRPr>
          </a:p>
        </p:txBody>
      </p:sp>
      <p:cxnSp>
        <p:nvCxnSpPr>
          <p:cNvPr id="163" name="Google Shape;163;p27"/>
          <p:cNvCxnSpPr/>
          <p:nvPr/>
        </p:nvCxnSpPr>
        <p:spPr>
          <a:xfrm>
            <a:off x="2107100" y="3968600"/>
            <a:ext cx="218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1981200" y="6011250"/>
            <a:ext cx="7953600" cy="507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Figure from </a:t>
            </a:r>
            <a:r>
              <a:rPr lang="en" sz="1500" i="1" u="sng">
                <a:solidFill>
                  <a:srgbClr val="000000"/>
                </a:solidFill>
                <a:hlinkClick r:id="rId3"/>
              </a:rPr>
              <a:t>http://www.milefoot.com/math/discrete/counting/cardfreq.htm</a:t>
            </a:r>
            <a:endParaRPr sz="1500" i="1">
              <a:solidFill>
                <a:srgbClr val="000000"/>
              </a:solidFill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Union of non-disjoint events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953600" cy="211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000000"/>
                </a:solidFill>
              </a:rPr>
              <a:t>What is the probability of drawing a jack or a red card from a well shuffled full deck?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8451" y="2029525"/>
            <a:ext cx="6681025" cy="29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1981200" y="6011250"/>
            <a:ext cx="7953600" cy="507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Figure from </a:t>
            </a:r>
            <a:r>
              <a:rPr lang="en" sz="1500" i="1" u="sng">
                <a:solidFill>
                  <a:srgbClr val="000000"/>
                </a:solidFill>
                <a:hlinkClick r:id="rId3"/>
              </a:rPr>
              <a:t>http://www.milefoot.com/math/discrete/counting/cardfreq.htm</a:t>
            </a:r>
            <a:endParaRPr sz="1500" i="1">
              <a:solidFill>
                <a:srgbClr val="000000"/>
              </a:solidFill>
            </a:endParaRPr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Union of non-disjoint events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953600" cy="211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000000"/>
                </a:solidFill>
              </a:rPr>
              <a:t>What is the probability of drawing a jack or a red card from a well shuffled full deck?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8450" y="2029525"/>
            <a:ext cx="6681024" cy="29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9601" y="5006726"/>
            <a:ext cx="5128975" cy="10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ctrTitle"/>
          </p:nvPr>
        </p:nvSpPr>
        <p:spPr>
          <a:xfrm>
            <a:off x="2209800" y="2111126"/>
            <a:ext cx="7772400" cy="228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>
                <a:solidFill>
                  <a:schemeClr val="accent1"/>
                </a:solidFill>
              </a:rPr>
              <a:t>Probability Distributions</a:t>
            </a:r>
            <a:endParaRPr b="1" dirty="0">
              <a:solidFill>
                <a:schemeClr val="accent1"/>
              </a:solidFill>
            </a:endParaRPr>
          </a:p>
          <a:p>
            <a:pPr algn="l">
              <a:spcBef>
                <a:spcPts val="0"/>
              </a:spcBef>
            </a:pP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131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953600" cy="1830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lang="en" sz="1900" i="1">
                <a:solidFill>
                  <a:schemeClr val="accent1"/>
                </a:solidFill>
              </a:rPr>
              <a:t>probability distribution</a:t>
            </a:r>
            <a:r>
              <a:rPr lang="en" sz="1900">
                <a:solidFill>
                  <a:srgbClr val="000000"/>
                </a:solidFill>
              </a:rPr>
              <a:t> lists all possible events and the probabilities with which they occur.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probability distribution for the gender of one kid:</a:t>
            </a:r>
            <a:br>
              <a:rPr lang="en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Probability distributions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449" y="2542051"/>
            <a:ext cx="3589675" cy="8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1981200" y="2942350"/>
            <a:ext cx="7953600" cy="1830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Rules for probability distributions:</a:t>
            </a:r>
            <a:endParaRPr sz="1900">
              <a:solidFill>
                <a:srgbClr val="000000"/>
              </a:solidFill>
            </a:endParaRPr>
          </a:p>
          <a:p>
            <a:pPr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1. The events listed must be disjoint</a:t>
            </a:r>
            <a:endParaRPr sz="1900">
              <a:solidFill>
                <a:srgbClr val="000000"/>
              </a:solidFill>
            </a:endParaRPr>
          </a:p>
          <a:p>
            <a:pPr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2. Each probability must be between 0 and 1</a:t>
            </a:r>
            <a:endParaRPr sz="1900">
              <a:solidFill>
                <a:srgbClr val="000000"/>
              </a:solidFill>
            </a:endParaRPr>
          </a:p>
          <a:p>
            <a:pPr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3. The probabilities must total 1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953600" cy="1830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lang="en" sz="1900" i="1">
                <a:solidFill>
                  <a:schemeClr val="accent1"/>
                </a:solidFill>
              </a:rPr>
              <a:t>probability distribution</a:t>
            </a:r>
            <a:r>
              <a:rPr lang="en" sz="1900">
                <a:solidFill>
                  <a:srgbClr val="000000"/>
                </a:solidFill>
              </a:rPr>
              <a:t> lists all possible events and the probabilities with which they occur.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probability distribution for the gender of one kid:</a:t>
            </a:r>
            <a:br>
              <a:rPr lang="en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Probability distributions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449" y="2542051"/>
            <a:ext cx="3589675" cy="8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1981200" y="2942350"/>
            <a:ext cx="7953600" cy="1830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sz="1900" dirty="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 dirty="0">
                <a:solidFill>
                  <a:srgbClr val="000000"/>
                </a:solidFill>
              </a:rPr>
              <a:t>Rules for probability distributions:</a:t>
            </a:r>
            <a:endParaRPr sz="1900" dirty="0">
              <a:solidFill>
                <a:srgbClr val="000000"/>
              </a:solidFill>
            </a:endParaRPr>
          </a:p>
          <a:p>
            <a:pPr indent="0">
              <a:lnSpc>
                <a:spcPct val="115000"/>
              </a:lnSpc>
              <a:buNone/>
            </a:pPr>
            <a:r>
              <a:rPr lang="en" sz="1900" dirty="0">
                <a:solidFill>
                  <a:srgbClr val="000000"/>
                </a:solidFill>
              </a:rPr>
              <a:t>1. The events listed must be disjoint</a:t>
            </a:r>
            <a:endParaRPr sz="1900" dirty="0">
              <a:solidFill>
                <a:srgbClr val="000000"/>
              </a:solidFill>
            </a:endParaRPr>
          </a:p>
          <a:p>
            <a:pPr indent="0">
              <a:lnSpc>
                <a:spcPct val="115000"/>
              </a:lnSpc>
              <a:buNone/>
            </a:pPr>
            <a:r>
              <a:rPr lang="en" sz="1900" dirty="0">
                <a:solidFill>
                  <a:srgbClr val="000000"/>
                </a:solidFill>
              </a:rPr>
              <a:t>2. Each probability must be between 0 and 1</a:t>
            </a:r>
            <a:endParaRPr sz="1900" dirty="0">
              <a:solidFill>
                <a:srgbClr val="000000"/>
              </a:solidFill>
            </a:endParaRPr>
          </a:p>
          <a:p>
            <a:pPr indent="0">
              <a:lnSpc>
                <a:spcPct val="115000"/>
              </a:lnSpc>
              <a:buNone/>
            </a:pPr>
            <a:r>
              <a:rPr lang="en" sz="1900" dirty="0">
                <a:solidFill>
                  <a:srgbClr val="000000"/>
                </a:solidFill>
              </a:rPr>
              <a:t>3. The probabilities must total 1</a:t>
            </a: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953600" cy="1830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lang="en" sz="1900" i="1">
                <a:solidFill>
                  <a:schemeClr val="accent1"/>
                </a:solidFill>
              </a:rPr>
              <a:t>probability distribution</a:t>
            </a:r>
            <a:r>
              <a:rPr lang="en" sz="1900">
                <a:solidFill>
                  <a:srgbClr val="000000"/>
                </a:solidFill>
              </a:rPr>
              <a:t> lists all possible events and the probabilities with which they occur.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probability distribution for the gender of one kid:</a:t>
            </a:r>
            <a:br>
              <a:rPr lang="en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</p:txBody>
      </p:sp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Probability distributions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449" y="2542051"/>
            <a:ext cx="3589675" cy="8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1981200" y="5018550"/>
            <a:ext cx="7953600" cy="157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probability distribution for the genders of two kids:</a:t>
            </a:r>
            <a:br>
              <a:rPr lang="en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1425" y="5605225"/>
            <a:ext cx="5209150" cy="9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7370-2D54-4692-802D-44344A77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CC40-F3DA-43BE-877B-30D0DAC1E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07"/>
            <a:ext cx="10515600" cy="4767656"/>
          </a:xfrm>
        </p:spPr>
        <p:txBody>
          <a:bodyPr>
            <a:normAutofit/>
          </a:bodyPr>
          <a:lstStyle/>
          <a:p>
            <a:r>
              <a:rPr lang="en-US" dirty="0"/>
              <a:t>Thanks to the </a:t>
            </a:r>
            <a:r>
              <a:rPr lang="en-US" dirty="0" err="1"/>
              <a:t>openintro</a:t>
            </a:r>
            <a:r>
              <a:rPr lang="en-US" dirty="0"/>
              <a:t> project for providing lecture slides on conditional probability:  </a:t>
            </a:r>
            <a:r>
              <a:rPr lang="en-US" dirty="0">
                <a:hlinkClick r:id="rId2"/>
              </a:rPr>
              <a:t>https://www.openintro.org/stat/teachers.php</a:t>
            </a:r>
            <a:endParaRPr lang="en-US" dirty="0"/>
          </a:p>
          <a:p>
            <a:r>
              <a:rPr lang="en-US" dirty="0"/>
              <a:t>Thanks </a:t>
            </a:r>
            <a:r>
              <a:rPr lang="en-US" dirty="0" err="1"/>
              <a:t>toSt</a:t>
            </a:r>
            <a:r>
              <a:rPr lang="en-US" dirty="0"/>
              <a:t>. Francis Xavier University for lecture slides on the uniform distribution:  </a:t>
            </a:r>
            <a:r>
              <a:rPr lang="en-US" dirty="0">
                <a:hlinkClick r:id="rId3"/>
              </a:rPr>
              <a:t>http://people.stfx.ca/jquinn/STAT%20231/Class%20Power%20points/Lecture%209%20Uniform%20and%20normal%20distributions.ppt</a:t>
            </a:r>
            <a:r>
              <a:rPr lang="en-US" dirty="0"/>
              <a:t> </a:t>
            </a:r>
          </a:p>
          <a:p>
            <a:r>
              <a:rPr lang="en-US" dirty="0"/>
              <a:t>A nice review on joint, marginal, and conditional probability: </a:t>
            </a:r>
            <a:r>
              <a:rPr lang="en-US" dirty="0">
                <a:hlinkClick r:id="rId4"/>
              </a:rPr>
              <a:t>https://sites.nicholas.duke.edu/statsreview/jmc/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58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ctrTitle"/>
          </p:nvPr>
        </p:nvSpPr>
        <p:spPr>
          <a:xfrm>
            <a:off x="2209800" y="2111126"/>
            <a:ext cx="7772400" cy="228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>
                <a:solidFill>
                  <a:schemeClr val="accent1"/>
                </a:solidFill>
              </a:rPr>
              <a:t>Random Variables</a:t>
            </a:r>
            <a:endParaRPr b="1" dirty="0">
              <a:solidFill>
                <a:schemeClr val="accent1"/>
              </a:solidFill>
            </a:endParaRPr>
          </a:p>
          <a:p>
            <a:pPr algn="l">
              <a:spcBef>
                <a:spcPts val="0"/>
              </a:spcBef>
            </a:pP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1981200" y="3626650"/>
            <a:ext cx="7899000" cy="292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There are two types of random variables: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1000"/>
              </a:spcBef>
              <a:buSzPts val="1900"/>
            </a:pPr>
            <a:r>
              <a:rPr lang="en" sz="1900" i="1">
                <a:solidFill>
                  <a:schemeClr val="accent1"/>
                </a:solidFill>
              </a:rPr>
              <a:t>Discrete random variables</a:t>
            </a:r>
            <a:r>
              <a:rPr lang="en" sz="1900">
                <a:solidFill>
                  <a:srgbClr val="000000"/>
                </a:solidFill>
              </a:rPr>
              <a:t> often take only integer values</a:t>
            </a:r>
            <a:endParaRPr sz="1900">
              <a:solidFill>
                <a:srgbClr val="000000"/>
              </a:solidFill>
            </a:endParaRPr>
          </a:p>
          <a:p>
            <a:pPr lvl="1" indent="-3492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Example: Number of credit hours, Difference in number of credit hours this term vs last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1000"/>
              </a:spcBef>
              <a:buSzPts val="1900"/>
            </a:pPr>
            <a:r>
              <a:rPr lang="en" sz="1900" i="1">
                <a:solidFill>
                  <a:schemeClr val="accent1"/>
                </a:solidFill>
              </a:rPr>
              <a:t>Continuous random variables</a:t>
            </a:r>
            <a:r>
              <a:rPr lang="en" sz="1900">
                <a:solidFill>
                  <a:srgbClr val="000000"/>
                </a:solidFill>
              </a:rPr>
              <a:t> take real (decimal) values</a:t>
            </a:r>
            <a:endParaRPr sz="1900">
              <a:solidFill>
                <a:srgbClr val="000000"/>
              </a:solidFill>
            </a:endParaRPr>
          </a:p>
          <a:p>
            <a:pPr lvl="1" indent="-3492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Example: Cost of books this term, Difference in cost of books this term vs last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899000" cy="2362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lang="en" sz="1900" i="1">
                <a:solidFill>
                  <a:schemeClr val="accent1"/>
                </a:solidFill>
              </a:rPr>
              <a:t>random variable</a:t>
            </a:r>
            <a:r>
              <a:rPr lang="en" sz="1900">
                <a:solidFill>
                  <a:srgbClr val="000000"/>
                </a:solidFill>
              </a:rPr>
              <a:t> is a numeric quantity whose value depends on the outcome of a random event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We use a capital letter, like X, to denote a random variable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values of a random variable are denoted with a lowercase letter, in this case x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For example, </a:t>
            </a:r>
            <a:r>
              <a:rPr lang="en" sz="1900" i="1">
                <a:solidFill>
                  <a:srgbClr val="000000"/>
                </a:solidFill>
              </a:rPr>
              <a:t>P(X = x)</a:t>
            </a:r>
            <a:endParaRPr sz="1900" i="1">
              <a:solidFill>
                <a:srgbClr val="000000"/>
              </a:solidFill>
            </a:endParaRPr>
          </a:p>
        </p:txBody>
      </p:sp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Random variables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899000" cy="1925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 dirty="0">
                <a:solidFill>
                  <a:srgbClr val="000000"/>
                </a:solidFill>
              </a:rPr>
              <a:t>We are often interested in the average outcome of a random variable.</a:t>
            </a:r>
            <a:endParaRPr sz="2100" dirty="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 dirty="0">
                <a:solidFill>
                  <a:srgbClr val="000000"/>
                </a:solidFill>
              </a:rPr>
              <a:t>We call this the </a:t>
            </a:r>
            <a:r>
              <a:rPr lang="en" sz="2100" i="1" dirty="0">
                <a:solidFill>
                  <a:schemeClr val="accent1"/>
                </a:solidFill>
              </a:rPr>
              <a:t>expected value</a:t>
            </a:r>
            <a:r>
              <a:rPr lang="en" sz="2100" dirty="0">
                <a:solidFill>
                  <a:srgbClr val="000000"/>
                </a:solidFill>
              </a:rPr>
              <a:t> (mean), and it is a weighted average of the possible outcomes</a:t>
            </a:r>
            <a:endParaRPr sz="2100" dirty="0">
              <a:solidFill>
                <a:srgbClr val="000000"/>
              </a:solidFill>
            </a:endParaRPr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Expectation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8" name="Google Shape;4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874" y="3189599"/>
            <a:ext cx="37465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1981200" y="1320250"/>
            <a:ext cx="7899000" cy="1925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 dirty="0">
                <a:solidFill>
                  <a:schemeClr val="accent1"/>
                </a:solidFill>
              </a:rPr>
              <a:t>In a game of cards you win $1 if you draw a heart, $5 if you draw an ace (including the ace of hearts), $10 if you draw the king of spades, and nothing for any other card you draw. Write the probability model for your winnings, and calculate your expected winning.</a:t>
            </a:r>
            <a:endParaRPr sz="2100" dirty="0">
              <a:solidFill>
                <a:schemeClr val="accent1"/>
              </a:solidFill>
            </a:endParaRPr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981200" y="1772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value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of a discrete random variable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1981200" y="1320250"/>
            <a:ext cx="7899000" cy="1925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In a game of cards you win $1 if you draw a heart, $5 if you draw an ace (including the ace of hearts), $10 if you draw the king of spades and nothing for any other card you draw. Write the probability model for your winnings, and calculate your expected winning.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981200" y="1772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value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of a discrete random variable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701" y="3366798"/>
            <a:ext cx="5238275" cy="29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1981200" y="1320250"/>
            <a:ext cx="7899000" cy="99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Below is a visual representation of the probability distribution of winnings from this game: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1981200" y="1772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value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of a discrete random variable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039" y="2613500"/>
            <a:ext cx="658177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Variance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72" name="Google Shape;272;p38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8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Variance</a:t>
            </a:r>
            <a:r>
              <a:rPr lang="en" sz="1900">
                <a:solidFill>
                  <a:srgbClr val="000000"/>
                </a:solidFill>
              </a:rPr>
              <a:t> is roughly the average squared deviation from the mean.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pic>
        <p:nvPicPr>
          <p:cNvPr id="273" name="Google Shape;2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688" y="1764873"/>
            <a:ext cx="2083600" cy="7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9" name="Google Shape;279;p39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8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Variance</a:t>
            </a:r>
            <a:r>
              <a:rPr lang="en" sz="1900">
                <a:solidFill>
                  <a:srgbClr val="000000"/>
                </a:solidFill>
              </a:rPr>
              <a:t> is roughly the average squared deviation from the mean.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280" name="Google Shape;280;p39"/>
          <p:cNvSpPr txBox="1">
            <a:spLocks noGrp="1"/>
          </p:cNvSpPr>
          <p:nvPr>
            <p:ph type="body" idx="1"/>
          </p:nvPr>
        </p:nvSpPr>
        <p:spPr>
          <a:xfrm>
            <a:off x="2019000" y="2552700"/>
            <a:ext cx="3783198" cy="58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-US" sz="1900" dirty="0">
                <a:solidFill>
                  <a:srgbClr val="000000"/>
                </a:solidFill>
              </a:rPr>
              <a:t>Calculate the variance for student sleep </a:t>
            </a:r>
            <a:endParaRPr sz="1900" dirty="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 dirty="0">
              <a:solidFill>
                <a:srgbClr val="000000"/>
              </a:solidFill>
            </a:endParaRPr>
          </a:p>
        </p:txBody>
      </p:sp>
      <p:pic>
        <p:nvPicPr>
          <p:cNvPr id="282" name="Google Shape;2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688" y="1764873"/>
            <a:ext cx="2083600" cy="7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822" y="2599139"/>
            <a:ext cx="3581400" cy="22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9" name="Google Shape;279;p39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8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Variance</a:t>
            </a:r>
            <a:r>
              <a:rPr lang="en" sz="1900">
                <a:solidFill>
                  <a:srgbClr val="000000"/>
                </a:solidFill>
              </a:rPr>
              <a:t> is roughly the average squared deviation from the mean.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280" name="Google Shape;280;p39"/>
          <p:cNvSpPr txBox="1">
            <a:spLocks noGrp="1"/>
          </p:cNvSpPr>
          <p:nvPr>
            <p:ph type="body" idx="1"/>
          </p:nvPr>
        </p:nvSpPr>
        <p:spPr>
          <a:xfrm>
            <a:off x="2019000" y="2552700"/>
            <a:ext cx="4000014" cy="58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-US" sz="1900" dirty="0">
                <a:solidFill>
                  <a:srgbClr val="000000"/>
                </a:solidFill>
              </a:rPr>
              <a:t>Calculate the variance for student sleep </a:t>
            </a:r>
            <a:endParaRPr lang="en" sz="1900" dirty="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 dirty="0">
                <a:solidFill>
                  <a:srgbClr val="000000"/>
                </a:solidFill>
              </a:rPr>
              <a:t>The sample mean is</a:t>
            </a:r>
            <a:br>
              <a:rPr lang="en" sz="1900" dirty="0">
                <a:solidFill>
                  <a:srgbClr val="000000"/>
                </a:solidFill>
              </a:rPr>
            </a:br>
            <a:r>
              <a:rPr lang="en" sz="1900" dirty="0">
                <a:solidFill>
                  <a:srgbClr val="000000"/>
                </a:solidFill>
              </a:rPr>
              <a:t>and the sample size is n = 217.</a:t>
            </a:r>
            <a:endParaRPr sz="1900" dirty="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 dirty="0">
              <a:solidFill>
                <a:srgbClr val="000000"/>
              </a:solidFill>
            </a:endParaRPr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251" y="3429000"/>
            <a:ext cx="947725" cy="3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688" y="1764873"/>
            <a:ext cx="2083600" cy="7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822" y="2599139"/>
            <a:ext cx="3581400" cy="223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0718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9" name="Google Shape;279;p39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8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Variance</a:t>
            </a:r>
            <a:r>
              <a:rPr lang="en" sz="1900">
                <a:solidFill>
                  <a:srgbClr val="000000"/>
                </a:solidFill>
              </a:rPr>
              <a:t> is roughly the average squared deviation from the mean.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280" name="Google Shape;280;p39"/>
          <p:cNvSpPr txBox="1">
            <a:spLocks noGrp="1"/>
          </p:cNvSpPr>
          <p:nvPr>
            <p:ph type="body" idx="1"/>
          </p:nvPr>
        </p:nvSpPr>
        <p:spPr>
          <a:xfrm>
            <a:off x="2019000" y="2552700"/>
            <a:ext cx="4000014" cy="58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-US" sz="1900" dirty="0">
                <a:solidFill>
                  <a:srgbClr val="000000"/>
                </a:solidFill>
              </a:rPr>
              <a:t>Calculate the variance for student sleep </a:t>
            </a:r>
            <a:endParaRPr lang="en" sz="1900" dirty="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 dirty="0">
                <a:solidFill>
                  <a:srgbClr val="000000"/>
                </a:solidFill>
              </a:rPr>
              <a:t>The sample mean is</a:t>
            </a:r>
            <a:br>
              <a:rPr lang="en" sz="1900" dirty="0">
                <a:solidFill>
                  <a:srgbClr val="000000"/>
                </a:solidFill>
              </a:rPr>
            </a:br>
            <a:r>
              <a:rPr lang="en" sz="1900" dirty="0">
                <a:solidFill>
                  <a:srgbClr val="000000"/>
                </a:solidFill>
              </a:rPr>
              <a:t>and the sample size is n = 217.</a:t>
            </a: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-US" sz="1900" dirty="0">
                <a:solidFill>
                  <a:srgbClr val="000000"/>
                </a:solidFill>
              </a:rPr>
              <a:t>The variance of amount of sleep</a:t>
            </a:r>
            <a:br>
              <a:rPr lang="en-US" sz="1900" dirty="0">
                <a:solidFill>
                  <a:srgbClr val="000000"/>
                </a:solidFill>
              </a:rPr>
            </a:br>
            <a:r>
              <a:rPr lang="en-US" sz="1900" dirty="0">
                <a:solidFill>
                  <a:srgbClr val="000000"/>
                </a:solidFill>
              </a:rPr>
              <a:t>students get per night can be</a:t>
            </a:r>
            <a:br>
              <a:rPr lang="en-US" sz="1900" dirty="0">
                <a:solidFill>
                  <a:srgbClr val="000000"/>
                </a:solidFill>
              </a:rPr>
            </a:br>
            <a:r>
              <a:rPr lang="en-US" sz="1900" dirty="0">
                <a:solidFill>
                  <a:srgbClr val="000000"/>
                </a:solidFill>
              </a:rPr>
              <a:t>calculated as:</a:t>
            </a:r>
            <a:endParaRPr sz="1900" dirty="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 dirty="0">
              <a:solidFill>
                <a:srgbClr val="000000"/>
              </a:solidFill>
            </a:endParaRPr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251" y="3429000"/>
            <a:ext cx="947725" cy="3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688" y="1764873"/>
            <a:ext cx="2083600" cy="7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822" y="2599139"/>
            <a:ext cx="3581400" cy="22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95;p40">
            <a:extLst>
              <a:ext uri="{FF2B5EF4-FFF2-40B4-BE49-F238E27FC236}">
                <a16:creationId xmlns:a16="http://schemas.microsoft.com/office/drawing/2014/main" id="{CD351AEE-3FF0-4409-A6A4-927E5643DEF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5052" y="5371110"/>
            <a:ext cx="6817525" cy="783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004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E49A-36AF-409A-926A-65F8B8F3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42FD-349A-4F20-BC5E-A762334B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common probability concepts</a:t>
            </a:r>
          </a:p>
          <a:p>
            <a:r>
              <a:rPr lang="en-US" dirty="0"/>
              <a:t>Not an exhaustive survey</a:t>
            </a:r>
          </a:p>
          <a:p>
            <a:r>
              <a:rPr lang="en-US" dirty="0"/>
              <a:t>Highly recommended to take a probability and statistics class</a:t>
            </a:r>
          </a:p>
          <a:p>
            <a:r>
              <a:rPr lang="en-US" dirty="0"/>
              <a:t>Probability and statistics is very important to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925038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1" name="Google Shape;301;p41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493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Why do we use the squared deviation in the calculation of variance?</a:t>
            </a:r>
            <a:endParaRPr sz="21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7" name="Google Shape;307;p42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493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Why do we use the squared deviation in the calculation of variance?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To get rid of negatives so that observations equally distant from the mean are weighed equally.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To weigh larger deviations more heavily.</a:t>
            </a: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 </a:t>
            </a:r>
            <a:r>
              <a:rPr lang="en" sz="1900" i="1">
                <a:solidFill>
                  <a:schemeClr val="accent1"/>
                </a:solidFill>
              </a:rPr>
              <a:t>standard deviation</a:t>
            </a:r>
            <a:r>
              <a:rPr lang="en" sz="1900">
                <a:solidFill>
                  <a:srgbClr val="000000"/>
                </a:solidFill>
              </a:rPr>
              <a:t> is the square root of the variance, and has the same units as the data.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13" name="Google Shape;313;p4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Standard Deviation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14" name="Google Shape;3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096" y="2216011"/>
            <a:ext cx="1509609" cy="105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 </a:t>
            </a:r>
            <a:r>
              <a:rPr lang="en" sz="1900" i="1">
                <a:solidFill>
                  <a:schemeClr val="accent1"/>
                </a:solidFill>
              </a:rPr>
              <a:t>standard deviatio</a:t>
            </a:r>
            <a:r>
              <a:rPr lang="en" sz="1900">
                <a:solidFill>
                  <a:schemeClr val="accent1"/>
                </a:solidFill>
              </a:rPr>
              <a:t>n</a:t>
            </a:r>
            <a:r>
              <a:rPr lang="en" sz="1900">
                <a:solidFill>
                  <a:srgbClr val="000000"/>
                </a:solidFill>
              </a:rPr>
              <a:t> is the square root of the variance, and has the same units as the data.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20" name="Google Shape;320;p4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Standard Deviation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21" name="Google Shape;3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123" y="2215138"/>
            <a:ext cx="935825" cy="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2" y="4122059"/>
            <a:ext cx="2564600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0997" y="2408401"/>
            <a:ext cx="3810000" cy="24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4"/>
          <p:cNvSpPr txBox="1">
            <a:spLocks noGrp="1"/>
          </p:cNvSpPr>
          <p:nvPr>
            <p:ph type="body" idx="1"/>
          </p:nvPr>
        </p:nvSpPr>
        <p:spPr>
          <a:xfrm>
            <a:off x="1981200" y="2831275"/>
            <a:ext cx="3991200" cy="830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standard deviation of amount of sleep students get per night can be calculated as: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 </a:t>
            </a:r>
            <a:r>
              <a:rPr lang="en" sz="1900" i="1">
                <a:solidFill>
                  <a:schemeClr val="accent1"/>
                </a:solidFill>
              </a:rPr>
              <a:t>standard deviatio</a:t>
            </a:r>
            <a:r>
              <a:rPr lang="en" sz="1900">
                <a:solidFill>
                  <a:schemeClr val="accent1"/>
                </a:solidFill>
              </a:rPr>
              <a:t>n</a:t>
            </a:r>
            <a:r>
              <a:rPr lang="en" sz="1900">
                <a:solidFill>
                  <a:srgbClr val="000000"/>
                </a:solidFill>
              </a:rPr>
              <a:t> is the square root of the variance, and has the same units as the data.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30" name="Google Shape;330;p4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Standard Deviation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1" name="Google Shape;331;p45"/>
          <p:cNvSpPr txBox="1">
            <a:spLocks noGrp="1"/>
          </p:cNvSpPr>
          <p:nvPr>
            <p:ph type="body" idx="1"/>
          </p:nvPr>
        </p:nvSpPr>
        <p:spPr>
          <a:xfrm>
            <a:off x="1981200" y="4998250"/>
            <a:ext cx="8154000" cy="830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We can see that all of the data are within 3 standard deviations of the mean.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332" name="Google Shape;3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123" y="2215138"/>
            <a:ext cx="935825" cy="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2" y="4122059"/>
            <a:ext cx="2564600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0997" y="2408401"/>
            <a:ext cx="3810000" cy="24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5"/>
          <p:cNvSpPr txBox="1">
            <a:spLocks noGrp="1"/>
          </p:cNvSpPr>
          <p:nvPr>
            <p:ph type="body" idx="1"/>
          </p:nvPr>
        </p:nvSpPr>
        <p:spPr>
          <a:xfrm>
            <a:off x="1981200" y="2831275"/>
            <a:ext cx="3991200" cy="830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standard deviation of amount of sleep students get per night can be calculated as: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ctrTitle"/>
          </p:nvPr>
        </p:nvSpPr>
        <p:spPr>
          <a:xfrm>
            <a:off x="2209800" y="2111126"/>
            <a:ext cx="7772400" cy="228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</a:rPr>
              <a:t>Marginal, </a:t>
            </a:r>
            <a:r>
              <a:rPr lang="en" b="1" dirty="0">
                <a:solidFill>
                  <a:schemeClr val="accent1"/>
                </a:solidFill>
              </a:rPr>
              <a:t>Conditional, </a:t>
            </a:r>
            <a:r>
              <a:rPr lang="en-US" b="1" dirty="0">
                <a:solidFill>
                  <a:schemeClr val="accent1"/>
                </a:solidFill>
              </a:rPr>
              <a:t>and Joint </a:t>
            </a:r>
            <a:r>
              <a:rPr lang="en" b="1" dirty="0">
                <a:solidFill>
                  <a:schemeClr val="accent1"/>
                </a:solidFill>
              </a:rPr>
              <a:t>Probability</a:t>
            </a:r>
            <a:endParaRPr b="1" dirty="0">
              <a:solidFill>
                <a:schemeClr val="accent1"/>
              </a:solidFill>
            </a:endParaRPr>
          </a:p>
          <a:p>
            <a:pPr algn="l">
              <a:spcBef>
                <a:spcPts val="0"/>
              </a:spcBef>
            </a:pP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5C48-B6CC-4A09-9962-CB8AC9AB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Marginal Probability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59E99-506E-49F4-AC87-3B5EF897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The probability of an event occurring (p(A)), it may be thought of as an unconditional probability.</a:t>
            </a:r>
          </a:p>
          <a:p>
            <a:r>
              <a:rPr lang="en-US" dirty="0"/>
              <a:t>Example:  The probability of drawing a red card equals the number of red cards divided by the total number of cards:  26/52 = 0.5.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81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899000" cy="1762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Researchers randomly assigned 72 chronic users of cocaine into three groups: desipramine (antidepressant), lithium (standard treatment for cocaine) and placebo. Results of the study are summarized below.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Relapse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981200" y="5749525"/>
            <a:ext cx="8376900" cy="67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500" i="1" u="sng">
                <a:solidFill>
                  <a:srgbClr val="000000"/>
                </a:solidFill>
                <a:hlinkClick r:id="rId3"/>
              </a:rPr>
              <a:t>http://www.oswego.edu/~srp/stats/2_way_tbl_1.htm</a:t>
            </a:r>
            <a:endParaRPr sz="1500" i="1">
              <a:solidFill>
                <a:srgbClr val="000000"/>
              </a:solidFill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001" y="3026650"/>
            <a:ext cx="4895425" cy="20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899000" cy="89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What is the probability that a patient relapsed?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Marginal probability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9" name="Google Shape;4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901" y="2160851"/>
            <a:ext cx="5284025" cy="21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899000" cy="89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What is the probability that a patient relapsed?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Marginal probability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901" y="2160851"/>
            <a:ext cx="5284025" cy="21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2065425" y="4866300"/>
            <a:ext cx="7899000" cy="89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 i="1">
                <a:solidFill>
                  <a:srgbClr val="000000"/>
                </a:solidFill>
              </a:rPr>
              <a:t>P(relapsed)</a:t>
            </a:r>
            <a:r>
              <a:rPr lang="en" sz="2100">
                <a:solidFill>
                  <a:srgbClr val="000000"/>
                </a:solidFill>
              </a:rPr>
              <a:t> = 48 / 72 ~ 0.67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58" name="Google Shape;58;p12"/>
          <p:cNvSpPr/>
          <p:nvPr/>
        </p:nvSpPr>
        <p:spPr>
          <a:xfrm>
            <a:off x="4823475" y="3892600"/>
            <a:ext cx="545400" cy="459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" name="Google Shape;59;p12"/>
          <p:cNvSpPr/>
          <p:nvPr/>
        </p:nvSpPr>
        <p:spPr>
          <a:xfrm>
            <a:off x="7143700" y="3892600"/>
            <a:ext cx="545400" cy="459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D5E6-B24B-4678-B247-21FE3E3A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5"/>
            <a:ext cx="10515600" cy="660215"/>
          </a:xfrm>
        </p:spPr>
        <p:txBody>
          <a:bodyPr/>
          <a:lstStyle/>
          <a:p>
            <a:r>
              <a:rPr lang="en-US" dirty="0"/>
              <a:t>What is Probability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515B-F74A-4E9C-A0B1-EFDFE64E4580}"/>
              </a:ext>
            </a:extLst>
          </p:cNvPr>
          <p:cNvSpPr txBox="1"/>
          <p:nvPr/>
        </p:nvSpPr>
        <p:spPr>
          <a:xfrm>
            <a:off x="611045" y="1339098"/>
            <a:ext cx="11018836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Probability is a measure of uncertainty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We can try to compute the probability of almost any event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 event is the basic element to which probability can be applied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Events: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 observation or the result of an experiment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    like heads vs. tails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 description of a potential outcome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F52E7-D6AF-4F78-AA56-BD2314B4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282" y="3816456"/>
            <a:ext cx="24193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63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Joint probability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78707-795D-437D-9867-EB340BF44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p(A and B).  The probability of event A </a:t>
            </a:r>
            <a:r>
              <a:rPr lang="en-US" b="1" dirty="0"/>
              <a:t>and</a:t>
            </a:r>
            <a:r>
              <a:rPr lang="en-US" dirty="0"/>
              <a:t> event B occurring.</a:t>
            </a:r>
          </a:p>
          <a:p>
            <a:r>
              <a:rPr lang="en-US" dirty="0"/>
              <a:t>The probability of the intersection of two or more events.</a:t>
            </a:r>
          </a:p>
          <a:p>
            <a:r>
              <a:rPr lang="en-US" dirty="0"/>
              <a:t>The probability of the intersection of A and B may be written p(A ∩ B). </a:t>
            </a:r>
          </a:p>
          <a:p>
            <a:r>
              <a:rPr lang="en-US" dirty="0"/>
              <a:t>Example:  the probability that a card is a four and red =p(four and red) = 2/52=1/26.  (There are two red fours in a deck of 52, the 4 of hearts and the 4 of diamonds).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899000" cy="1070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What is the probability that a patient received the antidepressant (desipramine) </a:t>
            </a:r>
            <a:r>
              <a:rPr lang="en" sz="2100" u="sng">
                <a:solidFill>
                  <a:schemeClr val="accent1"/>
                </a:solidFill>
              </a:rPr>
              <a:t>and</a:t>
            </a:r>
            <a:r>
              <a:rPr lang="en" sz="2100">
                <a:solidFill>
                  <a:schemeClr val="accent1"/>
                </a:solidFill>
              </a:rPr>
              <a:t> relapsed?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Joint probability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926" y="2334550"/>
            <a:ext cx="4895425" cy="2030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608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899000" cy="1070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What is the probability that a patient received the antidepressant (desipramine) </a:t>
            </a:r>
            <a:r>
              <a:rPr lang="en" sz="2100" u="sng">
                <a:solidFill>
                  <a:schemeClr val="accent1"/>
                </a:solidFill>
              </a:rPr>
              <a:t>and</a:t>
            </a:r>
            <a:r>
              <a:rPr lang="en" sz="2100">
                <a:solidFill>
                  <a:schemeClr val="accent1"/>
                </a:solidFill>
              </a:rPr>
              <a:t> relapsed?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Joint probability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926" y="2334550"/>
            <a:ext cx="4895425" cy="20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4809850" y="2979125"/>
            <a:ext cx="545400" cy="4023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986925" y="3963025"/>
            <a:ext cx="484200" cy="4023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1981200" y="4645125"/>
            <a:ext cx="8376900" cy="1776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 i="1">
                <a:solidFill>
                  <a:srgbClr val="000000"/>
                </a:solidFill>
              </a:rPr>
              <a:t>P(relapsed and desipramine)</a:t>
            </a:r>
            <a:r>
              <a:rPr lang="en" sz="2100">
                <a:solidFill>
                  <a:srgbClr val="000000"/>
                </a:solidFill>
              </a:rPr>
              <a:t> = 10 / 72 ~ 0.14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515546" cy="34772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fontAlgn="base"/>
            <a:r>
              <a:rPr lang="en-US" dirty="0"/>
              <a:t> p(A|B) is the probability of event A occurring, given that event B occurs.</a:t>
            </a:r>
          </a:p>
          <a:p>
            <a:pPr fontAlgn="base"/>
            <a:r>
              <a:rPr lang="en-US" dirty="0"/>
              <a:t>Example:  given that you drew a red card, what’s the probability that it’s a four (p(</a:t>
            </a:r>
            <a:r>
              <a:rPr lang="en-US" dirty="0" err="1"/>
              <a:t>four|red</a:t>
            </a:r>
            <a:r>
              <a:rPr lang="en-US" dirty="0"/>
              <a:t>))=2/26=1/13.</a:t>
            </a:r>
          </a:p>
          <a:p>
            <a:pPr fontAlgn="base"/>
            <a:r>
              <a:rPr lang="en-US" dirty="0"/>
              <a:t> So out of the 26 red cards (given a red card), there are two fours so 2/26=1/13.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Conditional probability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899000" cy="104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The conditional probability of the outcome of interest A given condition B is calculated as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Conditional probability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475" y="2311447"/>
            <a:ext cx="2318750" cy="6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899000" cy="104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The conditional probability of the outcome of interest A given condition B is calculated as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Conditional probability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3786976"/>
            <a:ext cx="4643200" cy="19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4475" y="2311447"/>
            <a:ext cx="2318750" cy="6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6124" y="3114673"/>
            <a:ext cx="3361925" cy="10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899000" cy="104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The conditional probability of the outcome of interest A given condition B is calculated as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Conditional probability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3786976"/>
            <a:ext cx="4643200" cy="19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4475" y="2311447"/>
            <a:ext cx="2318750" cy="6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6124" y="3114673"/>
            <a:ext cx="3361925" cy="10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6124" y="4215498"/>
            <a:ext cx="979275" cy="6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899000" cy="104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The conditional probability of the outcome of interest A given condition B is calculated as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Conditional probability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3786976"/>
            <a:ext cx="4643200" cy="19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4475" y="2311447"/>
            <a:ext cx="2318750" cy="6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6124" y="3114673"/>
            <a:ext cx="3361925" cy="10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6113" y="4964275"/>
            <a:ext cx="662550" cy="6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26124" y="4215498"/>
            <a:ext cx="979275" cy="6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899000" cy="104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The conditional probability of the outcome of interest A given condition B is calculated as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Conditional probability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3786976"/>
            <a:ext cx="4643200" cy="19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4475" y="2311447"/>
            <a:ext cx="2318750" cy="6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6124" y="3114673"/>
            <a:ext cx="3361925" cy="10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6126" y="5713050"/>
            <a:ext cx="784875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26113" y="4964275"/>
            <a:ext cx="662550" cy="6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6124" y="4215498"/>
            <a:ext cx="979275" cy="6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899000" cy="4973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195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ts val="2100"/>
            </a:pPr>
            <a:r>
              <a:rPr lang="en" sz="2100" dirty="0">
                <a:solidFill>
                  <a:srgbClr val="000000"/>
                </a:solidFill>
              </a:rPr>
              <a:t>If two events are independent, their joint probability is simply the product of their probabilities. If the events are not believed to be independent, the joint probability is calculated slightly differently.</a:t>
            </a:r>
            <a:endParaRPr sz="2100" dirty="0">
              <a:solidFill>
                <a:srgbClr val="000000"/>
              </a:solidFill>
            </a:endParaRPr>
          </a:p>
        </p:txBody>
      </p:sp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General multiplication rule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4006500" cy="551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lang="en" sz="1900" i="1">
                <a:solidFill>
                  <a:schemeClr val="accent1"/>
                </a:solidFill>
              </a:rPr>
              <a:t>random process</a:t>
            </a:r>
            <a:r>
              <a:rPr lang="en" sz="1900">
                <a:solidFill>
                  <a:srgbClr val="000000"/>
                </a:solidFill>
              </a:rPr>
              <a:t> is a situation in which we know what outcomes could happen, but we don't know which particular outcome will happen.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Examples: coin tosses, die rolls, iTunes shuffle, whether the stock market goes up or down tomorrow, etc.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It can be helpful to model a process as random even if it is not truly random.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Random processes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6062475" y="5026925"/>
            <a:ext cx="42957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500" i="1" u="sng">
                <a:solidFill>
                  <a:srgbClr val="000000"/>
                </a:solidFill>
                <a:hlinkClick r:id="rId3"/>
              </a:rPr>
              <a:t>http://www.cnet.com.au/itunes-just-how-random-is-random-339274094.htm</a:t>
            </a:r>
            <a:endParaRPr sz="1500" i="1">
              <a:solidFill>
                <a:srgbClr val="000000"/>
              </a:solidFill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8434" y="1501101"/>
            <a:ext cx="3863824" cy="33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899000" cy="4973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195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ts val="2100"/>
            </a:pPr>
            <a:r>
              <a:rPr lang="en" sz="2100" dirty="0">
                <a:solidFill>
                  <a:srgbClr val="000000"/>
                </a:solidFill>
              </a:rPr>
              <a:t>If two events are independent, their joint probability is simply the product of their probabilities. If the events are not believed to be independent, the joint probability is calculated slightly differently.</a:t>
            </a:r>
            <a:endParaRPr sz="2100" dirty="0">
              <a:solidFill>
                <a:srgbClr val="000000"/>
              </a:solidFill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General multiplication rule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1981200" y="2753025"/>
            <a:ext cx="7899000" cy="293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If A and B represent two outcomes or events, then</a:t>
            </a:r>
            <a:br>
              <a:rPr lang="en" sz="2100">
                <a:solidFill>
                  <a:srgbClr val="000000"/>
                </a:solidFill>
              </a:rPr>
            </a:br>
            <a:r>
              <a:rPr lang="en" sz="2100">
                <a:solidFill>
                  <a:srgbClr val="000000"/>
                </a:solidFill>
              </a:rPr>
              <a:t>                      </a:t>
            </a:r>
            <a:r>
              <a:rPr lang="en" sz="2100" i="1">
                <a:solidFill>
                  <a:srgbClr val="000000"/>
                </a:solidFill>
              </a:rPr>
              <a:t>P(A and B) = P(A | B) x P(B)</a:t>
            </a:r>
            <a:br>
              <a:rPr lang="en" sz="2100">
                <a:solidFill>
                  <a:srgbClr val="000000"/>
                </a:solidFill>
              </a:rPr>
            </a:br>
            <a:r>
              <a:rPr lang="en" sz="2100">
                <a:solidFill>
                  <a:srgbClr val="000000"/>
                </a:solidFill>
              </a:rPr>
              <a:t>Note that this formula is simply the conditional probability formula, rearranged.</a:t>
            </a: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899000" cy="4973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195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ts val="2100"/>
            </a:pPr>
            <a:r>
              <a:rPr lang="en" sz="2100" dirty="0">
                <a:solidFill>
                  <a:srgbClr val="000000"/>
                </a:solidFill>
              </a:rPr>
              <a:t>If two events are independent, their joint probability is simply the product of their probabilities. If the events are not believed to be independent, the joint probability is calculated slightly differently.</a:t>
            </a:r>
            <a:endParaRPr sz="2100" dirty="0">
              <a:solidFill>
                <a:srgbClr val="000000"/>
              </a:solidFill>
            </a:endParaRPr>
          </a:p>
        </p:txBody>
      </p:sp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General multiplication rule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6" name="Google Shape;196;p28"/>
          <p:cNvSpPr txBox="1">
            <a:spLocks noGrp="1"/>
          </p:cNvSpPr>
          <p:nvPr>
            <p:ph type="body" idx="1"/>
          </p:nvPr>
        </p:nvSpPr>
        <p:spPr>
          <a:xfrm>
            <a:off x="1981200" y="2753025"/>
            <a:ext cx="7899000" cy="293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If A and B represent two outcomes or events, then</a:t>
            </a:r>
            <a:br>
              <a:rPr lang="en" sz="2100">
                <a:solidFill>
                  <a:srgbClr val="000000"/>
                </a:solidFill>
              </a:rPr>
            </a:br>
            <a:r>
              <a:rPr lang="en" sz="2100">
                <a:solidFill>
                  <a:srgbClr val="000000"/>
                </a:solidFill>
              </a:rPr>
              <a:t>                      </a:t>
            </a:r>
            <a:r>
              <a:rPr lang="en" sz="2100" i="1">
                <a:solidFill>
                  <a:srgbClr val="000000"/>
                </a:solidFill>
              </a:rPr>
              <a:t>P(A and B) = P(A | B) x P(B)</a:t>
            </a:r>
            <a:br>
              <a:rPr lang="en" sz="2100">
                <a:solidFill>
                  <a:srgbClr val="000000"/>
                </a:solidFill>
              </a:rPr>
            </a:br>
            <a:r>
              <a:rPr lang="en" sz="2100">
                <a:solidFill>
                  <a:srgbClr val="000000"/>
                </a:solidFill>
              </a:rPr>
              <a:t>Note that this formula is simply the conditional probability formula, rearranged.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It is useful to think of A as the outcome of interest and B as the condition.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1981200" y="1453225"/>
            <a:ext cx="7899000" cy="82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Consider the following (hypothetical) distribution of gender and major of students in an introductory statistics class: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1981200" y="310213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Independence and</a:t>
            </a:r>
            <a:endParaRPr dirty="0">
              <a:solidFill>
                <a:schemeClr val="accent1"/>
              </a:solidFill>
            </a:endParaRPr>
          </a:p>
          <a:p>
            <a:r>
              <a:rPr lang="en" dirty="0">
                <a:solidFill>
                  <a:schemeClr val="accent1"/>
                </a:solidFill>
              </a:rPr>
              <a:t>conditional probabilities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650" y="2224725"/>
            <a:ext cx="4075350" cy="14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1981200" y="3775600"/>
            <a:ext cx="7899000" cy="82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The probability that a randomly selected student is a social science major is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body" idx="1"/>
          </p:nvPr>
        </p:nvSpPr>
        <p:spPr>
          <a:xfrm>
            <a:off x="1981200" y="1453225"/>
            <a:ext cx="7899000" cy="82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Consider the following (hypothetical) distribution of gender and major of students in an introductory statistics class: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1981200" y="310213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Independence and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conditional probabilities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650" y="2224725"/>
            <a:ext cx="4075350" cy="14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body" idx="1"/>
          </p:nvPr>
        </p:nvSpPr>
        <p:spPr>
          <a:xfrm>
            <a:off x="1981200" y="3775600"/>
            <a:ext cx="7899000" cy="82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The probability that a randomly selected student is a social science major is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217" name="Google Shape;217;p31"/>
          <p:cNvSpPr txBox="1">
            <a:spLocks noGrp="1"/>
          </p:cNvSpPr>
          <p:nvPr>
            <p:ph type="body" idx="1"/>
          </p:nvPr>
        </p:nvSpPr>
        <p:spPr>
          <a:xfrm>
            <a:off x="1981200" y="1453225"/>
            <a:ext cx="7899000" cy="82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Consider the following (hypothetical) distribution of gender and major of students in an introductory statistics class: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1981200" y="310213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Independence and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conditional probabilities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650" y="2224725"/>
            <a:ext cx="4075350" cy="14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 txBox="1"/>
          <p:nvPr/>
        </p:nvSpPr>
        <p:spPr>
          <a:xfrm>
            <a:off x="4482600" y="4234225"/>
            <a:ext cx="2324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100"/>
              <a:t>60 / 100 = 0.6.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body" idx="1"/>
          </p:nvPr>
        </p:nvSpPr>
        <p:spPr>
          <a:xfrm>
            <a:off x="1981200" y="4458475"/>
            <a:ext cx="7899000" cy="559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The probability that a randomly selected student is a social science major given that they are female is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xfrm>
            <a:off x="1981200" y="3775600"/>
            <a:ext cx="7899000" cy="82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The probability that a randomly selected student is a social science major is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1"/>
          </p:nvPr>
        </p:nvSpPr>
        <p:spPr>
          <a:xfrm>
            <a:off x="1981200" y="1453225"/>
            <a:ext cx="7899000" cy="82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Consider the following (hypothetical) distribution of gender and major of students in an introductory statistics class: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981200" y="310213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Independence and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conditional probabilities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650" y="2224725"/>
            <a:ext cx="4075350" cy="14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/>
          <p:nvPr/>
        </p:nvSpPr>
        <p:spPr>
          <a:xfrm>
            <a:off x="4482600" y="4199425"/>
            <a:ext cx="2324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100"/>
              <a:t>60 / 100 = 0.6.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body" idx="1"/>
          </p:nvPr>
        </p:nvSpPr>
        <p:spPr>
          <a:xfrm>
            <a:off x="1981200" y="4458475"/>
            <a:ext cx="7899000" cy="559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The probability that a randomly selected student is a social science major given that they are female is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236" name="Google Shape;236;p33"/>
          <p:cNvSpPr txBox="1">
            <a:spLocks noGrp="1"/>
          </p:cNvSpPr>
          <p:nvPr>
            <p:ph type="body" idx="1"/>
          </p:nvPr>
        </p:nvSpPr>
        <p:spPr>
          <a:xfrm>
            <a:off x="1981200" y="3775600"/>
            <a:ext cx="7899000" cy="82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The probability that a randomly selected student is a social science major is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1"/>
          </p:nvPr>
        </p:nvSpPr>
        <p:spPr>
          <a:xfrm>
            <a:off x="1981200" y="1453225"/>
            <a:ext cx="7899000" cy="82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Consider the following (hypothetical) distribution of gender and major of students in an introductory statistics class: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238" name="Google Shape;238;p33"/>
          <p:cNvSpPr txBox="1">
            <a:spLocks noGrp="1"/>
          </p:cNvSpPr>
          <p:nvPr>
            <p:ph type="title"/>
          </p:nvPr>
        </p:nvSpPr>
        <p:spPr>
          <a:xfrm>
            <a:off x="1981200" y="310213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Independence and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conditional probabilities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650" y="2243387"/>
            <a:ext cx="4075350" cy="14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 txBox="1"/>
          <p:nvPr/>
        </p:nvSpPr>
        <p:spPr>
          <a:xfrm>
            <a:off x="4482600" y="4199425"/>
            <a:ext cx="2324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100"/>
              <a:t>60 / 100 = 0.6.</a:t>
            </a:r>
            <a:endParaRPr/>
          </a:p>
        </p:txBody>
      </p:sp>
      <p:sp>
        <p:nvSpPr>
          <p:cNvPr id="241" name="Google Shape;241;p33"/>
          <p:cNvSpPr txBox="1"/>
          <p:nvPr/>
        </p:nvSpPr>
        <p:spPr>
          <a:xfrm>
            <a:off x="7641325" y="4928950"/>
            <a:ext cx="23859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100"/>
              <a:t>30 / 50 = 0.6.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body" idx="1"/>
          </p:nvPr>
        </p:nvSpPr>
        <p:spPr>
          <a:xfrm>
            <a:off x="1981200" y="4458475"/>
            <a:ext cx="7899000" cy="559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 dirty="0">
                <a:solidFill>
                  <a:srgbClr val="000000"/>
                </a:solidFill>
              </a:rPr>
              <a:t>The probability that a randomly selected student is a social science major given that they are female is</a:t>
            </a:r>
            <a:endParaRPr sz="2100" dirty="0">
              <a:solidFill>
                <a:srgbClr val="000000"/>
              </a:solidFill>
            </a:endParaRPr>
          </a:p>
        </p:txBody>
      </p:sp>
      <p:sp>
        <p:nvSpPr>
          <p:cNvPr id="247" name="Google Shape;247;p34"/>
          <p:cNvSpPr txBox="1">
            <a:spLocks noGrp="1"/>
          </p:cNvSpPr>
          <p:nvPr>
            <p:ph type="body" idx="1"/>
          </p:nvPr>
        </p:nvSpPr>
        <p:spPr>
          <a:xfrm>
            <a:off x="1981200" y="3775600"/>
            <a:ext cx="7899000" cy="82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 dirty="0">
                <a:solidFill>
                  <a:srgbClr val="000000"/>
                </a:solidFill>
              </a:rPr>
              <a:t>The probability that a randomly selected student is a social science major is</a:t>
            </a:r>
            <a:endParaRPr sz="2100" dirty="0">
              <a:solidFill>
                <a:srgbClr val="000000"/>
              </a:solidFill>
            </a:endParaRPr>
          </a:p>
        </p:txBody>
      </p:sp>
      <p:sp>
        <p:nvSpPr>
          <p:cNvPr id="248" name="Google Shape;248;p34"/>
          <p:cNvSpPr txBox="1">
            <a:spLocks noGrp="1"/>
          </p:cNvSpPr>
          <p:nvPr>
            <p:ph type="body" idx="1"/>
          </p:nvPr>
        </p:nvSpPr>
        <p:spPr>
          <a:xfrm>
            <a:off x="1981200" y="1453225"/>
            <a:ext cx="7899000" cy="82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" sz="1900" dirty="0">
                <a:solidFill>
                  <a:srgbClr val="000000"/>
                </a:solidFill>
              </a:rPr>
              <a:t>Consider the following (hypothetical) distribution of gender and major of students in an introductory statistics class.  </a:t>
            </a:r>
            <a:r>
              <a:rPr lang="en-US" sz="1900" dirty="0">
                <a:solidFill>
                  <a:srgbClr val="000000"/>
                </a:solidFill>
              </a:rPr>
              <a:t>Are major and gender independent random variables?</a:t>
            </a: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249" name="Google Shape;249;p34"/>
          <p:cNvSpPr txBox="1">
            <a:spLocks noGrp="1"/>
          </p:cNvSpPr>
          <p:nvPr>
            <p:ph type="title"/>
          </p:nvPr>
        </p:nvSpPr>
        <p:spPr>
          <a:xfrm>
            <a:off x="1981200" y="310213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Independence and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conditional probabilities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408" y="2313350"/>
            <a:ext cx="4075350" cy="14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4"/>
          <p:cNvSpPr txBox="1"/>
          <p:nvPr/>
        </p:nvSpPr>
        <p:spPr>
          <a:xfrm>
            <a:off x="4482600" y="4234250"/>
            <a:ext cx="2324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100"/>
              <a:t>60 / 100 = 0.6.</a:t>
            </a:r>
            <a:endParaRPr/>
          </a:p>
        </p:txBody>
      </p:sp>
      <p:sp>
        <p:nvSpPr>
          <p:cNvPr id="252" name="Google Shape;252;p34"/>
          <p:cNvSpPr txBox="1"/>
          <p:nvPr/>
        </p:nvSpPr>
        <p:spPr>
          <a:xfrm>
            <a:off x="7632625" y="4920225"/>
            <a:ext cx="23859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100"/>
              <a:t>30 / 50 = 0.6.</a:t>
            </a:r>
            <a:endParaRPr/>
          </a:p>
        </p:txBody>
      </p:sp>
      <p:sp>
        <p:nvSpPr>
          <p:cNvPr id="253" name="Google Shape;253;p34"/>
          <p:cNvSpPr txBox="1">
            <a:spLocks noGrp="1"/>
          </p:cNvSpPr>
          <p:nvPr>
            <p:ph type="body" idx="1"/>
          </p:nvPr>
        </p:nvSpPr>
        <p:spPr>
          <a:xfrm>
            <a:off x="1981200" y="5148375"/>
            <a:ext cx="7899000" cy="82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 dirty="0">
                <a:solidFill>
                  <a:srgbClr val="000000"/>
                </a:solidFill>
              </a:rPr>
              <a:t>Since </a:t>
            </a:r>
            <a:r>
              <a:rPr lang="en" sz="2100" i="1" dirty="0">
                <a:solidFill>
                  <a:srgbClr val="000000"/>
                </a:solidFill>
              </a:rPr>
              <a:t>P(SS | M)</a:t>
            </a:r>
            <a:r>
              <a:rPr lang="en" sz="2100" dirty="0">
                <a:solidFill>
                  <a:srgbClr val="000000"/>
                </a:solidFill>
              </a:rPr>
              <a:t> also equals 0.6, major of students in this class does not depend on their gender: </a:t>
            </a:r>
            <a:r>
              <a:rPr lang="en" sz="2100" i="1" dirty="0">
                <a:solidFill>
                  <a:srgbClr val="000000"/>
                </a:solidFill>
              </a:rPr>
              <a:t>P(SS | F) = P(SS)</a:t>
            </a:r>
            <a:r>
              <a:rPr lang="en" sz="2100" dirty="0">
                <a:solidFill>
                  <a:srgbClr val="000000"/>
                </a:solidFill>
              </a:rPr>
              <a:t>.  </a:t>
            </a:r>
            <a:r>
              <a:rPr lang="en-US" sz="2100" dirty="0">
                <a:solidFill>
                  <a:srgbClr val="000000"/>
                </a:solidFill>
              </a:rPr>
              <a:t>Therefore major and gender are independent.</a:t>
            </a:r>
            <a:endParaRPr sz="2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body" idx="1"/>
          </p:nvPr>
        </p:nvSpPr>
        <p:spPr>
          <a:xfrm>
            <a:off x="1981200" y="1453225"/>
            <a:ext cx="7899000" cy="82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" sz="2100" dirty="0">
                <a:solidFill>
                  <a:srgbClr val="000000"/>
                </a:solidFill>
              </a:rPr>
              <a:t>Generically, if </a:t>
            </a:r>
            <a:r>
              <a:rPr lang="en" sz="2100" i="1" dirty="0">
                <a:solidFill>
                  <a:srgbClr val="000000"/>
                </a:solidFill>
              </a:rPr>
              <a:t>P(A | B) = P(A)</a:t>
            </a:r>
            <a:r>
              <a:rPr lang="en" sz="2100" dirty="0">
                <a:solidFill>
                  <a:srgbClr val="000000"/>
                </a:solidFill>
              </a:rPr>
              <a:t> then the events </a:t>
            </a:r>
            <a:r>
              <a:rPr lang="en" sz="2100" i="1" dirty="0">
                <a:solidFill>
                  <a:srgbClr val="000000"/>
                </a:solidFill>
              </a:rPr>
              <a:t>A</a:t>
            </a:r>
            <a:r>
              <a:rPr lang="en" sz="2100" dirty="0">
                <a:solidFill>
                  <a:srgbClr val="000000"/>
                </a:solidFill>
              </a:rPr>
              <a:t> and </a:t>
            </a:r>
            <a:r>
              <a:rPr lang="en" sz="2100" i="1" dirty="0">
                <a:solidFill>
                  <a:srgbClr val="000000"/>
                </a:solidFill>
              </a:rPr>
              <a:t>B</a:t>
            </a:r>
            <a:r>
              <a:rPr lang="en" sz="2100" dirty="0">
                <a:solidFill>
                  <a:srgbClr val="000000"/>
                </a:solidFill>
              </a:rPr>
              <a:t> are said to be independent.</a:t>
            </a:r>
            <a:endParaRPr sz="2100" dirty="0">
              <a:solidFill>
                <a:srgbClr val="000000"/>
              </a:solidFill>
            </a:endParaRPr>
          </a:p>
        </p:txBody>
      </p:sp>
      <p:sp>
        <p:nvSpPr>
          <p:cNvPr id="259" name="Google Shape;259;p35"/>
          <p:cNvSpPr txBox="1">
            <a:spLocks noGrp="1"/>
          </p:cNvSpPr>
          <p:nvPr>
            <p:ph type="title"/>
          </p:nvPr>
        </p:nvSpPr>
        <p:spPr>
          <a:xfrm>
            <a:off x="1981200" y="310213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Independence and</a:t>
            </a:r>
            <a:endParaRPr dirty="0">
              <a:solidFill>
                <a:schemeClr val="accent1"/>
              </a:solidFill>
            </a:endParaRPr>
          </a:p>
          <a:p>
            <a:r>
              <a:rPr lang="en" dirty="0">
                <a:solidFill>
                  <a:schemeClr val="accent1"/>
                </a:solidFill>
              </a:rPr>
              <a:t>conditional probabilities (cont.)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>
            <a:spLocks noGrp="1"/>
          </p:cNvSpPr>
          <p:nvPr>
            <p:ph type="body" idx="1"/>
          </p:nvPr>
        </p:nvSpPr>
        <p:spPr>
          <a:xfrm>
            <a:off x="1981200" y="2364525"/>
            <a:ext cx="7899000" cy="559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Conceptually: Giving </a:t>
            </a:r>
            <a:r>
              <a:rPr lang="en" sz="2100" i="1">
                <a:solidFill>
                  <a:srgbClr val="000000"/>
                </a:solidFill>
              </a:rPr>
              <a:t>B</a:t>
            </a:r>
            <a:r>
              <a:rPr lang="en" sz="2100">
                <a:solidFill>
                  <a:srgbClr val="000000"/>
                </a:solidFill>
              </a:rPr>
              <a:t> doesn’t tell us anything about </a:t>
            </a:r>
            <a:r>
              <a:rPr lang="en" sz="2100" i="1">
                <a:solidFill>
                  <a:srgbClr val="000000"/>
                </a:solidFill>
              </a:rPr>
              <a:t>A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265" name="Google Shape;265;p36"/>
          <p:cNvSpPr txBox="1">
            <a:spLocks noGrp="1"/>
          </p:cNvSpPr>
          <p:nvPr>
            <p:ph type="body" idx="1"/>
          </p:nvPr>
        </p:nvSpPr>
        <p:spPr>
          <a:xfrm>
            <a:off x="1981200" y="1453225"/>
            <a:ext cx="7899000" cy="82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Generically, if </a:t>
            </a:r>
            <a:r>
              <a:rPr lang="en" sz="2100" i="1">
                <a:solidFill>
                  <a:srgbClr val="000000"/>
                </a:solidFill>
              </a:rPr>
              <a:t>P(A | B) = P(A)</a:t>
            </a:r>
            <a:r>
              <a:rPr lang="en" sz="2100">
                <a:solidFill>
                  <a:srgbClr val="000000"/>
                </a:solidFill>
              </a:rPr>
              <a:t> then the events </a:t>
            </a:r>
            <a:r>
              <a:rPr lang="en" sz="2100" i="1">
                <a:solidFill>
                  <a:srgbClr val="000000"/>
                </a:solidFill>
              </a:rPr>
              <a:t>A</a:t>
            </a:r>
            <a:r>
              <a:rPr lang="en" sz="2100">
                <a:solidFill>
                  <a:srgbClr val="000000"/>
                </a:solidFill>
              </a:rPr>
              <a:t> and </a:t>
            </a:r>
            <a:r>
              <a:rPr lang="en" sz="2100" i="1">
                <a:solidFill>
                  <a:srgbClr val="000000"/>
                </a:solidFill>
              </a:rPr>
              <a:t>B</a:t>
            </a:r>
            <a:r>
              <a:rPr lang="en" sz="2100">
                <a:solidFill>
                  <a:srgbClr val="000000"/>
                </a:solidFill>
              </a:rPr>
              <a:t> are said to be independent.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266" name="Google Shape;266;p36"/>
          <p:cNvSpPr txBox="1">
            <a:spLocks noGrp="1"/>
          </p:cNvSpPr>
          <p:nvPr>
            <p:ph type="title"/>
          </p:nvPr>
        </p:nvSpPr>
        <p:spPr>
          <a:xfrm>
            <a:off x="1981200" y="310213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Independence and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conditional probabilities (cont.)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953600" cy="158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There are several possible interpretations of probability but they (almost) completely agree on the mathematical rules probability must follow.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P(A) = Probability of event A 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0 ≤ P(A) ≤ 1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Probability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>
            <a:spLocks noGrp="1"/>
          </p:cNvSpPr>
          <p:nvPr>
            <p:ph type="body" idx="1"/>
          </p:nvPr>
        </p:nvSpPr>
        <p:spPr>
          <a:xfrm>
            <a:off x="1981200" y="2923725"/>
            <a:ext cx="78990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Mathematically: We know that if events </a:t>
            </a:r>
            <a:r>
              <a:rPr lang="en" sz="2100" i="1">
                <a:solidFill>
                  <a:srgbClr val="000000"/>
                </a:solidFill>
              </a:rPr>
              <a:t>A</a:t>
            </a:r>
            <a:r>
              <a:rPr lang="en" sz="2100">
                <a:solidFill>
                  <a:srgbClr val="000000"/>
                </a:solidFill>
              </a:rPr>
              <a:t> and </a:t>
            </a:r>
            <a:r>
              <a:rPr lang="en" sz="2100" i="1">
                <a:solidFill>
                  <a:srgbClr val="000000"/>
                </a:solidFill>
              </a:rPr>
              <a:t>B</a:t>
            </a:r>
            <a:r>
              <a:rPr lang="en" sz="2100">
                <a:solidFill>
                  <a:srgbClr val="000000"/>
                </a:solidFill>
              </a:rPr>
              <a:t> are independent, </a:t>
            </a:r>
            <a:r>
              <a:rPr lang="en" sz="2100" i="1">
                <a:solidFill>
                  <a:srgbClr val="000000"/>
                </a:solidFill>
              </a:rPr>
              <a:t>P(A and B) = P(A) x P(B)</a:t>
            </a:r>
            <a:r>
              <a:rPr lang="en" sz="2100">
                <a:solidFill>
                  <a:srgbClr val="000000"/>
                </a:solidFill>
              </a:rPr>
              <a:t>. Then,</a:t>
            </a:r>
            <a:br>
              <a:rPr lang="en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</p:txBody>
      </p:sp>
      <p:sp>
        <p:nvSpPr>
          <p:cNvPr id="272" name="Google Shape;272;p37"/>
          <p:cNvSpPr txBox="1">
            <a:spLocks noGrp="1"/>
          </p:cNvSpPr>
          <p:nvPr>
            <p:ph type="body" idx="1"/>
          </p:nvPr>
        </p:nvSpPr>
        <p:spPr>
          <a:xfrm>
            <a:off x="1981200" y="2364525"/>
            <a:ext cx="7899000" cy="559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Conceptually: Giving </a:t>
            </a:r>
            <a:r>
              <a:rPr lang="en" sz="2100" i="1">
                <a:solidFill>
                  <a:srgbClr val="000000"/>
                </a:solidFill>
              </a:rPr>
              <a:t>B</a:t>
            </a:r>
            <a:r>
              <a:rPr lang="en" sz="2100">
                <a:solidFill>
                  <a:srgbClr val="000000"/>
                </a:solidFill>
              </a:rPr>
              <a:t> doesn’t tell us anything about </a:t>
            </a:r>
            <a:r>
              <a:rPr lang="en" sz="2100" i="1">
                <a:solidFill>
                  <a:srgbClr val="000000"/>
                </a:solidFill>
              </a:rPr>
              <a:t>A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273" name="Google Shape;273;p37"/>
          <p:cNvSpPr txBox="1">
            <a:spLocks noGrp="1"/>
          </p:cNvSpPr>
          <p:nvPr>
            <p:ph type="body" idx="1"/>
          </p:nvPr>
        </p:nvSpPr>
        <p:spPr>
          <a:xfrm>
            <a:off x="1981200" y="1453225"/>
            <a:ext cx="7899000" cy="82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Generically, if </a:t>
            </a:r>
            <a:r>
              <a:rPr lang="en" sz="2100" i="1">
                <a:solidFill>
                  <a:srgbClr val="000000"/>
                </a:solidFill>
              </a:rPr>
              <a:t>P(A | B) = P(A)</a:t>
            </a:r>
            <a:r>
              <a:rPr lang="en" sz="2100">
                <a:solidFill>
                  <a:srgbClr val="000000"/>
                </a:solidFill>
              </a:rPr>
              <a:t> then the events </a:t>
            </a:r>
            <a:r>
              <a:rPr lang="en" sz="2100" i="1">
                <a:solidFill>
                  <a:srgbClr val="000000"/>
                </a:solidFill>
              </a:rPr>
              <a:t>A</a:t>
            </a:r>
            <a:r>
              <a:rPr lang="en" sz="2100">
                <a:solidFill>
                  <a:srgbClr val="000000"/>
                </a:solidFill>
              </a:rPr>
              <a:t> and </a:t>
            </a:r>
            <a:r>
              <a:rPr lang="en" sz="2100" i="1">
                <a:solidFill>
                  <a:srgbClr val="000000"/>
                </a:solidFill>
              </a:rPr>
              <a:t>B</a:t>
            </a:r>
            <a:r>
              <a:rPr lang="en" sz="2100">
                <a:solidFill>
                  <a:srgbClr val="000000"/>
                </a:solidFill>
              </a:rPr>
              <a:t> are said to be independent.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274" name="Google Shape;274;p37"/>
          <p:cNvSpPr txBox="1">
            <a:spLocks noGrp="1"/>
          </p:cNvSpPr>
          <p:nvPr>
            <p:ph type="title"/>
          </p:nvPr>
        </p:nvSpPr>
        <p:spPr>
          <a:xfrm>
            <a:off x="1981200" y="310213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Independence and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conditional probabilities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75" name="Google Shape;2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326" y="3943998"/>
            <a:ext cx="5319299" cy="7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ctrTitle"/>
          </p:nvPr>
        </p:nvSpPr>
        <p:spPr>
          <a:xfrm>
            <a:off x="2209800" y="2111126"/>
            <a:ext cx="7772400" cy="228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>
                <a:solidFill>
                  <a:schemeClr val="accent1"/>
                </a:solidFill>
              </a:rPr>
              <a:t>Normal distribution</a:t>
            </a:r>
            <a:endParaRPr b="1" dirty="0">
              <a:solidFill>
                <a:schemeClr val="accent1"/>
              </a:solidFill>
            </a:endParaRPr>
          </a:p>
          <a:p>
            <a:pPr algn="l">
              <a:spcBef>
                <a:spcPts val="0"/>
              </a:spcBef>
            </a:pP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Normal 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8229600" cy="204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74650">
              <a:buSzPts val="2300"/>
            </a:pPr>
            <a:r>
              <a:rPr lang="en" sz="2300">
                <a:solidFill>
                  <a:srgbClr val="000000"/>
                </a:solidFill>
              </a:rPr>
              <a:t>Unimodal and symmetric, bell shaped curve</a:t>
            </a:r>
            <a:endParaRPr sz="2300">
              <a:solidFill>
                <a:srgbClr val="000000"/>
              </a:solidFill>
            </a:endParaRPr>
          </a:p>
          <a:p>
            <a:pPr indent="-374650">
              <a:spcBef>
                <a:spcPts val="0"/>
              </a:spcBef>
              <a:buSzPts val="2300"/>
            </a:pPr>
            <a:r>
              <a:rPr lang="en" sz="2300">
                <a:solidFill>
                  <a:srgbClr val="000000"/>
                </a:solidFill>
              </a:rPr>
              <a:t>Many variables are nearly normal, but none are exactly normal</a:t>
            </a:r>
            <a:endParaRPr sz="2300">
              <a:solidFill>
                <a:srgbClr val="000000"/>
              </a:solidFill>
            </a:endParaRPr>
          </a:p>
          <a:p>
            <a:pPr indent="-374650">
              <a:spcBef>
                <a:spcPts val="0"/>
              </a:spcBef>
              <a:buSzPts val="2300"/>
            </a:pPr>
            <a:r>
              <a:rPr lang="en" sz="2300">
                <a:solidFill>
                  <a:srgbClr val="000000"/>
                </a:solidFill>
              </a:rPr>
              <a:t>Denoted as </a:t>
            </a:r>
            <a:r>
              <a:rPr lang="en" sz="2300" i="1">
                <a:solidFill>
                  <a:schemeClr val="accent1"/>
                </a:solidFill>
              </a:rPr>
              <a:t>N(µ, σ)</a:t>
            </a:r>
            <a:r>
              <a:rPr lang="en" sz="2300">
                <a:solidFill>
                  <a:srgbClr val="000000"/>
                </a:solidFill>
              </a:rPr>
              <a:t> </a:t>
            </a:r>
            <a:r>
              <a:rPr lang="en" sz="2300"/>
              <a:t>→ </a:t>
            </a:r>
            <a:r>
              <a:rPr lang="en" sz="2300">
                <a:solidFill>
                  <a:srgbClr val="000000"/>
                </a:solidFill>
              </a:rPr>
              <a:t>Normal with mean </a:t>
            </a:r>
            <a:r>
              <a:rPr lang="en" sz="2300" i="1">
                <a:solidFill>
                  <a:srgbClr val="000000"/>
                </a:solidFill>
              </a:rPr>
              <a:t>µ</a:t>
            </a:r>
            <a:r>
              <a:rPr lang="en" sz="2300">
                <a:solidFill>
                  <a:srgbClr val="000000"/>
                </a:solidFill>
              </a:rPr>
              <a:t> and standard deviation </a:t>
            </a:r>
            <a:r>
              <a:rPr lang="en" sz="2300" i="1"/>
              <a:t>σ</a:t>
            </a:r>
            <a:endParaRPr sz="2300" i="1">
              <a:solidFill>
                <a:srgbClr val="000000"/>
              </a:solidFill>
            </a:endParaRPr>
          </a:p>
        </p:txBody>
      </p:sp>
      <p:pic>
        <p:nvPicPr>
          <p:cNvPr id="59" name="Google Shape;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976" y="3432925"/>
            <a:ext cx="5842225" cy="25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Heights of males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5" name="Google Shape;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305775"/>
            <a:ext cx="5569669" cy="4711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flipH="1">
            <a:off x="5750150" y="1305775"/>
            <a:ext cx="4634700" cy="493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 dirty="0"/>
              <a:t>“The male heights on OkCupid very nearly follow the expected normal distribution -- except the whole thing is shifted to the right of where it should be. Almost universally guys like to add a couple inches.”</a:t>
            </a:r>
            <a:endParaRPr sz="19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9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 dirty="0"/>
              <a:t>“You can also see a more subtle vanity at work: starting at roughly 5' 8", the top of the dotted curve tilts even further rightward. This means that guys as they get closer to six feet round up a bit more than usual, stretching for that coveted psychological benchmark.”</a:t>
            </a: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Heights of males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2" name="Google Shape;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83" y="1310488"/>
            <a:ext cx="5025893" cy="42513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9"/>
          <p:cNvSpPr txBox="1"/>
          <p:nvPr/>
        </p:nvSpPr>
        <p:spPr>
          <a:xfrm>
            <a:off x="1981206" y="5997625"/>
            <a:ext cx="54522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http://blog.okcupid.com/index.php/the-biggest-lies-in-online-dating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Heights of females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395600"/>
            <a:ext cx="5645084" cy="4779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Heights of females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 flipH="1">
            <a:off x="7478249" y="1227076"/>
            <a:ext cx="3946500" cy="493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/>
              <a:t>“When we looked into the data for women, we were surprised to see height exaggeration was just as widespread, though without the lurch towards a benchmark height.”</a:t>
            </a:r>
            <a:endParaRPr sz="2200" dirty="0">
              <a:solidFill>
                <a:srgbClr val="000000"/>
              </a:solidFill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1928975" y="5753925"/>
            <a:ext cx="74190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>
                <a:solidFill>
                  <a:schemeClr val="dk1"/>
                </a:solidFill>
              </a:rPr>
              <a:t>http://blog.okcupid.com/index.php/the-biggest-lies-in-online-dating</a:t>
            </a:r>
            <a:endParaRPr sz="1200"/>
          </a:p>
        </p:txBody>
      </p:sp>
      <p:pic>
        <p:nvPicPr>
          <p:cNvPr id="87" name="Google Shape;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199" y="1395601"/>
            <a:ext cx="5409415" cy="458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1981200" y="234563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Normal distributions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with different parameters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3" name="Google Shape;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351" y="1586851"/>
            <a:ext cx="5047775" cy="46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68-95-99.7 Rule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2" name="Google Shape;352;p55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8229600" cy="103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/>
              <a:t>For nearly normally distributed data,</a:t>
            </a:r>
            <a:endParaRPr sz="1700"/>
          </a:p>
          <a:p>
            <a:pPr indent="-33655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" sz="1700"/>
              <a:t>about 68% falls within 1 SD of the mean,</a:t>
            </a:r>
            <a:endParaRPr sz="1700"/>
          </a:p>
          <a:p>
            <a:pPr indent="-33655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" sz="1700"/>
              <a:t>about 95% falls within 2 SD of the mean,</a:t>
            </a:r>
            <a:endParaRPr sz="1700"/>
          </a:p>
          <a:p>
            <a:pPr indent="-33655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" sz="1700"/>
              <a:t>about 99.7% falls within 3 SD of the mean.</a:t>
            </a:r>
            <a:endParaRPr sz="17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/>
              <a:t>It is possible for observations to fall 4, 5, or more standard deviations away from the mean, but these occurrences are very rare if the data are nearly normal.</a:t>
            </a:r>
            <a:endParaRPr sz="1700"/>
          </a:p>
        </p:txBody>
      </p:sp>
      <p:pic>
        <p:nvPicPr>
          <p:cNvPr id="353" name="Google Shape;35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249" y="3201549"/>
            <a:ext cx="6069974" cy="30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Describing variability using the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68-95-99.7 Rule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9" name="Google Shape;359;p56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8229600" cy="60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/>
              <a:t>SAT scores are distributed nearly normally with mean 1500 and standard deviation 300.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953600" cy="158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There are several possible interpretations of probability but they (almost) completely agree on the mathematical rules probability must follow.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P(A) = Probability of event A 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0 ≤ P(A) ≤ 1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Probability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>
            <a:spLocks noGrp="1"/>
          </p:cNvSpPr>
          <p:nvPr>
            <p:ph type="body" idx="1"/>
          </p:nvPr>
        </p:nvSpPr>
        <p:spPr>
          <a:xfrm flipH="1">
            <a:off x="1981200" y="1908475"/>
            <a:ext cx="8229600" cy="679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3655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" sz="1700"/>
              <a:t>~68% of students score between 1200 and 1800 on the SAT.</a:t>
            </a:r>
            <a:endParaRPr sz="1700"/>
          </a:p>
          <a:p>
            <a:pPr indent="-33655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" sz="1700"/>
              <a:t>~95% of students score between 900 and 2100 on the SAT.</a:t>
            </a:r>
            <a:endParaRPr sz="1700"/>
          </a:p>
          <a:p>
            <a:pPr indent="-33655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" sz="1700"/>
              <a:t>~$99.7% of students score between 600 and 2400 on the SAT.</a:t>
            </a:r>
            <a:endParaRPr sz="1700"/>
          </a:p>
        </p:txBody>
      </p:sp>
      <p:sp>
        <p:nvSpPr>
          <p:cNvPr id="365" name="Google Shape;365;p57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Describing variability using the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68-95-99.7 Rule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6" name="Google Shape;366;p57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8229600" cy="60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/>
              <a:t>SAT scores are distributed nearly normally with mean 1500 and standard deviation 300.</a:t>
            </a:r>
            <a:endParaRPr sz="1700"/>
          </a:p>
        </p:txBody>
      </p:sp>
      <p:pic>
        <p:nvPicPr>
          <p:cNvPr id="367" name="Google Shape;36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718" y="2958675"/>
            <a:ext cx="5357474" cy="33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6E05F9-0479-4B30-8624-C2B5C2D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Uniform 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CDC5C-0C7B-4968-B276-D59941D1C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843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9F44684-984C-49ED-9101-94B958616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1"/>
                </a:solidFill>
              </a:rPr>
              <a:t>Uniform Distribution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B583802-DF61-4FFA-8E2E-9180353C6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0275" y="1677989"/>
            <a:ext cx="7937500" cy="4448175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A </a:t>
            </a:r>
            <a:r>
              <a:rPr lang="en-US" altLang="en-US" b="1" u="sng"/>
              <a:t>Uniform Distribution</a:t>
            </a:r>
            <a:r>
              <a:rPr lang="en-US" altLang="en-US" b="1"/>
              <a:t>  </a:t>
            </a:r>
            <a:r>
              <a:rPr lang="en-US" altLang="en-US"/>
              <a:t>has equally likely values over the range of possible outcomes. </a:t>
            </a:r>
            <a:br>
              <a:rPr lang="en-US" altLang="en-US"/>
            </a:br>
            <a:endParaRPr lang="en-US" altLang="en-US"/>
          </a:p>
          <a:p>
            <a:pPr marL="0" indent="0">
              <a:buNone/>
            </a:pPr>
            <a:r>
              <a:rPr lang="en-US" altLang="en-US"/>
              <a:t>A graph of the uniform probability distribution is a rectangle with area equal to 1.</a:t>
            </a:r>
            <a:br>
              <a:rPr lang="en-US" altLang="en-US"/>
            </a:br>
            <a:endParaRPr lang="en-US" altLang="en-US" b="1" u="sng"/>
          </a:p>
          <a:p>
            <a:pPr marL="0" indent="0"/>
            <a:endParaRPr lang="en-US" altLang="en-US" b="1" u="sng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FD5F51A-F447-4440-855B-FAB146110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9F4C6BD-A074-4115-894E-E1F51A696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990600"/>
            <a:ext cx="9144000" cy="22098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en-US"/>
              <a:t>    The figure below depicts the probability distribution for temperatures in a manufacturing process.  The temperatures are controlled so that they range between 0 and 5 degrees Celsius, and every possible temperature is equally likely.</a:t>
            </a:r>
            <a:br>
              <a:rPr lang="en-US" altLang="en-US" b="1"/>
            </a:br>
            <a:endParaRPr lang="en-US" altLang="en-US"/>
          </a:p>
        </p:txBody>
      </p:sp>
      <p:grpSp>
        <p:nvGrpSpPr>
          <p:cNvPr id="15364" name="Group 4">
            <a:extLst>
              <a:ext uri="{FF2B5EF4-FFF2-40B4-BE49-F238E27FC236}">
                <a16:creationId xmlns:a16="http://schemas.microsoft.com/office/drawing/2014/main" id="{89547ECD-1164-40C9-B8D3-49C80F928271}"/>
              </a:ext>
            </a:extLst>
          </p:cNvPr>
          <p:cNvGrpSpPr>
            <a:grpSpLocks/>
          </p:cNvGrpSpPr>
          <p:nvPr/>
        </p:nvGrpSpPr>
        <p:grpSpPr bwMode="auto">
          <a:xfrm>
            <a:off x="2514601" y="3017838"/>
            <a:ext cx="7256463" cy="3843554"/>
            <a:chOff x="665" y="1488"/>
            <a:chExt cx="4571" cy="2316"/>
          </a:xfrm>
        </p:grpSpPr>
        <p:sp>
          <p:nvSpPr>
            <p:cNvPr id="15365" name="Line 5">
              <a:extLst>
                <a:ext uri="{FF2B5EF4-FFF2-40B4-BE49-F238E27FC236}">
                  <a16:creationId xmlns:a16="http://schemas.microsoft.com/office/drawing/2014/main" id="{3C93EB9B-CE95-4055-8E3D-2AF6BA1A6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1" y="187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Line 6">
              <a:extLst>
                <a:ext uri="{FF2B5EF4-FFF2-40B4-BE49-F238E27FC236}">
                  <a16:creationId xmlns:a16="http://schemas.microsoft.com/office/drawing/2014/main" id="{CA4CBD52-CC42-47E5-8D45-5542E48F5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1" y="31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Line 7">
              <a:extLst>
                <a:ext uri="{FF2B5EF4-FFF2-40B4-BE49-F238E27FC236}">
                  <a16:creationId xmlns:a16="http://schemas.microsoft.com/office/drawing/2014/main" id="{AE16432F-5FCD-4762-83D1-1D34480D1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9" y="31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Line 8">
              <a:extLst>
                <a:ext uri="{FF2B5EF4-FFF2-40B4-BE49-F238E27FC236}">
                  <a16:creationId xmlns:a16="http://schemas.microsoft.com/office/drawing/2014/main" id="{E4381DA4-2E82-49C2-A99E-83AEEEBDE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31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Line 9">
              <a:extLst>
                <a:ext uri="{FF2B5EF4-FFF2-40B4-BE49-F238E27FC236}">
                  <a16:creationId xmlns:a16="http://schemas.microsoft.com/office/drawing/2014/main" id="{EFAEF554-0A42-431A-BDFE-ED3221B88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31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Text Box 10">
              <a:extLst>
                <a:ext uri="{FF2B5EF4-FFF2-40B4-BE49-F238E27FC236}">
                  <a16:creationId xmlns:a16="http://schemas.microsoft.com/office/drawing/2014/main" id="{20466B52-039F-4767-B32D-0A0478C94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098"/>
              <a:ext cx="213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5371" name="Line 11">
              <a:extLst>
                <a:ext uri="{FF2B5EF4-FFF2-40B4-BE49-F238E27FC236}">
                  <a16:creationId xmlns:a16="http://schemas.microsoft.com/office/drawing/2014/main" id="{2CC5F5B4-3FF9-42B7-93EC-230BC5287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" y="3190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Text Box 12">
              <a:extLst>
                <a:ext uri="{FF2B5EF4-FFF2-40B4-BE49-F238E27FC236}">
                  <a16:creationId xmlns:a16="http://schemas.microsoft.com/office/drawing/2014/main" id="{34656ED7-9D73-4E3B-ACFC-6BFF21DBB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" y="1488"/>
              <a:ext cx="45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 New Roman" panose="02020603050405020304" pitchFamily="18" charset="0"/>
                </a:rPr>
                <a:t>P(x)</a:t>
              </a:r>
            </a:p>
          </p:txBody>
        </p:sp>
        <p:sp>
          <p:nvSpPr>
            <p:cNvPr id="15373" name="Text Box 13">
              <a:extLst>
                <a:ext uri="{FF2B5EF4-FFF2-40B4-BE49-F238E27FC236}">
                  <a16:creationId xmlns:a16="http://schemas.microsoft.com/office/drawing/2014/main" id="{7F478AFD-3B89-430E-92AD-E49893890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3526"/>
              <a:ext cx="2480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 New Roman" panose="02020603050405020304" pitchFamily="18" charset="0"/>
                </a:rPr>
                <a:t>Temperature (degrees Celsius)</a:t>
              </a:r>
            </a:p>
          </p:txBody>
        </p:sp>
        <p:sp>
          <p:nvSpPr>
            <p:cNvPr id="15374" name="Text Box 14">
              <a:extLst>
                <a:ext uri="{FF2B5EF4-FFF2-40B4-BE49-F238E27FC236}">
                  <a16:creationId xmlns:a16="http://schemas.microsoft.com/office/drawing/2014/main" id="{0C504F5E-C9CE-4DEA-BEC7-F138DD60F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" y="3216"/>
              <a:ext cx="3267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 New Roman" panose="02020603050405020304" pitchFamily="18" charset="0"/>
                </a:rPr>
                <a:t>0        1         2            3            4            5</a:t>
              </a:r>
            </a:p>
          </p:txBody>
        </p:sp>
        <p:sp>
          <p:nvSpPr>
            <p:cNvPr id="15375" name="Text Box 15">
              <a:extLst>
                <a:ext uri="{FF2B5EF4-FFF2-40B4-BE49-F238E27FC236}">
                  <a16:creationId xmlns:a16="http://schemas.microsoft.com/office/drawing/2014/main" id="{1B48FA30-B770-4C5A-B66D-C5B4C79FE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1894"/>
              <a:ext cx="359" cy="1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 New Roman" panose="02020603050405020304" pitchFamily="18" charset="0"/>
                </a:rPr>
                <a:t>0.2</a:t>
              </a:r>
            </a:p>
            <a:p>
              <a:endParaRPr lang="en-US" altLang="en-US" sz="2400">
                <a:latin typeface="Times New Roman" panose="02020603050405020304" pitchFamily="18" charset="0"/>
              </a:endParaRPr>
            </a:p>
            <a:p>
              <a:endParaRPr lang="en-US" altLang="en-US" sz="2400">
                <a:latin typeface="Times New Roman" panose="02020603050405020304" pitchFamily="18" charset="0"/>
              </a:endParaRPr>
            </a:p>
            <a:p>
              <a:endParaRPr lang="en-US" altLang="en-US" sz="2400">
                <a:latin typeface="Times New Roman" panose="02020603050405020304" pitchFamily="18" charset="0"/>
              </a:endParaRPr>
            </a:p>
            <a:p>
              <a:endParaRPr lang="en-US" altLang="en-US" sz="2400">
                <a:latin typeface="Times New Roman" panose="02020603050405020304" pitchFamily="18" charset="0"/>
              </a:endParaRPr>
            </a:p>
            <a:p>
              <a:r>
                <a:rPr lang="en-US" altLang="en-US" sz="2400">
                  <a:latin typeface="Times New Roman" panose="02020603050405020304" pitchFamily="18" charset="0"/>
                </a:rPr>
                <a:t>   0</a:t>
              </a:r>
            </a:p>
          </p:txBody>
        </p:sp>
        <p:sp>
          <p:nvSpPr>
            <p:cNvPr id="15376" name="Line 16">
              <a:extLst>
                <a:ext uri="{FF2B5EF4-FFF2-40B4-BE49-F238E27FC236}">
                  <a16:creationId xmlns:a16="http://schemas.microsoft.com/office/drawing/2014/main" id="{BA4F1B20-8054-4A14-8877-6F5E2B983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" y="2038"/>
              <a:ext cx="30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7">
              <a:extLst>
                <a:ext uri="{FF2B5EF4-FFF2-40B4-BE49-F238E27FC236}">
                  <a16:creationId xmlns:a16="http://schemas.microsoft.com/office/drawing/2014/main" id="{4352C216-6201-41BD-AB71-8DB48F115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7" y="2038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E75BE13-B6FE-45B8-BACA-CE9040708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General Uniform Distribution</a:t>
            </a:r>
            <a:r>
              <a:rPr lang="en-US" altLang="en-US"/>
              <a:t> 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9AD94C3-9598-4117-850B-DFA9D10BF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0275" y="1677989"/>
            <a:ext cx="7937500" cy="4448175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A </a:t>
            </a:r>
            <a:r>
              <a:rPr lang="en-US" altLang="en-US" b="1" u="sng"/>
              <a:t>Uniform Distribution</a:t>
            </a:r>
            <a:r>
              <a:rPr lang="en-US" altLang="en-US" b="1"/>
              <a:t>  </a:t>
            </a:r>
            <a:r>
              <a:rPr lang="en-US" altLang="en-US"/>
              <a:t>has equally likely values over the range of possible outcomes, say c to d. </a:t>
            </a:r>
            <a:br>
              <a:rPr lang="en-US" altLang="en-US"/>
            </a:br>
            <a:endParaRPr lang="en-US" altLang="en-US"/>
          </a:p>
          <a:p>
            <a:pPr marL="0" indent="0">
              <a:buNone/>
            </a:pPr>
            <a:endParaRPr lang="en-US" altLang="en-US" b="1" u="sng"/>
          </a:p>
          <a:p>
            <a:pPr marL="0" indent="0"/>
            <a:endParaRPr lang="en-US" altLang="en-US" b="1" u="sng"/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1BAC452A-4BB0-435B-B8F3-6123476E4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9376" y="3284539"/>
          <a:ext cx="8405813" cy="3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3" imgW="3086100" imgH="1244600" progId="Equation.3">
                  <p:embed/>
                </p:oleObj>
              </mc:Choice>
              <mc:Fallback>
                <p:oleObj name="Equation" r:id="rId3" imgW="3086100" imgH="1244600" progId="Equation.3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1BAC452A-4BB0-435B-B8F3-6123476E40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6" y="3284539"/>
                        <a:ext cx="8405813" cy="330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6E05F9-0479-4B30-8624-C2B5C2D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Sampling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CDC5C-0C7B-4968-B276-D59941D1C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937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527C1B-0AFC-4ED9-AAD4-8CD0D169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6"/>
            <a:ext cx="10515600" cy="727096"/>
          </a:xfrm>
        </p:spPr>
        <p:txBody>
          <a:bodyPr/>
          <a:lstStyle/>
          <a:p>
            <a:r>
              <a:rPr lang="en-US" dirty="0"/>
              <a:t>Population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5895E-DE45-4AE0-B394-4081106BFB3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399" y="1311425"/>
            <a:ext cx="10681678" cy="438736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900" b="1" dirty="0"/>
              <a:t>Population</a:t>
            </a:r>
            <a:r>
              <a:rPr lang="en-US" sz="2900" dirty="0"/>
              <a:t>: A population is an entire collection of objects or individuals about which information is desired.  </a:t>
            </a:r>
          </a:p>
          <a:p>
            <a:pPr>
              <a:spcBef>
                <a:spcPts val="1200"/>
              </a:spcBef>
            </a:pPr>
            <a:r>
              <a:rPr lang="en-US" sz="2900" dirty="0"/>
              <a:t>Populations are often hard to measure exactly.</a:t>
            </a:r>
          </a:p>
          <a:p>
            <a:pPr>
              <a:spcBef>
                <a:spcPts val="1200"/>
              </a:spcBef>
            </a:pPr>
            <a:r>
              <a:rPr lang="en-US" sz="2900" dirty="0"/>
              <a:t>If we want to measure the percentage of Trump voters in the United States, the population is all eligible voters in the United States.</a:t>
            </a:r>
          </a:p>
          <a:p>
            <a:pPr>
              <a:spcBef>
                <a:spcPts val="1200"/>
              </a:spcBef>
            </a:pPr>
            <a:r>
              <a:rPr lang="en-US" sz="2900" dirty="0"/>
              <a:t>Some populations are known in their entirety.</a:t>
            </a:r>
          </a:p>
          <a:p>
            <a:pPr>
              <a:spcBef>
                <a:spcPts val="1200"/>
              </a:spcBef>
            </a:pPr>
            <a:r>
              <a:rPr lang="en-US" sz="2900" dirty="0"/>
              <a:t>If we want to know the percentage of female employees at Lockheed in Liverpool, the population is all Lockheed Liverpool employees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032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503E04-3CF7-479C-BC59-A87AB399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6"/>
            <a:ext cx="10515600" cy="622434"/>
          </a:xfrm>
        </p:spPr>
        <p:txBody>
          <a:bodyPr>
            <a:normAutofit fontScale="90000"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FA272-6287-45C6-A9DE-561C0B8E32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398" y="1169158"/>
            <a:ext cx="10697309" cy="4529627"/>
          </a:xfrm>
        </p:spPr>
        <p:txBody>
          <a:bodyPr/>
          <a:lstStyle/>
          <a:p>
            <a:r>
              <a:rPr lang="en-US" dirty="0"/>
              <a:t>What do we do if the population is too large to work with: Like the United states population?</a:t>
            </a:r>
          </a:p>
          <a:p>
            <a:r>
              <a:rPr lang="en-US" b="1" dirty="0"/>
              <a:t>Sample</a:t>
            </a:r>
            <a:r>
              <a:rPr lang="en-US" dirty="0"/>
              <a:t>: A sample  is a subset of a population.  </a:t>
            </a:r>
          </a:p>
          <a:p>
            <a:pPr lvl="1"/>
            <a:r>
              <a:rPr lang="en-US" dirty="0"/>
              <a:t>Ex: A sample of 1000 prospective voters for the Trump vs. Clinton election</a:t>
            </a:r>
          </a:p>
          <a:p>
            <a:pPr lvl="1"/>
            <a:r>
              <a:rPr lang="en-US" dirty="0"/>
              <a:t>Samples can be drawn from a population with or without replacement.</a:t>
            </a:r>
          </a:p>
          <a:p>
            <a:pPr lvl="1"/>
            <a:r>
              <a:rPr lang="en-US" dirty="0"/>
              <a:t>Sampling with or without replacement depends on context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8A52A4-C96A-4431-A488-B7E13104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21" y="2883521"/>
            <a:ext cx="5368162" cy="30770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FCF0E8-C39E-45E1-81DB-D87E0F5C9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1" y="2883521"/>
            <a:ext cx="5368162" cy="307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889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883AF6-6316-475C-A47A-D74A662C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6"/>
            <a:ext cx="10515600" cy="760090"/>
          </a:xfrm>
        </p:spPr>
        <p:txBody>
          <a:bodyPr/>
          <a:lstStyle/>
          <a:p>
            <a:r>
              <a:rPr lang="en-US" dirty="0"/>
              <a:t>Sampling Continued 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A073A-E613-41C4-B4D7-BCA63088CD0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400" dirty="0"/>
              <a:t>The process of sampling is a natural process, we do it in our everyday lives …</a:t>
            </a:r>
          </a:p>
          <a:p>
            <a:r>
              <a:rPr lang="en-US" sz="2400" dirty="0"/>
              <a:t>If you walked into an unfamiliar store and wanted to determine if the store was expensive or not, you would not check every price in the store; but rather, you would check the prices of a variety of items.</a:t>
            </a:r>
          </a:p>
          <a:p>
            <a:r>
              <a:rPr lang="en-US" sz="2400" dirty="0"/>
              <a:t>If you are cooking a batch of spaghetti sauce and wanted to check the quality, you would taste a small sample instead of the entire batch.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1126C4-5A3F-43CD-ACAB-42E9481DF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903" y="3100131"/>
            <a:ext cx="4324067" cy="2880910"/>
          </a:xfrm>
          <a:prstGeom prst="rect">
            <a:avLst/>
          </a:prstGeom>
        </p:spPr>
      </p:pic>
      <p:pic>
        <p:nvPicPr>
          <p:cNvPr id="1028" name="Picture 4" descr="Image result for department store">
            <a:extLst>
              <a:ext uri="{FF2B5EF4-FFF2-40B4-BE49-F238E27FC236}">
                <a16:creationId xmlns:a16="http://schemas.microsoft.com/office/drawing/2014/main" id="{F5702B64-B6AE-425C-9C5C-64C3A6306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03" y="556872"/>
            <a:ext cx="4217160" cy="236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7358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80AD7A-CFF0-4DBE-BC45-DB1BF51E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6"/>
            <a:ext cx="10515600" cy="679680"/>
          </a:xfrm>
        </p:spPr>
        <p:txBody>
          <a:bodyPr/>
          <a:lstStyle/>
          <a:p>
            <a:r>
              <a:rPr lang="en-US" dirty="0"/>
              <a:t>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20766F0-7B88-49B1-882A-B58036D387BF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533398" y="1311425"/>
                <a:ext cx="11194577" cy="4387360"/>
              </a:xfrm>
            </p:spPr>
            <p:txBody>
              <a:bodyPr/>
              <a:lstStyle/>
              <a:p>
                <a:r>
                  <a:rPr lang="en-US" sz="2800" dirty="0"/>
                  <a:t>Degrees of freedom indicate the number of independent values that can vary when estimating a population parameter.</a:t>
                </a:r>
              </a:p>
              <a:p>
                <a:r>
                  <a:rPr lang="en-US" sz="2800" dirty="0"/>
                  <a:t>Example:</a:t>
                </a:r>
              </a:p>
              <a:p>
                <a:pPr lvl="1"/>
                <a:r>
                  <a:rPr lang="en-US" sz="2400" dirty="0"/>
                  <a:t>Say you are trying to estimate a fixed population mean</a:t>
                </a:r>
              </a:p>
              <a:p>
                <a:pPr lvl="1"/>
                <a:r>
                  <a:rPr lang="en-US" sz="2400" dirty="0"/>
                  <a:t>You collect a sample containing 10 independent observations</a:t>
                </a:r>
              </a:p>
              <a:p>
                <a:pPr lvl="1"/>
                <a:r>
                  <a:rPr lang="en-US" sz="2400" dirty="0"/>
                  <a:t>Rearrange the formula for mean: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∗ 10 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(or mean * 10 = sample sum)</a:t>
                </a:r>
              </a:p>
              <a:p>
                <a:pPr lvl="1"/>
                <a:r>
                  <a:rPr lang="en-US" sz="2400" dirty="0"/>
                  <a:t>Only 9 out of 10 values can vary; the 10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sample value must be fixed</a:t>
                </a:r>
              </a:p>
              <a:p>
                <a:pPr lvl="1"/>
                <a:r>
                  <a:rPr lang="en-US" sz="2400" dirty="0"/>
                  <a:t>When estimating population parameters (like mean), the degrees of freedom = sample size – number of parameter estimates (10 – 1 in this example)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20766F0-7B88-49B1-882A-B58036D38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533398" y="1311425"/>
                <a:ext cx="11194577" cy="4387360"/>
              </a:xfrm>
              <a:blipFill>
                <a:blip r:embed="rId3"/>
                <a:stretch>
                  <a:fillRect l="-925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23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Two Views on Statistical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8393"/>
          </a:xfrm>
        </p:spPr>
        <p:txBody>
          <a:bodyPr>
            <a:normAutofit/>
          </a:bodyPr>
          <a:lstStyle/>
          <a:p>
            <a:r>
              <a:rPr lang="en-US" dirty="0"/>
              <a:t>Bayesian statistics</a:t>
            </a:r>
          </a:p>
          <a:p>
            <a:r>
              <a:rPr lang="en-US" dirty="0"/>
              <a:t>Frequentist Statistics</a:t>
            </a:r>
          </a:p>
        </p:txBody>
      </p:sp>
    </p:spTree>
    <p:extLst>
      <p:ext uri="{BB962C8B-B14F-4D97-AF65-F5344CB8AC3E}">
        <p14:creationId xmlns:p14="http://schemas.microsoft.com/office/powerpoint/2010/main" val="17000930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EE0C34-4DD9-4193-A29A-323DE1B6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5"/>
            <a:ext cx="10515600" cy="712369"/>
          </a:xfrm>
        </p:spPr>
        <p:txBody>
          <a:bodyPr/>
          <a:lstStyle/>
          <a:p>
            <a:r>
              <a:rPr lang="en-US" dirty="0"/>
              <a:t>Bessel’s Correction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0F52A-6B14-4C76-86D2-C9FDDDE2596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399" y="1311425"/>
            <a:ext cx="11017156" cy="4387360"/>
          </a:xfrm>
        </p:spPr>
        <p:txBody>
          <a:bodyPr/>
          <a:lstStyle/>
          <a:p>
            <a:r>
              <a:rPr lang="en-US" sz="2400" dirty="0"/>
              <a:t>Bessel was a French Mathematician </a:t>
            </a:r>
          </a:p>
          <a:p>
            <a:r>
              <a:rPr lang="en-US" sz="2400" dirty="0"/>
              <a:t>Bessel’s Correction uses the notion of degrees of freedom to improve the estimate of population variance when estimated from sample data.</a:t>
            </a:r>
          </a:p>
          <a:p>
            <a:r>
              <a:rPr lang="en-US" sz="2400" dirty="0"/>
              <a:t>Math Fact: Sample variance is always less than or equal to population variance (assuming sampling with replacement).</a:t>
            </a:r>
          </a:p>
          <a:p>
            <a:r>
              <a:rPr lang="en-US" sz="2400" dirty="0"/>
              <a:t>Bessel’s correction: Subtracting 1 from the number of sample observations in the variance formula produces a better estimate of the population variance.</a:t>
            </a:r>
          </a:p>
          <a:p>
            <a:r>
              <a:rPr lang="en-US" sz="2400" dirty="0"/>
              <a:t>See: </a:t>
            </a:r>
            <a:r>
              <a:rPr lang="en-US" sz="2400" dirty="0">
                <a:hlinkClick r:id="rId2"/>
              </a:rPr>
              <a:t>https://en.wikipedia.org/wiki/Bessel%27s_correction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16423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9E7FD1-1193-4529-B554-59CAA3AA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6"/>
            <a:ext cx="10515600" cy="679680"/>
          </a:xfrm>
        </p:spPr>
        <p:txBody>
          <a:bodyPr/>
          <a:lstStyle/>
          <a:p>
            <a:r>
              <a:rPr lang="en-US" dirty="0"/>
              <a:t>Covariance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025D6-9DA1-48C8-8A65-922F0FF468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398" y="1311424"/>
            <a:ext cx="11099043" cy="4734533"/>
          </a:xfrm>
        </p:spPr>
        <p:txBody>
          <a:bodyPr/>
          <a:lstStyle/>
          <a:p>
            <a:r>
              <a:rPr lang="en-US" sz="3200" dirty="0"/>
              <a:t>Covariance measures the linear relationship between 2 random variables.</a:t>
            </a:r>
          </a:p>
          <a:p>
            <a:r>
              <a:rPr lang="en-US" sz="3200" dirty="0"/>
              <a:t>Positive covariance means as X increases, Y also increases</a:t>
            </a:r>
          </a:p>
          <a:p>
            <a:r>
              <a:rPr lang="en-US" sz="3200" dirty="0"/>
              <a:t>Negative covariance means as X increases, Y decreases</a:t>
            </a:r>
          </a:p>
          <a:p>
            <a:r>
              <a:rPr lang="en-US" sz="3200" dirty="0"/>
              <a:t>Does have units, ranges from + infinity to - infinity</a:t>
            </a:r>
          </a:p>
          <a:p>
            <a:r>
              <a:rPr lang="en-US" sz="3200" dirty="0"/>
              <a:t>Not normalized so it’s hard to tell the degree of co-variation based on the resulting number.</a:t>
            </a:r>
          </a:p>
          <a:p>
            <a:r>
              <a:rPr lang="en-US" sz="3200" dirty="0"/>
              <a:t>The sign is what matters when interpreting covariance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332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BA427D-3D56-4977-9460-948CF82B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5"/>
            <a:ext cx="10515600" cy="644131"/>
          </a:xfrm>
        </p:spPr>
        <p:txBody>
          <a:bodyPr/>
          <a:lstStyle/>
          <a:p>
            <a:r>
              <a:rPr lang="en-US" dirty="0"/>
              <a:t>Covariance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D2836A-554D-4A49-B6B4-3D846E0057A8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533399" y="1311425"/>
                <a:ext cx="10487892" cy="478002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𝐶𝑂𝑉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𝑑𝑑𝑜𝑓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))(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600" dirty="0"/>
              </a:p>
              <a:p>
                <a:r>
                  <a:rPr lang="en-US" altLang="en-US" sz="2600" b="1" dirty="0" err="1">
                    <a:latin typeface="Arial Unicode MS"/>
                  </a:rPr>
                  <a:t>numpy.cov</a:t>
                </a:r>
                <a:r>
                  <a:rPr lang="en-US" altLang="en-US" sz="2600" b="1" dirty="0"/>
                  <a:t>(</a:t>
                </a:r>
                <a:r>
                  <a:rPr lang="en-US" altLang="en-US" sz="2600" b="1" i="1" dirty="0">
                    <a:latin typeface="Arial" panose="020B0604020202020204" pitchFamily="34" charset="0"/>
                  </a:rPr>
                  <a:t>m</a:t>
                </a:r>
                <a:r>
                  <a:rPr lang="en-US" altLang="en-US" sz="2600" b="1" dirty="0">
                    <a:latin typeface="Arial" panose="020B0604020202020204" pitchFamily="34" charset="0"/>
                  </a:rPr>
                  <a:t>, </a:t>
                </a:r>
                <a:r>
                  <a:rPr lang="en-US" altLang="en-US" sz="2600" b="1" i="1" dirty="0">
                    <a:latin typeface="Arial" panose="020B0604020202020204" pitchFamily="34" charset="0"/>
                  </a:rPr>
                  <a:t>y=None</a:t>
                </a:r>
                <a:r>
                  <a:rPr lang="en-US" altLang="en-US" sz="2600" b="1" dirty="0">
                    <a:latin typeface="Arial" panose="020B0604020202020204" pitchFamily="34" charset="0"/>
                  </a:rPr>
                  <a:t>, </a:t>
                </a:r>
                <a:r>
                  <a:rPr lang="en-US" altLang="en-US" sz="2600" b="1" i="1" dirty="0" err="1">
                    <a:latin typeface="Arial" panose="020B0604020202020204" pitchFamily="34" charset="0"/>
                  </a:rPr>
                  <a:t>rowvar</a:t>
                </a:r>
                <a:r>
                  <a:rPr lang="en-US" altLang="en-US" sz="2600" b="1" i="1" dirty="0">
                    <a:latin typeface="Arial" panose="020B0604020202020204" pitchFamily="34" charset="0"/>
                  </a:rPr>
                  <a:t>=True</a:t>
                </a:r>
                <a:r>
                  <a:rPr lang="en-US" altLang="en-US" sz="2600" b="1" dirty="0">
                    <a:latin typeface="Arial" panose="020B0604020202020204" pitchFamily="34" charset="0"/>
                  </a:rPr>
                  <a:t>, </a:t>
                </a:r>
                <a:r>
                  <a:rPr lang="en-US" altLang="en-US" sz="2600" b="1" i="1" dirty="0">
                    <a:latin typeface="Arial" panose="020B0604020202020204" pitchFamily="34" charset="0"/>
                  </a:rPr>
                  <a:t>bias=False</a:t>
                </a:r>
                <a:r>
                  <a:rPr lang="en-US" altLang="en-US" sz="2600" b="1" dirty="0">
                    <a:latin typeface="Arial" panose="020B0604020202020204" pitchFamily="34" charset="0"/>
                  </a:rPr>
                  <a:t>, </a:t>
                </a:r>
                <a:r>
                  <a:rPr lang="en-US" altLang="en-US" sz="2600" b="1" i="1" dirty="0" err="1">
                    <a:latin typeface="Arial" panose="020B0604020202020204" pitchFamily="34" charset="0"/>
                  </a:rPr>
                  <a:t>ddof</a:t>
                </a:r>
                <a:r>
                  <a:rPr lang="en-US" altLang="en-US" sz="2600" b="1" i="1" dirty="0">
                    <a:latin typeface="Arial" panose="020B0604020202020204" pitchFamily="34" charset="0"/>
                  </a:rPr>
                  <a:t>=None</a:t>
                </a:r>
                <a:r>
                  <a:rPr lang="en-US" altLang="en-US" sz="2600" b="1" dirty="0">
                    <a:latin typeface="Arial" panose="020B0604020202020204" pitchFamily="34" charset="0"/>
                  </a:rPr>
                  <a:t>, </a:t>
                </a:r>
                <a:r>
                  <a:rPr lang="en-US" altLang="en-US" sz="2600" b="1" i="1" dirty="0" err="1">
                    <a:latin typeface="Arial" panose="020B0604020202020204" pitchFamily="34" charset="0"/>
                  </a:rPr>
                  <a:t>fweights</a:t>
                </a:r>
                <a:r>
                  <a:rPr lang="en-US" altLang="en-US" sz="2600" b="1" i="1" dirty="0">
                    <a:latin typeface="Arial" panose="020B0604020202020204" pitchFamily="34" charset="0"/>
                  </a:rPr>
                  <a:t>=None</a:t>
                </a:r>
                <a:r>
                  <a:rPr lang="en-US" altLang="en-US" sz="2600" b="1" dirty="0">
                    <a:latin typeface="Arial" panose="020B0604020202020204" pitchFamily="34" charset="0"/>
                  </a:rPr>
                  <a:t>, </a:t>
                </a:r>
                <a:r>
                  <a:rPr lang="en-US" altLang="en-US" sz="2600" b="1" i="1" dirty="0" err="1">
                    <a:latin typeface="Arial" panose="020B0604020202020204" pitchFamily="34" charset="0"/>
                  </a:rPr>
                  <a:t>aweights</a:t>
                </a:r>
                <a:r>
                  <a:rPr lang="en-US" altLang="en-US" sz="2600" b="1" i="1" dirty="0">
                    <a:latin typeface="Arial" panose="020B0604020202020204" pitchFamily="34" charset="0"/>
                  </a:rPr>
                  <a:t>=None</a:t>
                </a:r>
                <a:r>
                  <a:rPr lang="en-US" altLang="en-US" sz="2600" b="1" dirty="0">
                    <a:latin typeface="Arial" panose="020B0604020202020204" pitchFamily="34" charset="0"/>
                  </a:rPr>
                  <a:t>) </a:t>
                </a:r>
                <a:endParaRPr lang="en-US" sz="2600" dirty="0"/>
              </a:p>
              <a:p>
                <a:r>
                  <a:rPr lang="en-US" sz="2600" dirty="0" err="1"/>
                  <a:t>ddof</a:t>
                </a:r>
                <a:r>
                  <a:rPr lang="en-US" sz="2600" dirty="0"/>
                  <a:t> ==1, E(x) and E(y) are sample means</a:t>
                </a:r>
              </a:p>
              <a:p>
                <a:r>
                  <a:rPr lang="en-US" sz="2600" dirty="0" err="1"/>
                  <a:t>ddof</a:t>
                </a:r>
                <a:r>
                  <a:rPr lang="en-US" sz="2600" dirty="0"/>
                  <a:t> == 0, E(x) and E(y) are population means</a:t>
                </a:r>
              </a:p>
              <a:p>
                <a:r>
                  <a:rPr lang="en-US" sz="2600" dirty="0"/>
                  <a:t>NumPy only has a function to calculate a covariance matrix, will not directly calculate covariance between 2 variables</a:t>
                </a:r>
              </a:p>
              <a:p>
                <a:r>
                  <a:rPr lang="en-US" sz="2600" dirty="0"/>
                  <a:t>Note: Default is sample covariance (</a:t>
                </a:r>
                <a:r>
                  <a:rPr lang="en-US" sz="2600" dirty="0" err="1"/>
                  <a:t>ddof</a:t>
                </a:r>
                <a:r>
                  <a:rPr lang="en-US" sz="2600" dirty="0"/>
                  <a:t> == 1)</a:t>
                </a:r>
              </a:p>
              <a:p>
                <a:r>
                  <a:rPr lang="en-US" altLang="en-US" sz="2600" dirty="0">
                    <a:latin typeface="Arial" panose="020B0604020202020204" pitchFamily="34" charset="0"/>
                  </a:rPr>
                  <a:t>Assumes that features in rows and observations in columns (</a:t>
                </a:r>
                <a:r>
                  <a:rPr lang="en-US" altLang="en-US" sz="2600" dirty="0" err="1">
                    <a:latin typeface="Arial" panose="020B0604020202020204" pitchFamily="34" charset="0"/>
                  </a:rPr>
                  <a:t>rowvar</a:t>
                </a:r>
                <a:r>
                  <a:rPr lang="en-US" altLang="en-US" sz="2600" dirty="0">
                    <a:latin typeface="Arial" panose="020B0604020202020204" pitchFamily="34" charset="0"/>
                  </a:rPr>
                  <a:t> == True)</a:t>
                </a:r>
              </a:p>
              <a:p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D2836A-554D-4A49-B6B4-3D846E005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533399" y="1311425"/>
                <a:ext cx="10487892" cy="4780026"/>
              </a:xfrm>
              <a:blipFill>
                <a:blip r:embed="rId2"/>
                <a:stretch>
                  <a:fillRect l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648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6658F-A518-427E-B23F-3EC3B61F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6"/>
            <a:ext cx="10515600" cy="679680"/>
          </a:xfrm>
        </p:spPr>
        <p:txBody>
          <a:bodyPr/>
          <a:lstStyle/>
          <a:p>
            <a:r>
              <a:rPr lang="en-US" dirty="0"/>
              <a:t>Iris Data Covariance Matrix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ED1682-F00A-4242-AD85-7A8CF4A11E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599" y="1311425"/>
            <a:ext cx="6355307" cy="1708141"/>
          </a:xfrm>
        </p:spPr>
        <p:txBody>
          <a:bodyPr/>
          <a:lstStyle/>
          <a:p>
            <a:r>
              <a:rPr lang="en-US" dirty="0"/>
              <a:t>Iris Dataset comes from Statistician Ronald Fisher in 1936</a:t>
            </a:r>
          </a:p>
          <a:p>
            <a:r>
              <a:rPr lang="en-US" dirty="0"/>
              <a:t>Covariance matrix for Iris data set.</a:t>
            </a:r>
          </a:p>
          <a:p>
            <a:r>
              <a:rPr lang="en-US" dirty="0"/>
              <a:t>Cols: Sepal Length, Sepal Width, Petal Length and Petal Width</a:t>
            </a:r>
          </a:p>
          <a:p>
            <a:r>
              <a:rPr lang="en-US" dirty="0"/>
              <a:t>Diagonal represents variance.  For example, matrix[0][0] is sepal length variance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71A701-1ABB-4B60-BAE7-75251E07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82" y="3234108"/>
            <a:ext cx="6600967" cy="2371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2870E-2C7F-43F0-8169-6BC07DCF3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74" y="479536"/>
            <a:ext cx="4728656" cy="510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068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C1FBEA-000F-4FC1-AF5D-93635A43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6"/>
            <a:ext cx="10515600" cy="721468"/>
          </a:xfrm>
        </p:spPr>
        <p:txBody>
          <a:bodyPr/>
          <a:lstStyle/>
          <a:p>
            <a:r>
              <a:rPr lang="en-US" dirty="0"/>
              <a:t>Correlation Coefficient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ACD8-FE90-4879-AA44-16B4077CDCD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398" y="1311425"/>
            <a:ext cx="10830637" cy="4387360"/>
          </a:xfrm>
        </p:spPr>
        <p:txBody>
          <a:bodyPr/>
          <a:lstStyle/>
          <a:p>
            <a:r>
              <a:rPr lang="en-US" sz="2800" dirty="0"/>
              <a:t>Correlation measures the linear relationship between 2 random variables.</a:t>
            </a:r>
          </a:p>
          <a:p>
            <a:r>
              <a:rPr lang="en-US" sz="2800" dirty="0"/>
              <a:t>Dimensionless (no units)</a:t>
            </a:r>
          </a:p>
          <a:p>
            <a:r>
              <a:rPr lang="en-US" sz="2800" dirty="0"/>
              <a:t>Ranges from -1 to 1 where the absolute correlation suggests the degree of correlation.</a:t>
            </a:r>
          </a:p>
          <a:p>
            <a:r>
              <a:rPr lang="en-US" sz="2800" dirty="0"/>
              <a:t>Size and sign matters</a:t>
            </a:r>
          </a:p>
          <a:p>
            <a:r>
              <a:rPr lang="en-US" sz="2800" dirty="0"/>
              <a:t>+1 is perfect positive correlation, -1 is perfect negative correlation, 0 is completely uncorrelated.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051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8D5595-75E7-4B70-96F0-D45EE028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5"/>
            <a:ext cx="10515600" cy="571343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6BA043-91BE-4CED-B878-D42ECE9900BD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533398" y="1311425"/>
                <a:ext cx="10571329" cy="4570760"/>
              </a:xfrm>
            </p:spPr>
            <p:txBody>
              <a:bodyPr/>
              <a:lstStyle/>
              <a:p>
                <a:r>
                  <a:rPr lang="en-US" sz="2800" dirty="0"/>
                  <a:t>Correlation is essentially a normalized covariance.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𝐶𝑂𝑉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𝑠𝑡𝑑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𝑠𝑡𝑑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r>
                  <a:rPr lang="en-US" sz="2800" dirty="0" err="1"/>
                  <a:t>std</a:t>
                </a:r>
                <a:r>
                  <a:rPr lang="en-US" sz="2800" baseline="-25000" dirty="0" err="1"/>
                  <a:t>x</a:t>
                </a:r>
                <a:r>
                  <a:rPr lang="en-US" sz="2800" dirty="0"/>
                  <a:t> and </a:t>
                </a:r>
                <a:r>
                  <a:rPr lang="en-US" sz="2800" dirty="0" err="1"/>
                  <a:t>std</a:t>
                </a:r>
                <a:r>
                  <a:rPr lang="en-US" sz="2800" baseline="-25000" dirty="0" err="1"/>
                  <a:t>y</a:t>
                </a:r>
                <a:r>
                  <a:rPr lang="en-US" sz="2800" dirty="0"/>
                  <a:t> are the standard deviations of X and Y respectively</a:t>
                </a:r>
              </a:p>
              <a:p>
                <a:r>
                  <a:rPr lang="en-US" altLang="en-US" sz="2800" b="1" dirty="0" err="1"/>
                  <a:t>numpy.corrcoef</a:t>
                </a:r>
                <a:r>
                  <a:rPr lang="en-US" altLang="en-US" sz="2800" b="1" dirty="0"/>
                  <a:t>(</a:t>
                </a:r>
                <a:r>
                  <a:rPr lang="en-US" altLang="en-US" sz="2800" b="1" i="1" dirty="0"/>
                  <a:t>x</a:t>
                </a:r>
                <a:r>
                  <a:rPr lang="en-US" altLang="en-US" sz="2800" b="1" dirty="0"/>
                  <a:t>, </a:t>
                </a:r>
                <a:r>
                  <a:rPr lang="en-US" altLang="en-US" sz="2800" b="1" i="1" dirty="0"/>
                  <a:t>y=None</a:t>
                </a:r>
                <a:r>
                  <a:rPr lang="en-US" altLang="en-US" sz="2800" b="1" dirty="0"/>
                  <a:t>, </a:t>
                </a:r>
                <a:r>
                  <a:rPr lang="en-US" altLang="en-US" sz="2800" b="1" i="1" dirty="0" err="1"/>
                  <a:t>rowvar</a:t>
                </a:r>
                <a:r>
                  <a:rPr lang="en-US" altLang="en-US" sz="2800" b="1" i="1" dirty="0"/>
                  <a:t>=True</a:t>
                </a:r>
                <a:r>
                  <a:rPr lang="en-US" altLang="en-US" sz="2800" b="1" dirty="0"/>
                  <a:t>, </a:t>
                </a:r>
                <a:r>
                  <a:rPr lang="en-US" altLang="en-US" sz="2800" b="1" i="1" dirty="0"/>
                  <a:t>bias=&lt;no value&gt;</a:t>
                </a:r>
                <a:r>
                  <a:rPr lang="en-US" altLang="en-US" sz="2800" b="1" dirty="0"/>
                  <a:t>, </a:t>
                </a:r>
                <a:r>
                  <a:rPr lang="en-US" altLang="en-US" sz="2800" b="1" i="1" dirty="0" err="1"/>
                  <a:t>ddof</a:t>
                </a:r>
                <a:r>
                  <a:rPr lang="en-US" altLang="en-US" sz="2800" b="1" i="1" dirty="0"/>
                  <a:t>=&lt;no value&gt;</a:t>
                </a:r>
                <a:r>
                  <a:rPr lang="en-US" altLang="en-US" sz="2800" b="1" dirty="0"/>
                  <a:t>)</a:t>
                </a:r>
              </a:p>
              <a:p>
                <a:r>
                  <a:rPr lang="en-US" sz="2800" dirty="0"/>
                  <a:t>Assumes features are in rows and observations are in columns.</a:t>
                </a:r>
              </a:p>
              <a:p>
                <a:r>
                  <a:rPr lang="en-US" sz="2800" dirty="0"/>
                  <a:t>r = correlation coefficient</a:t>
                </a:r>
              </a:p>
              <a:p>
                <a:r>
                  <a:rPr lang="en-US" altLang="en-US" sz="2800" dirty="0">
                    <a:latin typeface="Arial" panose="020B0604020202020204" pitchFamily="34" charset="0"/>
                  </a:rPr>
                  <a:t>Note: </a:t>
                </a:r>
                <a:r>
                  <a:rPr lang="en-US" altLang="en-US" sz="2800" dirty="0" err="1">
                    <a:latin typeface="Arial" panose="020B0604020202020204" pitchFamily="34" charset="0"/>
                  </a:rPr>
                  <a:t>ddof</a:t>
                </a:r>
                <a:r>
                  <a:rPr lang="en-US" altLang="en-US" sz="2800" dirty="0">
                    <a:latin typeface="Arial" panose="020B0604020202020204" pitchFamily="34" charset="0"/>
                  </a:rPr>
                  <a:t> is ignored in this command </a:t>
                </a:r>
              </a:p>
              <a:p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6BA043-91BE-4CED-B878-D42ECE990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533398" y="1311425"/>
                <a:ext cx="10571329" cy="4570760"/>
              </a:xfrm>
              <a:blipFill>
                <a:blip r:embed="rId2"/>
                <a:stretch>
                  <a:fillRect l="-980" t="-2133" r="-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3279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3B2D1C-9E9C-45EB-B374-720D3792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5"/>
            <a:ext cx="10515600" cy="630483"/>
          </a:xfrm>
        </p:spPr>
        <p:txBody>
          <a:bodyPr>
            <a:normAutofit fontScale="90000"/>
          </a:bodyPr>
          <a:lstStyle/>
          <a:p>
            <a:r>
              <a:rPr lang="en-US" dirty="0"/>
              <a:t>Iris Data Correlation Matrix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7FD28-F0C2-4DD2-BF4A-1265B556C37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398" y="1311425"/>
            <a:ext cx="7058809" cy="1741124"/>
          </a:xfrm>
        </p:spPr>
        <p:txBody>
          <a:bodyPr/>
          <a:lstStyle/>
          <a:p>
            <a:r>
              <a:rPr lang="en-US" dirty="0"/>
              <a:t>Correlation matrix for Iris dataset</a:t>
            </a:r>
          </a:p>
          <a:p>
            <a:r>
              <a:rPr lang="en-US" dirty="0"/>
              <a:t>Cols: Sepal Length, Sepal Width, Petal Length and Petal Width</a:t>
            </a: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/>
              <a:t>Assumes that features in rows and observations in columns (</a:t>
            </a:r>
            <a:r>
              <a:rPr lang="en-US" altLang="en-US" dirty="0" err="1"/>
              <a:t>rowvar</a:t>
            </a:r>
            <a:r>
              <a:rPr lang="en-US" altLang="en-US" dirty="0"/>
              <a:t> == True)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047ABB-6A11-41BD-A6B8-268689C0C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97" y="3052549"/>
            <a:ext cx="6955311" cy="25607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1F74C9-4367-4BA5-A825-807BB3CE9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543" y="646845"/>
            <a:ext cx="2547582" cy="50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867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ADF49-F48D-4844-9DB4-7630E7E2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6"/>
            <a:ext cx="10515600" cy="679680"/>
          </a:xfrm>
        </p:spPr>
        <p:txBody>
          <a:bodyPr/>
          <a:lstStyle/>
          <a:p>
            <a:r>
              <a:rPr lang="en-US" dirty="0"/>
              <a:t>Correlation Rules of Thumb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262D892-8E1C-40DB-972F-CDFD28D50065}"/>
              </a:ext>
            </a:extLst>
          </p:cNvPr>
          <p:cNvGraphicFramePr>
            <a:graphicFrameLocks noGrp="1"/>
          </p:cNvGraphicFramePr>
          <p:nvPr>
            <p:ph sz="quarter" idx="12"/>
          </p:nvPr>
        </p:nvGraphicFramePr>
        <p:xfrm>
          <a:off x="2197444" y="1456850"/>
          <a:ext cx="7132094" cy="4279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047">
                  <a:extLst>
                    <a:ext uri="{9D8B030D-6E8A-4147-A177-3AD203B41FA5}">
                      <a16:colId xmlns:a16="http://schemas.microsoft.com/office/drawing/2014/main" val="3162443273"/>
                    </a:ext>
                  </a:extLst>
                </a:gridCol>
                <a:gridCol w="3566047">
                  <a:extLst>
                    <a:ext uri="{9D8B030D-6E8A-4147-A177-3AD203B41FA5}">
                      <a16:colId xmlns:a16="http://schemas.microsoft.com/office/drawing/2014/main" val="563318398"/>
                    </a:ext>
                  </a:extLst>
                </a:gridCol>
              </a:tblGrid>
              <a:tr h="713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 Magnitude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328368"/>
                  </a:ext>
                </a:extLst>
              </a:tr>
              <a:tr h="713293">
                <a:tc>
                  <a:txBody>
                    <a:bodyPr/>
                    <a:lstStyle/>
                    <a:p>
                      <a:r>
                        <a:rPr lang="en-US" dirty="0"/>
                        <a:t>0.00 – 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Weak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2957"/>
                  </a:ext>
                </a:extLst>
              </a:tr>
              <a:tr h="713293">
                <a:tc>
                  <a:txBody>
                    <a:bodyPr/>
                    <a:lstStyle/>
                    <a:p>
                      <a:r>
                        <a:rPr lang="en-US" dirty="0"/>
                        <a:t>0.20 – 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 to 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2486"/>
                  </a:ext>
                </a:extLst>
              </a:tr>
              <a:tr h="713293">
                <a:tc>
                  <a:txBody>
                    <a:bodyPr/>
                    <a:lstStyle/>
                    <a:p>
                      <a:r>
                        <a:rPr lang="en-US" dirty="0"/>
                        <a:t>0.40 – 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to Substantial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273310"/>
                  </a:ext>
                </a:extLst>
              </a:tr>
              <a:tr h="713293">
                <a:tc>
                  <a:txBody>
                    <a:bodyPr/>
                    <a:lstStyle/>
                    <a:p>
                      <a:r>
                        <a:rPr lang="en-US" dirty="0"/>
                        <a:t>0.60 – 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Strong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161561"/>
                  </a:ext>
                </a:extLst>
              </a:tr>
              <a:tr h="713293">
                <a:tc>
                  <a:txBody>
                    <a:bodyPr/>
                    <a:lstStyle/>
                    <a:p>
                      <a:r>
                        <a:rPr lang="en-US" dirty="0"/>
                        <a:t>0.80 –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Extremely Strong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828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7524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5757DB-030A-4ED6-9905-8F6FC326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6"/>
            <a:ext cx="10515600" cy="679680"/>
          </a:xfrm>
        </p:spPr>
        <p:txBody>
          <a:bodyPr/>
          <a:lstStyle/>
          <a:p>
            <a:r>
              <a:rPr lang="en-US" dirty="0"/>
              <a:t>Correlation / Covariance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30061-45F6-4C6C-ACE6-C81C268AEC7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399" y="1311425"/>
            <a:ext cx="10776046" cy="4702688"/>
          </a:xfrm>
        </p:spPr>
        <p:txBody>
          <a:bodyPr/>
          <a:lstStyle/>
          <a:p>
            <a:r>
              <a:rPr lang="en-US" sz="2800" dirty="0"/>
              <a:t>Covariance provides the direction of a linear relationship between 2 variables</a:t>
            </a:r>
          </a:p>
          <a:p>
            <a:r>
              <a:rPr lang="en-US" sz="2800" dirty="0"/>
              <a:t>Correlation provides the direction and strength of a linear relationship between 2 variables</a:t>
            </a:r>
          </a:p>
          <a:p>
            <a:r>
              <a:rPr lang="en-US" sz="2800" dirty="0"/>
              <a:t>Covariance has units and ranges from negative infinity to positive infinity</a:t>
            </a:r>
          </a:p>
          <a:p>
            <a:r>
              <a:rPr lang="en-US" sz="2800" dirty="0"/>
              <a:t>Correlation is unitless and ranges from -1 to +1</a:t>
            </a:r>
          </a:p>
          <a:p>
            <a:r>
              <a:rPr lang="en-US" sz="2800" dirty="0"/>
              <a:t>Both can provide misleading results if provided with outliers or non linear data</a:t>
            </a:r>
          </a:p>
          <a:p>
            <a:r>
              <a:rPr lang="en-US" sz="2800" dirty="0"/>
              <a:t>Both provide a measure of association, not causation</a:t>
            </a:r>
          </a:p>
        </p:txBody>
      </p:sp>
    </p:spTree>
    <p:extLst>
      <p:ext uri="{BB962C8B-B14F-4D97-AF65-F5344CB8AC3E}">
        <p14:creationId xmlns:p14="http://schemas.microsoft.com/office/powerpoint/2010/main" val="182807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99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Bayesian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5502"/>
                <a:ext cx="10515600" cy="451742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" dirty="0">
                    <a:solidFill>
                      <a:srgbClr val="000000"/>
                    </a:solidFill>
                  </a:rPr>
                  <a:t>A </a:t>
                </a:r>
                <a:r>
                  <a:rPr lang="en" b="1" dirty="0">
                    <a:solidFill>
                      <a:srgbClr val="000000"/>
                    </a:solidFill>
                  </a:rPr>
                  <a:t>Bayesian</a:t>
                </a:r>
                <a:r>
                  <a:rPr lang="en" dirty="0">
                    <a:solidFill>
                      <a:srgbClr val="000000"/>
                    </a:solidFill>
                  </a:rPr>
                  <a:t> interprets probability as a subjective degree of belief</a:t>
                </a:r>
              </a:p>
              <a:p>
                <a:r>
                  <a:rPr lang="en-US" dirty="0"/>
                  <a:t>Provides an equation to manipulate conditional probabilities</a:t>
                </a:r>
              </a:p>
              <a:p>
                <a:r>
                  <a:rPr lang="en-US" dirty="0"/>
                  <a:t>Uses </a:t>
                </a:r>
                <a:r>
                  <a:rPr lang="en-US" i="1" dirty="0"/>
                  <a:t>prior </a:t>
                </a:r>
                <a:r>
                  <a:rPr lang="en-US" dirty="0"/>
                  <a:t>knowledge about the phenomenon and then combine observed evidence with the prior knowledge using the equation below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𝑙𝑖𝑘𝑒𝑙𝑖h𝑜𝑜𝑑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𝑝𝑟𝑖𝑜𝑟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𝑒𝑣𝑖𝑑𝑒𝑛𝑐𝑒</m:t>
                        </m:r>
                      </m:den>
                    </m:f>
                  </m:oMath>
                </a14:m>
                <a:endParaRPr lang="en-US" i="0" dirty="0"/>
              </a:p>
              <a:p>
                <a:pPr lvl="1"/>
                <a:r>
                  <a:rPr lang="en-US" dirty="0"/>
                  <a:t>P(A): The prior knowledge</a:t>
                </a:r>
              </a:p>
              <a:p>
                <a:pPr lvl="1"/>
                <a:r>
                  <a:rPr lang="en-US" dirty="0"/>
                  <a:t>P(B): The posterior knowledge or evidence gained from additional observations</a:t>
                </a:r>
              </a:p>
              <a:p>
                <a:pPr lvl="1"/>
                <a:r>
                  <a:rPr lang="en-US" dirty="0"/>
                  <a:t>P(A|B): The posterior degree of belief after having observed B</a:t>
                </a:r>
              </a:p>
              <a:p>
                <a:pPr lvl="1"/>
                <a:r>
                  <a:rPr lang="en-US" dirty="0"/>
                  <a:t>P(B|A): Likelihood: The likelihood of A conditioned on B </a:t>
                </a:r>
              </a:p>
              <a:p>
                <a:pPr lvl="1"/>
                <a:r>
                  <a:rPr lang="en-US" dirty="0"/>
                  <a:t>The quotient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represents the support B provides for A</a:t>
                </a:r>
              </a:p>
              <a:p>
                <a:r>
                  <a:rPr lang="en-US" sz="1500" dirty="0"/>
                  <a:t>See: </a:t>
                </a:r>
                <a:r>
                  <a:rPr lang="en-US" sz="1500" dirty="0">
                    <a:hlinkClick r:id="rId3"/>
                  </a:rPr>
                  <a:t>http://homepages.inf.ed.ac.uk/rbf/CVonline/LOCAL_COPIES/AV0809/eshky.pdf</a:t>
                </a:r>
                <a:endParaRPr lang="en-US" sz="1500" dirty="0"/>
              </a:p>
              <a:p>
                <a:r>
                  <a:rPr lang="en-US" sz="1500" dirty="0"/>
                  <a:t>See: </a:t>
                </a:r>
                <a:r>
                  <a:rPr lang="en-US" sz="1500" dirty="0">
                    <a:hlinkClick r:id="rId4"/>
                  </a:rPr>
                  <a:t>https://stats.stackexchange.com/questions/74082/what-is-the-difference-in-bayesian-estimate-and-maximum-likelihood-estimate</a:t>
                </a:r>
                <a:endParaRPr lang="en-US" sz="15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5502"/>
                <a:ext cx="10515600" cy="4517427"/>
              </a:xfrm>
              <a:blipFill>
                <a:blip r:embed="rId5"/>
                <a:stretch>
                  <a:fillRect l="-928" t="-3374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53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10654</TotalTime>
  <Words>4404</Words>
  <Application>Microsoft Office PowerPoint</Application>
  <PresentationFormat>Widescreen</PresentationFormat>
  <Paragraphs>399</Paragraphs>
  <Slides>88</Slides>
  <Notes>68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7" baseType="lpstr">
      <vt:lpstr>Agency FB</vt:lpstr>
      <vt:lpstr>Arial</vt:lpstr>
      <vt:lpstr>Arial Unicode MS</vt:lpstr>
      <vt:lpstr>Calibri</vt:lpstr>
      <vt:lpstr>Calibri Light</vt:lpstr>
      <vt:lpstr>Cambria Math</vt:lpstr>
      <vt:lpstr>Times New Roman</vt:lpstr>
      <vt:lpstr>Office Theme</vt:lpstr>
      <vt:lpstr>Equation</vt:lpstr>
      <vt:lpstr>Probability</vt:lpstr>
      <vt:lpstr>Credits</vt:lpstr>
      <vt:lpstr>Objectives</vt:lpstr>
      <vt:lpstr>What is Probability</vt:lpstr>
      <vt:lpstr>Random processes</vt:lpstr>
      <vt:lpstr>Probability</vt:lpstr>
      <vt:lpstr>Probability</vt:lpstr>
      <vt:lpstr>Two Views on Statistical Learning</vt:lpstr>
      <vt:lpstr>Bayesian</vt:lpstr>
      <vt:lpstr>Frequentist</vt:lpstr>
      <vt:lpstr>Disjoint and non-disjoint outcomes</vt:lpstr>
      <vt:lpstr>Disjoint and non-disjoint outcomes</vt:lpstr>
      <vt:lpstr>General Addition Rule</vt:lpstr>
      <vt:lpstr>Union of non-disjoint events</vt:lpstr>
      <vt:lpstr>Union of non-disjoint events</vt:lpstr>
      <vt:lpstr>Probability Distributions </vt:lpstr>
      <vt:lpstr>Probability distributions</vt:lpstr>
      <vt:lpstr>Probability distributions</vt:lpstr>
      <vt:lpstr>Probability distributions</vt:lpstr>
      <vt:lpstr>Random Variables </vt:lpstr>
      <vt:lpstr>Random variables</vt:lpstr>
      <vt:lpstr>Expectation</vt:lpstr>
      <vt:lpstr>Expected value of a discrete random variable</vt:lpstr>
      <vt:lpstr>Expected value of a discrete random variable</vt:lpstr>
      <vt:lpstr>Expected value of a discrete random variable (cont.)</vt:lpstr>
      <vt:lpstr>Variance</vt:lpstr>
      <vt:lpstr>Variance</vt:lpstr>
      <vt:lpstr>Variance</vt:lpstr>
      <vt:lpstr>Variance</vt:lpstr>
      <vt:lpstr>Variance (cont.)</vt:lpstr>
      <vt:lpstr>Variance (cont.)</vt:lpstr>
      <vt:lpstr>Standard Deviation</vt:lpstr>
      <vt:lpstr>Standard Deviation</vt:lpstr>
      <vt:lpstr>Standard Deviation</vt:lpstr>
      <vt:lpstr>Marginal, Conditional, and Joint Probability </vt:lpstr>
      <vt:lpstr>Marginal Probability</vt:lpstr>
      <vt:lpstr>Relapse</vt:lpstr>
      <vt:lpstr>Marginal probability</vt:lpstr>
      <vt:lpstr>Marginal probability</vt:lpstr>
      <vt:lpstr>Joint probability</vt:lpstr>
      <vt:lpstr>Joint probability</vt:lpstr>
      <vt:lpstr>Joint probability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General multiplication rule</vt:lpstr>
      <vt:lpstr>General multiplication rule</vt:lpstr>
      <vt:lpstr>General multiplication rule</vt:lpstr>
      <vt:lpstr>Independence and conditional probabilities</vt:lpstr>
      <vt:lpstr>Independence and conditional probabilities</vt:lpstr>
      <vt:lpstr>Independence and conditional probabilities</vt:lpstr>
      <vt:lpstr>Independence and conditional probabilities</vt:lpstr>
      <vt:lpstr>Independence and conditional probabilities</vt:lpstr>
      <vt:lpstr>Independence and conditional probabilities</vt:lpstr>
      <vt:lpstr>Independence and conditional probabilities (cont.)</vt:lpstr>
      <vt:lpstr>Independence and conditional probabilities (cont.)</vt:lpstr>
      <vt:lpstr>Independence and conditional probabilities (cont.)</vt:lpstr>
      <vt:lpstr>Normal distribution </vt:lpstr>
      <vt:lpstr>Normal Distribution</vt:lpstr>
      <vt:lpstr>Heights of males</vt:lpstr>
      <vt:lpstr>Heights of males</vt:lpstr>
      <vt:lpstr>Heights of females</vt:lpstr>
      <vt:lpstr>Heights of females</vt:lpstr>
      <vt:lpstr>Normal distributions with different parameters</vt:lpstr>
      <vt:lpstr>68-95-99.7 Rule</vt:lpstr>
      <vt:lpstr>Describing variability using the 68-95-99.7 Rule</vt:lpstr>
      <vt:lpstr>Describing variability using the 68-95-99.7 Rule</vt:lpstr>
      <vt:lpstr>Uniform Distribution</vt:lpstr>
      <vt:lpstr>Uniform Distribution </vt:lpstr>
      <vt:lpstr>Example</vt:lpstr>
      <vt:lpstr>General Uniform Distribution </vt:lpstr>
      <vt:lpstr>Sampling</vt:lpstr>
      <vt:lpstr>Population</vt:lpstr>
      <vt:lpstr>Sampling</vt:lpstr>
      <vt:lpstr>Sampling Continued …</vt:lpstr>
      <vt:lpstr>Degrees of Freedom</vt:lpstr>
      <vt:lpstr>Bessel’s Correction</vt:lpstr>
      <vt:lpstr>Covariance</vt:lpstr>
      <vt:lpstr>Covariance Continued …</vt:lpstr>
      <vt:lpstr>Iris Data Covariance Matrix Example</vt:lpstr>
      <vt:lpstr>Correlation Coefficient</vt:lpstr>
      <vt:lpstr>Correlation Continued</vt:lpstr>
      <vt:lpstr>Iris Data Correlation Matrix Example</vt:lpstr>
      <vt:lpstr>Correlation Rules of Thumb</vt:lpstr>
      <vt:lpstr>Correlation / Covariance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math for data scientists: Linear algebra, calculus, and probability</dc:title>
  <dc:creator>Microsoft Office User</dc:creator>
  <cp:lastModifiedBy>Will</cp:lastModifiedBy>
  <cp:revision>134</cp:revision>
  <cp:lastPrinted>2019-09-04T00:14:11Z</cp:lastPrinted>
  <dcterms:created xsi:type="dcterms:W3CDTF">2018-02-08T19:40:57Z</dcterms:created>
  <dcterms:modified xsi:type="dcterms:W3CDTF">2020-01-21T00:08:52Z</dcterms:modified>
</cp:coreProperties>
</file>