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94" r:id="rId3"/>
    <p:sldId id="433" r:id="rId4"/>
    <p:sldId id="430" r:id="rId5"/>
    <p:sldId id="431" r:id="rId6"/>
    <p:sldId id="434" r:id="rId7"/>
    <p:sldId id="435" r:id="rId8"/>
    <p:sldId id="393" r:id="rId9"/>
    <p:sldId id="372" r:id="rId10"/>
    <p:sldId id="288" r:id="rId11"/>
    <p:sldId id="364" r:id="rId12"/>
    <p:sldId id="395" r:id="rId13"/>
    <p:sldId id="274" r:id="rId14"/>
    <p:sldId id="396" r:id="rId15"/>
    <p:sldId id="397" r:id="rId16"/>
    <p:sldId id="398" r:id="rId17"/>
    <p:sldId id="286" r:id="rId18"/>
    <p:sldId id="399" r:id="rId19"/>
    <p:sldId id="436" r:id="rId20"/>
    <p:sldId id="340" r:id="rId21"/>
    <p:sldId id="287" r:id="rId22"/>
    <p:sldId id="428" r:id="rId23"/>
    <p:sldId id="437" r:id="rId24"/>
    <p:sldId id="317" r:id="rId25"/>
    <p:sldId id="300" r:id="rId26"/>
    <p:sldId id="301" r:id="rId27"/>
    <p:sldId id="323" r:id="rId28"/>
    <p:sldId id="337" r:id="rId29"/>
    <p:sldId id="339" r:id="rId30"/>
    <p:sldId id="363" r:id="rId31"/>
    <p:sldId id="303" r:id="rId32"/>
    <p:sldId id="279" r:id="rId33"/>
    <p:sldId id="257" r:id="rId34"/>
    <p:sldId id="306" r:id="rId35"/>
    <p:sldId id="342" r:id="rId36"/>
    <p:sldId id="343" r:id="rId37"/>
    <p:sldId id="344" r:id="rId38"/>
    <p:sldId id="369" r:id="rId39"/>
    <p:sldId id="374" r:id="rId40"/>
    <p:sldId id="384" r:id="rId41"/>
    <p:sldId id="385" r:id="rId42"/>
    <p:sldId id="404" r:id="rId43"/>
    <p:sldId id="405" r:id="rId44"/>
    <p:sldId id="406" r:id="rId45"/>
    <p:sldId id="407" r:id="rId46"/>
    <p:sldId id="408" r:id="rId47"/>
    <p:sldId id="400" r:id="rId48"/>
    <p:sldId id="409" r:id="rId49"/>
    <p:sldId id="410" r:id="rId50"/>
    <p:sldId id="411" r:id="rId51"/>
    <p:sldId id="412" r:id="rId52"/>
    <p:sldId id="413" r:id="rId53"/>
    <p:sldId id="401" r:id="rId54"/>
    <p:sldId id="415" r:id="rId55"/>
    <p:sldId id="414" r:id="rId56"/>
    <p:sldId id="402" r:id="rId57"/>
    <p:sldId id="403" r:id="rId58"/>
    <p:sldId id="417" r:id="rId59"/>
    <p:sldId id="418" r:id="rId60"/>
    <p:sldId id="438" r:id="rId61"/>
    <p:sldId id="416" r:id="rId62"/>
    <p:sldId id="422" r:id="rId63"/>
    <p:sldId id="423" r:id="rId64"/>
    <p:sldId id="426" r:id="rId65"/>
    <p:sldId id="424" r:id="rId66"/>
    <p:sldId id="360" r:id="rId67"/>
    <p:sldId id="367" r:id="rId68"/>
    <p:sldId id="370" r:id="rId69"/>
    <p:sldId id="368" r:id="rId70"/>
    <p:sldId id="388" r:id="rId71"/>
    <p:sldId id="390" r:id="rId72"/>
    <p:sldId id="389" r:id="rId73"/>
    <p:sldId id="386" r:id="rId74"/>
    <p:sldId id="278" r:id="rId75"/>
    <p:sldId id="258" r:id="rId76"/>
    <p:sldId id="361" r:id="rId77"/>
    <p:sldId id="26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0" autoAdjust="0"/>
    <p:restoredTop sz="96064" autoAdjust="0"/>
  </p:normalViewPr>
  <p:slideViewPr>
    <p:cSldViewPr snapToGrid="0">
      <p:cViewPr>
        <p:scale>
          <a:sx n="90" d="100"/>
          <a:sy n="90" d="100"/>
        </p:scale>
        <p:origin x="499"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dgm:t>
        <a:bodyPr/>
        <a:lstStyle/>
        <a:p>
          <a:r>
            <a:rPr lang="en-US" sz="3600" b="1" dirty="0"/>
            <a:t>C</a:t>
          </a:r>
          <a:r>
            <a:rPr lang="en-US" sz="2800" dirty="0"/>
            <a:t>onsistency</a:t>
          </a:r>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dgm:t>
        <a:bodyPr/>
        <a:lstStyle/>
        <a:p>
          <a:r>
            <a:rPr lang="en-US" sz="3200" b="1" dirty="0"/>
            <a:t>P</a:t>
          </a:r>
          <a:r>
            <a:rPr lang="en-US" sz="2400" dirty="0"/>
            <a:t>artition</a:t>
          </a:r>
        </a:p>
        <a:p>
          <a:r>
            <a:rPr lang="en-US" sz="2400" dirty="0"/>
            <a:t>Tolerance</a:t>
          </a:r>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dgm:t>
        <a:bodyPr/>
        <a:lstStyle/>
        <a:p>
          <a:r>
            <a:rPr lang="en-US" sz="3200" b="1" dirty="0"/>
            <a:t>A</a:t>
          </a:r>
          <a:r>
            <a:rPr lang="en-US" sz="2400" dirty="0"/>
            <a:t>vailability</a:t>
          </a:r>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pt>
    <dgm:pt modelId="{BBC70DC9-D59B-4722-A03A-F61FB0C4EDB1}" type="pres">
      <dgm:prSet presAssocID="{55461122-C93F-4598-B3AF-739AFBCD9870}" presName="circ2" presStyleLbl="vennNode1" presStyleIdx="1" presStyleCnt="3"/>
      <dgm:spPr/>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pt>
    <dgm:pt modelId="{FDBC0C73-3D44-47B9-93F7-4C822DA0D175}" type="pres">
      <dgm:prSet presAssocID="{E50672E3-60C4-4AA3-9C65-7262298C568D}" presName="circ3" presStyleLbl="vennNode1" presStyleIdx="2" presStyleCnt="3"/>
      <dgm:spPr/>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pt>
  </dgm:ptLst>
  <dgm:cxnLst>
    <dgm:cxn modelId="{A08E8327-EB6C-1347-9708-41160F3C6A65}" type="presOf" srcId="{E50672E3-60C4-4AA3-9C65-7262298C568D}" destId="{FDBC0C73-3D44-47B9-93F7-4C822DA0D175}" srcOrd="0" destOrd="0" presId="urn:microsoft.com/office/officeart/2005/8/layout/venn1"/>
    <dgm:cxn modelId="{04E82640-D62D-334C-BEC8-69C995492579}" type="presOf" srcId="{55461122-C93F-4598-B3AF-739AFBCD9870}" destId="{478E94C0-3D1C-432C-ABF3-D52A97EDAA4F}" srcOrd="1" destOrd="0" presId="urn:microsoft.com/office/officeart/2005/8/layout/venn1"/>
    <dgm:cxn modelId="{2EB9F187-7FA1-461C-98FE-B42D0FCF11F0}" srcId="{4DBDF3CA-C51C-4F00-806F-71E5D08668BF}" destId="{E50672E3-60C4-4AA3-9C65-7262298C568D}" srcOrd="2" destOrd="0" parTransId="{78E6651D-76A4-4364-BEAB-660F7C75F769}" sibTransId="{D33EF81A-6A52-4777-9D00-32C5EDB2E44E}"/>
    <dgm:cxn modelId="{DC93FEA0-22F5-534D-9EE7-3D118AB7D2B1}" type="presOf" srcId="{4DBDF3CA-C51C-4F00-806F-71E5D08668BF}" destId="{30C11951-BC2A-4AC1-90E0-E1F771A291DD}" srcOrd="0" destOrd="0" presId="urn:microsoft.com/office/officeart/2005/8/layout/venn1"/>
    <dgm:cxn modelId="{8FDAB5B6-0DE2-4C4C-8195-8C00E2BDB54C}" srcId="{4DBDF3CA-C51C-4F00-806F-71E5D08668BF}" destId="{55461122-C93F-4598-B3AF-739AFBCD9870}" srcOrd="1" destOrd="0" parTransId="{EE01773E-4BE4-4595-A043-AC50B675A982}" sibTransId="{FC214EBB-B4EC-4CD7-8398-B889B8FAD7F5}"/>
    <dgm:cxn modelId="{872431C5-EEFB-0D46-B95A-B8CE1DFB1F25}" type="presOf" srcId="{FB2055C3-8F5A-48B7-BAA1-C7524A36D850}" destId="{1999CC29-2962-4314-8BF4-12973BF103A0}" srcOrd="0"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0A4920E3-3F08-D343-AE9B-74CDBB4BBCB3}" type="presOf" srcId="{55461122-C93F-4598-B3AF-739AFBCD9870}" destId="{BBC70DC9-D59B-4722-A03A-F61FB0C4EDB1}" srcOrd="0" destOrd="0" presId="urn:microsoft.com/office/officeart/2005/8/layout/venn1"/>
    <dgm:cxn modelId="{A64450E9-B3D7-8D4F-BC83-DDD8743DFA89}" type="presOf" srcId="{FB2055C3-8F5A-48B7-BAA1-C7524A36D850}" destId="{2E7C3E3C-6B68-4F45-9036-55CFDF40BF53}" srcOrd="1" destOrd="0" presId="urn:microsoft.com/office/officeart/2005/8/layout/venn1"/>
    <dgm:cxn modelId="{90C135EE-5FB1-9D40-AB69-D68B78DC92E9}" type="presOf" srcId="{E50672E3-60C4-4AA3-9C65-7262298C568D}" destId="{B6D9BFAA-9236-46F3-A467-72F1427A21B0}" srcOrd="1" destOrd="0" presId="urn:microsoft.com/office/officeart/2005/8/layout/venn1"/>
    <dgm:cxn modelId="{3E7994E2-E42D-DD44-AB75-44614AEC3F57}" type="presParOf" srcId="{30C11951-BC2A-4AC1-90E0-E1F771A291DD}" destId="{1999CC29-2962-4314-8BF4-12973BF103A0}" srcOrd="0" destOrd="0" presId="urn:microsoft.com/office/officeart/2005/8/layout/venn1"/>
    <dgm:cxn modelId="{0FE4A255-3395-2D4E-BF78-65D82D8EE208}" type="presParOf" srcId="{30C11951-BC2A-4AC1-90E0-E1F771A291DD}" destId="{2E7C3E3C-6B68-4F45-9036-55CFDF40BF53}" srcOrd="1" destOrd="0" presId="urn:microsoft.com/office/officeart/2005/8/layout/venn1"/>
    <dgm:cxn modelId="{3CF8AFDD-6981-1943-A46E-C93D790EE5E9}" type="presParOf" srcId="{30C11951-BC2A-4AC1-90E0-E1F771A291DD}" destId="{BBC70DC9-D59B-4722-A03A-F61FB0C4EDB1}" srcOrd="2" destOrd="0" presId="urn:microsoft.com/office/officeart/2005/8/layout/venn1"/>
    <dgm:cxn modelId="{94D00502-70A0-864D-B630-1EADE5D51D56}" type="presParOf" srcId="{30C11951-BC2A-4AC1-90E0-E1F771A291DD}" destId="{478E94C0-3D1C-432C-ABF3-D52A97EDAA4F}" srcOrd="3" destOrd="0" presId="urn:microsoft.com/office/officeart/2005/8/layout/venn1"/>
    <dgm:cxn modelId="{898CB392-55D4-A04A-AF6F-F408872F96D7}" type="presParOf" srcId="{30C11951-BC2A-4AC1-90E0-E1F771A291DD}" destId="{FDBC0C73-3D44-47B9-93F7-4C822DA0D175}" srcOrd="4" destOrd="0" presId="urn:microsoft.com/office/officeart/2005/8/layout/venn1"/>
    <dgm:cxn modelId="{76E6A1A6-C814-CB4C-9436-1E7A3BDC5168}"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dgm:t>
        <a:bodyPr/>
        <a:lstStyle/>
        <a:p>
          <a:r>
            <a:rPr lang="en-US" sz="3600" b="1" dirty="0"/>
            <a:t>C</a:t>
          </a:r>
          <a:r>
            <a:rPr lang="en-US" sz="2800" dirty="0"/>
            <a:t>onsistency</a:t>
          </a:r>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dgm:t>
        <a:bodyPr/>
        <a:lstStyle/>
        <a:p>
          <a:r>
            <a:rPr lang="en-US" sz="3200" b="1" dirty="0"/>
            <a:t>P</a:t>
          </a:r>
          <a:r>
            <a:rPr lang="en-US" sz="2400" dirty="0"/>
            <a:t>artition</a:t>
          </a:r>
        </a:p>
        <a:p>
          <a:r>
            <a:rPr lang="en-US" sz="2400" dirty="0"/>
            <a:t>Tolerance</a:t>
          </a:r>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dgm:t>
        <a:bodyPr/>
        <a:lstStyle/>
        <a:p>
          <a:r>
            <a:rPr lang="en-US" sz="3200" b="1" dirty="0"/>
            <a:t>A</a:t>
          </a:r>
          <a:r>
            <a:rPr lang="en-US" sz="2400" dirty="0"/>
            <a:t>vailability</a:t>
          </a:r>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pt>
    <dgm:pt modelId="{BBC70DC9-D59B-4722-A03A-F61FB0C4EDB1}" type="pres">
      <dgm:prSet presAssocID="{55461122-C93F-4598-B3AF-739AFBCD9870}" presName="circ2" presStyleLbl="vennNode1" presStyleIdx="1" presStyleCnt="3"/>
      <dgm:spPr/>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pt>
    <dgm:pt modelId="{FDBC0C73-3D44-47B9-93F7-4C822DA0D175}" type="pres">
      <dgm:prSet presAssocID="{E50672E3-60C4-4AA3-9C65-7262298C568D}" presName="circ3" presStyleLbl="vennNode1" presStyleIdx="2" presStyleCnt="3"/>
      <dgm:spPr/>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pt>
  </dgm:ptLst>
  <dgm:cxnLst>
    <dgm:cxn modelId="{E6828A13-34EF-2A49-B421-E77E7DAA2FC4}" type="presOf" srcId="{E50672E3-60C4-4AA3-9C65-7262298C568D}" destId="{FDBC0C73-3D44-47B9-93F7-4C822DA0D175}" srcOrd="0" destOrd="0" presId="urn:microsoft.com/office/officeart/2005/8/layout/venn1"/>
    <dgm:cxn modelId="{0E25A741-2E14-F54F-921B-6CD7FB9E52D4}" type="presOf" srcId="{FB2055C3-8F5A-48B7-BAA1-C7524A36D850}" destId="{2E7C3E3C-6B68-4F45-9036-55CFDF40BF53}" srcOrd="1" destOrd="0" presId="urn:microsoft.com/office/officeart/2005/8/layout/venn1"/>
    <dgm:cxn modelId="{72A8DE7F-A539-3349-95EA-D60B75F753A9}" type="presOf" srcId="{4DBDF3CA-C51C-4F00-806F-71E5D08668BF}" destId="{30C11951-BC2A-4AC1-90E0-E1F771A291DD}" srcOrd="0" destOrd="0" presId="urn:microsoft.com/office/officeart/2005/8/layout/venn1"/>
    <dgm:cxn modelId="{2EB9F187-7FA1-461C-98FE-B42D0FCF11F0}" srcId="{4DBDF3CA-C51C-4F00-806F-71E5D08668BF}" destId="{E50672E3-60C4-4AA3-9C65-7262298C568D}" srcOrd="2" destOrd="0" parTransId="{78E6651D-76A4-4364-BEAB-660F7C75F769}" sibTransId="{D33EF81A-6A52-4777-9D00-32C5EDB2E44E}"/>
    <dgm:cxn modelId="{919FF188-6D6E-5D4D-8532-B402C58DCF19}" type="presOf" srcId="{FB2055C3-8F5A-48B7-BAA1-C7524A36D850}" destId="{1999CC29-2962-4314-8BF4-12973BF103A0}" srcOrd="0" destOrd="0" presId="urn:microsoft.com/office/officeart/2005/8/layout/venn1"/>
    <dgm:cxn modelId="{C1C382AF-4127-6C40-93A5-BD9C039AA34F}" type="presOf" srcId="{55461122-C93F-4598-B3AF-739AFBCD9870}" destId="{478E94C0-3D1C-432C-ABF3-D52A97EDAA4F}" srcOrd="1" destOrd="0" presId="urn:microsoft.com/office/officeart/2005/8/layout/venn1"/>
    <dgm:cxn modelId="{8FDAB5B6-0DE2-4C4C-8195-8C00E2BDB54C}" srcId="{4DBDF3CA-C51C-4F00-806F-71E5D08668BF}" destId="{55461122-C93F-4598-B3AF-739AFBCD9870}" srcOrd="1" destOrd="0" parTransId="{EE01773E-4BE4-4595-A043-AC50B675A982}" sibTransId="{FC214EBB-B4EC-4CD7-8398-B889B8FAD7F5}"/>
    <dgm:cxn modelId="{E8F61AE1-7552-0C43-B4B2-256A35903C26}" type="presOf" srcId="{E50672E3-60C4-4AA3-9C65-7262298C568D}" destId="{B6D9BFAA-9236-46F3-A467-72F1427A21B0}" srcOrd="1"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987D26F8-8FAC-C34E-B031-86A0E61FD350}" type="presOf" srcId="{55461122-C93F-4598-B3AF-739AFBCD9870}" destId="{BBC70DC9-D59B-4722-A03A-F61FB0C4EDB1}" srcOrd="0" destOrd="0" presId="urn:microsoft.com/office/officeart/2005/8/layout/venn1"/>
    <dgm:cxn modelId="{85A3019E-B5B2-8E46-B5C0-C29D8E702131}" type="presParOf" srcId="{30C11951-BC2A-4AC1-90E0-E1F771A291DD}" destId="{1999CC29-2962-4314-8BF4-12973BF103A0}" srcOrd="0" destOrd="0" presId="urn:microsoft.com/office/officeart/2005/8/layout/venn1"/>
    <dgm:cxn modelId="{D2B035FD-9D6B-CB46-9D99-EE7501048C79}" type="presParOf" srcId="{30C11951-BC2A-4AC1-90E0-E1F771A291DD}" destId="{2E7C3E3C-6B68-4F45-9036-55CFDF40BF53}" srcOrd="1" destOrd="0" presId="urn:microsoft.com/office/officeart/2005/8/layout/venn1"/>
    <dgm:cxn modelId="{5C50D104-B2DA-2048-883E-6517BADBC66A}" type="presParOf" srcId="{30C11951-BC2A-4AC1-90E0-E1F771A291DD}" destId="{BBC70DC9-D59B-4722-A03A-F61FB0C4EDB1}" srcOrd="2" destOrd="0" presId="urn:microsoft.com/office/officeart/2005/8/layout/venn1"/>
    <dgm:cxn modelId="{70AE4CBA-7E1D-CC43-92EF-78670FD5A15B}" type="presParOf" srcId="{30C11951-BC2A-4AC1-90E0-E1F771A291DD}" destId="{478E94C0-3D1C-432C-ABF3-D52A97EDAA4F}" srcOrd="3" destOrd="0" presId="urn:microsoft.com/office/officeart/2005/8/layout/venn1"/>
    <dgm:cxn modelId="{A48C93C8-4C63-9A4B-9AAA-416209B1B611}" type="presParOf" srcId="{30C11951-BC2A-4AC1-90E0-E1F771A291DD}" destId="{FDBC0C73-3D44-47B9-93F7-4C822DA0D175}" srcOrd="4" destOrd="0" presId="urn:microsoft.com/office/officeart/2005/8/layout/venn1"/>
    <dgm:cxn modelId="{AAFA6CE6-4278-9246-A73E-A07ABE9365FE}"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dgm:t>
        <a:bodyPr/>
        <a:lstStyle/>
        <a:p>
          <a:r>
            <a:rPr lang="en-US" sz="3600" b="1" dirty="0"/>
            <a:t>C</a:t>
          </a:r>
          <a:r>
            <a:rPr lang="en-US" sz="2800" dirty="0"/>
            <a:t>onsistency</a:t>
          </a:r>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dgm:t>
        <a:bodyPr/>
        <a:lstStyle/>
        <a:p>
          <a:r>
            <a:rPr lang="en-US" sz="3200" b="1" dirty="0"/>
            <a:t>P</a:t>
          </a:r>
          <a:r>
            <a:rPr lang="en-US" sz="2400" dirty="0"/>
            <a:t>artition</a:t>
          </a:r>
        </a:p>
        <a:p>
          <a:r>
            <a:rPr lang="en-US" sz="2400" dirty="0"/>
            <a:t>Tolerance</a:t>
          </a:r>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dgm:t>
        <a:bodyPr/>
        <a:lstStyle/>
        <a:p>
          <a:r>
            <a:rPr lang="en-US" sz="3200" b="1" dirty="0"/>
            <a:t>A</a:t>
          </a:r>
          <a:r>
            <a:rPr lang="en-US" sz="2400" dirty="0"/>
            <a:t>vailability</a:t>
          </a:r>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pt>
    <dgm:pt modelId="{BBC70DC9-D59B-4722-A03A-F61FB0C4EDB1}" type="pres">
      <dgm:prSet presAssocID="{55461122-C93F-4598-B3AF-739AFBCD9870}" presName="circ2" presStyleLbl="vennNode1" presStyleIdx="1" presStyleCnt="3"/>
      <dgm:spPr/>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pt>
    <dgm:pt modelId="{FDBC0C73-3D44-47B9-93F7-4C822DA0D175}" type="pres">
      <dgm:prSet presAssocID="{E50672E3-60C4-4AA3-9C65-7262298C568D}" presName="circ3" presStyleLbl="vennNode1" presStyleIdx="2" presStyleCnt="3"/>
      <dgm:spPr/>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pt>
  </dgm:ptLst>
  <dgm:cxnLst>
    <dgm:cxn modelId="{0FE0F815-7594-1D49-9C97-82FCFF4DD1A4}" type="presOf" srcId="{55461122-C93F-4598-B3AF-739AFBCD9870}" destId="{BBC70DC9-D59B-4722-A03A-F61FB0C4EDB1}" srcOrd="0" destOrd="0" presId="urn:microsoft.com/office/officeart/2005/8/layout/venn1"/>
    <dgm:cxn modelId="{7D10DA2A-3A76-774F-9303-788B9C21F16D}" type="presOf" srcId="{FB2055C3-8F5A-48B7-BAA1-C7524A36D850}" destId="{2E7C3E3C-6B68-4F45-9036-55CFDF40BF53}" srcOrd="1" destOrd="0" presId="urn:microsoft.com/office/officeart/2005/8/layout/venn1"/>
    <dgm:cxn modelId="{98FBD92B-021C-2C4B-8750-BA65AA38015E}" type="presOf" srcId="{4DBDF3CA-C51C-4F00-806F-71E5D08668BF}" destId="{30C11951-BC2A-4AC1-90E0-E1F771A291DD}" srcOrd="0" destOrd="0" presId="urn:microsoft.com/office/officeart/2005/8/layout/venn1"/>
    <dgm:cxn modelId="{91701E31-9EF7-CC4C-999D-A7030CE4F125}" type="presOf" srcId="{FB2055C3-8F5A-48B7-BAA1-C7524A36D850}" destId="{1999CC29-2962-4314-8BF4-12973BF103A0}" srcOrd="0" destOrd="0" presId="urn:microsoft.com/office/officeart/2005/8/layout/venn1"/>
    <dgm:cxn modelId="{02CAFA39-FEBC-A94E-AC40-B2C1E37B7DB3}" type="presOf" srcId="{E50672E3-60C4-4AA3-9C65-7262298C568D}" destId="{FDBC0C73-3D44-47B9-93F7-4C822DA0D175}" srcOrd="0" destOrd="0" presId="urn:microsoft.com/office/officeart/2005/8/layout/venn1"/>
    <dgm:cxn modelId="{4FB38049-B2A4-6F4B-9548-5A95D9BC793F}" type="presOf" srcId="{E50672E3-60C4-4AA3-9C65-7262298C568D}" destId="{B6D9BFAA-9236-46F3-A467-72F1427A21B0}" srcOrd="1" destOrd="0" presId="urn:microsoft.com/office/officeart/2005/8/layout/venn1"/>
    <dgm:cxn modelId="{2EB9F187-7FA1-461C-98FE-B42D0FCF11F0}" srcId="{4DBDF3CA-C51C-4F00-806F-71E5D08668BF}" destId="{E50672E3-60C4-4AA3-9C65-7262298C568D}" srcOrd="2" destOrd="0" parTransId="{78E6651D-76A4-4364-BEAB-660F7C75F769}" sibTransId="{D33EF81A-6A52-4777-9D00-32C5EDB2E44E}"/>
    <dgm:cxn modelId="{8FDAB5B6-0DE2-4C4C-8195-8C00E2BDB54C}" srcId="{4DBDF3CA-C51C-4F00-806F-71E5D08668BF}" destId="{55461122-C93F-4598-B3AF-739AFBCD9870}" srcOrd="1" destOrd="0" parTransId="{EE01773E-4BE4-4595-A043-AC50B675A982}" sibTransId="{FC214EBB-B4EC-4CD7-8398-B889B8FAD7F5}"/>
    <dgm:cxn modelId="{311E5DC2-A9C9-8242-90CD-28A4BAB15552}" type="presOf" srcId="{55461122-C93F-4598-B3AF-739AFBCD9870}" destId="{478E94C0-3D1C-432C-ABF3-D52A97EDAA4F}" srcOrd="1"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1B9D8DAD-858C-A748-861F-CBABAD555AB8}" type="presParOf" srcId="{30C11951-BC2A-4AC1-90E0-E1F771A291DD}" destId="{1999CC29-2962-4314-8BF4-12973BF103A0}" srcOrd="0" destOrd="0" presId="urn:microsoft.com/office/officeart/2005/8/layout/venn1"/>
    <dgm:cxn modelId="{F89BDDCE-F03A-9248-AB62-E55D340AE217}" type="presParOf" srcId="{30C11951-BC2A-4AC1-90E0-E1F771A291DD}" destId="{2E7C3E3C-6B68-4F45-9036-55CFDF40BF53}" srcOrd="1" destOrd="0" presId="urn:microsoft.com/office/officeart/2005/8/layout/venn1"/>
    <dgm:cxn modelId="{CF3649F3-21DC-7147-862D-3C899CD0B4FD}" type="presParOf" srcId="{30C11951-BC2A-4AC1-90E0-E1F771A291DD}" destId="{BBC70DC9-D59B-4722-A03A-F61FB0C4EDB1}" srcOrd="2" destOrd="0" presId="urn:microsoft.com/office/officeart/2005/8/layout/venn1"/>
    <dgm:cxn modelId="{DC9E0A8B-C722-9A4A-A1B8-BC15C5947F21}" type="presParOf" srcId="{30C11951-BC2A-4AC1-90E0-E1F771A291DD}" destId="{478E94C0-3D1C-432C-ABF3-D52A97EDAA4F}" srcOrd="3" destOrd="0" presId="urn:microsoft.com/office/officeart/2005/8/layout/venn1"/>
    <dgm:cxn modelId="{9E53FB99-97B3-5041-A859-DF44563F4913}" type="presParOf" srcId="{30C11951-BC2A-4AC1-90E0-E1F771A291DD}" destId="{FDBC0C73-3D44-47B9-93F7-4C822DA0D175}" srcOrd="4" destOrd="0" presId="urn:microsoft.com/office/officeart/2005/8/layout/venn1"/>
    <dgm:cxn modelId="{C86D12B9-ECD0-5C41-9083-B7167BD673BA}"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BDF3CA-C51C-4F00-806F-71E5D08668BF}" type="doc">
      <dgm:prSet loTypeId="urn:microsoft.com/office/officeart/2005/8/layout/venn1" loCatId="relationship" qsTypeId="urn:microsoft.com/office/officeart/2005/8/quickstyle/simple1" qsCatId="simple" csTypeId="urn:microsoft.com/office/officeart/2005/8/colors/colorful4" csCatId="colorful" phldr="1"/>
      <dgm:spPr/>
    </dgm:pt>
    <dgm:pt modelId="{FB2055C3-8F5A-48B7-BAA1-C7524A36D850}">
      <dgm:prSet phldrT="[Text]" custT="1"/>
      <dgm:spPr/>
      <dgm:t>
        <a:bodyPr/>
        <a:lstStyle/>
        <a:p>
          <a:r>
            <a:rPr lang="en-US" sz="3600" b="1" dirty="0"/>
            <a:t>C</a:t>
          </a:r>
          <a:r>
            <a:rPr lang="en-US" sz="2800" dirty="0"/>
            <a:t>onsistency</a:t>
          </a:r>
        </a:p>
      </dgm:t>
    </dgm:pt>
    <dgm:pt modelId="{C843F527-262F-496B-BAAA-3F990E69891D}" type="parTrans" cxnId="{1F36B7E1-95C3-459D-90AA-7C371A817E95}">
      <dgm:prSet/>
      <dgm:spPr/>
      <dgm:t>
        <a:bodyPr/>
        <a:lstStyle/>
        <a:p>
          <a:endParaRPr lang="en-US"/>
        </a:p>
      </dgm:t>
    </dgm:pt>
    <dgm:pt modelId="{F9128426-2D79-4E50-B2A1-DFD6D779FCB0}" type="sibTrans" cxnId="{1F36B7E1-95C3-459D-90AA-7C371A817E95}">
      <dgm:prSet/>
      <dgm:spPr/>
      <dgm:t>
        <a:bodyPr/>
        <a:lstStyle/>
        <a:p>
          <a:endParaRPr lang="en-US"/>
        </a:p>
      </dgm:t>
    </dgm:pt>
    <dgm:pt modelId="{55461122-C93F-4598-B3AF-739AFBCD9870}">
      <dgm:prSet phldrT="[Text]" custT="1"/>
      <dgm:spPr/>
      <dgm:t>
        <a:bodyPr/>
        <a:lstStyle/>
        <a:p>
          <a:r>
            <a:rPr lang="en-US" sz="3200" b="1" dirty="0"/>
            <a:t>P</a:t>
          </a:r>
          <a:r>
            <a:rPr lang="en-US" sz="2400" dirty="0"/>
            <a:t>artition</a:t>
          </a:r>
        </a:p>
        <a:p>
          <a:r>
            <a:rPr lang="en-US" sz="2400" dirty="0"/>
            <a:t>Tolerance</a:t>
          </a:r>
        </a:p>
      </dgm:t>
    </dgm:pt>
    <dgm:pt modelId="{EE01773E-4BE4-4595-A043-AC50B675A982}" type="parTrans" cxnId="{8FDAB5B6-0DE2-4C4C-8195-8C00E2BDB54C}">
      <dgm:prSet/>
      <dgm:spPr/>
      <dgm:t>
        <a:bodyPr/>
        <a:lstStyle/>
        <a:p>
          <a:endParaRPr lang="en-US"/>
        </a:p>
      </dgm:t>
    </dgm:pt>
    <dgm:pt modelId="{FC214EBB-B4EC-4CD7-8398-B889B8FAD7F5}" type="sibTrans" cxnId="{8FDAB5B6-0DE2-4C4C-8195-8C00E2BDB54C}">
      <dgm:prSet/>
      <dgm:spPr/>
      <dgm:t>
        <a:bodyPr/>
        <a:lstStyle/>
        <a:p>
          <a:endParaRPr lang="en-US"/>
        </a:p>
      </dgm:t>
    </dgm:pt>
    <dgm:pt modelId="{E50672E3-60C4-4AA3-9C65-7262298C568D}">
      <dgm:prSet phldrT="[Text]" custT="1"/>
      <dgm:spPr/>
      <dgm:t>
        <a:bodyPr/>
        <a:lstStyle/>
        <a:p>
          <a:r>
            <a:rPr lang="en-US" sz="3200" b="1" dirty="0"/>
            <a:t>A</a:t>
          </a:r>
          <a:r>
            <a:rPr lang="en-US" sz="2400" dirty="0"/>
            <a:t>vailability</a:t>
          </a:r>
        </a:p>
      </dgm:t>
    </dgm:pt>
    <dgm:pt modelId="{78E6651D-76A4-4364-BEAB-660F7C75F769}" type="parTrans" cxnId="{2EB9F187-7FA1-461C-98FE-B42D0FCF11F0}">
      <dgm:prSet/>
      <dgm:spPr/>
      <dgm:t>
        <a:bodyPr/>
        <a:lstStyle/>
        <a:p>
          <a:endParaRPr lang="en-US"/>
        </a:p>
      </dgm:t>
    </dgm:pt>
    <dgm:pt modelId="{D33EF81A-6A52-4777-9D00-32C5EDB2E44E}" type="sibTrans" cxnId="{2EB9F187-7FA1-461C-98FE-B42D0FCF11F0}">
      <dgm:prSet/>
      <dgm:spPr/>
      <dgm:t>
        <a:bodyPr/>
        <a:lstStyle/>
        <a:p>
          <a:endParaRPr lang="en-US"/>
        </a:p>
      </dgm:t>
    </dgm:pt>
    <dgm:pt modelId="{30C11951-BC2A-4AC1-90E0-E1F771A291DD}" type="pres">
      <dgm:prSet presAssocID="{4DBDF3CA-C51C-4F00-806F-71E5D08668BF}" presName="compositeShape" presStyleCnt="0">
        <dgm:presLayoutVars>
          <dgm:chMax val="7"/>
          <dgm:dir/>
          <dgm:resizeHandles val="exact"/>
        </dgm:presLayoutVars>
      </dgm:prSet>
      <dgm:spPr/>
    </dgm:pt>
    <dgm:pt modelId="{1999CC29-2962-4314-8BF4-12973BF103A0}" type="pres">
      <dgm:prSet presAssocID="{FB2055C3-8F5A-48B7-BAA1-C7524A36D850}" presName="circ1" presStyleLbl="vennNode1" presStyleIdx="0" presStyleCnt="3"/>
      <dgm:spPr/>
    </dgm:pt>
    <dgm:pt modelId="{2E7C3E3C-6B68-4F45-9036-55CFDF40BF53}" type="pres">
      <dgm:prSet presAssocID="{FB2055C3-8F5A-48B7-BAA1-C7524A36D850}" presName="circ1Tx" presStyleLbl="revTx" presStyleIdx="0" presStyleCnt="0">
        <dgm:presLayoutVars>
          <dgm:chMax val="0"/>
          <dgm:chPref val="0"/>
          <dgm:bulletEnabled val="1"/>
        </dgm:presLayoutVars>
      </dgm:prSet>
      <dgm:spPr/>
    </dgm:pt>
    <dgm:pt modelId="{BBC70DC9-D59B-4722-A03A-F61FB0C4EDB1}" type="pres">
      <dgm:prSet presAssocID="{55461122-C93F-4598-B3AF-739AFBCD9870}" presName="circ2" presStyleLbl="vennNode1" presStyleIdx="1" presStyleCnt="3"/>
      <dgm:spPr/>
    </dgm:pt>
    <dgm:pt modelId="{478E94C0-3D1C-432C-ABF3-D52A97EDAA4F}" type="pres">
      <dgm:prSet presAssocID="{55461122-C93F-4598-B3AF-739AFBCD9870}" presName="circ2Tx" presStyleLbl="revTx" presStyleIdx="0" presStyleCnt="0">
        <dgm:presLayoutVars>
          <dgm:chMax val="0"/>
          <dgm:chPref val="0"/>
          <dgm:bulletEnabled val="1"/>
        </dgm:presLayoutVars>
      </dgm:prSet>
      <dgm:spPr/>
    </dgm:pt>
    <dgm:pt modelId="{FDBC0C73-3D44-47B9-93F7-4C822DA0D175}" type="pres">
      <dgm:prSet presAssocID="{E50672E3-60C4-4AA3-9C65-7262298C568D}" presName="circ3" presStyleLbl="vennNode1" presStyleIdx="2" presStyleCnt="3"/>
      <dgm:spPr/>
    </dgm:pt>
    <dgm:pt modelId="{B6D9BFAA-9236-46F3-A467-72F1427A21B0}" type="pres">
      <dgm:prSet presAssocID="{E50672E3-60C4-4AA3-9C65-7262298C568D}" presName="circ3Tx" presStyleLbl="revTx" presStyleIdx="0" presStyleCnt="0">
        <dgm:presLayoutVars>
          <dgm:chMax val="0"/>
          <dgm:chPref val="0"/>
          <dgm:bulletEnabled val="1"/>
        </dgm:presLayoutVars>
      </dgm:prSet>
      <dgm:spPr/>
    </dgm:pt>
  </dgm:ptLst>
  <dgm:cxnLst>
    <dgm:cxn modelId="{02919F07-7DD3-4C4B-8B7A-92994496081B}" type="presOf" srcId="{55461122-C93F-4598-B3AF-739AFBCD9870}" destId="{478E94C0-3D1C-432C-ABF3-D52A97EDAA4F}" srcOrd="1" destOrd="0" presId="urn:microsoft.com/office/officeart/2005/8/layout/venn1"/>
    <dgm:cxn modelId="{B81C2831-99D8-C448-961C-8F400A5EBD17}" type="presOf" srcId="{FB2055C3-8F5A-48B7-BAA1-C7524A36D850}" destId="{2E7C3E3C-6B68-4F45-9036-55CFDF40BF53}" srcOrd="1" destOrd="0" presId="urn:microsoft.com/office/officeart/2005/8/layout/venn1"/>
    <dgm:cxn modelId="{2EB9F187-7FA1-461C-98FE-B42D0FCF11F0}" srcId="{4DBDF3CA-C51C-4F00-806F-71E5D08668BF}" destId="{E50672E3-60C4-4AA3-9C65-7262298C568D}" srcOrd="2" destOrd="0" parTransId="{78E6651D-76A4-4364-BEAB-660F7C75F769}" sibTransId="{D33EF81A-6A52-4777-9D00-32C5EDB2E44E}"/>
    <dgm:cxn modelId="{0D435091-FA10-7E40-A195-FCEF7314320B}" type="presOf" srcId="{4DBDF3CA-C51C-4F00-806F-71E5D08668BF}" destId="{30C11951-BC2A-4AC1-90E0-E1F771A291DD}" srcOrd="0" destOrd="0" presId="urn:microsoft.com/office/officeart/2005/8/layout/venn1"/>
    <dgm:cxn modelId="{0978E1A5-16FD-6247-A5DF-BBF8D90B4971}" type="presOf" srcId="{FB2055C3-8F5A-48B7-BAA1-C7524A36D850}" destId="{1999CC29-2962-4314-8BF4-12973BF103A0}" srcOrd="0" destOrd="0" presId="urn:microsoft.com/office/officeart/2005/8/layout/venn1"/>
    <dgm:cxn modelId="{C1E1CDAF-6BF5-5C49-8B29-AC131E14E6AB}" type="presOf" srcId="{55461122-C93F-4598-B3AF-739AFBCD9870}" destId="{BBC70DC9-D59B-4722-A03A-F61FB0C4EDB1}" srcOrd="0" destOrd="0" presId="urn:microsoft.com/office/officeart/2005/8/layout/venn1"/>
    <dgm:cxn modelId="{122FF7AF-982E-2C44-98CE-10C6B5642D68}" type="presOf" srcId="{E50672E3-60C4-4AA3-9C65-7262298C568D}" destId="{B6D9BFAA-9236-46F3-A467-72F1427A21B0}" srcOrd="1" destOrd="0" presId="urn:microsoft.com/office/officeart/2005/8/layout/venn1"/>
    <dgm:cxn modelId="{8FDAB5B6-0DE2-4C4C-8195-8C00E2BDB54C}" srcId="{4DBDF3CA-C51C-4F00-806F-71E5D08668BF}" destId="{55461122-C93F-4598-B3AF-739AFBCD9870}" srcOrd="1" destOrd="0" parTransId="{EE01773E-4BE4-4595-A043-AC50B675A982}" sibTransId="{FC214EBB-B4EC-4CD7-8398-B889B8FAD7F5}"/>
    <dgm:cxn modelId="{C41687C5-C8C9-4141-A1A5-304BF16458A6}" type="presOf" srcId="{E50672E3-60C4-4AA3-9C65-7262298C568D}" destId="{FDBC0C73-3D44-47B9-93F7-4C822DA0D175}" srcOrd="0" destOrd="0" presId="urn:microsoft.com/office/officeart/2005/8/layout/venn1"/>
    <dgm:cxn modelId="{1F36B7E1-95C3-459D-90AA-7C371A817E95}" srcId="{4DBDF3CA-C51C-4F00-806F-71E5D08668BF}" destId="{FB2055C3-8F5A-48B7-BAA1-C7524A36D850}" srcOrd="0" destOrd="0" parTransId="{C843F527-262F-496B-BAAA-3F990E69891D}" sibTransId="{F9128426-2D79-4E50-B2A1-DFD6D779FCB0}"/>
    <dgm:cxn modelId="{EBABE9CE-13F7-6443-8C05-6AB59CF8F3E4}" type="presParOf" srcId="{30C11951-BC2A-4AC1-90E0-E1F771A291DD}" destId="{1999CC29-2962-4314-8BF4-12973BF103A0}" srcOrd="0" destOrd="0" presId="urn:microsoft.com/office/officeart/2005/8/layout/venn1"/>
    <dgm:cxn modelId="{6794ED3D-66E4-3F4D-9666-C9161D9BBF1E}" type="presParOf" srcId="{30C11951-BC2A-4AC1-90E0-E1F771A291DD}" destId="{2E7C3E3C-6B68-4F45-9036-55CFDF40BF53}" srcOrd="1" destOrd="0" presId="urn:microsoft.com/office/officeart/2005/8/layout/venn1"/>
    <dgm:cxn modelId="{313B9553-A55B-2B4F-8E4E-A3398CF332DD}" type="presParOf" srcId="{30C11951-BC2A-4AC1-90E0-E1F771A291DD}" destId="{BBC70DC9-D59B-4722-A03A-F61FB0C4EDB1}" srcOrd="2" destOrd="0" presId="urn:microsoft.com/office/officeart/2005/8/layout/venn1"/>
    <dgm:cxn modelId="{19A19AAA-8725-C442-9D7A-82474DC903C5}" type="presParOf" srcId="{30C11951-BC2A-4AC1-90E0-E1F771A291DD}" destId="{478E94C0-3D1C-432C-ABF3-D52A97EDAA4F}" srcOrd="3" destOrd="0" presId="urn:microsoft.com/office/officeart/2005/8/layout/venn1"/>
    <dgm:cxn modelId="{E6A9EFEF-E476-5642-B860-32BC7B022FE2}" type="presParOf" srcId="{30C11951-BC2A-4AC1-90E0-E1F771A291DD}" destId="{FDBC0C73-3D44-47B9-93F7-4C822DA0D175}" srcOrd="4" destOrd="0" presId="urn:microsoft.com/office/officeart/2005/8/layout/venn1"/>
    <dgm:cxn modelId="{530A9032-0F8F-0F45-BDF8-DB79C36DA0AB}" type="presParOf" srcId="{30C11951-BC2A-4AC1-90E0-E1F771A291DD}" destId="{B6D9BFAA-9236-46F3-A467-72F1427A21B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BF1200-E701-4B4D-B2D1-0787512AA56E}" type="doc">
      <dgm:prSet loTypeId="urn:microsoft.com/office/officeart/2005/8/layout/chevron1" loCatId="process" qsTypeId="urn:microsoft.com/office/officeart/2005/8/quickstyle/simple1" qsCatId="simple" csTypeId="urn:microsoft.com/office/officeart/2005/8/colors/colorful3" csCatId="colorful" phldr="1"/>
      <dgm:spPr/>
    </dgm:pt>
    <dgm:pt modelId="{E75390CC-8AD1-425A-95FF-1B61318B1EF3}">
      <dgm:prSet phldrT="[Text]"/>
      <dgm:spPr/>
      <dgm:t>
        <a:bodyPr/>
        <a:lstStyle/>
        <a:p>
          <a:r>
            <a:rPr lang="en-US" dirty="0"/>
            <a:t>Map</a:t>
          </a:r>
        </a:p>
      </dgm:t>
    </dgm:pt>
    <dgm:pt modelId="{8B3BC1FC-E4FE-42DC-BC56-25E8955A718C}" type="parTrans" cxnId="{FBA73F2D-EB52-4DA9-9445-BC436DE00243}">
      <dgm:prSet/>
      <dgm:spPr/>
      <dgm:t>
        <a:bodyPr/>
        <a:lstStyle/>
        <a:p>
          <a:endParaRPr lang="en-US"/>
        </a:p>
      </dgm:t>
    </dgm:pt>
    <dgm:pt modelId="{146D72A7-FB16-4740-B9FB-EB49F8A4CE0D}" type="sibTrans" cxnId="{FBA73F2D-EB52-4DA9-9445-BC436DE00243}">
      <dgm:prSet/>
      <dgm:spPr/>
      <dgm:t>
        <a:bodyPr/>
        <a:lstStyle/>
        <a:p>
          <a:endParaRPr lang="en-US"/>
        </a:p>
      </dgm:t>
    </dgm:pt>
    <dgm:pt modelId="{F9807B9A-A589-44BF-ADB4-F183758BF08C}">
      <dgm:prSet phldrT="[Text]"/>
      <dgm:spPr/>
      <dgm:t>
        <a:bodyPr/>
        <a:lstStyle/>
        <a:p>
          <a:r>
            <a:rPr lang="en-US" dirty="0"/>
            <a:t>Reduce</a:t>
          </a:r>
        </a:p>
      </dgm:t>
    </dgm:pt>
    <dgm:pt modelId="{FB1E1E15-7838-4F65-9A9A-C853D5C0D786}" type="parTrans" cxnId="{07C4A995-6B0E-4966-A13F-187D97F33A32}">
      <dgm:prSet/>
      <dgm:spPr/>
      <dgm:t>
        <a:bodyPr/>
        <a:lstStyle/>
        <a:p>
          <a:endParaRPr lang="en-US"/>
        </a:p>
      </dgm:t>
    </dgm:pt>
    <dgm:pt modelId="{D21A40ED-D664-4E6A-9307-2E91430F1CF7}" type="sibTrans" cxnId="{07C4A995-6B0E-4966-A13F-187D97F33A32}">
      <dgm:prSet/>
      <dgm:spPr/>
      <dgm:t>
        <a:bodyPr/>
        <a:lstStyle/>
        <a:p>
          <a:endParaRPr lang="en-US"/>
        </a:p>
      </dgm:t>
    </dgm:pt>
    <dgm:pt modelId="{D24186A4-5131-49B9-BD84-1C7F12299096}" type="pres">
      <dgm:prSet presAssocID="{21BF1200-E701-4B4D-B2D1-0787512AA56E}" presName="Name0" presStyleCnt="0">
        <dgm:presLayoutVars>
          <dgm:dir/>
          <dgm:animLvl val="lvl"/>
          <dgm:resizeHandles val="exact"/>
        </dgm:presLayoutVars>
      </dgm:prSet>
      <dgm:spPr/>
    </dgm:pt>
    <dgm:pt modelId="{23FC67CB-032A-429A-8C5A-ADBF9B7FA8E3}" type="pres">
      <dgm:prSet presAssocID="{E75390CC-8AD1-425A-95FF-1B61318B1EF3}" presName="parTxOnly" presStyleLbl="node1" presStyleIdx="0" presStyleCnt="2">
        <dgm:presLayoutVars>
          <dgm:chMax val="0"/>
          <dgm:chPref val="0"/>
          <dgm:bulletEnabled val="1"/>
        </dgm:presLayoutVars>
      </dgm:prSet>
      <dgm:spPr/>
    </dgm:pt>
    <dgm:pt modelId="{50A87657-A7BE-4028-92D8-0BF28F195FAC}" type="pres">
      <dgm:prSet presAssocID="{146D72A7-FB16-4740-B9FB-EB49F8A4CE0D}" presName="parTxOnlySpace" presStyleCnt="0"/>
      <dgm:spPr/>
    </dgm:pt>
    <dgm:pt modelId="{1DA5AED8-2DAB-45AC-B42A-E5CBEC3F4998}" type="pres">
      <dgm:prSet presAssocID="{F9807B9A-A589-44BF-ADB4-F183758BF08C}" presName="parTxOnly" presStyleLbl="node1" presStyleIdx="1" presStyleCnt="2">
        <dgm:presLayoutVars>
          <dgm:chMax val="0"/>
          <dgm:chPref val="0"/>
          <dgm:bulletEnabled val="1"/>
        </dgm:presLayoutVars>
      </dgm:prSet>
      <dgm:spPr/>
    </dgm:pt>
  </dgm:ptLst>
  <dgm:cxnLst>
    <dgm:cxn modelId="{FBA73F2D-EB52-4DA9-9445-BC436DE00243}" srcId="{21BF1200-E701-4B4D-B2D1-0787512AA56E}" destId="{E75390CC-8AD1-425A-95FF-1B61318B1EF3}" srcOrd="0" destOrd="0" parTransId="{8B3BC1FC-E4FE-42DC-BC56-25E8955A718C}" sibTransId="{146D72A7-FB16-4740-B9FB-EB49F8A4CE0D}"/>
    <dgm:cxn modelId="{D3AAFE43-5528-D741-9159-93CA9A843D03}" type="presOf" srcId="{E75390CC-8AD1-425A-95FF-1B61318B1EF3}" destId="{23FC67CB-032A-429A-8C5A-ADBF9B7FA8E3}" srcOrd="0" destOrd="0" presId="urn:microsoft.com/office/officeart/2005/8/layout/chevron1"/>
    <dgm:cxn modelId="{C4601F6F-43F1-EF49-BBB9-9903721BE946}" type="presOf" srcId="{F9807B9A-A589-44BF-ADB4-F183758BF08C}" destId="{1DA5AED8-2DAB-45AC-B42A-E5CBEC3F4998}" srcOrd="0" destOrd="0" presId="urn:microsoft.com/office/officeart/2005/8/layout/chevron1"/>
    <dgm:cxn modelId="{6C9D5973-561E-0948-8DE7-46F4F79867E6}" type="presOf" srcId="{21BF1200-E701-4B4D-B2D1-0787512AA56E}" destId="{D24186A4-5131-49B9-BD84-1C7F12299096}" srcOrd="0" destOrd="0" presId="urn:microsoft.com/office/officeart/2005/8/layout/chevron1"/>
    <dgm:cxn modelId="{07C4A995-6B0E-4966-A13F-187D97F33A32}" srcId="{21BF1200-E701-4B4D-B2D1-0787512AA56E}" destId="{F9807B9A-A589-44BF-ADB4-F183758BF08C}" srcOrd="1" destOrd="0" parTransId="{FB1E1E15-7838-4F65-9A9A-C853D5C0D786}" sibTransId="{D21A40ED-D664-4E6A-9307-2E91430F1CF7}"/>
    <dgm:cxn modelId="{25A6A845-DD45-6D4F-BF05-0C22B28D2B8E}" type="presParOf" srcId="{D24186A4-5131-49B9-BD84-1C7F12299096}" destId="{23FC67CB-032A-429A-8C5A-ADBF9B7FA8E3}" srcOrd="0" destOrd="0" presId="urn:microsoft.com/office/officeart/2005/8/layout/chevron1"/>
    <dgm:cxn modelId="{3331090C-3436-924A-8EAC-DE7C4F13987B}" type="presParOf" srcId="{D24186A4-5131-49B9-BD84-1C7F12299096}" destId="{50A87657-A7BE-4028-92D8-0BF28F195FAC}" srcOrd="1" destOrd="0" presId="urn:microsoft.com/office/officeart/2005/8/layout/chevron1"/>
    <dgm:cxn modelId="{9C76FE20-8F35-3748-968C-AFF50104C5F1}" type="presParOf" srcId="{D24186A4-5131-49B9-BD84-1C7F12299096}" destId="{1DA5AED8-2DAB-45AC-B42A-E5CBEC3F4998}"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BF1200-E701-4B4D-B2D1-0787512AA56E}" type="doc">
      <dgm:prSet loTypeId="urn:microsoft.com/office/officeart/2005/8/layout/chevron1" loCatId="process" qsTypeId="urn:microsoft.com/office/officeart/2005/8/quickstyle/simple1" qsCatId="simple" csTypeId="urn:microsoft.com/office/officeart/2005/8/colors/colorful3" csCatId="colorful" phldr="1"/>
      <dgm:spPr/>
    </dgm:pt>
    <dgm:pt modelId="{E75390CC-8AD1-425A-95FF-1B61318B1EF3}">
      <dgm:prSet phldrT="[Text]"/>
      <dgm:spPr/>
      <dgm:t>
        <a:bodyPr/>
        <a:lstStyle/>
        <a:p>
          <a:r>
            <a:rPr lang="en-US" dirty="0"/>
            <a:t>Map</a:t>
          </a:r>
        </a:p>
      </dgm:t>
    </dgm:pt>
    <dgm:pt modelId="{8B3BC1FC-E4FE-42DC-BC56-25E8955A718C}" type="parTrans" cxnId="{FBA73F2D-EB52-4DA9-9445-BC436DE00243}">
      <dgm:prSet/>
      <dgm:spPr/>
      <dgm:t>
        <a:bodyPr/>
        <a:lstStyle/>
        <a:p>
          <a:endParaRPr lang="en-US"/>
        </a:p>
      </dgm:t>
    </dgm:pt>
    <dgm:pt modelId="{146D72A7-FB16-4740-B9FB-EB49F8A4CE0D}" type="sibTrans" cxnId="{FBA73F2D-EB52-4DA9-9445-BC436DE00243}">
      <dgm:prSet/>
      <dgm:spPr/>
      <dgm:t>
        <a:bodyPr/>
        <a:lstStyle/>
        <a:p>
          <a:endParaRPr lang="en-US"/>
        </a:p>
      </dgm:t>
    </dgm:pt>
    <dgm:pt modelId="{287A1844-9D23-42E1-A4F6-09F0F23D2C86}">
      <dgm:prSet phldrT="[Text]"/>
      <dgm:spPr/>
      <dgm:t>
        <a:bodyPr/>
        <a:lstStyle/>
        <a:p>
          <a:r>
            <a:rPr lang="en-US" dirty="0"/>
            <a:t>Shuffle</a:t>
          </a:r>
        </a:p>
      </dgm:t>
    </dgm:pt>
    <dgm:pt modelId="{7C13BC86-01B5-4C49-A40A-A89CB1F436AD}" type="parTrans" cxnId="{091780CC-021B-4494-9DB6-9759485B814F}">
      <dgm:prSet/>
      <dgm:spPr/>
      <dgm:t>
        <a:bodyPr/>
        <a:lstStyle/>
        <a:p>
          <a:endParaRPr lang="en-US"/>
        </a:p>
      </dgm:t>
    </dgm:pt>
    <dgm:pt modelId="{94F60798-18B2-42C7-9457-31446929A24A}" type="sibTrans" cxnId="{091780CC-021B-4494-9DB6-9759485B814F}">
      <dgm:prSet/>
      <dgm:spPr/>
      <dgm:t>
        <a:bodyPr/>
        <a:lstStyle/>
        <a:p>
          <a:endParaRPr lang="en-US"/>
        </a:p>
      </dgm:t>
    </dgm:pt>
    <dgm:pt modelId="{F9807B9A-A589-44BF-ADB4-F183758BF08C}">
      <dgm:prSet phldrT="[Text]"/>
      <dgm:spPr/>
      <dgm:t>
        <a:bodyPr/>
        <a:lstStyle/>
        <a:p>
          <a:r>
            <a:rPr lang="en-US" dirty="0"/>
            <a:t>Reduce</a:t>
          </a:r>
        </a:p>
      </dgm:t>
    </dgm:pt>
    <dgm:pt modelId="{FB1E1E15-7838-4F65-9A9A-C853D5C0D786}" type="parTrans" cxnId="{07C4A995-6B0E-4966-A13F-187D97F33A32}">
      <dgm:prSet/>
      <dgm:spPr/>
      <dgm:t>
        <a:bodyPr/>
        <a:lstStyle/>
        <a:p>
          <a:endParaRPr lang="en-US"/>
        </a:p>
      </dgm:t>
    </dgm:pt>
    <dgm:pt modelId="{D21A40ED-D664-4E6A-9307-2E91430F1CF7}" type="sibTrans" cxnId="{07C4A995-6B0E-4966-A13F-187D97F33A32}">
      <dgm:prSet/>
      <dgm:spPr/>
      <dgm:t>
        <a:bodyPr/>
        <a:lstStyle/>
        <a:p>
          <a:endParaRPr lang="en-US"/>
        </a:p>
      </dgm:t>
    </dgm:pt>
    <dgm:pt modelId="{AAB51305-7BFA-4397-B194-476F241F7E0D}">
      <dgm:prSet phldrT="[Text]"/>
      <dgm:spPr/>
      <dgm:t>
        <a:bodyPr/>
        <a:lstStyle/>
        <a:p>
          <a:r>
            <a:rPr lang="en-US" dirty="0"/>
            <a:t>Combine</a:t>
          </a:r>
        </a:p>
      </dgm:t>
    </dgm:pt>
    <dgm:pt modelId="{9BFA549B-B79B-444D-92F4-C1FEA74B45B5}" type="parTrans" cxnId="{DB69DBF0-8D1F-4A99-9B1A-AA703C5737C4}">
      <dgm:prSet/>
      <dgm:spPr/>
      <dgm:t>
        <a:bodyPr/>
        <a:lstStyle/>
        <a:p>
          <a:endParaRPr lang="en-US"/>
        </a:p>
      </dgm:t>
    </dgm:pt>
    <dgm:pt modelId="{7E3AE625-016D-4D99-A0BC-E621999E6B92}" type="sibTrans" cxnId="{DB69DBF0-8D1F-4A99-9B1A-AA703C5737C4}">
      <dgm:prSet/>
      <dgm:spPr/>
      <dgm:t>
        <a:bodyPr/>
        <a:lstStyle/>
        <a:p>
          <a:endParaRPr lang="en-US"/>
        </a:p>
      </dgm:t>
    </dgm:pt>
    <dgm:pt modelId="{D24186A4-5131-49B9-BD84-1C7F12299096}" type="pres">
      <dgm:prSet presAssocID="{21BF1200-E701-4B4D-B2D1-0787512AA56E}" presName="Name0" presStyleCnt="0">
        <dgm:presLayoutVars>
          <dgm:dir/>
          <dgm:animLvl val="lvl"/>
          <dgm:resizeHandles val="exact"/>
        </dgm:presLayoutVars>
      </dgm:prSet>
      <dgm:spPr/>
    </dgm:pt>
    <dgm:pt modelId="{23FC67CB-032A-429A-8C5A-ADBF9B7FA8E3}" type="pres">
      <dgm:prSet presAssocID="{E75390CC-8AD1-425A-95FF-1B61318B1EF3}" presName="parTxOnly" presStyleLbl="node1" presStyleIdx="0" presStyleCnt="4">
        <dgm:presLayoutVars>
          <dgm:chMax val="0"/>
          <dgm:chPref val="0"/>
          <dgm:bulletEnabled val="1"/>
        </dgm:presLayoutVars>
      </dgm:prSet>
      <dgm:spPr/>
    </dgm:pt>
    <dgm:pt modelId="{50A87657-A7BE-4028-92D8-0BF28F195FAC}" type="pres">
      <dgm:prSet presAssocID="{146D72A7-FB16-4740-B9FB-EB49F8A4CE0D}" presName="parTxOnlySpace" presStyleCnt="0"/>
      <dgm:spPr/>
    </dgm:pt>
    <dgm:pt modelId="{068FCFF9-64C8-4D9B-A99D-F03AF758DB42}" type="pres">
      <dgm:prSet presAssocID="{287A1844-9D23-42E1-A4F6-09F0F23D2C86}" presName="parTxOnly" presStyleLbl="node1" presStyleIdx="1" presStyleCnt="4" custLinFactY="-100000" custLinFactNeighborY="-152108">
        <dgm:presLayoutVars>
          <dgm:chMax val="0"/>
          <dgm:chPref val="0"/>
          <dgm:bulletEnabled val="1"/>
        </dgm:presLayoutVars>
      </dgm:prSet>
      <dgm:spPr/>
    </dgm:pt>
    <dgm:pt modelId="{FB2A9557-C00F-4E1D-9723-512E378FC555}" type="pres">
      <dgm:prSet presAssocID="{94F60798-18B2-42C7-9457-31446929A24A}" presName="parTxOnlySpace" presStyleCnt="0"/>
      <dgm:spPr/>
    </dgm:pt>
    <dgm:pt modelId="{1DA5AED8-2DAB-45AC-B42A-E5CBEC3F4998}" type="pres">
      <dgm:prSet presAssocID="{F9807B9A-A589-44BF-ADB4-F183758BF08C}" presName="parTxOnly" presStyleLbl="node1" presStyleIdx="2" presStyleCnt="4" custLinFactNeighborY="1510">
        <dgm:presLayoutVars>
          <dgm:chMax val="0"/>
          <dgm:chPref val="0"/>
          <dgm:bulletEnabled val="1"/>
        </dgm:presLayoutVars>
      </dgm:prSet>
      <dgm:spPr/>
    </dgm:pt>
    <dgm:pt modelId="{0EBD45DD-5E4F-41AC-9394-4A23C4118573}" type="pres">
      <dgm:prSet presAssocID="{D21A40ED-D664-4E6A-9307-2E91430F1CF7}" presName="parTxOnlySpace" presStyleCnt="0"/>
      <dgm:spPr/>
    </dgm:pt>
    <dgm:pt modelId="{18CAD036-CDD0-4119-A338-9543B256FBE0}" type="pres">
      <dgm:prSet presAssocID="{AAB51305-7BFA-4397-B194-476F241F7E0D}" presName="parTxOnly" presStyleLbl="node1" presStyleIdx="3" presStyleCnt="4">
        <dgm:presLayoutVars>
          <dgm:chMax val="0"/>
          <dgm:chPref val="0"/>
          <dgm:bulletEnabled val="1"/>
        </dgm:presLayoutVars>
      </dgm:prSet>
      <dgm:spPr/>
    </dgm:pt>
  </dgm:ptLst>
  <dgm:cxnLst>
    <dgm:cxn modelId="{E9D12A09-D981-4BD3-9D7C-52715E3E44B0}" type="presOf" srcId="{F9807B9A-A589-44BF-ADB4-F183758BF08C}" destId="{1DA5AED8-2DAB-45AC-B42A-E5CBEC3F4998}" srcOrd="0" destOrd="0" presId="urn:microsoft.com/office/officeart/2005/8/layout/chevron1"/>
    <dgm:cxn modelId="{368BFD1D-D210-470D-BCF3-325B05BED6C1}" type="presOf" srcId="{E75390CC-8AD1-425A-95FF-1B61318B1EF3}" destId="{23FC67CB-032A-429A-8C5A-ADBF9B7FA8E3}" srcOrd="0" destOrd="0" presId="urn:microsoft.com/office/officeart/2005/8/layout/chevron1"/>
    <dgm:cxn modelId="{FBA73F2D-EB52-4DA9-9445-BC436DE00243}" srcId="{21BF1200-E701-4B4D-B2D1-0787512AA56E}" destId="{E75390CC-8AD1-425A-95FF-1B61318B1EF3}" srcOrd="0" destOrd="0" parTransId="{8B3BC1FC-E4FE-42DC-BC56-25E8955A718C}" sibTransId="{146D72A7-FB16-4740-B9FB-EB49F8A4CE0D}"/>
    <dgm:cxn modelId="{9BB75947-7F5D-4E35-89A0-6210BD9DCC58}" type="presOf" srcId="{AAB51305-7BFA-4397-B194-476F241F7E0D}" destId="{18CAD036-CDD0-4119-A338-9543B256FBE0}" srcOrd="0" destOrd="0" presId="urn:microsoft.com/office/officeart/2005/8/layout/chevron1"/>
    <dgm:cxn modelId="{AF3C7748-4BB3-4EAB-8A2B-BCF20684A6FF}" type="presOf" srcId="{287A1844-9D23-42E1-A4F6-09F0F23D2C86}" destId="{068FCFF9-64C8-4D9B-A99D-F03AF758DB42}" srcOrd="0" destOrd="0" presId="urn:microsoft.com/office/officeart/2005/8/layout/chevron1"/>
    <dgm:cxn modelId="{07C4A995-6B0E-4966-A13F-187D97F33A32}" srcId="{21BF1200-E701-4B4D-B2D1-0787512AA56E}" destId="{F9807B9A-A589-44BF-ADB4-F183758BF08C}" srcOrd="2" destOrd="0" parTransId="{FB1E1E15-7838-4F65-9A9A-C853D5C0D786}" sibTransId="{D21A40ED-D664-4E6A-9307-2E91430F1CF7}"/>
    <dgm:cxn modelId="{091780CC-021B-4494-9DB6-9759485B814F}" srcId="{21BF1200-E701-4B4D-B2D1-0787512AA56E}" destId="{287A1844-9D23-42E1-A4F6-09F0F23D2C86}" srcOrd="1" destOrd="0" parTransId="{7C13BC86-01B5-4C49-A40A-A89CB1F436AD}" sibTransId="{94F60798-18B2-42C7-9457-31446929A24A}"/>
    <dgm:cxn modelId="{A70A0DEF-0FBC-4969-8C08-3A166DD03DF5}" type="presOf" srcId="{21BF1200-E701-4B4D-B2D1-0787512AA56E}" destId="{D24186A4-5131-49B9-BD84-1C7F12299096}" srcOrd="0" destOrd="0" presId="urn:microsoft.com/office/officeart/2005/8/layout/chevron1"/>
    <dgm:cxn modelId="{DB69DBF0-8D1F-4A99-9B1A-AA703C5737C4}" srcId="{21BF1200-E701-4B4D-B2D1-0787512AA56E}" destId="{AAB51305-7BFA-4397-B194-476F241F7E0D}" srcOrd="3" destOrd="0" parTransId="{9BFA549B-B79B-444D-92F4-C1FEA74B45B5}" sibTransId="{7E3AE625-016D-4D99-A0BC-E621999E6B92}"/>
    <dgm:cxn modelId="{0712D80A-B911-4E20-8140-3917BDE21F86}" type="presParOf" srcId="{D24186A4-5131-49B9-BD84-1C7F12299096}" destId="{23FC67CB-032A-429A-8C5A-ADBF9B7FA8E3}" srcOrd="0" destOrd="0" presId="urn:microsoft.com/office/officeart/2005/8/layout/chevron1"/>
    <dgm:cxn modelId="{96BFAF50-472E-41AD-928F-ADF7826B9CAB}" type="presParOf" srcId="{D24186A4-5131-49B9-BD84-1C7F12299096}" destId="{50A87657-A7BE-4028-92D8-0BF28F195FAC}" srcOrd="1" destOrd="0" presId="urn:microsoft.com/office/officeart/2005/8/layout/chevron1"/>
    <dgm:cxn modelId="{C3321208-9FE2-47AF-96AB-E47F279D130E}" type="presParOf" srcId="{D24186A4-5131-49B9-BD84-1C7F12299096}" destId="{068FCFF9-64C8-4D9B-A99D-F03AF758DB42}" srcOrd="2" destOrd="0" presId="urn:microsoft.com/office/officeart/2005/8/layout/chevron1"/>
    <dgm:cxn modelId="{01F7A7C7-F3E0-492C-822F-963B389FCA74}" type="presParOf" srcId="{D24186A4-5131-49B9-BD84-1C7F12299096}" destId="{FB2A9557-C00F-4E1D-9723-512E378FC555}" srcOrd="3" destOrd="0" presId="urn:microsoft.com/office/officeart/2005/8/layout/chevron1"/>
    <dgm:cxn modelId="{9A12D97B-6188-4FCC-ABBE-E3F798394D1D}" type="presParOf" srcId="{D24186A4-5131-49B9-BD84-1C7F12299096}" destId="{1DA5AED8-2DAB-45AC-B42A-E5CBEC3F4998}" srcOrd="4" destOrd="0" presId="urn:microsoft.com/office/officeart/2005/8/layout/chevron1"/>
    <dgm:cxn modelId="{E2762C27-C7CF-43BE-87F5-DF41215A420F}" type="presParOf" srcId="{D24186A4-5131-49B9-BD84-1C7F12299096}" destId="{0EBD45DD-5E4F-41AC-9394-4A23C4118573}" srcOrd="5" destOrd="0" presId="urn:microsoft.com/office/officeart/2005/8/layout/chevron1"/>
    <dgm:cxn modelId="{17933BE8-B3FE-4D61-A209-1810D9F12E84}" type="presParOf" srcId="{D24186A4-5131-49B9-BD84-1C7F12299096}" destId="{18CAD036-CDD0-4119-A338-9543B256FBE0}"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CC29-2962-4314-8BF4-12973BF103A0}">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dirty="0"/>
            <a:t>C</a:t>
          </a:r>
          <a:r>
            <a:rPr lang="en-US" sz="2800" kern="1200" dirty="0"/>
            <a:t>onsistency</a:t>
          </a:r>
        </a:p>
      </dsp:txBody>
      <dsp:txXfrm>
        <a:off x="1633505" y="511282"/>
        <a:ext cx="1914588" cy="1174861"/>
      </dsp:txXfrm>
    </dsp:sp>
    <dsp:sp modelId="{BBC70DC9-D59B-4722-A03A-F61FB0C4EDB1}">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P</a:t>
          </a:r>
          <a:r>
            <a:rPr lang="en-US" sz="2400" kern="1200" dirty="0"/>
            <a:t>artition</a:t>
          </a:r>
        </a:p>
        <a:p>
          <a:pPr marL="0" lvl="0" indent="0" algn="ctr" defTabSz="1422400">
            <a:lnSpc>
              <a:spcPct val="90000"/>
            </a:lnSpc>
            <a:spcBef>
              <a:spcPct val="0"/>
            </a:spcBef>
            <a:spcAft>
              <a:spcPct val="35000"/>
            </a:spcAft>
            <a:buNone/>
          </a:pPr>
          <a:r>
            <a:rPr lang="en-US" sz="2400" kern="1200" dirty="0"/>
            <a:t>Tolerance</a:t>
          </a:r>
        </a:p>
      </dsp:txBody>
      <dsp:txXfrm>
        <a:off x="3025933" y="2360600"/>
        <a:ext cx="1566481" cy="1435941"/>
      </dsp:txXfrm>
    </dsp:sp>
    <dsp:sp modelId="{FDBC0C73-3D44-47B9-93F7-4C822DA0D175}">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A</a:t>
          </a:r>
          <a:r>
            <a:rPr lang="en-US" sz="2400" kern="1200" dirty="0"/>
            <a:t>vailability</a:t>
          </a:r>
        </a:p>
      </dsp:txBody>
      <dsp:txXfrm>
        <a:off x="589184" y="2360600"/>
        <a:ext cx="1566481" cy="1435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CC29-2962-4314-8BF4-12973BF103A0}">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dirty="0"/>
            <a:t>C</a:t>
          </a:r>
          <a:r>
            <a:rPr lang="en-US" sz="2800" kern="1200" dirty="0"/>
            <a:t>onsistency</a:t>
          </a:r>
        </a:p>
      </dsp:txBody>
      <dsp:txXfrm>
        <a:off x="1633505" y="511282"/>
        <a:ext cx="1914588" cy="1174861"/>
      </dsp:txXfrm>
    </dsp:sp>
    <dsp:sp modelId="{BBC70DC9-D59B-4722-A03A-F61FB0C4EDB1}">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P</a:t>
          </a:r>
          <a:r>
            <a:rPr lang="en-US" sz="2400" kern="1200" dirty="0"/>
            <a:t>artition</a:t>
          </a:r>
        </a:p>
        <a:p>
          <a:pPr marL="0" lvl="0" indent="0" algn="ctr" defTabSz="1422400">
            <a:lnSpc>
              <a:spcPct val="90000"/>
            </a:lnSpc>
            <a:spcBef>
              <a:spcPct val="0"/>
            </a:spcBef>
            <a:spcAft>
              <a:spcPct val="35000"/>
            </a:spcAft>
            <a:buNone/>
          </a:pPr>
          <a:r>
            <a:rPr lang="en-US" sz="2400" kern="1200" dirty="0"/>
            <a:t>Tolerance</a:t>
          </a:r>
        </a:p>
      </dsp:txBody>
      <dsp:txXfrm>
        <a:off x="3025933" y="2360600"/>
        <a:ext cx="1566481" cy="1435941"/>
      </dsp:txXfrm>
    </dsp:sp>
    <dsp:sp modelId="{FDBC0C73-3D44-47B9-93F7-4C822DA0D175}">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A</a:t>
          </a:r>
          <a:r>
            <a:rPr lang="en-US" sz="2400" kern="1200" dirty="0"/>
            <a:t>vailability</a:t>
          </a:r>
        </a:p>
      </dsp:txBody>
      <dsp:txXfrm>
        <a:off x="589184" y="2360600"/>
        <a:ext cx="1566481" cy="14359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CC29-2962-4314-8BF4-12973BF103A0}">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dirty="0"/>
            <a:t>C</a:t>
          </a:r>
          <a:r>
            <a:rPr lang="en-US" sz="2800" kern="1200" dirty="0"/>
            <a:t>onsistency</a:t>
          </a:r>
        </a:p>
      </dsp:txBody>
      <dsp:txXfrm>
        <a:off x="1633505" y="511282"/>
        <a:ext cx="1914588" cy="1174861"/>
      </dsp:txXfrm>
    </dsp:sp>
    <dsp:sp modelId="{BBC70DC9-D59B-4722-A03A-F61FB0C4EDB1}">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P</a:t>
          </a:r>
          <a:r>
            <a:rPr lang="en-US" sz="2400" kern="1200" dirty="0"/>
            <a:t>artition</a:t>
          </a:r>
        </a:p>
        <a:p>
          <a:pPr marL="0" lvl="0" indent="0" algn="ctr" defTabSz="1422400">
            <a:lnSpc>
              <a:spcPct val="90000"/>
            </a:lnSpc>
            <a:spcBef>
              <a:spcPct val="0"/>
            </a:spcBef>
            <a:spcAft>
              <a:spcPct val="35000"/>
            </a:spcAft>
            <a:buNone/>
          </a:pPr>
          <a:r>
            <a:rPr lang="en-US" sz="2400" kern="1200" dirty="0"/>
            <a:t>Tolerance</a:t>
          </a:r>
        </a:p>
      </dsp:txBody>
      <dsp:txXfrm>
        <a:off x="3025933" y="2360600"/>
        <a:ext cx="1566481" cy="1435941"/>
      </dsp:txXfrm>
    </dsp:sp>
    <dsp:sp modelId="{FDBC0C73-3D44-47B9-93F7-4C822DA0D175}">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A</a:t>
          </a:r>
          <a:r>
            <a:rPr lang="en-US" sz="2400" kern="1200" dirty="0"/>
            <a:t>vailability</a:t>
          </a:r>
        </a:p>
      </dsp:txBody>
      <dsp:txXfrm>
        <a:off x="589184" y="2360600"/>
        <a:ext cx="1566481" cy="1435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9CC29-2962-4314-8BF4-12973BF103A0}">
      <dsp:nvSpPr>
        <dsp:cNvPr id="0" name=""/>
        <dsp:cNvSpPr/>
      </dsp:nvSpPr>
      <dsp:spPr>
        <a:xfrm>
          <a:off x="1285398" y="54391"/>
          <a:ext cx="2610802" cy="261080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dirty="0"/>
            <a:t>C</a:t>
          </a:r>
          <a:r>
            <a:rPr lang="en-US" sz="2800" kern="1200" dirty="0"/>
            <a:t>onsistency</a:t>
          </a:r>
        </a:p>
      </dsp:txBody>
      <dsp:txXfrm>
        <a:off x="1633505" y="511282"/>
        <a:ext cx="1914588" cy="1174861"/>
      </dsp:txXfrm>
    </dsp:sp>
    <dsp:sp modelId="{BBC70DC9-D59B-4722-A03A-F61FB0C4EDB1}">
      <dsp:nvSpPr>
        <dsp:cNvPr id="0" name=""/>
        <dsp:cNvSpPr/>
      </dsp:nvSpPr>
      <dsp:spPr>
        <a:xfrm>
          <a:off x="2227463" y="1686143"/>
          <a:ext cx="2610802" cy="2610802"/>
        </a:xfrm>
        <a:prstGeom prst="ellipse">
          <a:avLst/>
        </a:prstGeom>
        <a:solidFill>
          <a:schemeClr val="accent4">
            <a:alpha val="50000"/>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P</a:t>
          </a:r>
          <a:r>
            <a:rPr lang="en-US" sz="2400" kern="1200" dirty="0"/>
            <a:t>artition</a:t>
          </a:r>
        </a:p>
        <a:p>
          <a:pPr marL="0" lvl="0" indent="0" algn="ctr" defTabSz="1422400">
            <a:lnSpc>
              <a:spcPct val="90000"/>
            </a:lnSpc>
            <a:spcBef>
              <a:spcPct val="0"/>
            </a:spcBef>
            <a:spcAft>
              <a:spcPct val="35000"/>
            </a:spcAft>
            <a:buNone/>
          </a:pPr>
          <a:r>
            <a:rPr lang="en-US" sz="2400" kern="1200" dirty="0"/>
            <a:t>Tolerance</a:t>
          </a:r>
        </a:p>
      </dsp:txBody>
      <dsp:txXfrm>
        <a:off x="3025933" y="2360600"/>
        <a:ext cx="1566481" cy="1435941"/>
      </dsp:txXfrm>
    </dsp:sp>
    <dsp:sp modelId="{FDBC0C73-3D44-47B9-93F7-4C822DA0D175}">
      <dsp:nvSpPr>
        <dsp:cNvPr id="0" name=""/>
        <dsp:cNvSpPr/>
      </dsp:nvSpPr>
      <dsp:spPr>
        <a:xfrm>
          <a:off x="343333" y="1686143"/>
          <a:ext cx="2610802" cy="2610802"/>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b="1" kern="1200" dirty="0"/>
            <a:t>A</a:t>
          </a:r>
          <a:r>
            <a:rPr lang="en-US" sz="2400" kern="1200" dirty="0"/>
            <a:t>vailability</a:t>
          </a:r>
        </a:p>
      </dsp:txBody>
      <dsp:txXfrm>
        <a:off x="589184" y="2360600"/>
        <a:ext cx="1566481" cy="1435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C67CB-032A-429A-8C5A-ADBF9B7FA8E3}">
      <dsp:nvSpPr>
        <dsp:cNvPr id="0" name=""/>
        <dsp:cNvSpPr/>
      </dsp:nvSpPr>
      <dsp:spPr>
        <a:xfrm>
          <a:off x="3421" y="29899"/>
          <a:ext cx="2045112" cy="81804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Map</a:t>
          </a:r>
        </a:p>
      </dsp:txBody>
      <dsp:txXfrm>
        <a:off x="412443" y="29899"/>
        <a:ext cx="1227068" cy="818044"/>
      </dsp:txXfrm>
    </dsp:sp>
    <dsp:sp modelId="{1DA5AED8-2DAB-45AC-B42A-E5CBEC3F4998}">
      <dsp:nvSpPr>
        <dsp:cNvPr id="0" name=""/>
        <dsp:cNvSpPr/>
      </dsp:nvSpPr>
      <dsp:spPr>
        <a:xfrm>
          <a:off x="1844022" y="29899"/>
          <a:ext cx="2045112" cy="818044"/>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Reduce</a:t>
          </a:r>
        </a:p>
      </dsp:txBody>
      <dsp:txXfrm>
        <a:off x="2253044" y="29899"/>
        <a:ext cx="1227068" cy="8180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C67CB-032A-429A-8C5A-ADBF9B7FA8E3}">
      <dsp:nvSpPr>
        <dsp:cNvPr id="0" name=""/>
        <dsp:cNvSpPr/>
      </dsp:nvSpPr>
      <dsp:spPr>
        <a:xfrm>
          <a:off x="4266" y="0"/>
          <a:ext cx="2483582" cy="87784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Map</a:t>
          </a:r>
        </a:p>
      </dsp:txBody>
      <dsp:txXfrm>
        <a:off x="443188" y="0"/>
        <a:ext cx="1605738" cy="877844"/>
      </dsp:txXfrm>
    </dsp:sp>
    <dsp:sp modelId="{068FCFF9-64C8-4D9B-A99D-F03AF758DB42}">
      <dsp:nvSpPr>
        <dsp:cNvPr id="0" name=""/>
        <dsp:cNvSpPr/>
      </dsp:nvSpPr>
      <dsp:spPr>
        <a:xfrm>
          <a:off x="2239490" y="0"/>
          <a:ext cx="2483582" cy="877844"/>
        </a:xfrm>
        <a:prstGeom prst="chevron">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Shuffle</a:t>
          </a:r>
        </a:p>
      </dsp:txBody>
      <dsp:txXfrm>
        <a:off x="2678412" y="0"/>
        <a:ext cx="1605738" cy="877844"/>
      </dsp:txXfrm>
    </dsp:sp>
    <dsp:sp modelId="{1DA5AED8-2DAB-45AC-B42A-E5CBEC3F4998}">
      <dsp:nvSpPr>
        <dsp:cNvPr id="0" name=""/>
        <dsp:cNvSpPr/>
      </dsp:nvSpPr>
      <dsp:spPr>
        <a:xfrm>
          <a:off x="4474714" y="0"/>
          <a:ext cx="2483582" cy="877844"/>
        </a:xfrm>
        <a:prstGeom prst="chevron">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Reduce</a:t>
          </a:r>
        </a:p>
      </dsp:txBody>
      <dsp:txXfrm>
        <a:off x="4913636" y="0"/>
        <a:ext cx="1605738" cy="877844"/>
      </dsp:txXfrm>
    </dsp:sp>
    <dsp:sp modelId="{18CAD036-CDD0-4119-A338-9543B256FBE0}">
      <dsp:nvSpPr>
        <dsp:cNvPr id="0" name=""/>
        <dsp:cNvSpPr/>
      </dsp:nvSpPr>
      <dsp:spPr>
        <a:xfrm>
          <a:off x="6709938" y="0"/>
          <a:ext cx="2483582" cy="877844"/>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dirty="0"/>
            <a:t>Combine</a:t>
          </a:r>
        </a:p>
      </dsp:txBody>
      <dsp:txXfrm>
        <a:off x="7148860" y="0"/>
        <a:ext cx="1605738" cy="87784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D99DD-B947-4412-96CF-257DE40EF81B}"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8CD41-0683-4027-9B0C-EAEB536C1E05}" type="slidenum">
              <a:rPr lang="en-US" smtClean="0"/>
              <a:t>‹#›</a:t>
            </a:fld>
            <a:endParaRPr lang="en-US"/>
          </a:p>
        </p:txBody>
      </p:sp>
    </p:spTree>
    <p:extLst>
      <p:ext uri="{BB962C8B-B14F-4D97-AF65-F5344CB8AC3E}">
        <p14:creationId xmlns:p14="http://schemas.microsoft.com/office/powerpoint/2010/main" val="329336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C8CD41-0683-4027-9B0C-EAEB536C1E05}" type="slidenum">
              <a:rPr lang="en-US" smtClean="0"/>
              <a:t>12</a:t>
            </a:fld>
            <a:endParaRPr lang="en-US"/>
          </a:p>
        </p:txBody>
      </p:sp>
    </p:spTree>
    <p:extLst>
      <p:ext uri="{BB962C8B-B14F-4D97-AF65-F5344CB8AC3E}">
        <p14:creationId xmlns:p14="http://schemas.microsoft.com/office/powerpoint/2010/main" val="1970418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C8CD41-0683-4027-9B0C-EAEB536C1E05}" type="slidenum">
              <a:rPr lang="en-US" smtClean="0"/>
              <a:t>13</a:t>
            </a:fld>
            <a:endParaRPr lang="en-US"/>
          </a:p>
        </p:txBody>
      </p:sp>
    </p:spTree>
    <p:extLst>
      <p:ext uri="{BB962C8B-B14F-4D97-AF65-F5344CB8AC3E}">
        <p14:creationId xmlns:p14="http://schemas.microsoft.com/office/powerpoint/2010/main" val="168151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http://www.infoq.com/articles/cap-twelve-years-later-how-the-rules-have-changed</a:t>
            </a:r>
          </a:p>
        </p:txBody>
      </p:sp>
      <p:sp>
        <p:nvSpPr>
          <p:cNvPr id="4" name="Slide Number Placeholder 3"/>
          <p:cNvSpPr>
            <a:spLocks noGrp="1"/>
          </p:cNvSpPr>
          <p:nvPr>
            <p:ph type="sldNum" sz="quarter" idx="10"/>
          </p:nvPr>
        </p:nvSpPr>
        <p:spPr/>
        <p:txBody>
          <a:bodyPr/>
          <a:lstStyle/>
          <a:p>
            <a:fld id="{E1C8CD41-0683-4027-9B0C-EAEB536C1E05}" type="slidenum">
              <a:rPr lang="en-US" smtClean="0"/>
              <a:t>17</a:t>
            </a:fld>
            <a:endParaRPr lang="en-US"/>
          </a:p>
        </p:txBody>
      </p:sp>
    </p:spTree>
    <p:extLst>
      <p:ext uri="{BB962C8B-B14F-4D97-AF65-F5344CB8AC3E}">
        <p14:creationId xmlns:p14="http://schemas.microsoft.com/office/powerpoint/2010/main" val="3372788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Feel free to spend a lot of </a:t>
            </a:r>
            <a:r>
              <a:rPr lang="en-US" baseline="0" dirty="0"/>
              <a:t>time on this slide. Many of these frameworks are not discussed later in the course, so now is likely your only chance to explain them. Let the students ask questions and make the discussion interactive.</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29</a:t>
            </a:fld>
            <a:endParaRPr lang="en-US" dirty="0"/>
          </a:p>
        </p:txBody>
      </p:sp>
    </p:spTree>
    <p:extLst>
      <p:ext uri="{BB962C8B-B14F-4D97-AF65-F5344CB8AC3E}">
        <p14:creationId xmlns:p14="http://schemas.microsoft.com/office/powerpoint/2010/main" val="295415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Concerted</a:t>
            </a:r>
            <a:r>
              <a:rPr lang="en-US" baseline="0" dirty="0"/>
              <a:t> effort to move from “hadoop fs” to “hdfs dfs”. http://hadoop.apache.org/docs/current/hadoop-project-dist/hadoop-common/FileSystemShell.html states that “hdfs dfs” is a synonym for “hadoop fs” when HDFS is being used (i.e. the “hadoop fs” command can interact with other file systems that Hadoop supports such as local FS, HFTP FS, S3 FS, and “others”) which makes sense with HDP.</a:t>
            </a:r>
            <a:endParaRPr lang="en-US" dirty="0"/>
          </a:p>
          <a:p>
            <a:endParaRPr lang="en-US" dirty="0"/>
          </a:p>
          <a:p>
            <a:r>
              <a:rPr lang="en-US" dirty="0"/>
              <a:t>Feel free to demo some of these</a:t>
            </a:r>
            <a:r>
              <a:rPr lang="en-US" baseline="0" dirty="0"/>
              <a:t> if time allows.</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35</a:t>
            </a:fld>
            <a:endParaRPr lang="en-US" dirty="0"/>
          </a:p>
        </p:txBody>
      </p:sp>
    </p:spTree>
    <p:extLst>
      <p:ext uri="{BB962C8B-B14F-4D97-AF65-F5344CB8AC3E}">
        <p14:creationId xmlns:p14="http://schemas.microsoft.com/office/powerpoint/2010/main" val="195893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For files, the </a:t>
            </a:r>
            <a:r>
              <a:rPr lang="en-US" sz="1200" b="0" i="0" kern="1200" dirty="0">
                <a:solidFill>
                  <a:schemeClr val="tx1"/>
                </a:solidFill>
                <a:effectLst/>
                <a:latin typeface="+mn-lt"/>
                <a:ea typeface="+mn-ea"/>
                <a:cs typeface="+mn-cs"/>
              </a:rPr>
              <a:t>r</a:t>
            </a:r>
            <a:r>
              <a:rPr lang="en-US" sz="1200" kern="1200" dirty="0">
                <a:solidFill>
                  <a:schemeClr val="tx1"/>
                </a:solidFill>
                <a:effectLst/>
                <a:latin typeface="+mn-lt"/>
                <a:ea typeface="+mn-ea"/>
                <a:cs typeface="+mn-cs"/>
              </a:rPr>
              <a:t> permission is required to read the file and the </a:t>
            </a:r>
            <a:r>
              <a:rPr lang="en-US" sz="1200" b="0" i="0"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 permission is required to write or append to the file</a:t>
            </a:r>
          </a:p>
          <a:p>
            <a:pPr lvl="0"/>
            <a:r>
              <a:rPr lang="en-US" sz="1200" kern="1200" dirty="0">
                <a:solidFill>
                  <a:schemeClr val="tx1"/>
                </a:solidFill>
                <a:effectLst/>
                <a:latin typeface="+mn-lt"/>
                <a:ea typeface="+mn-ea"/>
                <a:cs typeface="+mn-cs"/>
              </a:rPr>
              <a:t>- For directories, the </a:t>
            </a:r>
            <a:r>
              <a:rPr lang="en-US" sz="1200" b="0" i="0" kern="1200" dirty="0">
                <a:solidFill>
                  <a:schemeClr val="tx1"/>
                </a:solidFill>
                <a:effectLst/>
                <a:latin typeface="+mn-lt"/>
                <a:ea typeface="+mn-ea"/>
                <a:cs typeface="+mn-cs"/>
              </a:rPr>
              <a:t>r</a:t>
            </a:r>
            <a:r>
              <a:rPr lang="en-US" sz="1200" kern="1200" dirty="0">
                <a:solidFill>
                  <a:schemeClr val="tx1"/>
                </a:solidFill>
                <a:effectLst/>
                <a:latin typeface="+mn-lt"/>
                <a:ea typeface="+mn-ea"/>
                <a:cs typeface="+mn-cs"/>
              </a:rPr>
              <a:t> permission is required to list the contents of the directory, the </a:t>
            </a:r>
            <a:r>
              <a:rPr lang="en-US" sz="1200" b="0" i="0"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 permission is required to create or delete files or directories, and the </a:t>
            </a:r>
            <a:r>
              <a:rPr lang="en-US" sz="1200" b="0" i="0"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permission is required to access a child of the directory.</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37</a:t>
            </a:fld>
            <a:endParaRPr lang="en-US" dirty="0"/>
          </a:p>
        </p:txBody>
      </p:sp>
    </p:spTree>
    <p:extLst>
      <p:ext uri="{BB962C8B-B14F-4D97-AF65-F5344CB8AC3E}">
        <p14:creationId xmlns:p14="http://schemas.microsoft.com/office/powerpoint/2010/main" val="102592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033E3F-EF61-407B-9DB1-51F59B95201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20493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33E3F-EF61-407B-9DB1-51F59B95201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306878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33E3F-EF61-407B-9DB1-51F59B95201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34641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33E3F-EF61-407B-9DB1-51F59B95201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39360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33E3F-EF61-407B-9DB1-51F59B952014}"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67683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033E3F-EF61-407B-9DB1-51F59B95201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283446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033E3F-EF61-407B-9DB1-51F59B952014}"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38520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033E3F-EF61-407B-9DB1-51F59B952014}"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36651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33E3F-EF61-407B-9DB1-51F59B952014}"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70463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033E3F-EF61-407B-9DB1-51F59B95201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49620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033E3F-EF61-407B-9DB1-51F59B952014}"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6B486-7325-4EC6-BA25-B5378175C43B}" type="slidenum">
              <a:rPr lang="en-US" smtClean="0"/>
              <a:t>‹#›</a:t>
            </a:fld>
            <a:endParaRPr lang="en-US"/>
          </a:p>
        </p:txBody>
      </p:sp>
    </p:spTree>
    <p:extLst>
      <p:ext uri="{BB962C8B-B14F-4D97-AF65-F5344CB8AC3E}">
        <p14:creationId xmlns:p14="http://schemas.microsoft.com/office/powerpoint/2010/main" val="158547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33E3F-EF61-407B-9DB1-51F59B952014}" type="datetimeFigureOut">
              <a:rPr lang="en-US" smtClean="0"/>
              <a:t>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6B486-7325-4EC6-BA25-B5378175C43B}" type="slidenum">
              <a:rPr lang="en-US" smtClean="0"/>
              <a:t>‹#›</a:t>
            </a:fld>
            <a:endParaRPr lang="en-US"/>
          </a:p>
        </p:txBody>
      </p:sp>
    </p:spTree>
    <p:extLst>
      <p:ext uri="{BB962C8B-B14F-4D97-AF65-F5344CB8AC3E}">
        <p14:creationId xmlns:p14="http://schemas.microsoft.com/office/powerpoint/2010/main" val="201786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linkedin.com/in/ncc-1701-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ACI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MapReduc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3" Type="http://schemas.openxmlformats.org/officeDocument/2006/relationships/image" Target="../media/image6.gif"/><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4.xml"/><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edium.com/@GalarnykMichael/install-spark-on-windows-pyspark-4498a5d8d66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dium.com/@GalarnykMichael/install-spark-on-mac-pyspark-453f395f240b"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park.apache.org/docs/2.4.3/"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IST718</a:t>
            </a:r>
            <a:br>
              <a:rPr lang="en-US" dirty="0"/>
            </a:br>
            <a:r>
              <a:rPr lang="en-US" dirty="0"/>
              <a:t>Advanced Information Analytics</a:t>
            </a:r>
            <a:br>
              <a:rPr lang="en-US" dirty="0"/>
            </a:br>
            <a:r>
              <a:rPr lang="en-US" dirty="0"/>
              <a:t>MapReduce, Hadoop and Yarn</a:t>
            </a:r>
          </a:p>
        </p:txBody>
      </p:sp>
      <p:sp>
        <p:nvSpPr>
          <p:cNvPr id="3" name="Subtitle 2"/>
          <p:cNvSpPr>
            <a:spLocks noGrp="1"/>
          </p:cNvSpPr>
          <p:nvPr>
            <p:ph type="subTitle" idx="1"/>
          </p:nvPr>
        </p:nvSpPr>
        <p:spPr/>
        <p:txBody>
          <a:bodyPr>
            <a:normAutofit fontScale="70000" lnSpcReduction="20000"/>
          </a:bodyPr>
          <a:lstStyle/>
          <a:p>
            <a:r>
              <a:rPr lang="en-US" sz="3600" dirty="0"/>
              <a:t>Willard Williamson</a:t>
            </a:r>
          </a:p>
          <a:p>
            <a:r>
              <a:rPr lang="en-US" sz="3600" dirty="0"/>
              <a:t>Adjunct Professor</a:t>
            </a:r>
          </a:p>
          <a:p>
            <a:r>
              <a:rPr lang="en-US" sz="3600" dirty="0" err="1"/>
              <a:t>iSchool</a:t>
            </a:r>
            <a:r>
              <a:rPr lang="en-US" sz="3600" dirty="0"/>
              <a:t>, Syracuse University</a:t>
            </a:r>
          </a:p>
          <a:p>
            <a:r>
              <a:rPr lang="en-US" sz="3600" dirty="0">
                <a:hlinkClick r:id="rId2"/>
              </a:rPr>
              <a:t>linkedin.com/in/ncc-1701-d</a:t>
            </a:r>
            <a:endParaRPr lang="en-US" sz="3600" dirty="0"/>
          </a:p>
          <a:p>
            <a:endParaRPr lang="en-US" sz="3600" dirty="0"/>
          </a:p>
        </p:txBody>
      </p:sp>
    </p:spTree>
    <p:extLst>
      <p:ext uri="{BB962C8B-B14F-4D97-AF65-F5344CB8AC3E}">
        <p14:creationId xmlns:p14="http://schemas.microsoft.com/office/powerpoint/2010/main" val="401637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Services: How do you address growth?</a:t>
            </a:r>
          </a:p>
        </p:txBody>
      </p:sp>
      <p:sp>
        <p:nvSpPr>
          <p:cNvPr id="4" name="Text Placeholder 3"/>
          <p:cNvSpPr>
            <a:spLocks noGrp="1"/>
          </p:cNvSpPr>
          <p:nvPr>
            <p:ph type="body" idx="1"/>
          </p:nvPr>
        </p:nvSpPr>
        <p:spPr>
          <a:xfrm>
            <a:off x="839788" y="1312433"/>
            <a:ext cx="5157787" cy="849854"/>
          </a:xfrm>
        </p:spPr>
        <p:txBody>
          <a:bodyPr>
            <a:normAutofit/>
          </a:bodyPr>
          <a:lstStyle/>
          <a:p>
            <a:r>
              <a:rPr lang="en-US" sz="2800" dirty="0"/>
              <a:t>Vertical “Scale Up”</a:t>
            </a:r>
          </a:p>
        </p:txBody>
      </p:sp>
      <p:sp>
        <p:nvSpPr>
          <p:cNvPr id="5" name="Content Placeholder 4"/>
          <p:cNvSpPr>
            <a:spLocks noGrp="1"/>
          </p:cNvSpPr>
          <p:nvPr>
            <p:ph sz="half" idx="2"/>
          </p:nvPr>
        </p:nvSpPr>
        <p:spPr>
          <a:xfrm>
            <a:off x="839788" y="2162287"/>
            <a:ext cx="5157787" cy="2398955"/>
          </a:xfrm>
        </p:spPr>
        <p:txBody>
          <a:bodyPr/>
          <a:lstStyle/>
          <a:p>
            <a:r>
              <a:rPr lang="en-US" dirty="0"/>
              <a:t>Add more resources to an existing system running the service.</a:t>
            </a:r>
          </a:p>
          <a:p>
            <a:r>
              <a:rPr lang="en-US" dirty="0"/>
              <a:t>Easier, but limited scale.</a:t>
            </a:r>
          </a:p>
          <a:p>
            <a:r>
              <a:rPr lang="en-US" dirty="0"/>
              <a:t>Single point of failure</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8313" y="5019565"/>
            <a:ext cx="889282" cy="126827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7107" y="4526541"/>
            <a:ext cx="1244286" cy="177458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9096" y="5354538"/>
            <a:ext cx="654408" cy="933306"/>
          </a:xfrm>
          <a:prstGeom prst="rect">
            <a:avLst/>
          </a:prstGeom>
        </p:spPr>
      </p:pic>
      <p:sp>
        <p:nvSpPr>
          <p:cNvPr id="15" name="Curved Down Arrow 14"/>
          <p:cNvSpPr/>
          <p:nvPr/>
        </p:nvSpPr>
        <p:spPr>
          <a:xfrm rot="20658607">
            <a:off x="1441160" y="4818446"/>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20658607">
            <a:off x="2576814" y="4462878"/>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2437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Services: How do you address growth?</a:t>
            </a:r>
          </a:p>
        </p:txBody>
      </p:sp>
      <p:sp>
        <p:nvSpPr>
          <p:cNvPr id="4" name="Text Placeholder 3"/>
          <p:cNvSpPr>
            <a:spLocks noGrp="1"/>
          </p:cNvSpPr>
          <p:nvPr>
            <p:ph type="body" idx="1"/>
          </p:nvPr>
        </p:nvSpPr>
        <p:spPr>
          <a:xfrm>
            <a:off x="839788" y="1312433"/>
            <a:ext cx="5157787" cy="849854"/>
          </a:xfrm>
        </p:spPr>
        <p:txBody>
          <a:bodyPr>
            <a:normAutofit/>
          </a:bodyPr>
          <a:lstStyle/>
          <a:p>
            <a:r>
              <a:rPr lang="en-US" sz="2800" dirty="0"/>
              <a:t>Vertical “Scale Up”</a:t>
            </a:r>
          </a:p>
        </p:txBody>
      </p:sp>
      <p:sp>
        <p:nvSpPr>
          <p:cNvPr id="5" name="Content Placeholder 4"/>
          <p:cNvSpPr>
            <a:spLocks noGrp="1"/>
          </p:cNvSpPr>
          <p:nvPr>
            <p:ph sz="half" idx="2"/>
          </p:nvPr>
        </p:nvSpPr>
        <p:spPr>
          <a:xfrm>
            <a:off x="839788" y="2162287"/>
            <a:ext cx="5157787" cy="2398955"/>
          </a:xfrm>
        </p:spPr>
        <p:txBody>
          <a:bodyPr/>
          <a:lstStyle/>
          <a:p>
            <a:r>
              <a:rPr lang="en-US" dirty="0"/>
              <a:t>Add more resources to an existing system running the service.</a:t>
            </a:r>
          </a:p>
          <a:p>
            <a:r>
              <a:rPr lang="en-US" dirty="0"/>
              <a:t>Easier, but limited scale.</a:t>
            </a:r>
          </a:p>
          <a:p>
            <a:r>
              <a:rPr lang="en-US" dirty="0"/>
              <a:t>Single point of failure</a:t>
            </a:r>
          </a:p>
        </p:txBody>
      </p:sp>
      <p:sp>
        <p:nvSpPr>
          <p:cNvPr id="6" name="Text Placeholder 5"/>
          <p:cNvSpPr>
            <a:spLocks noGrp="1"/>
          </p:cNvSpPr>
          <p:nvPr>
            <p:ph type="body" sz="quarter" idx="3"/>
          </p:nvPr>
        </p:nvSpPr>
        <p:spPr>
          <a:xfrm>
            <a:off x="6172200" y="1312433"/>
            <a:ext cx="5183188" cy="849854"/>
          </a:xfrm>
        </p:spPr>
        <p:txBody>
          <a:bodyPr>
            <a:normAutofit/>
          </a:bodyPr>
          <a:lstStyle/>
          <a:p>
            <a:r>
              <a:rPr lang="en-US" sz="2800" dirty="0"/>
              <a:t>Horizontal “Scale Out”</a:t>
            </a:r>
          </a:p>
        </p:txBody>
      </p:sp>
      <p:sp>
        <p:nvSpPr>
          <p:cNvPr id="7" name="Content Placeholder 6"/>
          <p:cNvSpPr>
            <a:spLocks noGrp="1"/>
          </p:cNvSpPr>
          <p:nvPr>
            <p:ph sz="quarter" idx="4"/>
          </p:nvPr>
        </p:nvSpPr>
        <p:spPr>
          <a:xfrm>
            <a:off x="6172200" y="2162287"/>
            <a:ext cx="5183188" cy="2398955"/>
          </a:xfrm>
        </p:spPr>
        <p:txBody>
          <a:bodyPr/>
          <a:lstStyle/>
          <a:p>
            <a:r>
              <a:rPr lang="en-US" dirty="0"/>
              <a:t>Run the service over multiple systems, and orchestrate communication between them.</a:t>
            </a:r>
          </a:p>
          <a:p>
            <a:r>
              <a:rPr lang="en-US" dirty="0"/>
              <a:t>Harder, but massive scale.</a:t>
            </a:r>
          </a:p>
          <a:p>
            <a:r>
              <a:rPr lang="en-US" dirty="0"/>
              <a:t>Overhead to manage nodes.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1508" y="5187051"/>
            <a:ext cx="654408" cy="93330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8313" y="5019565"/>
            <a:ext cx="889282" cy="126827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7107" y="4526541"/>
            <a:ext cx="1244286" cy="177458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6642" y="5187051"/>
            <a:ext cx="654408" cy="933306"/>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3794" y="5128444"/>
            <a:ext cx="654408" cy="933306"/>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0946" y="5060296"/>
            <a:ext cx="654408" cy="933306"/>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096" y="5354538"/>
            <a:ext cx="654408" cy="933306"/>
          </a:xfrm>
          <a:prstGeom prst="rect">
            <a:avLst/>
          </a:prstGeom>
        </p:spPr>
      </p:pic>
      <p:sp>
        <p:nvSpPr>
          <p:cNvPr id="15" name="Curved Down Arrow 14"/>
          <p:cNvSpPr/>
          <p:nvPr/>
        </p:nvSpPr>
        <p:spPr>
          <a:xfrm rot="20658607">
            <a:off x="1441160" y="4818446"/>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20658607">
            <a:off x="2576814" y="4462878"/>
            <a:ext cx="741562" cy="40223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ross 16"/>
          <p:cNvSpPr/>
          <p:nvPr/>
        </p:nvSpPr>
        <p:spPr>
          <a:xfrm>
            <a:off x="7181335" y="5513672"/>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8397075" y="5495980"/>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9509933" y="5440474"/>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24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 of Distributed Systems</a:t>
            </a:r>
          </a:p>
        </p:txBody>
      </p:sp>
      <p:sp>
        <p:nvSpPr>
          <p:cNvPr id="3" name="Content Placeholder 2"/>
          <p:cNvSpPr>
            <a:spLocks noGrp="1"/>
          </p:cNvSpPr>
          <p:nvPr>
            <p:ph idx="1"/>
          </p:nvPr>
        </p:nvSpPr>
        <p:spPr/>
        <p:txBody>
          <a:bodyPr>
            <a:normAutofit/>
          </a:bodyPr>
          <a:lstStyle/>
          <a:p>
            <a:r>
              <a:rPr lang="en-US" dirty="0"/>
              <a:t>Also called “Brewer’s Theorem” after computer scientist Eric Brewer.</a:t>
            </a:r>
          </a:p>
          <a:p>
            <a:r>
              <a:rPr lang="en-US" dirty="0"/>
              <a:t>From </a:t>
            </a:r>
            <a:r>
              <a:rPr lang="en-US" b="1" dirty="0"/>
              <a:t>a storage perspective</a:t>
            </a:r>
            <a:r>
              <a:rPr lang="en-US" dirty="0"/>
              <a:t>, there are many goals for a distributed system.</a:t>
            </a:r>
          </a:p>
          <a:p>
            <a:r>
              <a:rPr lang="en-US" dirty="0"/>
              <a:t>Almost all goals of distributed systems can be fit into one of these categories</a:t>
            </a:r>
          </a:p>
          <a:p>
            <a:pPr lvl="1"/>
            <a:r>
              <a:rPr lang="en-US" b="1" dirty="0"/>
              <a:t>Data Consistency</a:t>
            </a:r>
            <a:r>
              <a:rPr lang="en-US" dirty="0"/>
              <a:t>: all nodes see the same data at the same time.</a:t>
            </a:r>
          </a:p>
          <a:p>
            <a:pPr lvl="1"/>
            <a:r>
              <a:rPr lang="en-US" b="1" dirty="0"/>
              <a:t>Data Availability</a:t>
            </a:r>
            <a:r>
              <a:rPr lang="en-US" dirty="0"/>
              <a:t>: assurances that every request can be processed.</a:t>
            </a:r>
          </a:p>
          <a:p>
            <a:pPr lvl="1"/>
            <a:r>
              <a:rPr lang="en-US" b="1" dirty="0"/>
              <a:t>Partition Tolerance</a:t>
            </a:r>
            <a:r>
              <a:rPr lang="en-US" dirty="0"/>
              <a:t>: network failures are tolerated, the system continues to operate</a:t>
            </a:r>
          </a:p>
          <a:p>
            <a:endParaRPr lang="en-US" dirty="0"/>
          </a:p>
        </p:txBody>
      </p:sp>
    </p:spTree>
    <p:extLst>
      <p:ext uri="{BB962C8B-B14F-4D97-AF65-F5344CB8AC3E}">
        <p14:creationId xmlns:p14="http://schemas.microsoft.com/office/powerpoint/2010/main" val="138888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of Distributed Systems</a:t>
            </a:r>
          </a:p>
        </p:txBody>
      </p:sp>
      <p:sp>
        <p:nvSpPr>
          <p:cNvPr id="3" name="Content Placeholder 2"/>
          <p:cNvSpPr>
            <a:spLocks noGrp="1"/>
          </p:cNvSpPr>
          <p:nvPr>
            <p:ph sz="half" idx="1"/>
          </p:nvPr>
        </p:nvSpPr>
        <p:spPr>
          <a:xfrm>
            <a:off x="838200" y="1373802"/>
            <a:ext cx="4486835" cy="4803161"/>
          </a:xfrm>
        </p:spPr>
        <p:txBody>
          <a:bodyPr>
            <a:normAutofit/>
          </a:bodyPr>
          <a:lstStyle/>
          <a:p>
            <a:r>
              <a:rPr lang="en-US" dirty="0"/>
              <a:t>However, there is a fundamental constraint: only two of the goals can be fulfilled at the same time</a:t>
            </a:r>
          </a:p>
          <a:p>
            <a:pPr lvl="1"/>
            <a:r>
              <a:rPr lang="en-US" b="1" dirty="0"/>
              <a:t>Data Consistency</a:t>
            </a:r>
            <a:r>
              <a:rPr lang="en-US" dirty="0"/>
              <a:t>: all nodes see the same data at the same time.</a:t>
            </a:r>
          </a:p>
          <a:p>
            <a:pPr lvl="1"/>
            <a:r>
              <a:rPr lang="en-US" b="1" dirty="0"/>
              <a:t>Data Availability</a:t>
            </a:r>
            <a:r>
              <a:rPr lang="en-US" dirty="0"/>
              <a:t>: assurances that every request can be processed.</a:t>
            </a:r>
          </a:p>
          <a:p>
            <a:pPr lvl="1"/>
            <a:r>
              <a:rPr lang="en-US" b="1" dirty="0"/>
              <a:t>Partition Tolerance</a:t>
            </a:r>
            <a:r>
              <a:rPr lang="en-US" dirty="0"/>
              <a:t>: network failures are tolerated, the system continues to operate</a:t>
            </a:r>
          </a:p>
        </p:txBody>
      </p:sp>
    </p:spTree>
    <p:extLst>
      <p:ext uri="{BB962C8B-B14F-4D97-AF65-F5344CB8AC3E}">
        <p14:creationId xmlns:p14="http://schemas.microsoft.com/office/powerpoint/2010/main" val="226048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of Distributed Systems</a:t>
            </a:r>
          </a:p>
        </p:txBody>
      </p:sp>
      <p:sp>
        <p:nvSpPr>
          <p:cNvPr id="3" name="Content Placeholder 2"/>
          <p:cNvSpPr>
            <a:spLocks noGrp="1"/>
          </p:cNvSpPr>
          <p:nvPr>
            <p:ph sz="half" idx="1"/>
          </p:nvPr>
        </p:nvSpPr>
        <p:spPr>
          <a:xfrm>
            <a:off x="838200" y="1373802"/>
            <a:ext cx="4486835" cy="4803161"/>
          </a:xfrm>
        </p:spPr>
        <p:txBody>
          <a:bodyPr>
            <a:normAutofit/>
          </a:bodyPr>
          <a:lstStyle/>
          <a:p>
            <a:r>
              <a:rPr lang="en-US" dirty="0"/>
              <a:t>However, there is a fundamental constraint: only two of the goals can be fulfilled at the same time</a:t>
            </a:r>
          </a:p>
          <a:p>
            <a:pPr lvl="1"/>
            <a:r>
              <a:rPr lang="en-US" b="1" dirty="0"/>
              <a:t>Data Consistency</a:t>
            </a:r>
            <a:r>
              <a:rPr lang="en-US" dirty="0"/>
              <a:t>: all nodes see the same data at the same time.</a:t>
            </a:r>
          </a:p>
          <a:p>
            <a:pPr lvl="1"/>
            <a:r>
              <a:rPr lang="en-US" b="1" dirty="0"/>
              <a:t>Data Availability</a:t>
            </a:r>
            <a:r>
              <a:rPr lang="en-US" dirty="0"/>
              <a:t>: assurances that every request can be processed.</a:t>
            </a:r>
          </a:p>
          <a:p>
            <a:pPr lvl="1"/>
            <a:r>
              <a:rPr lang="en-US" b="1" dirty="0"/>
              <a:t>Partition Tolerance</a:t>
            </a:r>
            <a:r>
              <a:rPr lang="en-US" dirty="0"/>
              <a:t>: network failures are tolerated, the system continues to operate</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809616224"/>
              </p:ext>
            </p:extLst>
          </p:nvPr>
        </p:nvGraphicFramePr>
        <p:xfrm>
          <a:off x="6172200" y="1373802"/>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572082" y="3549471"/>
            <a:ext cx="381836" cy="523220"/>
          </a:xfrm>
          <a:prstGeom prst="rect">
            <a:avLst/>
          </a:prstGeom>
          <a:noFill/>
        </p:spPr>
        <p:txBody>
          <a:bodyPr wrap="none" rtlCol="0">
            <a:spAutoFit/>
          </a:bodyPr>
          <a:lstStyle/>
          <a:p>
            <a:r>
              <a:rPr lang="en-US" sz="2800" b="1" dirty="0">
                <a:solidFill>
                  <a:srgbClr val="FF0000"/>
                </a:solidFill>
              </a:rPr>
              <a:t>X</a:t>
            </a:r>
          </a:p>
        </p:txBody>
      </p:sp>
      <p:sp>
        <p:nvSpPr>
          <p:cNvPr id="13" name="TextBox 12"/>
          <p:cNvSpPr txBox="1"/>
          <p:nvPr/>
        </p:nvSpPr>
        <p:spPr>
          <a:xfrm>
            <a:off x="8495939" y="4207628"/>
            <a:ext cx="534121" cy="461665"/>
          </a:xfrm>
          <a:prstGeom prst="rect">
            <a:avLst/>
          </a:prstGeom>
          <a:noFill/>
        </p:spPr>
        <p:txBody>
          <a:bodyPr wrap="none" rtlCol="0">
            <a:spAutoFit/>
          </a:bodyPr>
          <a:lstStyle/>
          <a:p>
            <a:r>
              <a:rPr lang="en-US" sz="2400" b="1" dirty="0"/>
              <a:t>AP</a:t>
            </a:r>
            <a:endParaRPr lang="en-US" b="1" dirty="0"/>
          </a:p>
        </p:txBody>
      </p:sp>
      <p:sp>
        <p:nvSpPr>
          <p:cNvPr id="14" name="TextBox 13"/>
          <p:cNvSpPr txBox="1"/>
          <p:nvPr/>
        </p:nvSpPr>
        <p:spPr>
          <a:xfrm>
            <a:off x="7870218" y="3197895"/>
            <a:ext cx="534121" cy="461665"/>
          </a:xfrm>
          <a:prstGeom prst="rect">
            <a:avLst/>
          </a:prstGeom>
          <a:noFill/>
        </p:spPr>
        <p:txBody>
          <a:bodyPr wrap="none" rtlCol="0">
            <a:spAutoFit/>
          </a:bodyPr>
          <a:lstStyle/>
          <a:p>
            <a:r>
              <a:rPr lang="en-US" sz="2400" b="1" dirty="0"/>
              <a:t>CA</a:t>
            </a:r>
            <a:endParaRPr lang="en-US" b="1" dirty="0"/>
          </a:p>
        </p:txBody>
      </p:sp>
      <p:sp>
        <p:nvSpPr>
          <p:cNvPr id="15" name="TextBox 14"/>
          <p:cNvSpPr txBox="1"/>
          <p:nvPr/>
        </p:nvSpPr>
        <p:spPr>
          <a:xfrm>
            <a:off x="9121661" y="3318638"/>
            <a:ext cx="511679" cy="461665"/>
          </a:xfrm>
          <a:prstGeom prst="rect">
            <a:avLst/>
          </a:prstGeom>
          <a:noFill/>
        </p:spPr>
        <p:txBody>
          <a:bodyPr wrap="none" rtlCol="0">
            <a:spAutoFit/>
          </a:bodyPr>
          <a:lstStyle/>
          <a:p>
            <a:r>
              <a:rPr lang="en-US" sz="2400" b="1" dirty="0"/>
              <a:t>CP</a:t>
            </a:r>
            <a:endParaRPr lang="en-US" b="1" dirty="0"/>
          </a:p>
        </p:txBody>
      </p:sp>
    </p:spTree>
    <p:extLst>
      <p:ext uri="{BB962C8B-B14F-4D97-AF65-F5344CB8AC3E}">
        <p14:creationId xmlns:p14="http://schemas.microsoft.com/office/powerpoint/2010/main" val="159277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of Distributed Systems</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809616224"/>
              </p:ext>
            </p:extLst>
          </p:nvPr>
        </p:nvGraphicFramePr>
        <p:xfrm>
          <a:off x="6172200" y="1373802"/>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572082" y="3549471"/>
            <a:ext cx="381836" cy="523220"/>
          </a:xfrm>
          <a:prstGeom prst="rect">
            <a:avLst/>
          </a:prstGeom>
          <a:noFill/>
        </p:spPr>
        <p:txBody>
          <a:bodyPr wrap="none" rtlCol="0">
            <a:spAutoFit/>
          </a:bodyPr>
          <a:lstStyle/>
          <a:p>
            <a:r>
              <a:rPr lang="en-US" sz="2800" b="1" dirty="0">
                <a:solidFill>
                  <a:srgbClr val="FF0000"/>
                </a:solidFill>
              </a:rPr>
              <a:t>X</a:t>
            </a:r>
          </a:p>
        </p:txBody>
      </p:sp>
      <p:sp>
        <p:nvSpPr>
          <p:cNvPr id="13" name="TextBox 12"/>
          <p:cNvSpPr txBox="1"/>
          <p:nvPr/>
        </p:nvSpPr>
        <p:spPr>
          <a:xfrm>
            <a:off x="8495939" y="4207628"/>
            <a:ext cx="534121" cy="461665"/>
          </a:xfrm>
          <a:prstGeom prst="rect">
            <a:avLst/>
          </a:prstGeom>
          <a:noFill/>
        </p:spPr>
        <p:txBody>
          <a:bodyPr wrap="none" rtlCol="0">
            <a:spAutoFit/>
          </a:bodyPr>
          <a:lstStyle/>
          <a:p>
            <a:r>
              <a:rPr lang="en-US" sz="2400" b="1" dirty="0"/>
              <a:t>AP</a:t>
            </a:r>
            <a:endParaRPr lang="en-US" b="1" dirty="0"/>
          </a:p>
        </p:txBody>
      </p:sp>
      <p:sp>
        <p:nvSpPr>
          <p:cNvPr id="14" name="TextBox 13"/>
          <p:cNvSpPr txBox="1"/>
          <p:nvPr/>
        </p:nvSpPr>
        <p:spPr>
          <a:xfrm>
            <a:off x="7870218" y="3197895"/>
            <a:ext cx="534121" cy="461665"/>
          </a:xfrm>
          <a:prstGeom prst="rect">
            <a:avLst/>
          </a:prstGeom>
          <a:noFill/>
        </p:spPr>
        <p:txBody>
          <a:bodyPr wrap="none" rtlCol="0">
            <a:spAutoFit/>
          </a:bodyPr>
          <a:lstStyle/>
          <a:p>
            <a:r>
              <a:rPr lang="en-US" sz="2400" b="1" dirty="0"/>
              <a:t>CA</a:t>
            </a:r>
            <a:endParaRPr lang="en-US" b="1" dirty="0"/>
          </a:p>
        </p:txBody>
      </p:sp>
      <p:sp>
        <p:nvSpPr>
          <p:cNvPr id="15" name="TextBox 14"/>
          <p:cNvSpPr txBox="1"/>
          <p:nvPr/>
        </p:nvSpPr>
        <p:spPr>
          <a:xfrm>
            <a:off x="9121661" y="3318638"/>
            <a:ext cx="511679" cy="461665"/>
          </a:xfrm>
          <a:prstGeom prst="rect">
            <a:avLst/>
          </a:prstGeom>
          <a:noFill/>
        </p:spPr>
        <p:txBody>
          <a:bodyPr wrap="none" rtlCol="0">
            <a:spAutoFit/>
          </a:bodyPr>
          <a:lstStyle/>
          <a:p>
            <a:r>
              <a:rPr lang="en-US" sz="2400" b="1" dirty="0"/>
              <a:t>CP</a:t>
            </a:r>
            <a:endParaRPr lang="en-US" b="1" dirty="0"/>
          </a:p>
        </p:txBody>
      </p:sp>
      <p:graphicFrame>
        <p:nvGraphicFramePr>
          <p:cNvPr id="16" name="Content Placeholder 4"/>
          <p:cNvGraphicFramePr>
            <a:graphicFrameLocks noGrp="1"/>
          </p:cNvGraphicFramePr>
          <p:nvPr>
            <p:ph sz="half" idx="1"/>
            <p:extLst>
              <p:ext uri="{D42A27DB-BD31-4B8C-83A1-F6EECF244321}">
                <p14:modId xmlns:p14="http://schemas.microsoft.com/office/powerpoint/2010/main" val="797003927"/>
              </p:ext>
            </p:extLst>
          </p:nvPr>
        </p:nvGraphicFramePr>
        <p:xfrm>
          <a:off x="838198" y="1353695"/>
          <a:ext cx="5259780" cy="3324941"/>
        </p:xfrm>
        <a:graphic>
          <a:graphicData uri="http://schemas.openxmlformats.org/drawingml/2006/table">
            <a:tbl>
              <a:tblPr firstRow="1" bandRow="1">
                <a:tableStyleId>{5C22544A-7EE6-4342-B048-85BDC9FD1C3A}</a:tableStyleId>
              </a:tblPr>
              <a:tblGrid>
                <a:gridCol w="1314945">
                  <a:extLst>
                    <a:ext uri="{9D8B030D-6E8A-4147-A177-3AD203B41FA5}">
                      <a16:colId xmlns:a16="http://schemas.microsoft.com/office/drawing/2014/main" val="20000"/>
                    </a:ext>
                  </a:extLst>
                </a:gridCol>
                <a:gridCol w="1314945">
                  <a:extLst>
                    <a:ext uri="{9D8B030D-6E8A-4147-A177-3AD203B41FA5}">
                      <a16:colId xmlns:a16="http://schemas.microsoft.com/office/drawing/2014/main" val="20001"/>
                    </a:ext>
                  </a:extLst>
                </a:gridCol>
                <a:gridCol w="1314945">
                  <a:extLst>
                    <a:ext uri="{9D8B030D-6E8A-4147-A177-3AD203B41FA5}">
                      <a16:colId xmlns:a16="http://schemas.microsoft.com/office/drawing/2014/main" val="20002"/>
                    </a:ext>
                  </a:extLst>
                </a:gridCol>
                <a:gridCol w="1314945">
                  <a:extLst>
                    <a:ext uri="{9D8B030D-6E8A-4147-A177-3AD203B41FA5}">
                      <a16:colId xmlns:a16="http://schemas.microsoft.com/office/drawing/2014/main" val="20003"/>
                    </a:ext>
                  </a:extLst>
                </a:gridCol>
              </a:tblGrid>
              <a:tr h="608819">
                <a:tc>
                  <a:txBody>
                    <a:bodyPr/>
                    <a:lstStyle/>
                    <a:p>
                      <a:r>
                        <a:rPr lang="en-US" sz="1400" dirty="0"/>
                        <a:t>System</a:t>
                      </a:r>
                    </a:p>
                  </a:txBody>
                  <a:tcPr/>
                </a:tc>
                <a:tc>
                  <a:txBody>
                    <a:bodyPr/>
                    <a:lstStyle/>
                    <a:p>
                      <a:r>
                        <a:rPr lang="en-US" sz="1400" dirty="0"/>
                        <a:t>Consistency</a:t>
                      </a:r>
                    </a:p>
                  </a:txBody>
                  <a:tcPr/>
                </a:tc>
                <a:tc>
                  <a:txBody>
                    <a:bodyPr/>
                    <a:lstStyle/>
                    <a:p>
                      <a:r>
                        <a:rPr lang="en-US" sz="1400" dirty="0"/>
                        <a:t>Availability</a:t>
                      </a:r>
                    </a:p>
                  </a:txBody>
                  <a:tcPr/>
                </a:tc>
                <a:tc>
                  <a:txBody>
                    <a:bodyPr/>
                    <a:lstStyle/>
                    <a:p>
                      <a:r>
                        <a:rPr lang="en-US" sz="1400" dirty="0"/>
                        <a:t>Partition Tolerance</a:t>
                      </a:r>
                    </a:p>
                  </a:txBody>
                  <a:tcPr/>
                </a:tc>
                <a:extLst>
                  <a:ext uri="{0D108BD9-81ED-4DB2-BD59-A6C34878D82A}">
                    <a16:rowId xmlns:a16="http://schemas.microsoft.com/office/drawing/2014/main" val="10000"/>
                  </a:ext>
                </a:extLst>
              </a:tr>
              <a:tr h="474141">
                <a:tc>
                  <a:txBody>
                    <a:bodyPr/>
                    <a:lstStyle/>
                    <a:p>
                      <a:r>
                        <a:rPr lang="en-US" sz="1400" dirty="0"/>
                        <a:t>Email</a:t>
                      </a:r>
                      <a:r>
                        <a:rPr lang="en-US" sz="1400" baseline="0" dirty="0"/>
                        <a:t> system</a:t>
                      </a:r>
                      <a:endParaRPr lang="en-US" sz="1400" dirty="0"/>
                    </a:p>
                  </a:txBody>
                  <a:tcPr/>
                </a:tc>
                <a:tc>
                  <a:txBody>
                    <a:bodyPr/>
                    <a:lstStyle/>
                    <a:p>
                      <a:endParaRPr lang="en-US" sz="1400" dirty="0"/>
                    </a:p>
                  </a:txBody>
                  <a:tcPr anchor="ctr" anchorCtr="1"/>
                </a:tc>
                <a:tc>
                  <a:txBody>
                    <a:bodyPr/>
                    <a:lstStyle/>
                    <a:p>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1"/>
                  </a:ext>
                </a:extLst>
              </a:tr>
              <a:tr h="474141">
                <a:tc>
                  <a:txBody>
                    <a:bodyPr/>
                    <a:lstStyle/>
                    <a:p>
                      <a:r>
                        <a:rPr lang="en-US" sz="1400" dirty="0"/>
                        <a:t>Bank</a:t>
                      </a:r>
                      <a:r>
                        <a:rPr lang="en-US" sz="1400" baseline="0" dirty="0"/>
                        <a:t> </a:t>
                      </a:r>
                      <a:r>
                        <a:rPr lang="en-US" sz="1400" dirty="0"/>
                        <a:t>account (debit,</a:t>
                      </a:r>
                      <a:r>
                        <a:rPr lang="en-US" sz="1400" baseline="0" dirty="0"/>
                        <a:t> credit)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2"/>
                  </a:ext>
                </a:extLst>
              </a:tr>
              <a:tr h="474141">
                <a:tc>
                  <a:txBody>
                    <a:bodyPr/>
                    <a:lstStyle/>
                    <a:p>
                      <a:r>
                        <a:rPr lang="en-US" sz="1400" dirty="0"/>
                        <a:t>Databases</a:t>
                      </a:r>
                    </a:p>
                  </a:txBody>
                  <a:tcPr/>
                </a:tc>
                <a:tc>
                  <a:txBody>
                    <a:bodyPr/>
                    <a:lstStyle/>
                    <a:p>
                      <a:endParaRPr lang="en-US" sz="1400" dirty="0"/>
                    </a:p>
                  </a:txBody>
                  <a:tcPr anchor="ctr" anchorCtr="1"/>
                </a:tc>
                <a:tc>
                  <a:txBody>
                    <a:bodyPr/>
                    <a:lstStyle/>
                    <a:p>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3"/>
                  </a:ext>
                </a:extLst>
              </a:tr>
              <a:tr h="474141">
                <a:tc>
                  <a:txBody>
                    <a:bodyPr/>
                    <a:lstStyle/>
                    <a:p>
                      <a:r>
                        <a:rPr lang="en-US" sz="1400" baseline="0" dirty="0"/>
                        <a:t>Distributed system for ML</a:t>
                      </a:r>
                      <a:endParaRPr lang="en-US" sz="1400" dirty="0"/>
                    </a:p>
                  </a:txBody>
                  <a:tcPr/>
                </a:tc>
                <a:tc>
                  <a:txBody>
                    <a:bodyPr/>
                    <a:lstStyle/>
                    <a:p>
                      <a:endParaRPr lang="en-US" sz="1400" dirty="0"/>
                    </a:p>
                  </a:txBody>
                  <a:tcPr anchor="ctr" anchorCtr="1"/>
                </a:tc>
                <a:tc>
                  <a:txBody>
                    <a:bodyPr/>
                    <a:lstStyle/>
                    <a:p>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4"/>
                  </a:ext>
                </a:extLst>
              </a:tr>
              <a:tr h="474141">
                <a:tc>
                  <a:txBody>
                    <a:bodyPr/>
                    <a:lstStyle/>
                    <a:p>
                      <a:r>
                        <a:rPr lang="en-US" sz="1400" baseline="0" dirty="0"/>
                        <a:t>Distributed system for log dumping</a:t>
                      </a:r>
                      <a:endParaRPr lang="en-US" sz="1400" dirty="0"/>
                    </a:p>
                  </a:txBody>
                  <a:tcPr/>
                </a:tc>
                <a:tc>
                  <a:txBody>
                    <a:bodyPr/>
                    <a:lstStyle/>
                    <a:p>
                      <a:endParaRPr lang="en-US" sz="1400" dirty="0"/>
                    </a:p>
                  </a:txBody>
                  <a:tcPr anchor="ctr" anchorCtr="1"/>
                </a:tc>
                <a:tc>
                  <a:txBody>
                    <a:bodyPr/>
                    <a:lstStyle/>
                    <a:p>
                      <a:endParaRPr lang="en-US" sz="1400" dirty="0"/>
                    </a:p>
                  </a:txBody>
                  <a:tcPr anchor="ctr" anchorCtr="1"/>
                </a:tc>
                <a:tc>
                  <a:txBody>
                    <a:bodyPr/>
                    <a:lstStyle/>
                    <a:p>
                      <a:endParaRPr lang="en-US" sz="1400" dirty="0"/>
                    </a:p>
                  </a:txBody>
                  <a:tcPr anchor="ctr" anchorCtr="1"/>
                </a:tc>
                <a:extLst>
                  <a:ext uri="{0D108BD9-81ED-4DB2-BD59-A6C34878D82A}">
                    <a16:rowId xmlns:a16="http://schemas.microsoft.com/office/drawing/2014/main" val="10005"/>
                  </a:ext>
                </a:extLst>
              </a:tr>
            </a:tbl>
          </a:graphicData>
        </a:graphic>
      </p:graphicFrame>
      <p:sp>
        <p:nvSpPr>
          <p:cNvPr id="17" name="Rectangle 16"/>
          <p:cNvSpPr/>
          <p:nvPr/>
        </p:nvSpPr>
        <p:spPr>
          <a:xfrm>
            <a:off x="76200" y="5145886"/>
            <a:ext cx="6096000" cy="1323439"/>
          </a:xfrm>
          <a:prstGeom prst="rect">
            <a:avLst/>
          </a:prstGeom>
        </p:spPr>
        <p:txBody>
          <a:bodyPr>
            <a:spAutoFit/>
          </a:bodyPr>
          <a:lstStyle/>
          <a:p>
            <a:pPr lvl="1"/>
            <a:r>
              <a:rPr lang="en-US" sz="1600" b="1" dirty="0"/>
              <a:t>Data Consistency</a:t>
            </a:r>
            <a:r>
              <a:rPr lang="en-US" sz="1600" dirty="0"/>
              <a:t>: all nodes see the same data at the same time.</a:t>
            </a:r>
          </a:p>
          <a:p>
            <a:pPr lvl="1"/>
            <a:r>
              <a:rPr lang="en-US" sz="1600" b="1" dirty="0"/>
              <a:t>Data Availability</a:t>
            </a:r>
            <a:r>
              <a:rPr lang="en-US" sz="1600" dirty="0"/>
              <a:t>: assurances that every request can be processed.</a:t>
            </a:r>
          </a:p>
          <a:p>
            <a:pPr lvl="1"/>
            <a:r>
              <a:rPr lang="en-US" sz="1600" b="1" dirty="0"/>
              <a:t>Partition Tolerance</a:t>
            </a:r>
            <a:r>
              <a:rPr lang="en-US" sz="1600" dirty="0"/>
              <a:t>: network failures are tolerated, the system continues to operate</a:t>
            </a:r>
          </a:p>
        </p:txBody>
      </p:sp>
    </p:spTree>
    <p:extLst>
      <p:ext uri="{BB962C8B-B14F-4D97-AF65-F5344CB8AC3E}">
        <p14:creationId xmlns:p14="http://schemas.microsoft.com/office/powerpoint/2010/main" val="160844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of Distributed Systems</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809616224"/>
              </p:ext>
            </p:extLst>
          </p:nvPr>
        </p:nvGraphicFramePr>
        <p:xfrm>
          <a:off x="6172200" y="1373802"/>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572082" y="3549471"/>
            <a:ext cx="381836" cy="523220"/>
          </a:xfrm>
          <a:prstGeom prst="rect">
            <a:avLst/>
          </a:prstGeom>
          <a:noFill/>
        </p:spPr>
        <p:txBody>
          <a:bodyPr wrap="none" rtlCol="0">
            <a:spAutoFit/>
          </a:bodyPr>
          <a:lstStyle/>
          <a:p>
            <a:r>
              <a:rPr lang="en-US" sz="2800" b="1" dirty="0">
                <a:solidFill>
                  <a:srgbClr val="FF0000"/>
                </a:solidFill>
              </a:rPr>
              <a:t>X</a:t>
            </a:r>
          </a:p>
        </p:txBody>
      </p:sp>
      <p:sp>
        <p:nvSpPr>
          <p:cNvPr id="13" name="TextBox 12"/>
          <p:cNvSpPr txBox="1"/>
          <p:nvPr/>
        </p:nvSpPr>
        <p:spPr>
          <a:xfrm>
            <a:off x="8495939" y="4207628"/>
            <a:ext cx="534121" cy="461665"/>
          </a:xfrm>
          <a:prstGeom prst="rect">
            <a:avLst/>
          </a:prstGeom>
          <a:noFill/>
        </p:spPr>
        <p:txBody>
          <a:bodyPr wrap="none" rtlCol="0">
            <a:spAutoFit/>
          </a:bodyPr>
          <a:lstStyle/>
          <a:p>
            <a:r>
              <a:rPr lang="en-US" sz="2400" b="1" dirty="0"/>
              <a:t>AP</a:t>
            </a:r>
            <a:endParaRPr lang="en-US" b="1" dirty="0"/>
          </a:p>
        </p:txBody>
      </p:sp>
      <p:sp>
        <p:nvSpPr>
          <p:cNvPr id="14" name="TextBox 13"/>
          <p:cNvSpPr txBox="1"/>
          <p:nvPr/>
        </p:nvSpPr>
        <p:spPr>
          <a:xfrm>
            <a:off x="7870218" y="3197895"/>
            <a:ext cx="534121" cy="461665"/>
          </a:xfrm>
          <a:prstGeom prst="rect">
            <a:avLst/>
          </a:prstGeom>
          <a:noFill/>
        </p:spPr>
        <p:txBody>
          <a:bodyPr wrap="none" rtlCol="0">
            <a:spAutoFit/>
          </a:bodyPr>
          <a:lstStyle/>
          <a:p>
            <a:r>
              <a:rPr lang="en-US" sz="2400" b="1" dirty="0"/>
              <a:t>CA</a:t>
            </a:r>
            <a:endParaRPr lang="en-US" b="1" dirty="0"/>
          </a:p>
        </p:txBody>
      </p:sp>
      <p:sp>
        <p:nvSpPr>
          <p:cNvPr id="15" name="TextBox 14"/>
          <p:cNvSpPr txBox="1"/>
          <p:nvPr/>
        </p:nvSpPr>
        <p:spPr>
          <a:xfrm>
            <a:off x="9121661" y="3318638"/>
            <a:ext cx="511679" cy="461665"/>
          </a:xfrm>
          <a:prstGeom prst="rect">
            <a:avLst/>
          </a:prstGeom>
          <a:noFill/>
        </p:spPr>
        <p:txBody>
          <a:bodyPr wrap="none" rtlCol="0">
            <a:spAutoFit/>
          </a:bodyPr>
          <a:lstStyle/>
          <a:p>
            <a:r>
              <a:rPr lang="en-US" sz="2400" b="1" dirty="0"/>
              <a:t>CP</a:t>
            </a:r>
            <a:endParaRPr lang="en-US" b="1"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386755694"/>
              </p:ext>
            </p:extLst>
          </p:nvPr>
        </p:nvGraphicFramePr>
        <p:xfrm>
          <a:off x="838198" y="1353695"/>
          <a:ext cx="5259780" cy="3324941"/>
        </p:xfrm>
        <a:graphic>
          <a:graphicData uri="http://schemas.openxmlformats.org/drawingml/2006/table">
            <a:tbl>
              <a:tblPr firstRow="1" bandRow="1">
                <a:tableStyleId>{5C22544A-7EE6-4342-B048-85BDC9FD1C3A}</a:tableStyleId>
              </a:tblPr>
              <a:tblGrid>
                <a:gridCol w="1314945">
                  <a:extLst>
                    <a:ext uri="{9D8B030D-6E8A-4147-A177-3AD203B41FA5}">
                      <a16:colId xmlns:a16="http://schemas.microsoft.com/office/drawing/2014/main" val="20000"/>
                    </a:ext>
                  </a:extLst>
                </a:gridCol>
                <a:gridCol w="1314945">
                  <a:extLst>
                    <a:ext uri="{9D8B030D-6E8A-4147-A177-3AD203B41FA5}">
                      <a16:colId xmlns:a16="http://schemas.microsoft.com/office/drawing/2014/main" val="20001"/>
                    </a:ext>
                  </a:extLst>
                </a:gridCol>
                <a:gridCol w="1314945">
                  <a:extLst>
                    <a:ext uri="{9D8B030D-6E8A-4147-A177-3AD203B41FA5}">
                      <a16:colId xmlns:a16="http://schemas.microsoft.com/office/drawing/2014/main" val="20002"/>
                    </a:ext>
                  </a:extLst>
                </a:gridCol>
                <a:gridCol w="1314945">
                  <a:extLst>
                    <a:ext uri="{9D8B030D-6E8A-4147-A177-3AD203B41FA5}">
                      <a16:colId xmlns:a16="http://schemas.microsoft.com/office/drawing/2014/main" val="20003"/>
                    </a:ext>
                  </a:extLst>
                </a:gridCol>
              </a:tblGrid>
              <a:tr h="608819">
                <a:tc>
                  <a:txBody>
                    <a:bodyPr/>
                    <a:lstStyle/>
                    <a:p>
                      <a:r>
                        <a:rPr lang="en-US" sz="1400" dirty="0"/>
                        <a:t>System</a:t>
                      </a:r>
                    </a:p>
                  </a:txBody>
                  <a:tcPr/>
                </a:tc>
                <a:tc>
                  <a:txBody>
                    <a:bodyPr/>
                    <a:lstStyle/>
                    <a:p>
                      <a:r>
                        <a:rPr lang="en-US" sz="1400" dirty="0"/>
                        <a:t>Consistency</a:t>
                      </a:r>
                    </a:p>
                  </a:txBody>
                  <a:tcPr/>
                </a:tc>
                <a:tc>
                  <a:txBody>
                    <a:bodyPr/>
                    <a:lstStyle/>
                    <a:p>
                      <a:r>
                        <a:rPr lang="en-US" sz="1400" dirty="0"/>
                        <a:t>Availability</a:t>
                      </a:r>
                    </a:p>
                  </a:txBody>
                  <a:tcPr/>
                </a:tc>
                <a:tc>
                  <a:txBody>
                    <a:bodyPr/>
                    <a:lstStyle/>
                    <a:p>
                      <a:r>
                        <a:rPr lang="en-US" sz="1400" dirty="0"/>
                        <a:t>Partition Tolerance</a:t>
                      </a:r>
                    </a:p>
                  </a:txBody>
                  <a:tcPr/>
                </a:tc>
                <a:extLst>
                  <a:ext uri="{0D108BD9-81ED-4DB2-BD59-A6C34878D82A}">
                    <a16:rowId xmlns:a16="http://schemas.microsoft.com/office/drawing/2014/main" val="10000"/>
                  </a:ext>
                </a:extLst>
              </a:tr>
              <a:tr h="474141">
                <a:tc>
                  <a:txBody>
                    <a:bodyPr/>
                    <a:lstStyle/>
                    <a:p>
                      <a:r>
                        <a:rPr lang="en-US" sz="1400" dirty="0"/>
                        <a:t>Email system</a:t>
                      </a:r>
                    </a:p>
                  </a:txBody>
                  <a:tcPr/>
                </a:tc>
                <a:tc>
                  <a:txBody>
                    <a:bodyPr/>
                    <a:lstStyle/>
                    <a:p>
                      <a:endParaRPr lang="en-US" sz="1400" dirty="0"/>
                    </a:p>
                  </a:txBody>
                  <a:tcPr anchor="ctr" anchorCtr="1"/>
                </a:tc>
                <a:tc>
                  <a:txBody>
                    <a:bodyPr/>
                    <a:lstStyle/>
                    <a:p>
                      <a:r>
                        <a:rPr lang="en-US" sz="1400" dirty="0"/>
                        <a:t>✅</a:t>
                      </a:r>
                    </a:p>
                  </a:txBody>
                  <a:tcPr anchor="ctr" anchorCtr="1"/>
                </a:tc>
                <a:tc>
                  <a:txBody>
                    <a:bodyPr/>
                    <a:lstStyle/>
                    <a:p>
                      <a:r>
                        <a:rPr lang="en-US" sz="1400" dirty="0"/>
                        <a:t>✅</a:t>
                      </a:r>
                    </a:p>
                  </a:txBody>
                  <a:tcPr anchor="ctr" anchorCtr="1"/>
                </a:tc>
                <a:extLst>
                  <a:ext uri="{0D108BD9-81ED-4DB2-BD59-A6C34878D82A}">
                    <a16:rowId xmlns:a16="http://schemas.microsoft.com/office/drawing/2014/main" val="10001"/>
                  </a:ext>
                </a:extLst>
              </a:tr>
              <a:tr h="474141">
                <a:tc>
                  <a:txBody>
                    <a:bodyPr/>
                    <a:lstStyle/>
                    <a:p>
                      <a:r>
                        <a:rPr lang="en-US" sz="1400" dirty="0"/>
                        <a:t>Bank account (debit,</a:t>
                      </a:r>
                      <a:r>
                        <a:rPr lang="en-US" sz="1400" baseline="0" dirty="0"/>
                        <a:t> credit)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t>
                      </a:r>
                    </a:p>
                  </a:txBody>
                  <a:tcPr anchor="ctr" anchorCtr="1"/>
                </a:tc>
                <a:tc>
                  <a:txBody>
                    <a:bodyPr/>
                    <a:lstStyle/>
                    <a:p>
                      <a:endParaRPr lang="en-US" sz="1400" dirty="0"/>
                    </a:p>
                  </a:txBody>
                  <a:tcPr anchor="ctr" anchorCtr="1"/>
                </a:tc>
                <a:extLst>
                  <a:ext uri="{0D108BD9-81ED-4DB2-BD59-A6C34878D82A}">
                    <a16:rowId xmlns:a16="http://schemas.microsoft.com/office/drawing/2014/main" val="10002"/>
                  </a:ext>
                </a:extLst>
              </a:tr>
              <a:tr h="474141">
                <a:tc>
                  <a:txBody>
                    <a:bodyPr/>
                    <a:lstStyle/>
                    <a:p>
                      <a:r>
                        <a:rPr lang="en-US" sz="1400" dirty="0"/>
                        <a:t>Databases</a:t>
                      </a:r>
                    </a:p>
                  </a:txBody>
                  <a:tcPr/>
                </a:tc>
                <a:tc>
                  <a:txBody>
                    <a:bodyPr/>
                    <a:lstStyle/>
                    <a:p>
                      <a:r>
                        <a:rPr lang="en-US" sz="1400" dirty="0"/>
                        <a:t>✅</a:t>
                      </a:r>
                    </a:p>
                  </a:txBody>
                  <a:tcPr anchor="ctr" anchorCtr="1"/>
                </a:tc>
                <a:tc>
                  <a:txBody>
                    <a:bodyPr/>
                    <a:lstStyle/>
                    <a:p>
                      <a:r>
                        <a:rPr lang="en-US" sz="1400" dirty="0"/>
                        <a:t>✅</a:t>
                      </a:r>
                    </a:p>
                  </a:txBody>
                  <a:tcPr anchor="ctr" anchorCtr="1"/>
                </a:tc>
                <a:tc>
                  <a:txBody>
                    <a:bodyPr/>
                    <a:lstStyle/>
                    <a:p>
                      <a:endParaRPr lang="en-US" sz="1400" dirty="0"/>
                    </a:p>
                  </a:txBody>
                  <a:tcPr anchor="ctr" anchorCtr="1"/>
                </a:tc>
                <a:extLst>
                  <a:ext uri="{0D108BD9-81ED-4DB2-BD59-A6C34878D82A}">
                    <a16:rowId xmlns:a16="http://schemas.microsoft.com/office/drawing/2014/main" val="10003"/>
                  </a:ext>
                </a:extLst>
              </a:tr>
              <a:tr h="474141">
                <a:tc>
                  <a:txBody>
                    <a:bodyPr/>
                    <a:lstStyle/>
                    <a:p>
                      <a:r>
                        <a:rPr lang="en-US" sz="1400" baseline="0" dirty="0"/>
                        <a:t>Distributed system for ML</a:t>
                      </a:r>
                      <a:endParaRPr lang="en-US" sz="1400" dirty="0"/>
                    </a:p>
                  </a:txBody>
                  <a:tcPr/>
                </a:tc>
                <a:tc>
                  <a:txBody>
                    <a:bodyPr/>
                    <a:lstStyle/>
                    <a:p>
                      <a:r>
                        <a:rPr lang="en-US" sz="1400" dirty="0"/>
                        <a:t>✅</a:t>
                      </a:r>
                    </a:p>
                  </a:txBody>
                  <a:tcPr anchor="ctr" anchorCtr="1"/>
                </a:tc>
                <a:tc>
                  <a:txBody>
                    <a:bodyPr/>
                    <a:lstStyle/>
                    <a:p>
                      <a:endParaRPr lang="en-US" sz="1400" dirty="0"/>
                    </a:p>
                  </a:txBody>
                  <a:tcPr anchor="ctr" anchorCtr="1"/>
                </a:tc>
                <a:tc>
                  <a:txBody>
                    <a:bodyPr/>
                    <a:lstStyle/>
                    <a:p>
                      <a:r>
                        <a:rPr lang="en-US" sz="1400" dirty="0"/>
                        <a:t>?</a:t>
                      </a:r>
                    </a:p>
                  </a:txBody>
                  <a:tcPr anchor="ctr" anchorCtr="1"/>
                </a:tc>
                <a:extLst>
                  <a:ext uri="{0D108BD9-81ED-4DB2-BD59-A6C34878D82A}">
                    <a16:rowId xmlns:a16="http://schemas.microsoft.com/office/drawing/2014/main" val="10004"/>
                  </a:ext>
                </a:extLst>
              </a:tr>
              <a:tr h="474141">
                <a:tc>
                  <a:txBody>
                    <a:bodyPr/>
                    <a:lstStyle/>
                    <a:p>
                      <a:r>
                        <a:rPr lang="en-US" sz="1400" baseline="0" dirty="0"/>
                        <a:t>Distributed system for log dumping</a:t>
                      </a:r>
                      <a:endParaRPr lang="en-US" sz="1400" dirty="0"/>
                    </a:p>
                  </a:txBody>
                  <a:tcPr/>
                </a:tc>
                <a:tc>
                  <a:txBody>
                    <a:bodyPr/>
                    <a:lstStyle/>
                    <a:p>
                      <a:endParaRPr lang="en-US" sz="1400" dirty="0"/>
                    </a:p>
                  </a:txBody>
                  <a:tcPr anchor="ctr" anchorCtr="1"/>
                </a:tc>
                <a:tc>
                  <a:txBody>
                    <a:bodyPr/>
                    <a:lstStyle/>
                    <a:p>
                      <a:r>
                        <a:rPr lang="en-US" sz="1400" dirty="0"/>
                        <a:t>✅</a:t>
                      </a:r>
                    </a:p>
                  </a:txBody>
                  <a:tcPr anchor="ctr" anchorCtr="1"/>
                </a:tc>
                <a:tc>
                  <a:txBody>
                    <a:bodyPr/>
                    <a:lstStyle/>
                    <a:p>
                      <a:r>
                        <a:rPr lang="en-US" sz="1400" dirty="0"/>
                        <a:t>?</a:t>
                      </a:r>
                    </a:p>
                  </a:txBody>
                  <a:tcPr anchor="ctr" anchorCtr="1"/>
                </a:tc>
                <a:extLst>
                  <a:ext uri="{0D108BD9-81ED-4DB2-BD59-A6C34878D82A}">
                    <a16:rowId xmlns:a16="http://schemas.microsoft.com/office/drawing/2014/main" val="10005"/>
                  </a:ext>
                </a:extLst>
              </a:tr>
            </a:tbl>
          </a:graphicData>
        </a:graphic>
      </p:graphicFrame>
      <p:sp>
        <p:nvSpPr>
          <p:cNvPr id="6" name="Rectangle 5"/>
          <p:cNvSpPr/>
          <p:nvPr/>
        </p:nvSpPr>
        <p:spPr>
          <a:xfrm>
            <a:off x="76200" y="5145886"/>
            <a:ext cx="6096000" cy="1323439"/>
          </a:xfrm>
          <a:prstGeom prst="rect">
            <a:avLst/>
          </a:prstGeom>
        </p:spPr>
        <p:txBody>
          <a:bodyPr>
            <a:spAutoFit/>
          </a:bodyPr>
          <a:lstStyle/>
          <a:p>
            <a:pPr lvl="1"/>
            <a:r>
              <a:rPr lang="en-US" sz="1600" b="1" dirty="0"/>
              <a:t>Data Consistency</a:t>
            </a:r>
            <a:r>
              <a:rPr lang="en-US" sz="1600" dirty="0"/>
              <a:t>: all nodes see the same data at the same time.</a:t>
            </a:r>
          </a:p>
          <a:p>
            <a:pPr lvl="1"/>
            <a:r>
              <a:rPr lang="en-US" sz="1600" b="1" dirty="0"/>
              <a:t>Data Availability</a:t>
            </a:r>
            <a:r>
              <a:rPr lang="en-US" sz="1600" dirty="0"/>
              <a:t>: assurances that every request can be processed.</a:t>
            </a:r>
          </a:p>
          <a:p>
            <a:pPr lvl="1"/>
            <a:r>
              <a:rPr lang="en-US" sz="1600" b="1" dirty="0"/>
              <a:t>Partition Tolerance</a:t>
            </a:r>
            <a:r>
              <a:rPr lang="en-US" sz="1600" dirty="0"/>
              <a:t>: network failures are tolerated, the system continues to operate</a:t>
            </a:r>
          </a:p>
        </p:txBody>
      </p:sp>
    </p:spTree>
    <p:extLst>
      <p:ext uri="{BB962C8B-B14F-4D97-AF65-F5344CB8AC3E}">
        <p14:creationId xmlns:p14="http://schemas.microsoft.com/office/powerpoint/2010/main" val="105445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Can’t You Have All Three? *</a:t>
            </a:r>
          </a:p>
        </p:txBody>
      </p:sp>
      <p:sp>
        <p:nvSpPr>
          <p:cNvPr id="6" name="Content Placeholder 5"/>
          <p:cNvSpPr>
            <a:spLocks noGrp="1"/>
          </p:cNvSpPr>
          <p:nvPr>
            <p:ph idx="1"/>
          </p:nvPr>
        </p:nvSpPr>
        <p:spPr>
          <a:xfrm>
            <a:off x="838200" y="2447280"/>
            <a:ext cx="10515600" cy="4308521"/>
          </a:xfrm>
        </p:spPr>
        <p:txBody>
          <a:bodyPr>
            <a:normAutofit fontScale="92500" lnSpcReduction="20000"/>
          </a:bodyPr>
          <a:lstStyle/>
          <a:p>
            <a:pPr marL="0" indent="0">
              <a:buNone/>
            </a:pPr>
            <a:r>
              <a:rPr lang="en-US" dirty="0"/>
              <a:t>A </a:t>
            </a:r>
            <a:r>
              <a:rPr lang="en-US" b="1" i="1" dirty="0"/>
              <a:t>Counterexample</a:t>
            </a:r>
            <a:r>
              <a:rPr lang="en-US" dirty="0"/>
              <a:t>:</a:t>
            </a:r>
          </a:p>
          <a:p>
            <a:r>
              <a:rPr lang="en-US" dirty="0"/>
              <a:t>Suppose we lose communication between nodes:</a:t>
            </a:r>
          </a:p>
          <a:p>
            <a:pPr lvl="1"/>
            <a:r>
              <a:rPr lang="en-US" dirty="0"/>
              <a:t>We must ignore any updates the nodes receive, or sacrifice </a:t>
            </a:r>
            <a:r>
              <a:rPr lang="en-US" b="1" dirty="0" err="1"/>
              <a:t>Consistency,S</a:t>
            </a:r>
            <a:r>
              <a:rPr lang="en-US" b="1" dirty="0"/>
              <a:t> </a:t>
            </a:r>
            <a:r>
              <a:rPr lang="en-US" dirty="0"/>
              <a:t>or we must deny service until it becomes </a:t>
            </a:r>
            <a:r>
              <a:rPr lang="en-US" b="1" i="1" dirty="0"/>
              <a:t>Available</a:t>
            </a:r>
            <a:r>
              <a:rPr lang="en-US" dirty="0"/>
              <a:t> again.</a:t>
            </a:r>
          </a:p>
          <a:p>
            <a:r>
              <a:rPr lang="en-US" dirty="0"/>
              <a:t>If we guarantee </a:t>
            </a:r>
            <a:r>
              <a:rPr lang="en-US" b="1" i="1" dirty="0"/>
              <a:t>Availability</a:t>
            </a:r>
            <a:r>
              <a:rPr lang="en-US" dirty="0"/>
              <a:t> of requests, despite the failure:</a:t>
            </a:r>
          </a:p>
          <a:p>
            <a:pPr lvl="1"/>
            <a:r>
              <a:rPr lang="en-US" dirty="0"/>
              <a:t>We gain </a:t>
            </a:r>
            <a:r>
              <a:rPr lang="en-US" b="1" i="1" dirty="0"/>
              <a:t>Partition Tolerance </a:t>
            </a:r>
            <a:r>
              <a:rPr lang="en-US" dirty="0"/>
              <a:t>(the system still works), but lose </a:t>
            </a:r>
            <a:r>
              <a:rPr lang="en-US" b="1" i="1" dirty="0"/>
              <a:t>Consistency</a:t>
            </a:r>
            <a:r>
              <a:rPr lang="en-US" b="1" dirty="0"/>
              <a:t> </a:t>
            </a:r>
            <a:r>
              <a:rPr lang="en-US" dirty="0"/>
              <a:t>(nodes will get out of sync).</a:t>
            </a:r>
          </a:p>
          <a:p>
            <a:r>
              <a:rPr lang="en-US" dirty="0"/>
              <a:t>If we guarantee </a:t>
            </a:r>
            <a:r>
              <a:rPr lang="en-US" b="1" dirty="0"/>
              <a:t>Consistency</a:t>
            </a:r>
            <a:r>
              <a:rPr lang="en-US" dirty="0"/>
              <a:t> of data, despite the failure:</a:t>
            </a:r>
          </a:p>
          <a:p>
            <a:pPr lvl="1"/>
            <a:r>
              <a:rPr lang="en-US" dirty="0"/>
              <a:t>We gain </a:t>
            </a:r>
            <a:r>
              <a:rPr lang="en-US" b="1" i="1" dirty="0"/>
              <a:t>Partition Tolerance</a:t>
            </a:r>
            <a:r>
              <a:rPr lang="en-US" dirty="0"/>
              <a:t> (again, system works) but lose </a:t>
            </a:r>
            <a:r>
              <a:rPr lang="en-US" b="1" i="1" dirty="0"/>
              <a:t>Availability </a:t>
            </a:r>
            <a:r>
              <a:rPr lang="en-US" dirty="0"/>
              <a:t>(data on nodes cannot be changed until failure is resolved).</a:t>
            </a:r>
            <a:br>
              <a:rPr lang="en-US" dirty="0"/>
            </a:br>
            <a:endParaRPr lang="en-US" dirty="0"/>
          </a:p>
          <a:p>
            <a:r>
              <a:rPr lang="en-US" sz="3000" dirty="0"/>
              <a:t>Can have all three some of the time</a:t>
            </a:r>
          </a:p>
          <a:p>
            <a:r>
              <a:rPr lang="en-US" sz="3000" dirty="0"/>
              <a:t>Can not have all three persistently all the time at the same time.</a:t>
            </a:r>
          </a:p>
        </p:txBody>
      </p:sp>
      <p:sp>
        <p:nvSpPr>
          <p:cNvPr id="7" name="Rounded Rectangle 6"/>
          <p:cNvSpPr/>
          <p:nvPr/>
        </p:nvSpPr>
        <p:spPr>
          <a:xfrm>
            <a:off x="3356387" y="1658497"/>
            <a:ext cx="1409252" cy="523565"/>
          </a:xfrm>
          <a:prstGeom prst="roundRect">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rPr>
              <a:t>Node 1</a:t>
            </a:r>
          </a:p>
        </p:txBody>
      </p:sp>
      <p:sp>
        <p:nvSpPr>
          <p:cNvPr id="8" name="Rounded Rectangle 7"/>
          <p:cNvSpPr/>
          <p:nvPr/>
        </p:nvSpPr>
        <p:spPr>
          <a:xfrm>
            <a:off x="6698429" y="1690688"/>
            <a:ext cx="1348292" cy="500229"/>
          </a:xfrm>
          <a:prstGeom prst="roundRect">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rPr>
              <a:t>Node 2</a:t>
            </a:r>
            <a:endParaRPr lang="en-US" b="1" dirty="0">
              <a:solidFill>
                <a:schemeClr val="tx1"/>
              </a:solidFill>
              <a:effectLst>
                <a:outerShdw blurRad="38100" dist="38100" dir="2700000" algn="tl">
                  <a:srgbClr val="000000">
                    <a:alpha val="43137"/>
                  </a:srgbClr>
                </a:outerShdw>
              </a:effectLst>
            </a:endParaRPr>
          </a:p>
        </p:txBody>
      </p:sp>
      <p:sp>
        <p:nvSpPr>
          <p:cNvPr id="9" name="Left-Right Arrow 8"/>
          <p:cNvSpPr/>
          <p:nvPr/>
        </p:nvSpPr>
        <p:spPr>
          <a:xfrm>
            <a:off x="5111228" y="1864631"/>
            <a:ext cx="1241612" cy="1362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quot;No&quot; Symbol 9"/>
          <p:cNvSpPr/>
          <p:nvPr/>
        </p:nvSpPr>
        <p:spPr>
          <a:xfrm>
            <a:off x="5324587" y="1608265"/>
            <a:ext cx="740485" cy="665073"/>
          </a:xfrm>
          <a:prstGeom prst="noSmoking">
            <a:avLst>
              <a:gd name="adj" fmla="val 439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94039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Why Can’t You Have All Three?</a:t>
            </a:r>
          </a:p>
        </p:txBody>
      </p:sp>
      <p:sp>
        <p:nvSpPr>
          <p:cNvPr id="4" name="Content Placeholder 3">
            <a:extLst>
              <a:ext uri="{FF2B5EF4-FFF2-40B4-BE49-F238E27FC236}">
                <a16:creationId xmlns:a16="http://schemas.microsoft.com/office/drawing/2014/main" id="{521D5B98-3F8E-46B3-928D-A9AB8D1398A7}"/>
              </a:ext>
            </a:extLst>
          </p:cNvPr>
          <p:cNvSpPr>
            <a:spLocks noGrp="1"/>
          </p:cNvSpPr>
          <p:nvPr>
            <p:ph sz="half" idx="1"/>
          </p:nvPr>
        </p:nvSpPr>
        <p:spPr>
          <a:xfrm>
            <a:off x="838200" y="1825625"/>
            <a:ext cx="9425940" cy="4351338"/>
          </a:xfrm>
        </p:spPr>
        <p:txBody>
          <a:bodyPr>
            <a:normAutofit/>
          </a:bodyPr>
          <a:lstStyle/>
          <a:p>
            <a:r>
              <a:rPr lang="en-US" sz="3200" dirty="0"/>
              <a:t>Another way to think about CAP:</a:t>
            </a:r>
          </a:p>
          <a:p>
            <a:pPr lvl="1"/>
            <a:r>
              <a:rPr lang="en-US" sz="2800" dirty="0"/>
              <a:t>No network is safe from failure so network partitioning generally has to be tolerated.</a:t>
            </a:r>
          </a:p>
          <a:p>
            <a:pPr lvl="1"/>
            <a:r>
              <a:rPr lang="en-US" sz="2800" dirty="0"/>
              <a:t>Thus, in the presence of a network partition, we need to choose consistency or availability.</a:t>
            </a:r>
          </a:p>
          <a:p>
            <a:pPr lvl="1"/>
            <a:r>
              <a:rPr lang="en-US" sz="2800" dirty="0"/>
              <a:t>If the network is operating correct, availability and consistency can be satisfied simultaneously.</a:t>
            </a:r>
          </a:p>
        </p:txBody>
      </p:sp>
    </p:spTree>
    <p:extLst>
      <p:ext uri="{BB962C8B-B14F-4D97-AF65-F5344CB8AC3E}">
        <p14:creationId xmlns:p14="http://schemas.microsoft.com/office/powerpoint/2010/main" val="94577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4A9B-E674-4A3F-A2A7-5BC8B3F29E84}"/>
              </a:ext>
            </a:extLst>
          </p:cNvPr>
          <p:cNvSpPr>
            <a:spLocks noGrp="1"/>
          </p:cNvSpPr>
          <p:nvPr>
            <p:ph type="title"/>
          </p:nvPr>
        </p:nvSpPr>
        <p:spPr/>
        <p:txBody>
          <a:bodyPr/>
          <a:lstStyle/>
          <a:p>
            <a:r>
              <a:rPr lang="en-US" dirty="0"/>
              <a:t>Why Can’t You Have All Three?</a:t>
            </a:r>
          </a:p>
        </p:txBody>
      </p:sp>
      <p:sp>
        <p:nvSpPr>
          <p:cNvPr id="3" name="Content Placeholder 2">
            <a:extLst>
              <a:ext uri="{FF2B5EF4-FFF2-40B4-BE49-F238E27FC236}">
                <a16:creationId xmlns:a16="http://schemas.microsoft.com/office/drawing/2014/main" id="{58602D04-0888-42C7-A49D-48D4148D9E5B}"/>
              </a:ext>
            </a:extLst>
          </p:cNvPr>
          <p:cNvSpPr>
            <a:spLocks noGrp="1"/>
          </p:cNvSpPr>
          <p:nvPr>
            <p:ph sz="half" idx="1"/>
          </p:nvPr>
        </p:nvSpPr>
        <p:spPr>
          <a:xfrm>
            <a:off x="838200" y="1825625"/>
            <a:ext cx="9060180" cy="4351338"/>
          </a:xfrm>
        </p:spPr>
        <p:txBody>
          <a:bodyPr>
            <a:normAutofit/>
          </a:bodyPr>
          <a:lstStyle/>
          <a:p>
            <a:r>
              <a:rPr lang="en-US" sz="3200" dirty="0"/>
              <a:t>If there is a network partition failure</a:t>
            </a:r>
          </a:p>
          <a:p>
            <a:pPr lvl="1"/>
            <a:r>
              <a:rPr lang="en-US" sz="2800" dirty="0"/>
              <a:t>Choosing availability over consistency means we always return a value even if it can’t be guaranteed to be the latest value.</a:t>
            </a:r>
          </a:p>
          <a:p>
            <a:pPr lvl="1"/>
            <a:r>
              <a:rPr lang="en-US" sz="2800" dirty="0"/>
              <a:t>Choosing consistency over availability means that an error condition or a time out happens if the requested information cannot be guaranteed to be the most recent.</a:t>
            </a:r>
          </a:p>
        </p:txBody>
      </p:sp>
    </p:spTree>
    <p:extLst>
      <p:ext uri="{BB962C8B-B14F-4D97-AF65-F5344CB8AC3E}">
        <p14:creationId xmlns:p14="http://schemas.microsoft.com/office/powerpoint/2010/main" val="295939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this unit</a:t>
            </a:r>
          </a:p>
        </p:txBody>
      </p:sp>
      <p:sp>
        <p:nvSpPr>
          <p:cNvPr id="3" name="Content Placeholder 2"/>
          <p:cNvSpPr>
            <a:spLocks noGrp="1"/>
          </p:cNvSpPr>
          <p:nvPr>
            <p:ph idx="1"/>
          </p:nvPr>
        </p:nvSpPr>
        <p:spPr/>
        <p:txBody>
          <a:bodyPr/>
          <a:lstStyle/>
          <a:p>
            <a:r>
              <a:rPr lang="en-US" dirty="0"/>
              <a:t>How to install Spark on your own computer</a:t>
            </a:r>
          </a:p>
          <a:p>
            <a:r>
              <a:rPr lang="en-US" dirty="0"/>
              <a:t>Introduction to distributed systems</a:t>
            </a:r>
          </a:p>
          <a:p>
            <a:r>
              <a:rPr lang="en-US" dirty="0"/>
              <a:t>The CAP theorem (</a:t>
            </a:r>
            <a:r>
              <a:rPr lang="en-US" b="1" dirty="0"/>
              <a:t>storage limitation</a:t>
            </a:r>
            <a:r>
              <a:rPr lang="en-US" dirty="0"/>
              <a:t>)</a:t>
            </a:r>
          </a:p>
          <a:p>
            <a:r>
              <a:rPr lang="en-US" dirty="0"/>
              <a:t>Distributed systems may fail </a:t>
            </a:r>
            <a:r>
              <a:rPr lang="en-US" i="1" dirty="0"/>
              <a:t>more </a:t>
            </a:r>
            <a:r>
              <a:rPr lang="en-US" dirty="0"/>
              <a:t>(</a:t>
            </a:r>
            <a:r>
              <a:rPr lang="en-US" b="1" dirty="0"/>
              <a:t>compute limitation</a:t>
            </a:r>
            <a:r>
              <a:rPr lang="en-US" dirty="0"/>
              <a:t>)</a:t>
            </a:r>
          </a:p>
          <a:p>
            <a:r>
              <a:rPr lang="en-US" dirty="0"/>
              <a:t>Hadoop and Yarn</a:t>
            </a:r>
          </a:p>
          <a:p>
            <a:r>
              <a:rPr lang="en-US" dirty="0"/>
              <a:t>MapReduce</a:t>
            </a:r>
          </a:p>
        </p:txBody>
      </p:sp>
    </p:spTree>
    <p:extLst>
      <p:ext uri="{BB962C8B-B14F-4D97-AF65-F5344CB8AC3E}">
        <p14:creationId xmlns:p14="http://schemas.microsoft.com/office/powerpoint/2010/main" val="1827253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022"/>
            <a:ext cx="10515600" cy="1213746"/>
          </a:xfrm>
        </p:spPr>
        <p:txBody>
          <a:bodyPr/>
          <a:lstStyle/>
          <a:p>
            <a:r>
              <a:rPr lang="en-US" dirty="0"/>
              <a:t>CAP Theorem Database Examples</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381070054"/>
              </p:ext>
            </p:extLst>
          </p:nvPr>
        </p:nvGraphicFramePr>
        <p:xfrm>
          <a:off x="3322122" y="1373802"/>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5722004" y="3549471"/>
            <a:ext cx="381836" cy="523220"/>
          </a:xfrm>
          <a:prstGeom prst="rect">
            <a:avLst/>
          </a:prstGeom>
          <a:noFill/>
        </p:spPr>
        <p:txBody>
          <a:bodyPr wrap="none" rtlCol="0">
            <a:spAutoFit/>
          </a:bodyPr>
          <a:lstStyle/>
          <a:p>
            <a:r>
              <a:rPr lang="en-US" sz="2800" b="1" dirty="0">
                <a:solidFill>
                  <a:srgbClr val="FF0000"/>
                </a:solidFill>
              </a:rPr>
              <a:t>X</a:t>
            </a:r>
          </a:p>
        </p:txBody>
      </p:sp>
      <p:sp>
        <p:nvSpPr>
          <p:cNvPr id="12" name="Rounded Rectangular Callout 11"/>
          <p:cNvSpPr/>
          <p:nvPr/>
        </p:nvSpPr>
        <p:spPr>
          <a:xfrm>
            <a:off x="2550261" y="1373802"/>
            <a:ext cx="1710466" cy="992879"/>
          </a:xfrm>
          <a:prstGeom prst="wedgeRoundRectCallout">
            <a:avLst>
              <a:gd name="adj1" fmla="val 91687"/>
              <a:gd name="adj2" fmla="val 146578"/>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a:solidFill>
                  <a:schemeClr val="tx1"/>
                </a:solidFill>
                <a:effectLst>
                  <a:outerShdw blurRad="38100" dist="38100" dir="2700000" algn="tl">
                    <a:srgbClr val="000000">
                      <a:alpha val="43137"/>
                    </a:srgbClr>
                  </a:outerShdw>
                </a:effectLst>
              </a:rPr>
              <a:t>RDBMS: </a:t>
            </a:r>
            <a:br>
              <a:rPr lang="en-US" b="1" dirty="0">
                <a:solidFill>
                  <a:schemeClr val="tx1"/>
                </a:solidFill>
                <a:effectLst>
                  <a:outerShdw blurRad="38100" dist="38100" dir="2700000" algn="tl">
                    <a:srgbClr val="000000">
                      <a:alpha val="43137"/>
                    </a:srgbClr>
                  </a:outerShdw>
                </a:effectLst>
              </a:rPr>
            </a:br>
            <a:r>
              <a:rPr lang="en-US" b="1" dirty="0">
                <a:solidFill>
                  <a:schemeClr val="tx1"/>
                </a:solidFill>
                <a:effectLst>
                  <a:outerShdw blurRad="38100" dist="38100" dir="2700000" algn="tl">
                    <a:srgbClr val="000000">
                      <a:alpha val="43137"/>
                    </a:srgbClr>
                  </a:outerShdw>
                </a:effectLst>
              </a:rPr>
              <a:t>MSSQL, Oracle, MySQL</a:t>
            </a:r>
          </a:p>
        </p:txBody>
      </p:sp>
      <p:sp>
        <p:nvSpPr>
          <p:cNvPr id="13" name="TextBox 12"/>
          <p:cNvSpPr txBox="1"/>
          <p:nvPr/>
        </p:nvSpPr>
        <p:spPr>
          <a:xfrm>
            <a:off x="5645861" y="4207628"/>
            <a:ext cx="534121" cy="461665"/>
          </a:xfrm>
          <a:prstGeom prst="rect">
            <a:avLst/>
          </a:prstGeom>
          <a:noFill/>
        </p:spPr>
        <p:txBody>
          <a:bodyPr wrap="none" rtlCol="0">
            <a:spAutoFit/>
          </a:bodyPr>
          <a:lstStyle/>
          <a:p>
            <a:r>
              <a:rPr lang="en-US" sz="2400" b="1" dirty="0"/>
              <a:t>AP</a:t>
            </a:r>
            <a:endParaRPr lang="en-US" b="1" dirty="0"/>
          </a:p>
        </p:txBody>
      </p:sp>
      <p:sp>
        <p:nvSpPr>
          <p:cNvPr id="14" name="TextBox 13"/>
          <p:cNvSpPr txBox="1"/>
          <p:nvPr/>
        </p:nvSpPr>
        <p:spPr>
          <a:xfrm>
            <a:off x="5020140" y="3197895"/>
            <a:ext cx="534121" cy="461665"/>
          </a:xfrm>
          <a:prstGeom prst="rect">
            <a:avLst/>
          </a:prstGeom>
          <a:noFill/>
        </p:spPr>
        <p:txBody>
          <a:bodyPr wrap="none" rtlCol="0">
            <a:spAutoFit/>
          </a:bodyPr>
          <a:lstStyle/>
          <a:p>
            <a:r>
              <a:rPr lang="en-US" sz="2400" b="1" dirty="0"/>
              <a:t>CA</a:t>
            </a:r>
            <a:endParaRPr lang="en-US" b="1" dirty="0"/>
          </a:p>
        </p:txBody>
      </p:sp>
      <p:sp>
        <p:nvSpPr>
          <p:cNvPr id="15" name="TextBox 14"/>
          <p:cNvSpPr txBox="1"/>
          <p:nvPr/>
        </p:nvSpPr>
        <p:spPr>
          <a:xfrm>
            <a:off x="6271583" y="3318638"/>
            <a:ext cx="511679" cy="461665"/>
          </a:xfrm>
          <a:prstGeom prst="rect">
            <a:avLst/>
          </a:prstGeom>
          <a:noFill/>
        </p:spPr>
        <p:txBody>
          <a:bodyPr wrap="none" rtlCol="0">
            <a:spAutoFit/>
          </a:bodyPr>
          <a:lstStyle/>
          <a:p>
            <a:r>
              <a:rPr lang="en-US" sz="2400" b="1" dirty="0"/>
              <a:t>CP</a:t>
            </a:r>
            <a:endParaRPr lang="en-US" b="1" dirty="0"/>
          </a:p>
        </p:txBody>
      </p:sp>
      <p:sp>
        <p:nvSpPr>
          <p:cNvPr id="16" name="Rounded Rectangular Callout 15"/>
          <p:cNvSpPr/>
          <p:nvPr/>
        </p:nvSpPr>
        <p:spPr>
          <a:xfrm>
            <a:off x="6928623" y="1398193"/>
            <a:ext cx="2185596" cy="795131"/>
          </a:xfrm>
          <a:prstGeom prst="wedgeRoundRectCallout">
            <a:avLst>
              <a:gd name="adj1" fmla="val -63920"/>
              <a:gd name="adj2" fmla="val 199394"/>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a:solidFill>
                  <a:schemeClr val="tx1"/>
                </a:solidFill>
                <a:effectLst>
                  <a:outerShdw blurRad="38100" dist="38100" dir="2700000" algn="tl">
                    <a:srgbClr val="000000">
                      <a:alpha val="43137"/>
                    </a:srgbClr>
                  </a:outerShdw>
                </a:effectLst>
              </a:rPr>
              <a:t>Single-Master: </a:t>
            </a:r>
            <a:r>
              <a:rPr lang="en-US" b="1" dirty="0" err="1">
                <a:solidFill>
                  <a:schemeClr val="tx1"/>
                </a:solidFill>
                <a:effectLst>
                  <a:outerShdw blurRad="38100" dist="38100" dir="2700000" algn="tl">
                    <a:srgbClr val="000000">
                      <a:alpha val="43137"/>
                    </a:srgbClr>
                  </a:outerShdw>
                </a:effectLst>
              </a:rPr>
              <a:t>Hbase</a:t>
            </a:r>
            <a:r>
              <a:rPr lang="en-US" b="1" dirty="0">
                <a:solidFill>
                  <a:schemeClr val="tx1"/>
                </a:solidFill>
                <a:effectLst>
                  <a:outerShdw blurRad="38100" dist="38100" dir="2700000" algn="tl">
                    <a:srgbClr val="000000">
                      <a:alpha val="43137"/>
                    </a:srgbClr>
                  </a:outerShdw>
                </a:effectLst>
              </a:rPr>
              <a:t>, MongoDB, </a:t>
            </a:r>
            <a:r>
              <a:rPr lang="en-US" b="1" dirty="0" err="1">
                <a:solidFill>
                  <a:schemeClr val="tx1"/>
                </a:solidFill>
                <a:effectLst>
                  <a:outerShdw blurRad="38100" dist="38100" dir="2700000" algn="tl">
                    <a:srgbClr val="000000">
                      <a:alpha val="43137"/>
                    </a:srgbClr>
                  </a:outerShdw>
                </a:effectLst>
              </a:rPr>
              <a:t>Accumulo</a:t>
            </a:r>
            <a:r>
              <a:rPr lang="en-US" b="1" dirty="0">
                <a:solidFill>
                  <a:schemeClr val="tx1"/>
                </a:solidFill>
                <a:effectLst>
                  <a:outerShdw blurRad="38100" dist="38100" dir="2700000" algn="tl">
                    <a:srgbClr val="000000">
                      <a:alpha val="43137"/>
                    </a:srgbClr>
                  </a:outerShdw>
                </a:effectLst>
              </a:rPr>
              <a:t>, HDFS</a:t>
            </a:r>
          </a:p>
        </p:txBody>
      </p:sp>
      <p:sp>
        <p:nvSpPr>
          <p:cNvPr id="17" name="Rounded Rectangular Callout 16"/>
          <p:cNvSpPr/>
          <p:nvPr/>
        </p:nvSpPr>
        <p:spPr>
          <a:xfrm>
            <a:off x="4658761" y="5413298"/>
            <a:ext cx="2583628" cy="992879"/>
          </a:xfrm>
          <a:prstGeom prst="wedgeRoundRectCallout">
            <a:avLst>
              <a:gd name="adj1" fmla="val -4565"/>
              <a:gd name="adj2" fmla="val -121042"/>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a:solidFill>
                  <a:schemeClr val="tx1"/>
                </a:solidFill>
                <a:effectLst>
                  <a:outerShdw blurRad="38100" dist="38100" dir="2700000" algn="tl">
                    <a:srgbClr val="000000">
                      <a:alpha val="43137"/>
                    </a:srgbClr>
                  </a:outerShdw>
                </a:effectLst>
              </a:rPr>
              <a:t>Eventual Consistency: </a:t>
            </a:r>
            <a:br>
              <a:rPr lang="en-US" b="1" dirty="0">
                <a:solidFill>
                  <a:schemeClr val="tx1"/>
                </a:solidFill>
                <a:effectLst>
                  <a:outerShdw blurRad="38100" dist="38100" dir="2700000" algn="tl">
                    <a:srgbClr val="000000">
                      <a:alpha val="43137"/>
                    </a:srgbClr>
                  </a:outerShdw>
                </a:effectLst>
              </a:rPr>
            </a:br>
            <a:r>
              <a:rPr lang="en-US" b="1" dirty="0">
                <a:solidFill>
                  <a:schemeClr val="tx1"/>
                </a:solidFill>
                <a:effectLst>
                  <a:outerShdw blurRad="38100" dist="38100" dir="2700000" algn="tl">
                    <a:srgbClr val="000000">
                      <a:alpha val="43137"/>
                    </a:srgbClr>
                  </a:outerShdw>
                </a:effectLst>
              </a:rPr>
              <a:t>Dynamo, Cassandra, </a:t>
            </a:r>
            <a:r>
              <a:rPr lang="en-US" b="1" dirty="0" err="1">
                <a:solidFill>
                  <a:schemeClr val="tx1"/>
                </a:solidFill>
                <a:effectLst>
                  <a:outerShdw blurRad="38100" dist="38100" dir="2700000" algn="tl">
                    <a:srgbClr val="000000">
                      <a:alpha val="43137"/>
                    </a:srgbClr>
                  </a:outerShdw>
                </a:effectLst>
              </a:rPr>
              <a:t>CouchDb</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83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335"/>
          </a:xfrm>
        </p:spPr>
        <p:txBody>
          <a:bodyPr/>
          <a:lstStyle/>
          <a:p>
            <a:r>
              <a:rPr lang="en-US" dirty="0"/>
              <a:t>CAP Theorem Database Examples</a:t>
            </a:r>
          </a:p>
        </p:txBody>
      </p:sp>
      <p:sp>
        <p:nvSpPr>
          <p:cNvPr id="3" name="Content Placeholder 2"/>
          <p:cNvSpPr>
            <a:spLocks noGrp="1"/>
          </p:cNvSpPr>
          <p:nvPr>
            <p:ph idx="1"/>
          </p:nvPr>
        </p:nvSpPr>
        <p:spPr>
          <a:xfrm>
            <a:off x="838200" y="1524000"/>
            <a:ext cx="10515600" cy="5016649"/>
          </a:xfrm>
        </p:spPr>
        <p:txBody>
          <a:bodyPr>
            <a:normAutofit lnSpcReduction="10000"/>
          </a:bodyPr>
          <a:lstStyle/>
          <a:p>
            <a:r>
              <a:rPr lang="en-US" dirty="0"/>
              <a:t>Relational Database Management Systems (RDBM) like Oracle, MySQL and SQL Server:</a:t>
            </a:r>
          </a:p>
          <a:p>
            <a:pPr lvl="1"/>
            <a:r>
              <a:rPr lang="en-US" dirty="0"/>
              <a:t>Focus on Consistency and Availability </a:t>
            </a:r>
          </a:p>
          <a:p>
            <a:pPr lvl="1"/>
            <a:r>
              <a:rPr lang="en-US" dirty="0"/>
              <a:t>Use ACID Principles (See </a:t>
            </a:r>
            <a:r>
              <a:rPr lang="en-US" dirty="0">
                <a:hlinkClick r:id="rId2"/>
              </a:rPr>
              <a:t>https://en.wikipedia.org/wiki/ACID</a:t>
            </a:r>
            <a:r>
              <a:rPr lang="en-US" dirty="0"/>
              <a:t>) : Atomicity, Consistency, Isolation, Durability </a:t>
            </a:r>
          </a:p>
          <a:p>
            <a:pPr lvl="1"/>
            <a:r>
              <a:rPr lang="en-US" dirty="0"/>
              <a:t>Sacrifice Partition Tolerance and thus they don’t scale well horizontally.</a:t>
            </a:r>
          </a:p>
          <a:p>
            <a:pPr lvl="1"/>
            <a:r>
              <a:rPr lang="en-US" dirty="0"/>
              <a:t>Use cases: Business data, when you don’t need to scale out.</a:t>
            </a:r>
          </a:p>
          <a:p>
            <a:r>
              <a:rPr lang="en-US" dirty="0"/>
              <a:t>Single-Master systems like </a:t>
            </a:r>
            <a:r>
              <a:rPr lang="en-US" dirty="0" err="1"/>
              <a:t>MongoDb</a:t>
            </a:r>
            <a:r>
              <a:rPr lang="en-US" dirty="0"/>
              <a:t>, </a:t>
            </a:r>
            <a:r>
              <a:rPr lang="en-US" dirty="0" err="1"/>
              <a:t>Hbase</a:t>
            </a:r>
            <a:r>
              <a:rPr lang="en-US" dirty="0"/>
              <a:t>, </a:t>
            </a:r>
            <a:r>
              <a:rPr lang="en-US" dirty="0" err="1"/>
              <a:t>Redis</a:t>
            </a:r>
            <a:r>
              <a:rPr lang="en-US" dirty="0"/>
              <a:t>, and HDFS:</a:t>
            </a:r>
          </a:p>
          <a:p>
            <a:pPr lvl="1"/>
            <a:r>
              <a:rPr lang="en-US" dirty="0"/>
              <a:t>Provide Consistency at scale but data availability runs through a single node.</a:t>
            </a:r>
          </a:p>
          <a:p>
            <a:pPr lvl="1"/>
            <a:r>
              <a:rPr lang="en-US" dirty="0"/>
              <a:t>Use cases: Read-heavy. Caching, document storage, product catalogs.</a:t>
            </a:r>
          </a:p>
          <a:p>
            <a:r>
              <a:rPr lang="en-US" dirty="0"/>
              <a:t>Eventual Consistency systems like </a:t>
            </a:r>
            <a:r>
              <a:rPr lang="en-US" dirty="0" err="1"/>
              <a:t>CouchDb</a:t>
            </a:r>
            <a:r>
              <a:rPr lang="en-US" dirty="0"/>
              <a:t>, Cassandra and Dynamo</a:t>
            </a:r>
          </a:p>
          <a:p>
            <a:pPr lvl="1"/>
            <a:r>
              <a:rPr lang="en-US" dirty="0"/>
              <a:t>Provide Availability at scale but do not guarantee consistency.</a:t>
            </a:r>
          </a:p>
          <a:p>
            <a:pPr lvl="1"/>
            <a:r>
              <a:rPr lang="en-US" dirty="0"/>
              <a:t>Use cases: Write heavy, Isolated activities: Shopping carts, Orders, Tweets. </a:t>
            </a:r>
          </a:p>
          <a:p>
            <a:endParaRPr lang="en-US" dirty="0"/>
          </a:p>
        </p:txBody>
      </p:sp>
    </p:spTree>
    <p:extLst>
      <p:ext uri="{BB962C8B-B14F-4D97-AF65-F5344CB8AC3E}">
        <p14:creationId xmlns:p14="http://schemas.microsoft.com/office/powerpoint/2010/main" val="178685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B90-EE95-4ABD-88E4-3E48FC55BF44}"/>
              </a:ext>
            </a:extLst>
          </p:cNvPr>
          <p:cNvSpPr>
            <a:spLocks noGrp="1"/>
          </p:cNvSpPr>
          <p:nvPr>
            <p:ph type="title"/>
          </p:nvPr>
        </p:nvSpPr>
        <p:spPr/>
        <p:txBody>
          <a:bodyPr/>
          <a:lstStyle/>
          <a:p>
            <a:r>
              <a:rPr lang="en-US" dirty="0"/>
              <a:t>What is Hadoop?</a:t>
            </a:r>
          </a:p>
        </p:txBody>
      </p:sp>
      <p:sp>
        <p:nvSpPr>
          <p:cNvPr id="3" name="Content Placeholder 2">
            <a:extLst>
              <a:ext uri="{FF2B5EF4-FFF2-40B4-BE49-F238E27FC236}">
                <a16:creationId xmlns:a16="http://schemas.microsoft.com/office/drawing/2014/main" id="{9219FD3A-98FB-4D3E-9123-DF56C5E1EE9B}"/>
              </a:ext>
            </a:extLst>
          </p:cNvPr>
          <p:cNvSpPr>
            <a:spLocks noGrp="1"/>
          </p:cNvSpPr>
          <p:nvPr>
            <p:ph idx="1"/>
          </p:nvPr>
        </p:nvSpPr>
        <p:spPr/>
        <p:txBody>
          <a:bodyPr/>
          <a:lstStyle/>
          <a:p>
            <a:r>
              <a:rPr lang="en-US" dirty="0"/>
              <a:t>Apache Hadoop includes a storage system called the Hadoop file system (HDFS), and a computing system called MapReduce</a:t>
            </a:r>
          </a:p>
          <a:p>
            <a:r>
              <a:rPr lang="en-US" dirty="0"/>
              <a:t>HDFS and MapReduce are closely integrated</a:t>
            </a:r>
          </a:p>
          <a:p>
            <a:r>
              <a:rPr lang="en-US" dirty="0"/>
              <a:t>HDFS is designed for low-cost storage over clusters of commodity servers</a:t>
            </a:r>
          </a:p>
          <a:p>
            <a:r>
              <a:rPr lang="en-US" dirty="0"/>
              <a:t>Difficult to run MapReduce without Hadoop</a:t>
            </a:r>
          </a:p>
          <a:p>
            <a:endParaRPr lang="en-US" dirty="0"/>
          </a:p>
        </p:txBody>
      </p:sp>
    </p:spTree>
    <p:extLst>
      <p:ext uri="{BB962C8B-B14F-4D97-AF65-F5344CB8AC3E}">
        <p14:creationId xmlns:p14="http://schemas.microsoft.com/office/powerpoint/2010/main" val="10778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C5D3-4312-4065-A75B-DAFE2F954EC1}"/>
              </a:ext>
            </a:extLst>
          </p:cNvPr>
          <p:cNvSpPr>
            <a:spLocks noGrp="1"/>
          </p:cNvSpPr>
          <p:nvPr>
            <p:ph type="title"/>
          </p:nvPr>
        </p:nvSpPr>
        <p:spPr/>
        <p:txBody>
          <a:bodyPr/>
          <a:lstStyle/>
          <a:p>
            <a:r>
              <a:rPr lang="en-US" dirty="0"/>
              <a:t>What is </a:t>
            </a:r>
            <a:r>
              <a:rPr lang="en-US" dirty="0" err="1"/>
              <a:t>Mapreduce</a:t>
            </a:r>
            <a:r>
              <a:rPr lang="en-US" dirty="0"/>
              <a:t>?</a:t>
            </a:r>
          </a:p>
        </p:txBody>
      </p:sp>
      <p:sp>
        <p:nvSpPr>
          <p:cNvPr id="3" name="Content Placeholder 2">
            <a:extLst>
              <a:ext uri="{FF2B5EF4-FFF2-40B4-BE49-F238E27FC236}">
                <a16:creationId xmlns:a16="http://schemas.microsoft.com/office/drawing/2014/main" id="{E579F9E3-4CC1-432B-A830-E25D63185ECA}"/>
              </a:ext>
            </a:extLst>
          </p:cNvPr>
          <p:cNvSpPr>
            <a:spLocks noGrp="1"/>
          </p:cNvSpPr>
          <p:nvPr>
            <p:ph idx="1"/>
          </p:nvPr>
        </p:nvSpPr>
        <p:spPr/>
        <p:txBody>
          <a:bodyPr/>
          <a:lstStyle/>
          <a:p>
            <a:r>
              <a:rPr lang="en-US" dirty="0"/>
              <a:t>MapReduce is a programming model and an associated implementation for processing and generating large data sets </a:t>
            </a:r>
          </a:p>
          <a:p>
            <a:r>
              <a:rPr lang="en-US" dirty="0"/>
              <a:t>See </a:t>
            </a:r>
            <a:r>
              <a:rPr lang="en-US" dirty="0">
                <a:hlinkClick r:id="rId2"/>
              </a:rPr>
              <a:t>https://en.wikipedia.org/wiki/MapReduce</a:t>
            </a:r>
            <a:endParaRPr lang="en-US" dirty="0"/>
          </a:p>
          <a:p>
            <a:r>
              <a:rPr lang="en-US" dirty="0"/>
              <a:t>More on </a:t>
            </a:r>
            <a:r>
              <a:rPr lang="en-US" dirty="0" err="1"/>
              <a:t>mapreduce</a:t>
            </a:r>
            <a:r>
              <a:rPr lang="en-US" dirty="0"/>
              <a:t> later in this slide deck</a:t>
            </a:r>
          </a:p>
          <a:p>
            <a:endParaRPr lang="en-US" dirty="0"/>
          </a:p>
        </p:txBody>
      </p:sp>
    </p:spTree>
    <p:extLst>
      <p:ext uri="{BB962C8B-B14F-4D97-AF65-F5344CB8AC3E}">
        <p14:creationId xmlns:p14="http://schemas.microsoft.com/office/powerpoint/2010/main" val="2787160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600" dirty="0"/>
              <a:t>Birthplace of Hadoop:</a:t>
            </a:r>
          </a:p>
        </p:txBody>
      </p:sp>
      <p:sp>
        <p:nvSpPr>
          <p:cNvPr id="5" name="Content Placeholder 4"/>
          <p:cNvSpPr>
            <a:spLocks noGrp="1"/>
          </p:cNvSpPr>
          <p:nvPr>
            <p:ph idx="1"/>
          </p:nvPr>
        </p:nvSpPr>
        <p:spPr>
          <a:xfrm>
            <a:off x="838200" y="1825625"/>
            <a:ext cx="10515600" cy="2694617"/>
          </a:xfrm>
        </p:spPr>
        <p:txBody>
          <a:bodyPr>
            <a:normAutofit/>
          </a:bodyPr>
          <a:lstStyle/>
          <a:p>
            <a:r>
              <a:rPr lang="en-US" sz="4800" dirty="0"/>
              <a:t>Google, Facebook, Yahoo!</a:t>
            </a:r>
          </a:p>
          <a:p>
            <a:r>
              <a:rPr lang="en-US" sz="4000" dirty="0"/>
              <a:t>These companies had so much data, that </a:t>
            </a:r>
            <a:r>
              <a:rPr lang="en-US" sz="4000" b="1" dirty="0"/>
              <a:t>enterprise DBMSs </a:t>
            </a:r>
            <a:r>
              <a:rPr lang="en-US" sz="4000" dirty="0"/>
              <a:t>could not meet their reporting requirements.</a:t>
            </a:r>
          </a:p>
        </p:txBody>
      </p:sp>
      <p:sp>
        <p:nvSpPr>
          <p:cNvPr id="2" name="TextBox 1"/>
          <p:cNvSpPr txBox="1"/>
          <p:nvPr/>
        </p:nvSpPr>
        <p:spPr>
          <a:xfrm>
            <a:off x="1174395" y="4785488"/>
            <a:ext cx="3348289"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600" dirty="0"/>
              <a:t> Time to process </a:t>
            </a:r>
          </a:p>
          <a:p>
            <a:r>
              <a:rPr lang="en-US" sz="3600" dirty="0"/>
              <a:t>1 day of data </a:t>
            </a:r>
          </a:p>
        </p:txBody>
      </p:sp>
      <p:sp>
        <p:nvSpPr>
          <p:cNvPr id="3" name="Rectangle 2"/>
          <p:cNvSpPr/>
          <p:nvPr/>
        </p:nvSpPr>
        <p:spPr>
          <a:xfrm>
            <a:off x="7545610" y="4785487"/>
            <a:ext cx="2918107"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3600" dirty="0"/>
              <a:t>Number of </a:t>
            </a:r>
            <a:endParaRPr lang="en-US" sz="3600" dirty="0">
              <a:solidFill>
                <a:schemeClr val="lt1"/>
              </a:solidFill>
            </a:endParaRPr>
          </a:p>
          <a:p>
            <a:r>
              <a:rPr lang="en-US" sz="3600" dirty="0">
                <a:solidFill>
                  <a:schemeClr val="lt1"/>
                </a:solidFill>
              </a:rPr>
              <a:t>Hours in a day.</a:t>
            </a:r>
          </a:p>
        </p:txBody>
      </p:sp>
      <p:sp>
        <p:nvSpPr>
          <p:cNvPr id="6" name="Chevron 5"/>
          <p:cNvSpPr/>
          <p:nvPr/>
        </p:nvSpPr>
        <p:spPr>
          <a:xfrm>
            <a:off x="5193071" y="4655176"/>
            <a:ext cx="1682151" cy="1460949"/>
          </a:xfrm>
          <a:prstGeom prst="chevron">
            <a:avLst>
              <a:gd name="adj" fmla="val 6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764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Handles Big Data By </a:t>
            </a:r>
            <a:r>
              <a:rPr lang="en-US" b="1" i="1" dirty="0"/>
              <a:t>Scaling Out</a:t>
            </a:r>
            <a:endParaRPr lang="en-US" dirty="0"/>
          </a:p>
        </p:txBody>
      </p:sp>
      <p:sp>
        <p:nvSpPr>
          <p:cNvPr id="7" name="Content Placeholder 6"/>
          <p:cNvSpPr>
            <a:spLocks noGrp="1"/>
          </p:cNvSpPr>
          <p:nvPr>
            <p:ph idx="1"/>
          </p:nvPr>
        </p:nvSpPr>
        <p:spPr>
          <a:xfrm>
            <a:off x="838200" y="1825625"/>
            <a:ext cx="10515600" cy="2140831"/>
          </a:xfrm>
        </p:spPr>
        <p:txBody>
          <a:bodyPr>
            <a:normAutofit/>
          </a:bodyPr>
          <a:lstStyle/>
          <a:p>
            <a:r>
              <a:rPr lang="en-US" b="1" dirty="0">
                <a:solidFill>
                  <a:srgbClr val="FF0000"/>
                </a:solidFill>
              </a:rPr>
              <a:t>Problem</a:t>
            </a:r>
            <a:r>
              <a:rPr lang="en-US" b="1" dirty="0"/>
              <a:t>: </a:t>
            </a:r>
            <a:r>
              <a:rPr lang="en-US" dirty="0"/>
              <a:t>File Too Large to fit on a single storage platform?</a:t>
            </a:r>
          </a:p>
          <a:p>
            <a:r>
              <a:rPr lang="en-US" b="1" dirty="0">
                <a:solidFill>
                  <a:srgbClr val="00B050"/>
                </a:solidFill>
              </a:rPr>
              <a:t>Solution</a:t>
            </a:r>
            <a:r>
              <a:rPr lang="en-US" b="1" dirty="0"/>
              <a:t>: </a:t>
            </a:r>
            <a:r>
              <a:rPr lang="en-US" dirty="0"/>
              <a:t>Distribute the file over several computers.</a:t>
            </a:r>
          </a:p>
          <a:p>
            <a:r>
              <a:rPr lang="en-US" b="1" dirty="0">
                <a:solidFill>
                  <a:srgbClr val="FF0000"/>
                </a:solidFill>
              </a:rPr>
              <a:t>Problem</a:t>
            </a:r>
            <a:r>
              <a:rPr lang="en-US" b="1" dirty="0"/>
              <a:t>: </a:t>
            </a:r>
            <a:r>
              <a:rPr lang="en-US" dirty="0"/>
              <a:t>Server not “fast” enough to process your data.</a:t>
            </a:r>
          </a:p>
          <a:p>
            <a:r>
              <a:rPr lang="en-US" b="1" dirty="0">
                <a:solidFill>
                  <a:srgbClr val="00B050"/>
                </a:solidFill>
              </a:rPr>
              <a:t>Solution</a:t>
            </a:r>
            <a:r>
              <a:rPr lang="en-US" b="1" dirty="0"/>
              <a:t>: </a:t>
            </a:r>
            <a:r>
              <a:rPr lang="en-US" dirty="0"/>
              <a:t>Distribute data processing over several computers.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6462" y="5619670"/>
            <a:ext cx="654408" cy="933306"/>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1596" y="5619670"/>
            <a:ext cx="654408" cy="933306"/>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8748" y="5613459"/>
            <a:ext cx="654408" cy="933306"/>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5900" y="5613459"/>
            <a:ext cx="654408" cy="933306"/>
          </a:xfrm>
          <a:prstGeom prst="rect">
            <a:avLst/>
          </a:prstGeom>
        </p:spPr>
      </p:pic>
      <p:sp>
        <p:nvSpPr>
          <p:cNvPr id="17" name="Cross 16"/>
          <p:cNvSpPr/>
          <p:nvPr/>
        </p:nvSpPr>
        <p:spPr>
          <a:xfrm>
            <a:off x="4546289" y="5946291"/>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5762029" y="5928599"/>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a:off x="6874887" y="5873093"/>
            <a:ext cx="309282" cy="30751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p:cNvSpPr/>
          <p:nvPr/>
        </p:nvSpPr>
        <p:spPr>
          <a:xfrm>
            <a:off x="3991897" y="4154608"/>
            <a:ext cx="3687096" cy="462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2" name="Flowchart: Process 21"/>
          <p:cNvSpPr/>
          <p:nvPr/>
        </p:nvSpPr>
        <p:spPr>
          <a:xfrm>
            <a:off x="3991897" y="4630360"/>
            <a:ext cx="3687096" cy="462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a:t>
            </a:r>
          </a:p>
        </p:txBody>
      </p:sp>
      <p:sp>
        <p:nvSpPr>
          <p:cNvPr id="23" name="Down Arrow 22"/>
          <p:cNvSpPr/>
          <p:nvPr/>
        </p:nvSpPr>
        <p:spPr>
          <a:xfrm>
            <a:off x="4068930" y="5186106"/>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5237908" y="5186107"/>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374469" y="5186107"/>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7384025" y="5186106"/>
            <a:ext cx="294968" cy="40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42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is Designed to Use </a:t>
            </a:r>
            <a:br>
              <a:rPr lang="en-US" dirty="0"/>
            </a:br>
            <a:r>
              <a:rPr lang="en-US" b="1" i="1" dirty="0"/>
              <a:t>Commodity Hardware</a:t>
            </a:r>
          </a:p>
        </p:txBody>
      </p:sp>
      <p:sp>
        <p:nvSpPr>
          <p:cNvPr id="3" name="Content Placeholder 2"/>
          <p:cNvSpPr>
            <a:spLocks noGrp="1"/>
          </p:cNvSpPr>
          <p:nvPr>
            <p:ph idx="1"/>
          </p:nvPr>
        </p:nvSpPr>
        <p:spPr>
          <a:xfrm>
            <a:off x="838200" y="1825625"/>
            <a:ext cx="4953000" cy="4351338"/>
          </a:xfrm>
        </p:spPr>
        <p:txBody>
          <a:bodyPr/>
          <a:lstStyle/>
          <a:p>
            <a:r>
              <a:rPr lang="en-US" dirty="0"/>
              <a:t>Hadoop Hardware</a:t>
            </a:r>
          </a:p>
          <a:p>
            <a:pPr lvl="1"/>
            <a:r>
              <a:rPr lang="en-US" dirty="0"/>
              <a:t>Modular</a:t>
            </a:r>
          </a:p>
          <a:p>
            <a:pPr lvl="1"/>
            <a:r>
              <a:rPr lang="en-US" dirty="0"/>
              <a:t>Easy to add and remove nodes.</a:t>
            </a:r>
          </a:p>
          <a:p>
            <a:pPr lvl="1"/>
            <a:r>
              <a:rPr lang="en-US" dirty="0"/>
              <a:t>Failure is not only acceptable, but </a:t>
            </a:r>
            <a:r>
              <a:rPr lang="en-US" i="1" dirty="0"/>
              <a:t>expected</a:t>
            </a:r>
            <a:r>
              <a:rPr lang="en-US" dirty="0"/>
              <a:t>.</a:t>
            </a:r>
          </a:p>
          <a:p>
            <a:r>
              <a:rPr lang="en-US" dirty="0"/>
              <a:t>This is contrary to enterprise hardware</a:t>
            </a:r>
          </a:p>
          <a:p>
            <a:pPr lvl="1"/>
            <a:r>
              <a:rPr lang="en-US" dirty="0"/>
              <a:t>High-redundancy / Fault-tolerant</a:t>
            </a:r>
          </a:p>
          <a:p>
            <a:pPr lvl="1"/>
            <a:r>
              <a:rPr lang="en-US" dirty="0"/>
              <a:t>Vertical Scaling</a:t>
            </a:r>
          </a:p>
          <a:p>
            <a:pPr lvl="1"/>
            <a:r>
              <a:rPr lang="en-US" dirty="0"/>
              <a:t>Storage arrays</a:t>
            </a:r>
          </a:p>
          <a:p>
            <a:endParaRPr lang="en-US" dirty="0"/>
          </a:p>
        </p:txBody>
      </p:sp>
      <p:pic>
        <p:nvPicPr>
          <p:cNvPr id="1026" name="Picture 2" descr="http://i.i.cbsi.com/cnwk.1d/i/bto/20090401/GoogleServer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619" y="2831690"/>
            <a:ext cx="5743188" cy="31677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63147" y="5999417"/>
            <a:ext cx="5484659" cy="276999"/>
          </a:xfrm>
          <a:prstGeom prst="rect">
            <a:avLst/>
          </a:prstGeom>
          <a:noFill/>
        </p:spPr>
        <p:txBody>
          <a:bodyPr wrap="square" rtlCol="0">
            <a:spAutoFit/>
          </a:bodyPr>
          <a:lstStyle/>
          <a:p>
            <a:r>
              <a:rPr lang="en-US" sz="1200" dirty="0"/>
              <a:t>* Google Hardware spec for server source: C|NET</a:t>
            </a:r>
          </a:p>
        </p:txBody>
      </p:sp>
    </p:spTree>
    <p:extLst>
      <p:ext uri="{BB962C8B-B14F-4D97-AF65-F5344CB8AC3E}">
        <p14:creationId xmlns:p14="http://schemas.microsoft.com/office/powerpoint/2010/main" val="2598839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55651"/>
            <a:ext cx="10515600" cy="1906824"/>
          </a:xfrm>
          <a:noFill/>
        </p:spPr>
        <p:txBody>
          <a:bodyPr>
            <a:normAutofit/>
          </a:bodyPr>
          <a:lstStyle/>
          <a:p>
            <a:r>
              <a:rPr lang="en-US" sz="6600" dirty="0"/>
              <a:t>How Does Hadoop Store, Process and Manage Big Data?</a:t>
            </a:r>
          </a:p>
        </p:txBody>
      </p:sp>
    </p:spTree>
    <p:extLst>
      <p:ext uri="{BB962C8B-B14F-4D97-AF65-F5344CB8AC3E}">
        <p14:creationId xmlns:p14="http://schemas.microsoft.com/office/powerpoint/2010/main" val="1586122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Hadoop Clusters</a:t>
            </a:r>
          </a:p>
        </p:txBody>
      </p:sp>
      <p:sp>
        <p:nvSpPr>
          <p:cNvPr id="5" name="Content Placeholder 4"/>
          <p:cNvSpPr>
            <a:spLocks noGrp="1"/>
          </p:cNvSpPr>
          <p:nvPr>
            <p:ph idx="1"/>
          </p:nvPr>
        </p:nvSpPr>
        <p:spPr>
          <a:xfrm>
            <a:off x="496111" y="1825625"/>
            <a:ext cx="2607012" cy="3582716"/>
          </a:xfrm>
        </p:spPr>
        <p:txBody>
          <a:bodyPr>
            <a:normAutofit/>
          </a:bodyPr>
          <a:lstStyle/>
          <a:p>
            <a:pPr marL="0" indent="0">
              <a:buNone/>
            </a:pPr>
            <a:r>
              <a:rPr lang="en-US" sz="3200" dirty="0">
                <a:solidFill>
                  <a:srgbClr val="00B050"/>
                </a:solidFill>
              </a:rPr>
              <a:t>3 Node Types:</a:t>
            </a:r>
          </a:p>
          <a:p>
            <a:pPr marL="514350" indent="-514350">
              <a:buFont typeface="+mj-lt"/>
              <a:buAutoNum type="arabicPeriod"/>
            </a:pPr>
            <a:r>
              <a:rPr lang="en-US" sz="3200" dirty="0"/>
              <a:t>Master Nodes</a:t>
            </a:r>
          </a:p>
          <a:p>
            <a:pPr marL="514350" indent="-514350">
              <a:buFont typeface="+mj-lt"/>
              <a:buAutoNum type="arabicPeriod"/>
            </a:pPr>
            <a:r>
              <a:rPr lang="en-US" sz="3200" dirty="0"/>
              <a:t>Worker Nodes</a:t>
            </a:r>
          </a:p>
          <a:p>
            <a:pPr marL="514350" indent="-514350">
              <a:buFont typeface="+mj-lt"/>
              <a:buAutoNum type="arabicPeriod"/>
            </a:pPr>
            <a:r>
              <a:rPr lang="en-US" sz="3200" dirty="0"/>
              <a:t>Client Nodes</a:t>
            </a:r>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3200908" y="1572705"/>
            <a:ext cx="8922692" cy="5019014"/>
          </a:xfrm>
          <a:prstGeom prst="rect">
            <a:avLst/>
          </a:prstGeom>
        </p:spPr>
      </p:pic>
    </p:spTree>
    <p:extLst>
      <p:ext uri="{BB962C8B-B14F-4D97-AF65-F5344CB8AC3E}">
        <p14:creationId xmlns:p14="http://schemas.microsoft.com/office/powerpoint/2010/main" val="1084156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dirty="0"/>
              <a:t>The Hadoop Ecosystem: </a:t>
            </a:r>
            <a:r>
              <a:rPr lang="en-US" dirty="0"/>
              <a:t>Open Source Tools</a:t>
            </a:r>
          </a:p>
        </p:txBody>
      </p:sp>
      <p:pic>
        <p:nvPicPr>
          <p:cNvPr id="20" name="Picture 19" descr="pig_ope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61" y="2003963"/>
            <a:ext cx="1989206" cy="1326137"/>
          </a:xfrm>
          <a:prstGeom prst="rect">
            <a:avLst/>
          </a:prstGeom>
        </p:spPr>
      </p:pic>
      <p:pic>
        <p:nvPicPr>
          <p:cNvPr id="21" name="Picture 3" descr="hive_logo_mediu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0331" y="3308089"/>
            <a:ext cx="1498600" cy="138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21" descr="hbase_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5009" y="5064637"/>
            <a:ext cx="2194667" cy="542502"/>
          </a:xfrm>
          <a:prstGeom prst="rect">
            <a:avLst/>
          </a:prstGeom>
        </p:spPr>
      </p:pic>
      <p:pic>
        <p:nvPicPr>
          <p:cNvPr id="23" name="Picture 22" descr="mantle-mahou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6327" y="5589333"/>
            <a:ext cx="3295158" cy="1297509"/>
          </a:xfrm>
          <a:prstGeom prst="rect">
            <a:avLst/>
          </a:prstGeom>
        </p:spPr>
      </p:pic>
      <p:pic>
        <p:nvPicPr>
          <p:cNvPr id="24" name="Picture 23" descr="zookeeper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1684" y="4798356"/>
            <a:ext cx="1269822" cy="1806776"/>
          </a:xfrm>
          <a:prstGeom prst="rect">
            <a:avLst/>
          </a:prstGeom>
        </p:spPr>
      </p:pic>
      <p:pic>
        <p:nvPicPr>
          <p:cNvPr id="25" name="Picture 24" descr="apache-ambari-project.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73" y="1927384"/>
            <a:ext cx="2576910" cy="773073"/>
          </a:xfrm>
          <a:prstGeom prst="rect">
            <a:avLst/>
          </a:prstGeom>
        </p:spPr>
      </p:pic>
      <p:pic>
        <p:nvPicPr>
          <p:cNvPr id="26" name="Picture 25" descr="oozie_200x.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87648" y="2716966"/>
            <a:ext cx="2540000" cy="596900"/>
          </a:xfrm>
          <a:prstGeom prst="rect">
            <a:avLst/>
          </a:prstGeom>
        </p:spPr>
      </p:pic>
      <p:pic>
        <p:nvPicPr>
          <p:cNvPr id="27" name="Picture 26" descr="sqoop-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40359" y="3607192"/>
            <a:ext cx="1917700" cy="584200"/>
          </a:xfrm>
          <a:prstGeom prst="rect">
            <a:avLst/>
          </a:prstGeom>
        </p:spPr>
      </p:pic>
      <p:pic>
        <p:nvPicPr>
          <p:cNvPr id="28" name="Picture 27" descr="flume-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00063" y="4643279"/>
            <a:ext cx="1710357" cy="1710357"/>
          </a:xfrm>
          <a:prstGeom prst="rect">
            <a:avLst/>
          </a:prstGeom>
        </p:spPr>
      </p:pic>
      <p:grpSp>
        <p:nvGrpSpPr>
          <p:cNvPr id="29" name="Group 28"/>
          <p:cNvGrpSpPr/>
          <p:nvPr/>
        </p:nvGrpSpPr>
        <p:grpSpPr>
          <a:xfrm>
            <a:off x="4708303" y="2766140"/>
            <a:ext cx="2767606" cy="1795049"/>
            <a:chOff x="3032993" y="2820389"/>
            <a:chExt cx="2767606" cy="1795049"/>
          </a:xfrm>
        </p:grpSpPr>
        <p:sp>
          <p:nvSpPr>
            <p:cNvPr id="30" name="Rectangle 29"/>
            <p:cNvSpPr/>
            <p:nvPr/>
          </p:nvSpPr>
          <p:spPr>
            <a:xfrm>
              <a:off x="3032993" y="2992143"/>
              <a:ext cx="2767606" cy="1623295"/>
            </a:xfrm>
            <a:prstGeom prst="rect">
              <a:avLst/>
            </a:prstGeom>
            <a:solidFill>
              <a:srgbClr val="FFFFFF"/>
            </a:solidFill>
            <a:ln w="85725" cap="flat" cmpd="sng" algn="ctr">
              <a:solidFill>
                <a:srgbClr val="244A58"/>
              </a:solidFill>
              <a:prstDash val="solid"/>
              <a:miter lim="800000"/>
            </a:ln>
            <a:effectLst/>
          </p:spPr>
          <p:txBody>
            <a:bodyPr rtlCol="0" anchor="ctr"/>
            <a:lstStyle/>
            <a:p>
              <a:pPr algn="ctr" defTabSz="908096">
                <a:defRPr/>
              </a:pPr>
              <a:endParaRPr lang="en-US" kern="0" dirty="0">
                <a:ln w="57150" cmpd="sng">
                  <a:solidFill>
                    <a:srgbClr val="7EB606"/>
                  </a:solidFill>
                </a:ln>
                <a:solidFill>
                  <a:srgbClr val="467F1A"/>
                </a:solidFill>
                <a:latin typeface="Calibri"/>
              </a:endParaRPr>
            </a:p>
          </p:txBody>
        </p:sp>
        <p:pic>
          <p:nvPicPr>
            <p:cNvPr id="31" name="Picture 30" descr="HWX_Elephant_Blue.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64249" y="2820389"/>
              <a:ext cx="1524051" cy="1524051"/>
            </a:xfrm>
            <a:prstGeom prst="rect">
              <a:avLst/>
            </a:prstGeom>
          </p:spPr>
        </p:pic>
        <p:sp>
          <p:nvSpPr>
            <p:cNvPr id="32" name="TextBox 31"/>
            <p:cNvSpPr txBox="1"/>
            <p:nvPr/>
          </p:nvSpPr>
          <p:spPr>
            <a:xfrm>
              <a:off x="3987436" y="4160528"/>
              <a:ext cx="925065" cy="369332"/>
            </a:xfrm>
            <a:prstGeom prst="rect">
              <a:avLst/>
            </a:prstGeom>
            <a:noFill/>
          </p:spPr>
          <p:txBody>
            <a:bodyPr wrap="none" rtlCol="0">
              <a:spAutoFit/>
            </a:bodyPr>
            <a:lstStyle/>
            <a:p>
              <a:pPr algn="ctr" defTabSz="908096">
                <a:defRPr/>
              </a:pPr>
              <a:r>
                <a:rPr lang="en-US" kern="0" dirty="0">
                  <a:solidFill>
                    <a:sysClr val="windowText" lastClr="000000"/>
                  </a:solidFill>
                </a:rPr>
                <a:t>Hadoop</a:t>
              </a:r>
            </a:p>
          </p:txBody>
        </p:sp>
      </p:grpSp>
      <p:pic>
        <p:nvPicPr>
          <p:cNvPr id="33" name="Picture 32"/>
          <p:cNvPicPr>
            <a:picLocks noChangeAspect="1"/>
          </p:cNvPicPr>
          <p:nvPr/>
        </p:nvPicPr>
        <p:blipFill>
          <a:blip r:embed="rId13"/>
          <a:stretch>
            <a:fillRect/>
          </a:stretch>
        </p:blipFill>
        <p:spPr>
          <a:xfrm>
            <a:off x="5823310" y="1670207"/>
            <a:ext cx="3305198" cy="953578"/>
          </a:xfrm>
          <a:prstGeom prst="rect">
            <a:avLst/>
          </a:prstGeom>
        </p:spPr>
      </p:pic>
      <p:pic>
        <p:nvPicPr>
          <p:cNvPr id="34" name="Picture 33"/>
          <p:cNvPicPr>
            <a:picLocks noChangeAspect="1"/>
          </p:cNvPicPr>
          <p:nvPr/>
        </p:nvPicPr>
        <p:blipFill>
          <a:blip r:embed="rId14"/>
          <a:stretch>
            <a:fillRect/>
          </a:stretch>
        </p:blipFill>
        <p:spPr>
          <a:xfrm>
            <a:off x="493697" y="5920414"/>
            <a:ext cx="2679332" cy="684718"/>
          </a:xfrm>
          <a:prstGeom prst="rect">
            <a:avLst/>
          </a:prstGeom>
        </p:spPr>
      </p:pic>
      <p:pic>
        <p:nvPicPr>
          <p:cNvPr id="35" name="Picture 34"/>
          <p:cNvPicPr>
            <a:picLocks noChangeAspect="1"/>
          </p:cNvPicPr>
          <p:nvPr/>
        </p:nvPicPr>
        <p:blipFill>
          <a:blip r:embed="rId15"/>
          <a:stretch>
            <a:fillRect/>
          </a:stretch>
        </p:blipFill>
        <p:spPr>
          <a:xfrm>
            <a:off x="9858059" y="3702153"/>
            <a:ext cx="2133521" cy="1176075"/>
          </a:xfrm>
          <a:prstGeom prst="rect">
            <a:avLst/>
          </a:prstGeom>
        </p:spPr>
      </p:pic>
      <p:pic>
        <p:nvPicPr>
          <p:cNvPr id="2" name="Picture 1"/>
          <p:cNvPicPr>
            <a:picLocks noChangeAspect="1"/>
          </p:cNvPicPr>
          <p:nvPr/>
        </p:nvPicPr>
        <p:blipFill>
          <a:blip r:embed="rId16"/>
          <a:stretch>
            <a:fillRect/>
          </a:stretch>
        </p:blipFill>
        <p:spPr>
          <a:xfrm>
            <a:off x="10224635" y="5323964"/>
            <a:ext cx="1744644" cy="1192900"/>
          </a:xfrm>
          <a:prstGeom prst="rect">
            <a:avLst/>
          </a:prstGeom>
        </p:spPr>
      </p:pic>
      <p:pic>
        <p:nvPicPr>
          <p:cNvPr id="4" name="Picture 3"/>
          <p:cNvPicPr>
            <a:picLocks noChangeAspect="1"/>
          </p:cNvPicPr>
          <p:nvPr/>
        </p:nvPicPr>
        <p:blipFill>
          <a:blip r:embed="rId17"/>
          <a:stretch>
            <a:fillRect/>
          </a:stretch>
        </p:blipFill>
        <p:spPr>
          <a:xfrm>
            <a:off x="398935" y="3780192"/>
            <a:ext cx="1499395" cy="780935"/>
          </a:xfrm>
          <a:prstGeom prst="rect">
            <a:avLst/>
          </a:prstGeom>
        </p:spPr>
      </p:pic>
      <p:sp>
        <p:nvSpPr>
          <p:cNvPr id="5" name="TextBox 4"/>
          <p:cNvSpPr txBox="1"/>
          <p:nvPr/>
        </p:nvSpPr>
        <p:spPr>
          <a:xfrm>
            <a:off x="4945168" y="4867980"/>
            <a:ext cx="1171988" cy="646331"/>
          </a:xfrm>
          <a:prstGeom prst="rect">
            <a:avLst/>
          </a:prstGeom>
          <a:noFill/>
        </p:spPr>
        <p:txBody>
          <a:bodyPr wrap="none" rtlCol="0">
            <a:spAutoFit/>
          </a:bodyPr>
          <a:lstStyle/>
          <a:p>
            <a:r>
              <a:rPr lang="en-US" sz="3600" dirty="0">
                <a:solidFill>
                  <a:schemeClr val="accent5"/>
                </a:solidFill>
              </a:rPr>
              <a:t>HDFS</a:t>
            </a:r>
            <a:endParaRPr lang="en-US" dirty="0">
              <a:solidFill>
                <a:schemeClr val="accent5"/>
              </a:solidFill>
            </a:endParaRPr>
          </a:p>
        </p:txBody>
      </p:sp>
    </p:spTree>
    <p:extLst>
      <p:ext uri="{BB962C8B-B14F-4D97-AF65-F5344CB8AC3E}">
        <p14:creationId xmlns:p14="http://schemas.microsoft.com/office/powerpoint/2010/main" val="155469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E6D4-B4E6-4DD5-A1E4-36AAF245A4B0}"/>
              </a:ext>
            </a:extLst>
          </p:cNvPr>
          <p:cNvSpPr>
            <a:spLocks noGrp="1"/>
          </p:cNvSpPr>
          <p:nvPr>
            <p:ph type="title"/>
          </p:nvPr>
        </p:nvSpPr>
        <p:spPr/>
        <p:txBody>
          <a:bodyPr/>
          <a:lstStyle/>
          <a:p>
            <a:r>
              <a:rPr lang="en-US" dirty="0"/>
              <a:t>Databricks</a:t>
            </a:r>
          </a:p>
        </p:txBody>
      </p:sp>
      <p:sp>
        <p:nvSpPr>
          <p:cNvPr id="3" name="Content Placeholder 2">
            <a:extLst>
              <a:ext uri="{FF2B5EF4-FFF2-40B4-BE49-F238E27FC236}">
                <a16:creationId xmlns:a16="http://schemas.microsoft.com/office/drawing/2014/main" id="{C7323BCA-0179-4006-ACA0-89EFDC138DC0}"/>
              </a:ext>
            </a:extLst>
          </p:cNvPr>
          <p:cNvSpPr>
            <a:spLocks noGrp="1"/>
          </p:cNvSpPr>
          <p:nvPr>
            <p:ph idx="1"/>
          </p:nvPr>
        </p:nvSpPr>
        <p:spPr/>
        <p:txBody>
          <a:bodyPr>
            <a:normAutofit lnSpcReduction="10000"/>
          </a:bodyPr>
          <a:lstStyle/>
          <a:p>
            <a:r>
              <a:rPr lang="en-US" dirty="0"/>
              <a:t>Databricks is the officially sanctioned way of running spark for this class.</a:t>
            </a:r>
          </a:p>
          <a:p>
            <a:r>
              <a:rPr lang="en-US" dirty="0"/>
              <a:t>Feel free to install spark on your own computer, it’s not that hard in my opinion</a:t>
            </a:r>
          </a:p>
          <a:p>
            <a:r>
              <a:rPr lang="en-US" dirty="0"/>
              <a:t>I run spark on my own computer and it’s my preferred way of running spark</a:t>
            </a:r>
          </a:p>
          <a:p>
            <a:r>
              <a:rPr lang="en-US" dirty="0"/>
              <a:t>If you do homework on your own computer, make sure to upload it to </a:t>
            </a:r>
            <a:r>
              <a:rPr lang="en-US" dirty="0" err="1"/>
              <a:t>databricks</a:t>
            </a:r>
            <a:r>
              <a:rPr lang="en-US" dirty="0"/>
              <a:t> and test it there before you turn it in</a:t>
            </a:r>
          </a:p>
          <a:p>
            <a:r>
              <a:rPr lang="en-US" dirty="0"/>
              <a:t>I’ll be grading homework on my own computer.  If it doesn’t run on my computer, I’ll upload it to </a:t>
            </a:r>
            <a:r>
              <a:rPr lang="en-US" dirty="0" err="1"/>
              <a:t>databricks</a:t>
            </a:r>
            <a:r>
              <a:rPr lang="en-US" dirty="0"/>
              <a:t>.</a:t>
            </a:r>
          </a:p>
        </p:txBody>
      </p:sp>
    </p:spTree>
    <p:extLst>
      <p:ext uri="{BB962C8B-B14F-4D97-AF65-F5344CB8AC3E}">
        <p14:creationId xmlns:p14="http://schemas.microsoft.com/office/powerpoint/2010/main" val="2907928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The Data Operating System</a:t>
            </a:r>
          </a:p>
        </p:txBody>
      </p:sp>
      <p:sp>
        <p:nvSpPr>
          <p:cNvPr id="3" name="Content Placeholder 2"/>
          <p:cNvSpPr>
            <a:spLocks noGrp="1"/>
          </p:cNvSpPr>
          <p:nvPr>
            <p:ph idx="1"/>
          </p:nvPr>
        </p:nvSpPr>
        <p:spPr>
          <a:xfrm>
            <a:off x="838200" y="1825625"/>
            <a:ext cx="3905922" cy="4351338"/>
          </a:xfrm>
        </p:spPr>
        <p:txBody>
          <a:bodyPr/>
          <a:lstStyle/>
          <a:p>
            <a:r>
              <a:rPr lang="en-US" dirty="0"/>
              <a:t>Hadoop 2.0 Introduces YARN (Yet Another Resource Negotiator)</a:t>
            </a:r>
          </a:p>
          <a:p>
            <a:r>
              <a:rPr lang="en-US" dirty="0"/>
              <a:t>Orchestrates processing over the nodes.</a:t>
            </a:r>
          </a:p>
          <a:p>
            <a:r>
              <a:rPr lang="en-US" dirty="0"/>
              <a:t>Uses HDFS for storage. </a:t>
            </a:r>
          </a:p>
          <a:p>
            <a:r>
              <a:rPr lang="en-US" dirty="0"/>
              <a:t>Runs a variety of Applications.</a:t>
            </a:r>
          </a:p>
        </p:txBody>
      </p:sp>
      <p:pic>
        <p:nvPicPr>
          <p:cNvPr id="2050" name="Picture 2" descr="YARN Application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423" y="1825625"/>
            <a:ext cx="6957957" cy="405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74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43" y="396974"/>
            <a:ext cx="10515600" cy="1090050"/>
          </a:xfrm>
        </p:spPr>
        <p:txBody>
          <a:bodyPr>
            <a:normAutofit fontScale="90000"/>
          </a:bodyPr>
          <a:lstStyle/>
          <a:p>
            <a:r>
              <a:rPr lang="en-US" dirty="0"/>
              <a:t>An Over-Simplified Version of the Hadoop Ecosystem in Action</a:t>
            </a:r>
          </a:p>
        </p:txBody>
      </p:sp>
      <p:sp>
        <p:nvSpPr>
          <p:cNvPr id="7" name="Flowchart: Magnetic Disk 6"/>
          <p:cNvSpPr/>
          <p:nvPr/>
        </p:nvSpPr>
        <p:spPr>
          <a:xfrm>
            <a:off x="722737" y="1887794"/>
            <a:ext cx="1297858" cy="1317523"/>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Relational</a:t>
            </a:r>
            <a:br>
              <a:rPr lang="en-US" dirty="0"/>
            </a:br>
            <a:r>
              <a:rPr lang="en-US" dirty="0"/>
              <a:t>Business</a:t>
            </a:r>
            <a:br>
              <a:rPr lang="en-US" dirty="0"/>
            </a:br>
            <a:r>
              <a:rPr lang="en-US" dirty="0"/>
              <a:t>Data</a:t>
            </a:r>
          </a:p>
        </p:txBody>
      </p:sp>
      <p:sp>
        <p:nvSpPr>
          <p:cNvPr id="8" name="Flowchart: Document 7"/>
          <p:cNvSpPr/>
          <p:nvPr/>
        </p:nvSpPr>
        <p:spPr>
          <a:xfrm>
            <a:off x="703073" y="3470787"/>
            <a:ext cx="1465006" cy="1603361"/>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Unstructured</a:t>
            </a:r>
            <a:br>
              <a:rPr lang="en-US" dirty="0"/>
            </a:br>
            <a:r>
              <a:rPr lang="en-US" dirty="0"/>
              <a:t>Data (Logs, Social, text, etc.) </a:t>
            </a:r>
          </a:p>
        </p:txBody>
      </p:sp>
      <p:sp>
        <p:nvSpPr>
          <p:cNvPr id="9" name="Rectangle 8"/>
          <p:cNvSpPr/>
          <p:nvPr/>
        </p:nvSpPr>
        <p:spPr>
          <a:xfrm>
            <a:off x="6167522" y="2164161"/>
            <a:ext cx="2243592" cy="15436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HDFS</a:t>
            </a:r>
            <a:r>
              <a:rPr lang="en-US" dirty="0"/>
              <a:t> Data Lake</a:t>
            </a:r>
            <a:br>
              <a:rPr lang="en-US" dirty="0"/>
            </a:br>
            <a:r>
              <a:rPr lang="en-US" dirty="0"/>
              <a:t>Data stored “as is”</a:t>
            </a:r>
          </a:p>
        </p:txBody>
      </p:sp>
      <p:sp>
        <p:nvSpPr>
          <p:cNvPr id="15" name="TextBox 14"/>
          <p:cNvSpPr txBox="1"/>
          <p:nvPr/>
        </p:nvSpPr>
        <p:spPr>
          <a:xfrm>
            <a:off x="2925163" y="2164161"/>
            <a:ext cx="2969341" cy="369332"/>
          </a:xfrm>
          <a:prstGeom prst="rect">
            <a:avLst/>
          </a:prstGeom>
          <a:noFill/>
        </p:spPr>
        <p:txBody>
          <a:bodyPr wrap="square" rtlCol="0">
            <a:spAutoFit/>
          </a:bodyPr>
          <a:lstStyle/>
          <a:p>
            <a:r>
              <a:rPr lang="en-US" b="1" dirty="0" err="1"/>
              <a:t>Sqoop</a:t>
            </a:r>
            <a:r>
              <a:rPr lang="en-US" b="1" dirty="0"/>
              <a:t>: </a:t>
            </a:r>
            <a:r>
              <a:rPr lang="en-US" dirty="0"/>
              <a:t>Ingest relational data </a:t>
            </a:r>
          </a:p>
        </p:txBody>
      </p:sp>
      <p:sp>
        <p:nvSpPr>
          <p:cNvPr id="16" name="TextBox 15"/>
          <p:cNvSpPr txBox="1"/>
          <p:nvPr/>
        </p:nvSpPr>
        <p:spPr>
          <a:xfrm rot="20926043">
            <a:off x="2303347" y="3286121"/>
            <a:ext cx="3595280" cy="369332"/>
          </a:xfrm>
          <a:prstGeom prst="rect">
            <a:avLst/>
          </a:prstGeom>
          <a:noFill/>
        </p:spPr>
        <p:txBody>
          <a:bodyPr wrap="none" rtlCol="0">
            <a:spAutoFit/>
          </a:bodyPr>
          <a:lstStyle/>
          <a:p>
            <a:r>
              <a:rPr lang="en-US" b="1" dirty="0"/>
              <a:t>Flume: </a:t>
            </a:r>
            <a:r>
              <a:rPr lang="en-US" dirty="0"/>
              <a:t>Ingest logs and data streams</a:t>
            </a:r>
          </a:p>
        </p:txBody>
      </p:sp>
      <p:sp>
        <p:nvSpPr>
          <p:cNvPr id="17" name="U-Turn Arrow 16"/>
          <p:cNvSpPr/>
          <p:nvPr/>
        </p:nvSpPr>
        <p:spPr>
          <a:xfrm rot="5400000">
            <a:off x="8381695" y="2435466"/>
            <a:ext cx="1435509" cy="1109209"/>
          </a:xfrm>
          <a:prstGeom prst="uturnArrow">
            <a:avLst>
              <a:gd name="adj1" fmla="val 10817"/>
              <a:gd name="adj2" fmla="val 25000"/>
              <a:gd name="adj3" fmla="val 25000"/>
              <a:gd name="adj4" fmla="val 44636"/>
              <a:gd name="adj5" fmla="val 98933"/>
            </a:avLst>
          </a:prstGeom>
          <a:solidFill>
            <a:schemeClr val="accent1">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ight Arrow 17"/>
          <p:cNvSpPr/>
          <p:nvPr/>
        </p:nvSpPr>
        <p:spPr>
          <a:xfrm>
            <a:off x="2286066" y="2533493"/>
            <a:ext cx="3747725" cy="190043"/>
          </a:xfrm>
          <a:prstGeom prst="rightArrow">
            <a:avLst/>
          </a:prstGeom>
          <a:solidFill>
            <a:schemeClr val="accent1">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ight Arrow 18"/>
          <p:cNvSpPr/>
          <p:nvPr/>
        </p:nvSpPr>
        <p:spPr>
          <a:xfrm rot="20933385">
            <a:off x="2288036" y="3612328"/>
            <a:ext cx="3802820" cy="222415"/>
          </a:xfrm>
          <a:prstGeom prst="rightArrow">
            <a:avLst/>
          </a:prstGeom>
          <a:solidFill>
            <a:schemeClr val="accent1">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extBox 19"/>
          <p:cNvSpPr txBox="1"/>
          <p:nvPr/>
        </p:nvSpPr>
        <p:spPr>
          <a:xfrm>
            <a:off x="9654054" y="2396955"/>
            <a:ext cx="1655710" cy="1200329"/>
          </a:xfrm>
          <a:prstGeom prst="rect">
            <a:avLst/>
          </a:prstGeom>
          <a:noFill/>
        </p:spPr>
        <p:txBody>
          <a:bodyPr wrap="none" rtlCol="0">
            <a:spAutoFit/>
          </a:bodyPr>
          <a:lstStyle/>
          <a:p>
            <a:r>
              <a:rPr lang="en-US" b="1" dirty="0"/>
              <a:t>Pig, Spark:</a:t>
            </a:r>
            <a:br>
              <a:rPr lang="en-US" b="1" dirty="0"/>
            </a:br>
            <a:r>
              <a:rPr lang="en-US" dirty="0"/>
              <a:t>Explore data,</a:t>
            </a:r>
          </a:p>
          <a:p>
            <a:r>
              <a:rPr lang="en-US" dirty="0"/>
              <a:t>Transform data,</a:t>
            </a:r>
            <a:br>
              <a:rPr lang="en-US" dirty="0"/>
            </a:br>
            <a:r>
              <a:rPr lang="en-US" dirty="0"/>
              <a:t>Add structure</a:t>
            </a:r>
          </a:p>
        </p:txBody>
      </p:sp>
      <p:sp>
        <p:nvSpPr>
          <p:cNvPr id="22" name="Bent-Up Arrow 21"/>
          <p:cNvSpPr/>
          <p:nvPr/>
        </p:nvSpPr>
        <p:spPr>
          <a:xfrm rot="5400000">
            <a:off x="7468123" y="3799483"/>
            <a:ext cx="1983831" cy="2125135"/>
          </a:xfrm>
          <a:prstGeom prst="bentUpArrow">
            <a:avLst>
              <a:gd name="adj1" fmla="val 7628"/>
              <a:gd name="adj2" fmla="val 8918"/>
              <a:gd name="adj3" fmla="val 24075"/>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Bent-Up Arrow 23"/>
          <p:cNvSpPr/>
          <p:nvPr/>
        </p:nvSpPr>
        <p:spPr>
          <a:xfrm rot="16200000" flipH="1">
            <a:off x="4755133" y="3550839"/>
            <a:ext cx="1983830" cy="2622424"/>
          </a:xfrm>
          <a:prstGeom prst="bentUpArrow">
            <a:avLst>
              <a:gd name="adj1" fmla="val 6637"/>
              <a:gd name="adj2" fmla="val 9299"/>
              <a:gd name="adj3" fmla="val 25991"/>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TextBox 24"/>
          <p:cNvSpPr txBox="1"/>
          <p:nvPr/>
        </p:nvSpPr>
        <p:spPr>
          <a:xfrm>
            <a:off x="7586671" y="4021168"/>
            <a:ext cx="2052357" cy="1477328"/>
          </a:xfrm>
          <a:prstGeom prst="rect">
            <a:avLst/>
          </a:prstGeom>
          <a:noFill/>
        </p:spPr>
        <p:txBody>
          <a:bodyPr wrap="none" rtlCol="0">
            <a:spAutoFit/>
          </a:bodyPr>
          <a:lstStyle/>
          <a:p>
            <a:r>
              <a:rPr lang="en-US" b="1" dirty="0"/>
              <a:t>Hive, Spark-SQL:</a:t>
            </a:r>
            <a:br>
              <a:rPr lang="en-US" dirty="0"/>
            </a:br>
            <a:r>
              <a:rPr lang="en-US" dirty="0"/>
              <a:t>Ad-Hoc Query</a:t>
            </a:r>
            <a:br>
              <a:rPr lang="en-US" dirty="0"/>
            </a:br>
            <a:r>
              <a:rPr lang="en-US" dirty="0"/>
              <a:t>Structured data for</a:t>
            </a:r>
            <a:br>
              <a:rPr lang="en-US" dirty="0"/>
            </a:br>
            <a:r>
              <a:rPr lang="en-US" dirty="0"/>
              <a:t>Descriptive and </a:t>
            </a:r>
            <a:br>
              <a:rPr lang="en-US" dirty="0"/>
            </a:br>
            <a:r>
              <a:rPr lang="en-US" dirty="0"/>
              <a:t>Diagnostic Analytics</a:t>
            </a:r>
          </a:p>
        </p:txBody>
      </p:sp>
      <p:sp>
        <p:nvSpPr>
          <p:cNvPr id="26" name="TextBox 25"/>
          <p:cNvSpPr txBox="1"/>
          <p:nvPr/>
        </p:nvSpPr>
        <p:spPr>
          <a:xfrm>
            <a:off x="4435836" y="4276289"/>
            <a:ext cx="2529860" cy="1200329"/>
          </a:xfrm>
          <a:prstGeom prst="rect">
            <a:avLst/>
          </a:prstGeom>
          <a:noFill/>
        </p:spPr>
        <p:txBody>
          <a:bodyPr wrap="none" rtlCol="0">
            <a:spAutoFit/>
          </a:bodyPr>
          <a:lstStyle/>
          <a:p>
            <a:r>
              <a:rPr lang="en-US" b="1" dirty="0"/>
              <a:t>Mahout, Spark </a:t>
            </a:r>
            <a:r>
              <a:rPr lang="en-US" b="1" dirty="0" err="1"/>
              <a:t>MLlib</a:t>
            </a:r>
            <a:r>
              <a:rPr lang="en-US" b="1" dirty="0"/>
              <a:t>, R:</a:t>
            </a:r>
            <a:br>
              <a:rPr lang="en-US" dirty="0"/>
            </a:br>
            <a:r>
              <a:rPr lang="en-US" dirty="0"/>
              <a:t>Mine Structured Data for</a:t>
            </a:r>
            <a:br>
              <a:rPr lang="en-US" dirty="0"/>
            </a:br>
            <a:r>
              <a:rPr lang="en-US" dirty="0"/>
              <a:t>Predictive and </a:t>
            </a:r>
            <a:br>
              <a:rPr lang="en-US" dirty="0"/>
            </a:br>
            <a:r>
              <a:rPr lang="en-US" dirty="0"/>
              <a:t>Prescriptive Analytics</a:t>
            </a: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8228" y="5165659"/>
            <a:ext cx="1562615" cy="885482"/>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7110" y="5074149"/>
            <a:ext cx="1498454" cy="976992"/>
          </a:xfrm>
          <a:prstGeom prst="rect">
            <a:avLst/>
          </a:prstGeom>
        </p:spPr>
      </p:pic>
    </p:spTree>
    <p:extLst>
      <p:ext uri="{BB962C8B-B14F-4D97-AF65-F5344CB8AC3E}">
        <p14:creationId xmlns:p14="http://schemas.microsoft.com/office/powerpoint/2010/main" val="1141049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Hadoop Distributed File System</a:t>
            </a:r>
          </a:p>
        </p:txBody>
      </p:sp>
      <p:sp>
        <p:nvSpPr>
          <p:cNvPr id="3" name="Content Placeholder 2"/>
          <p:cNvSpPr>
            <a:spLocks noGrp="1"/>
          </p:cNvSpPr>
          <p:nvPr>
            <p:ph idx="1"/>
          </p:nvPr>
        </p:nvSpPr>
        <p:spPr/>
        <p:txBody>
          <a:bodyPr/>
          <a:lstStyle/>
          <a:p>
            <a:r>
              <a:rPr lang="en-US" dirty="0"/>
              <a:t>Based on Google’s GFS (Google File System)</a:t>
            </a:r>
          </a:p>
          <a:p>
            <a:r>
              <a:rPr lang="en-US" dirty="0"/>
              <a:t>Data Distributed over Physical Nodes</a:t>
            </a:r>
          </a:p>
          <a:p>
            <a:r>
              <a:rPr lang="en-US" dirty="0"/>
              <a:t>Designed for Failover</a:t>
            </a:r>
          </a:p>
          <a:p>
            <a:r>
              <a:rPr lang="en-US" dirty="0"/>
              <a:t>Data Stored “as is”</a:t>
            </a:r>
          </a:p>
          <a:p>
            <a:r>
              <a:rPr lang="en-US" dirty="0"/>
              <a:t>Data Split into Blocks</a:t>
            </a:r>
          </a:p>
          <a:p>
            <a:r>
              <a:rPr lang="en-US" dirty="0"/>
              <a:t>Default Replication factor is 3 </a:t>
            </a:r>
          </a:p>
          <a:p>
            <a:endParaRPr lang="en-US" dirty="0"/>
          </a:p>
        </p:txBody>
      </p:sp>
    </p:spTree>
    <p:extLst>
      <p:ext uri="{BB962C8B-B14F-4D97-AF65-F5344CB8AC3E}">
        <p14:creationId xmlns:p14="http://schemas.microsoft.com/office/powerpoint/2010/main" val="4241680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734655" y="2136913"/>
            <a:ext cx="4735102" cy="12564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effectLst>
                  <a:outerShdw blurRad="38100" dist="38100" dir="2700000" algn="tl">
                    <a:srgbClr val="000000">
                      <a:alpha val="43137"/>
                    </a:srgbClr>
                  </a:outerShdw>
                </a:effectLst>
              </a:rPr>
              <a:t>Namenode</a:t>
            </a:r>
            <a:br>
              <a:rPr lang="en-US" b="1" dirty="0"/>
            </a:br>
            <a:r>
              <a:rPr lang="en-US" dirty="0">
                <a:latin typeface="Consolas" panose="020B0609020204030204" pitchFamily="49" charset="0"/>
              </a:rPr>
              <a:t>/users/</a:t>
            </a:r>
            <a:r>
              <a:rPr lang="en-US" dirty="0" err="1">
                <a:latin typeface="Consolas" panose="020B0609020204030204" pitchFamily="49" charset="0"/>
              </a:rPr>
              <a:t>deacuna</a:t>
            </a:r>
            <a:r>
              <a:rPr lang="en-US" dirty="0">
                <a:latin typeface="Consolas" panose="020B0609020204030204" pitchFamily="49" charset="0"/>
              </a:rPr>
              <a:t>/</a:t>
            </a:r>
            <a:r>
              <a:rPr lang="en-US" dirty="0" err="1">
                <a:latin typeface="Consolas" panose="020B0609020204030204" pitchFamily="49" charset="0"/>
              </a:rPr>
              <a:t>data.csv</a:t>
            </a:r>
            <a:br>
              <a:rPr lang="en-US" dirty="0">
                <a:latin typeface="Consolas" panose="020B0609020204030204" pitchFamily="49" charset="0"/>
              </a:rPr>
            </a:br>
            <a:endParaRPr lang="en-US" dirty="0"/>
          </a:p>
        </p:txBody>
      </p:sp>
      <p:sp>
        <p:nvSpPr>
          <p:cNvPr id="25" name="Down Arrow 24"/>
          <p:cNvSpPr/>
          <p:nvPr/>
        </p:nvSpPr>
        <p:spPr>
          <a:xfrm>
            <a:off x="7087527" y="1568182"/>
            <a:ext cx="337930" cy="47811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6" name="TextBox 25"/>
          <p:cNvSpPr txBox="1"/>
          <p:nvPr/>
        </p:nvSpPr>
        <p:spPr>
          <a:xfrm>
            <a:off x="7428676" y="1568182"/>
            <a:ext cx="3331974" cy="646331"/>
          </a:xfrm>
          <a:prstGeom prst="rect">
            <a:avLst/>
          </a:prstGeom>
          <a:noFill/>
        </p:spPr>
        <p:txBody>
          <a:bodyPr wrap="square" rtlCol="0">
            <a:spAutoFit/>
          </a:bodyPr>
          <a:lstStyle/>
          <a:p>
            <a:r>
              <a:rPr lang="en-US" dirty="0">
                <a:latin typeface="Consolas" panose="020B0609020204030204" pitchFamily="49" charset="0"/>
              </a:rPr>
              <a:t>$ </a:t>
            </a:r>
            <a:r>
              <a:rPr lang="en-US" dirty="0" err="1">
                <a:latin typeface="Consolas" panose="020B0609020204030204" pitchFamily="49" charset="0"/>
              </a:rPr>
              <a:t>hdfs</a:t>
            </a:r>
            <a:r>
              <a:rPr lang="en-US" dirty="0">
                <a:latin typeface="Consolas" panose="020B0609020204030204" pitchFamily="49" charset="0"/>
              </a:rPr>
              <a:t> </a:t>
            </a:r>
            <a:r>
              <a:rPr lang="en-US" dirty="0" err="1">
                <a:latin typeface="Consolas" panose="020B0609020204030204" pitchFamily="49" charset="0"/>
              </a:rPr>
              <a:t>dfs</a:t>
            </a:r>
            <a:r>
              <a:rPr lang="en-US" dirty="0">
                <a:latin typeface="Consolas" panose="020B0609020204030204" pitchFamily="49" charset="0"/>
              </a:rPr>
              <a:t> –put data.csv</a:t>
            </a:r>
          </a:p>
          <a:p>
            <a:endParaRPr lang="en-US" dirty="0"/>
          </a:p>
        </p:txBody>
      </p:sp>
      <p:sp>
        <p:nvSpPr>
          <p:cNvPr id="27" name="Rounded Rectangle 26"/>
          <p:cNvSpPr/>
          <p:nvPr/>
        </p:nvSpPr>
        <p:spPr>
          <a:xfrm>
            <a:off x="6734655" y="4200025"/>
            <a:ext cx="1501741" cy="9605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ounded Rectangle 27"/>
          <p:cNvSpPr/>
          <p:nvPr/>
        </p:nvSpPr>
        <p:spPr>
          <a:xfrm>
            <a:off x="8326623" y="4200024"/>
            <a:ext cx="1511592" cy="9605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ounded Rectangle 28"/>
          <p:cNvSpPr/>
          <p:nvPr/>
        </p:nvSpPr>
        <p:spPr>
          <a:xfrm>
            <a:off x="9928442" y="4200023"/>
            <a:ext cx="1509538" cy="96053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ounded Rectangle 29"/>
          <p:cNvSpPr/>
          <p:nvPr/>
        </p:nvSpPr>
        <p:spPr>
          <a:xfrm>
            <a:off x="6734655" y="5515650"/>
            <a:ext cx="1501741" cy="958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ounded Rectangle 30"/>
          <p:cNvSpPr/>
          <p:nvPr/>
        </p:nvSpPr>
        <p:spPr>
          <a:xfrm>
            <a:off x="8352207" y="5508899"/>
            <a:ext cx="1486008" cy="958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ounded Rectangle 31"/>
          <p:cNvSpPr/>
          <p:nvPr/>
        </p:nvSpPr>
        <p:spPr>
          <a:xfrm>
            <a:off x="9954026" y="5515650"/>
            <a:ext cx="1483954" cy="9588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8" name="Rectangle 47"/>
          <p:cNvSpPr/>
          <p:nvPr/>
        </p:nvSpPr>
        <p:spPr>
          <a:xfrm>
            <a:off x="6734656" y="5139567"/>
            <a:ext cx="4703324" cy="369332"/>
          </a:xfrm>
          <a:prstGeom prst="rect">
            <a:avLst/>
          </a:prstGeom>
        </p:spPr>
        <p:txBody>
          <a:bodyPr wrap="square">
            <a:spAutoFit/>
          </a:bodyPr>
          <a:lstStyle/>
          <a:p>
            <a:pPr algn="ctr"/>
            <a:r>
              <a:rPr lang="en-US" b="1" dirty="0">
                <a:effectLst>
                  <a:outerShdw blurRad="38100" dist="38100" dir="2700000" algn="tl">
                    <a:srgbClr val="000000">
                      <a:alpha val="43137"/>
                    </a:srgbClr>
                  </a:outerShdw>
                </a:effectLst>
              </a:rPr>
              <a:t>Datanodes</a:t>
            </a:r>
          </a:p>
        </p:txBody>
      </p:sp>
      <p:sp>
        <p:nvSpPr>
          <p:cNvPr id="49" name="Down Arrow 48"/>
          <p:cNvSpPr/>
          <p:nvPr/>
        </p:nvSpPr>
        <p:spPr>
          <a:xfrm>
            <a:off x="10760650" y="1570153"/>
            <a:ext cx="337930" cy="47811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0" name="Rectangle 49"/>
          <p:cNvSpPr/>
          <p:nvPr/>
        </p:nvSpPr>
        <p:spPr>
          <a:xfrm>
            <a:off x="6734655" y="888950"/>
            <a:ext cx="4735102" cy="560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effectLst>
                  <a:outerShdw blurRad="38100" dist="38100" dir="2700000" algn="tl">
                    <a:srgbClr val="000000">
                      <a:alpha val="43137"/>
                    </a:srgbClr>
                  </a:outerShdw>
                </a:effectLst>
              </a:rPr>
              <a:t>File:</a:t>
            </a:r>
            <a:r>
              <a:rPr lang="en-US" b="1" dirty="0"/>
              <a:t> </a:t>
            </a:r>
            <a:r>
              <a:rPr lang="en-US" dirty="0"/>
              <a:t>data.csv</a:t>
            </a:r>
          </a:p>
        </p:txBody>
      </p:sp>
      <p:sp>
        <p:nvSpPr>
          <p:cNvPr id="51" name="Down Arrow 50"/>
          <p:cNvSpPr/>
          <p:nvPr/>
        </p:nvSpPr>
        <p:spPr>
          <a:xfrm rot="2968275">
            <a:off x="7611262" y="3362237"/>
            <a:ext cx="337930" cy="91140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Down Arrow 51"/>
          <p:cNvSpPr/>
          <p:nvPr/>
        </p:nvSpPr>
        <p:spPr>
          <a:xfrm rot="18781740">
            <a:off x="9867532" y="3365386"/>
            <a:ext cx="337930" cy="91140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3" name="Down Arrow 52"/>
          <p:cNvSpPr/>
          <p:nvPr/>
        </p:nvSpPr>
        <p:spPr>
          <a:xfrm>
            <a:off x="8717214" y="3476760"/>
            <a:ext cx="337930" cy="70280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 name="Rectangle 17"/>
          <p:cNvSpPr/>
          <p:nvPr/>
        </p:nvSpPr>
        <p:spPr>
          <a:xfrm>
            <a:off x="10540058" y="5631759"/>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19" name="Rectangle 18"/>
          <p:cNvSpPr/>
          <p:nvPr/>
        </p:nvSpPr>
        <p:spPr>
          <a:xfrm>
            <a:off x="8457766" y="4275855"/>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p>
        </p:txBody>
      </p:sp>
      <p:sp>
        <p:nvSpPr>
          <p:cNvPr id="20" name="Rectangle 19"/>
          <p:cNvSpPr/>
          <p:nvPr/>
        </p:nvSpPr>
        <p:spPr>
          <a:xfrm>
            <a:off x="7341681" y="4282169"/>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21" name="Rectangle 20"/>
          <p:cNvSpPr/>
          <p:nvPr/>
        </p:nvSpPr>
        <p:spPr>
          <a:xfrm>
            <a:off x="8939724" y="5598546"/>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
        <p:nvSpPr>
          <p:cNvPr id="54" name="Rectangle 53"/>
          <p:cNvSpPr/>
          <p:nvPr/>
        </p:nvSpPr>
        <p:spPr>
          <a:xfrm>
            <a:off x="8176050" y="2957302"/>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5" name="Rectangle 54"/>
          <p:cNvSpPr/>
          <p:nvPr/>
        </p:nvSpPr>
        <p:spPr>
          <a:xfrm>
            <a:off x="8589352" y="2957302"/>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p>
        </p:txBody>
      </p:sp>
      <p:sp>
        <p:nvSpPr>
          <p:cNvPr id="56" name="Rectangle 55"/>
          <p:cNvSpPr/>
          <p:nvPr/>
        </p:nvSpPr>
        <p:spPr>
          <a:xfrm>
            <a:off x="9002654" y="2957302"/>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57" name="Rectangle 56"/>
          <p:cNvSpPr/>
          <p:nvPr/>
        </p:nvSpPr>
        <p:spPr>
          <a:xfrm>
            <a:off x="9415956" y="2957302"/>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
        <p:nvSpPr>
          <p:cNvPr id="58" name="Rectangle 57"/>
          <p:cNvSpPr/>
          <p:nvPr/>
        </p:nvSpPr>
        <p:spPr>
          <a:xfrm>
            <a:off x="6881548" y="4275792"/>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9" name="Rectangle 58"/>
          <p:cNvSpPr/>
          <p:nvPr/>
        </p:nvSpPr>
        <p:spPr>
          <a:xfrm>
            <a:off x="10541680" y="4292666"/>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p>
        </p:txBody>
      </p:sp>
      <p:sp>
        <p:nvSpPr>
          <p:cNvPr id="60" name="Rectangle 59"/>
          <p:cNvSpPr/>
          <p:nvPr/>
        </p:nvSpPr>
        <p:spPr>
          <a:xfrm>
            <a:off x="7357173" y="5586356"/>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61" name="Rectangle 60"/>
          <p:cNvSpPr/>
          <p:nvPr/>
        </p:nvSpPr>
        <p:spPr>
          <a:xfrm>
            <a:off x="6881198" y="5585238"/>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
        <p:nvSpPr>
          <p:cNvPr id="62" name="Rectangle 61"/>
          <p:cNvSpPr/>
          <p:nvPr/>
        </p:nvSpPr>
        <p:spPr>
          <a:xfrm>
            <a:off x="8471473" y="5600714"/>
            <a:ext cx="367748" cy="3876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3" name="Rectangle 62"/>
          <p:cNvSpPr/>
          <p:nvPr/>
        </p:nvSpPr>
        <p:spPr>
          <a:xfrm>
            <a:off x="10063168" y="5631579"/>
            <a:ext cx="367748" cy="3876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a:t>
            </a:r>
          </a:p>
        </p:txBody>
      </p:sp>
      <p:sp>
        <p:nvSpPr>
          <p:cNvPr id="64" name="Rectangle 63"/>
          <p:cNvSpPr/>
          <p:nvPr/>
        </p:nvSpPr>
        <p:spPr>
          <a:xfrm>
            <a:off x="10063168" y="4297247"/>
            <a:ext cx="367748" cy="387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sp>
        <p:nvSpPr>
          <p:cNvPr id="65" name="Rectangle 64"/>
          <p:cNvSpPr/>
          <p:nvPr/>
        </p:nvSpPr>
        <p:spPr>
          <a:xfrm>
            <a:off x="8934298" y="4271378"/>
            <a:ext cx="367748" cy="38762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
        <p:nvSpPr>
          <p:cNvPr id="67" name="Rectangle 66"/>
          <p:cNvSpPr/>
          <p:nvPr/>
        </p:nvSpPr>
        <p:spPr>
          <a:xfrm>
            <a:off x="3349197"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p>
        </p:txBody>
      </p:sp>
      <p:sp>
        <p:nvSpPr>
          <p:cNvPr id="68" name="Rectangle 67"/>
          <p:cNvSpPr/>
          <p:nvPr/>
        </p:nvSpPr>
        <p:spPr>
          <a:xfrm>
            <a:off x="3762499"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a:t>
            </a:r>
          </a:p>
        </p:txBody>
      </p:sp>
      <p:sp>
        <p:nvSpPr>
          <p:cNvPr id="69" name="Rectangle 68"/>
          <p:cNvSpPr/>
          <p:nvPr/>
        </p:nvSpPr>
        <p:spPr>
          <a:xfrm>
            <a:off x="4175801"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3</a:t>
            </a:r>
          </a:p>
        </p:txBody>
      </p:sp>
      <p:sp>
        <p:nvSpPr>
          <p:cNvPr id="70" name="Rectangle 69"/>
          <p:cNvSpPr/>
          <p:nvPr/>
        </p:nvSpPr>
        <p:spPr>
          <a:xfrm>
            <a:off x="4589103" y="4936607"/>
            <a:ext cx="367748" cy="3876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p>
        </p:txBody>
      </p:sp>
      <p:sp>
        <p:nvSpPr>
          <p:cNvPr id="71" name="Rounded Rectangular Callout 70"/>
          <p:cNvSpPr/>
          <p:nvPr/>
        </p:nvSpPr>
        <p:spPr>
          <a:xfrm>
            <a:off x="2484967" y="2214513"/>
            <a:ext cx="3329424" cy="3873946"/>
          </a:xfrm>
          <a:prstGeom prst="wedgeRoundRectCallout">
            <a:avLst>
              <a:gd name="adj1" fmla="val 76146"/>
              <a:gd name="adj2" fmla="val -28903"/>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err="1">
                <a:solidFill>
                  <a:schemeClr val="tx1"/>
                </a:solidFill>
                <a:effectLst>
                  <a:outerShdw blurRad="38100" dist="38100" dir="2700000" algn="tl">
                    <a:srgbClr val="000000">
                      <a:alpha val="43137"/>
                    </a:srgbClr>
                  </a:outerShdw>
                </a:effectLst>
              </a:rPr>
              <a:t>Namenode</a:t>
            </a:r>
            <a:r>
              <a:rPr lang="en-US" b="1" dirty="0">
                <a:solidFill>
                  <a:schemeClr val="tx1"/>
                </a:solidFill>
                <a:effectLst>
                  <a:outerShdw blurRad="38100" dist="38100" dir="2700000" algn="tl">
                    <a:srgbClr val="000000">
                      <a:alpha val="43137"/>
                    </a:srgbClr>
                  </a:outerShdw>
                </a:effectLst>
              </a:rPr>
              <a:t> – responsible managing file data on the cluster: </a:t>
            </a:r>
          </a:p>
          <a:p>
            <a:r>
              <a:rPr lang="en-US" dirty="0">
                <a:solidFill>
                  <a:schemeClr val="tx1"/>
                </a:solidFill>
              </a:rPr>
              <a:t>2) Splits the file into 128MB blocks (size can be changed).</a:t>
            </a:r>
          </a:p>
          <a:p>
            <a:r>
              <a:rPr lang="en-US" dirty="0">
                <a:solidFill>
                  <a:schemeClr val="tx1"/>
                </a:solidFill>
              </a:rPr>
              <a:t>3) Writes each block to a separate Datanode.</a:t>
            </a:r>
          </a:p>
          <a:p>
            <a:r>
              <a:rPr lang="en-US" dirty="0">
                <a:solidFill>
                  <a:schemeClr val="tx1"/>
                </a:solidFill>
              </a:rPr>
              <a:t>4) Replicates each block a number of times </a:t>
            </a:r>
            <a:br>
              <a:rPr lang="en-US" dirty="0">
                <a:solidFill>
                  <a:schemeClr val="tx1"/>
                </a:solidFill>
              </a:rPr>
            </a:br>
            <a:r>
              <a:rPr lang="en-US" dirty="0">
                <a:solidFill>
                  <a:schemeClr val="tx1"/>
                </a:solidFill>
              </a:rPr>
              <a:t>(default is 3).</a:t>
            </a:r>
          </a:p>
          <a:p>
            <a:r>
              <a:rPr lang="en-US" dirty="0">
                <a:solidFill>
                  <a:schemeClr val="tx1"/>
                </a:solidFill>
              </a:rPr>
              <a:t>5) Keeps track of which nodes contain each block in the file.</a:t>
            </a:r>
          </a:p>
          <a:p>
            <a:pPr algn="ctr"/>
            <a:endParaRPr lang="en-US" dirty="0">
              <a:solidFill>
                <a:schemeClr val="tx1"/>
              </a:solidFill>
            </a:endParaRPr>
          </a:p>
        </p:txBody>
      </p:sp>
      <p:sp>
        <p:nvSpPr>
          <p:cNvPr id="74" name="Rounded Rectangular Callout 73"/>
          <p:cNvSpPr/>
          <p:nvPr/>
        </p:nvSpPr>
        <p:spPr>
          <a:xfrm>
            <a:off x="2599621" y="769541"/>
            <a:ext cx="3214770" cy="1174131"/>
          </a:xfrm>
          <a:prstGeom prst="wedgeRoundRectCallout">
            <a:avLst>
              <a:gd name="adj1" fmla="val 74600"/>
              <a:gd name="adj2" fmla="val -18406"/>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b="1" dirty="0">
                <a:solidFill>
                  <a:schemeClr val="tx1"/>
                </a:solidFill>
                <a:effectLst>
                  <a:outerShdw blurRad="38100" dist="38100" dir="2700000" algn="tl">
                    <a:srgbClr val="000000">
                      <a:alpha val="43137"/>
                    </a:srgbClr>
                  </a:outerShdw>
                </a:effectLst>
              </a:rPr>
              <a:t>Client: </a:t>
            </a:r>
          </a:p>
          <a:p>
            <a:r>
              <a:rPr lang="en-US" dirty="0">
                <a:solidFill>
                  <a:schemeClr val="tx1"/>
                </a:solidFill>
              </a:rPr>
              <a:t>1) Issues command to write data.csv file to HDFS</a:t>
            </a:r>
          </a:p>
        </p:txBody>
      </p:sp>
      <p:sp>
        <p:nvSpPr>
          <p:cNvPr id="2" name="Title 1"/>
          <p:cNvSpPr>
            <a:spLocks noGrp="1"/>
          </p:cNvSpPr>
          <p:nvPr>
            <p:ph type="title"/>
          </p:nvPr>
        </p:nvSpPr>
        <p:spPr>
          <a:xfrm>
            <a:off x="365760" y="365125"/>
            <a:ext cx="2230642" cy="3690508"/>
          </a:xfrm>
        </p:spPr>
        <p:txBody>
          <a:bodyPr>
            <a:normAutofit/>
          </a:bodyPr>
          <a:lstStyle/>
          <a:p>
            <a:r>
              <a:rPr lang="en-US" sz="5400" dirty="0"/>
              <a:t>HDFS</a:t>
            </a:r>
            <a:br>
              <a:rPr lang="en-US" sz="5400" dirty="0"/>
            </a:br>
            <a:r>
              <a:rPr lang="en-US" dirty="0"/>
              <a:t>At Work</a:t>
            </a:r>
            <a:br>
              <a:rPr lang="en-US" sz="5400" dirty="0"/>
            </a:br>
            <a:endParaRPr lang="en-US" sz="5400" dirty="0"/>
          </a:p>
        </p:txBody>
      </p:sp>
    </p:spTree>
    <p:extLst>
      <p:ext uri="{BB962C8B-B14F-4D97-AF65-F5344CB8AC3E}">
        <p14:creationId xmlns:p14="http://schemas.microsoft.com/office/powerpoint/2010/main" val="307913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 you get data into HDFS?</a:t>
            </a:r>
          </a:p>
        </p:txBody>
      </p:sp>
      <p:sp>
        <p:nvSpPr>
          <p:cNvPr id="5" name="Content Placeholder 4"/>
          <p:cNvSpPr>
            <a:spLocks noGrp="1"/>
          </p:cNvSpPr>
          <p:nvPr>
            <p:ph idx="1"/>
          </p:nvPr>
        </p:nvSpPr>
        <p:spPr/>
        <p:txBody>
          <a:bodyPr/>
          <a:lstStyle/>
          <a:p>
            <a:r>
              <a:rPr lang="en-US" dirty="0"/>
              <a:t>By using the “spark context” object in </a:t>
            </a:r>
            <a:r>
              <a:rPr lang="en-US" dirty="0" err="1"/>
              <a:t>jupyter</a:t>
            </a:r>
            <a:r>
              <a:rPr lang="en-US" dirty="0"/>
              <a:t> notebook:</a:t>
            </a:r>
          </a:p>
          <a:p>
            <a:pPr lvl="1"/>
            <a:r>
              <a:rPr lang="en-US" dirty="0"/>
              <a:t>Example:  </a:t>
            </a:r>
            <a:r>
              <a:rPr lang="en-US" dirty="0" err="1"/>
              <a:t>sc.textfile</a:t>
            </a:r>
            <a:r>
              <a:rPr lang="en-US" dirty="0"/>
              <a:t>(“</a:t>
            </a:r>
            <a:r>
              <a:rPr lang="en-US" dirty="0" err="1"/>
              <a:t>file_name</a:t>
            </a:r>
            <a:r>
              <a:rPr lang="en-US" dirty="0"/>
              <a:t>”) -&gt; loads data from a file and creates a resilient distributed data object stored using HDFS.</a:t>
            </a:r>
          </a:p>
          <a:p>
            <a:r>
              <a:rPr lang="en-US" dirty="0"/>
              <a:t>HDFS Command Line: $ </a:t>
            </a:r>
            <a:r>
              <a:rPr lang="en-US" dirty="0" err="1"/>
              <a:t>hdfs</a:t>
            </a:r>
            <a:r>
              <a:rPr lang="en-US" dirty="0"/>
              <a:t> </a:t>
            </a:r>
            <a:r>
              <a:rPr lang="en-US" dirty="0" err="1"/>
              <a:t>dfs</a:t>
            </a:r>
            <a:r>
              <a:rPr lang="en-US" dirty="0"/>
              <a:t> –put file</a:t>
            </a:r>
          </a:p>
          <a:p>
            <a:r>
              <a:rPr lang="en-US" dirty="0" err="1"/>
              <a:t>WebHDFS</a:t>
            </a:r>
            <a:r>
              <a:rPr lang="en-US" dirty="0"/>
              <a:t> – REST API for HDFS commands</a:t>
            </a:r>
          </a:p>
          <a:p>
            <a:r>
              <a:rPr lang="en-US" dirty="0" err="1"/>
              <a:t>Sqoop</a:t>
            </a:r>
            <a:r>
              <a:rPr lang="en-US" dirty="0"/>
              <a:t>- Import / Export with other DBMS’s</a:t>
            </a:r>
          </a:p>
          <a:p>
            <a:r>
              <a:rPr lang="en-US" dirty="0"/>
              <a:t>Flume – Import logs, events, social media </a:t>
            </a:r>
          </a:p>
          <a:p>
            <a:r>
              <a:rPr lang="en-US" dirty="0"/>
              <a:t>Storm – real-time event </a:t>
            </a:r>
            <a:r>
              <a:rPr lang="en-US" dirty="0" err="1"/>
              <a:t>proceessing</a:t>
            </a:r>
            <a:endParaRPr lang="en-US" dirty="0"/>
          </a:p>
          <a:p>
            <a:r>
              <a:rPr lang="en-US" dirty="0"/>
              <a:t>MapReduce Job output</a:t>
            </a:r>
          </a:p>
        </p:txBody>
      </p:sp>
    </p:spTree>
    <p:extLst>
      <p:ext uri="{BB962C8B-B14F-4D97-AF65-F5344CB8AC3E}">
        <p14:creationId xmlns:p14="http://schemas.microsoft.com/office/powerpoint/2010/main" val="2904631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HDFS Commands</a:t>
            </a:r>
          </a:p>
        </p:txBody>
      </p:sp>
      <p:sp>
        <p:nvSpPr>
          <p:cNvPr id="6" name="Content Placeholder 2"/>
          <p:cNvSpPr txBox="1">
            <a:spLocks/>
          </p:cNvSpPr>
          <p:nvPr/>
        </p:nvSpPr>
        <p:spPr>
          <a:xfrm>
            <a:off x="927100" y="2009625"/>
            <a:ext cx="10744200" cy="4324500"/>
          </a:xfrm>
          <a:prstGeom prst="rect">
            <a:avLst/>
          </a:prstGeom>
        </p:spPr>
        <p:txBody>
          <a:bodyPr vert="horz" lIns="90829" tIns="45415" rIns="90829" bIns="45415"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454048">
              <a:buNone/>
              <a:defRPr/>
            </a:pPr>
            <a:r>
              <a:rPr lang="en-US" sz="2400" dirty="0">
                <a:solidFill>
                  <a:sysClr val="windowText" lastClr="000000"/>
                </a:solidFill>
                <a:latin typeface="Calibri"/>
              </a:rPr>
              <a:t>Here are a few (of the almost 30) HDFS commands: </a:t>
            </a:r>
          </a:p>
          <a:p>
            <a:pPr marL="0" indent="0" defTabSz="454048">
              <a:buNone/>
              <a:defRPr/>
            </a:pPr>
            <a:r>
              <a:rPr lang="en-US" sz="2400" b="1" dirty="0">
                <a:solidFill>
                  <a:srgbClr val="3366FF"/>
                </a:solidFill>
                <a:latin typeface="Courier New"/>
                <a:cs typeface="Courier New"/>
              </a:rPr>
              <a:t>-cat</a:t>
            </a:r>
            <a:r>
              <a:rPr lang="en-US" sz="2400" dirty="0">
                <a:solidFill>
                  <a:sysClr val="windowText" lastClr="000000"/>
                </a:solidFill>
                <a:latin typeface="Calibri"/>
              </a:rPr>
              <a:t>: display file content (uncompressed)</a:t>
            </a:r>
          </a:p>
          <a:p>
            <a:pPr marL="0" indent="0" defTabSz="454048">
              <a:buNone/>
              <a:defRPr/>
            </a:pPr>
            <a:r>
              <a:rPr lang="en-US" sz="2400" b="1" dirty="0">
                <a:solidFill>
                  <a:srgbClr val="3366FF"/>
                </a:solidFill>
                <a:latin typeface="Courier New"/>
                <a:cs typeface="Courier New"/>
              </a:rPr>
              <a:t>-text</a:t>
            </a:r>
            <a:r>
              <a:rPr lang="en-US" sz="2400" dirty="0">
                <a:solidFill>
                  <a:sysClr val="windowText" lastClr="000000"/>
                </a:solidFill>
                <a:latin typeface="Calibri"/>
              </a:rPr>
              <a:t>: just like cat but works on compressed files</a:t>
            </a:r>
          </a:p>
          <a:p>
            <a:pPr marL="0" indent="0" defTabSz="454048">
              <a:buNone/>
              <a:defRPr/>
            </a:pPr>
            <a:r>
              <a:rPr lang="en-US" sz="2400" b="1" dirty="0">
                <a:solidFill>
                  <a:srgbClr val="3366FF"/>
                </a:solidFill>
                <a:latin typeface="Courier New"/>
                <a:cs typeface="Courier New"/>
              </a:rPr>
              <a:t>-chgrp</a:t>
            </a:r>
            <a:r>
              <a:rPr lang="en-US" sz="2400" b="1" dirty="0">
                <a:solidFill>
                  <a:srgbClr val="008000"/>
                </a:solidFill>
                <a:latin typeface="Courier New"/>
                <a:cs typeface="Courier New"/>
              </a:rPr>
              <a:t>,-</a:t>
            </a:r>
            <a:r>
              <a:rPr lang="en-US" sz="2400" b="1" dirty="0">
                <a:solidFill>
                  <a:srgbClr val="3366FF"/>
                </a:solidFill>
                <a:latin typeface="Courier New"/>
                <a:cs typeface="Courier New"/>
              </a:rPr>
              <a:t>chmod</a:t>
            </a:r>
            <a:r>
              <a:rPr lang="en-US" sz="2400" b="1" dirty="0">
                <a:solidFill>
                  <a:srgbClr val="008000"/>
                </a:solidFill>
                <a:latin typeface="Courier New"/>
                <a:cs typeface="Courier New"/>
              </a:rPr>
              <a:t>,-</a:t>
            </a:r>
            <a:r>
              <a:rPr lang="en-US" sz="2400" b="1" dirty="0">
                <a:solidFill>
                  <a:srgbClr val="3366FF"/>
                </a:solidFill>
                <a:latin typeface="Courier New"/>
                <a:cs typeface="Courier New"/>
              </a:rPr>
              <a:t>chown</a:t>
            </a:r>
            <a:r>
              <a:rPr lang="en-US" sz="2400" dirty="0">
                <a:solidFill>
                  <a:sysClr val="windowText" lastClr="000000"/>
                </a:solidFill>
                <a:latin typeface="Calibri"/>
              </a:rPr>
              <a:t>: changes file permissions</a:t>
            </a:r>
          </a:p>
          <a:p>
            <a:pPr marL="0" indent="0" defTabSz="454048">
              <a:buNone/>
              <a:defRPr/>
            </a:pPr>
            <a:r>
              <a:rPr lang="en-US" sz="2400" b="1" dirty="0">
                <a:solidFill>
                  <a:srgbClr val="3366FF"/>
                </a:solidFill>
                <a:latin typeface="Courier New"/>
                <a:cs typeface="Courier New"/>
              </a:rPr>
              <a:t>-put,-get,-copyFromLocal</a:t>
            </a:r>
            <a:r>
              <a:rPr lang="en-US" sz="2400" b="1" dirty="0">
                <a:solidFill>
                  <a:srgbClr val="008000"/>
                </a:solidFill>
                <a:latin typeface="Courier New"/>
                <a:cs typeface="Courier New"/>
              </a:rPr>
              <a:t>,-</a:t>
            </a:r>
            <a:r>
              <a:rPr lang="en-US" sz="2400" b="1" dirty="0">
                <a:solidFill>
                  <a:srgbClr val="3366FF"/>
                </a:solidFill>
                <a:latin typeface="Courier New"/>
                <a:cs typeface="Courier New"/>
              </a:rPr>
              <a:t>copyToLocal</a:t>
            </a:r>
            <a:r>
              <a:rPr lang="en-US" sz="2400" dirty="0">
                <a:solidFill>
                  <a:sysClr val="windowText" lastClr="000000"/>
                </a:solidFill>
                <a:latin typeface="Calibri"/>
              </a:rPr>
              <a:t>: copies files from the local file system to the HDFS and vice versa. </a:t>
            </a:r>
          </a:p>
          <a:p>
            <a:pPr marL="0" indent="0" defTabSz="454048">
              <a:buNone/>
              <a:defRPr/>
            </a:pPr>
            <a:r>
              <a:rPr lang="en-US" sz="2400" b="1" dirty="0">
                <a:solidFill>
                  <a:srgbClr val="3366FF"/>
                </a:solidFill>
                <a:latin typeface="Courier New"/>
                <a:cs typeface="Courier New"/>
              </a:rPr>
              <a:t>-ls, -ls -R</a:t>
            </a:r>
            <a:r>
              <a:rPr lang="en-US" sz="2400" b="1" dirty="0">
                <a:solidFill>
                  <a:srgbClr val="008000"/>
                </a:solidFill>
                <a:latin typeface="Courier New"/>
                <a:cs typeface="Courier New"/>
              </a:rPr>
              <a:t>: </a:t>
            </a:r>
            <a:r>
              <a:rPr lang="en-US" sz="2400" dirty="0">
                <a:solidFill>
                  <a:sysClr val="windowText" lastClr="000000"/>
                </a:solidFill>
                <a:latin typeface="Calibri"/>
                <a:cs typeface="Courier New"/>
              </a:rPr>
              <a:t>list files/directories</a:t>
            </a:r>
          </a:p>
          <a:p>
            <a:pPr marL="0" indent="0" defTabSz="454048">
              <a:buNone/>
              <a:defRPr/>
            </a:pPr>
            <a:r>
              <a:rPr lang="en-US" sz="2400" b="1" dirty="0">
                <a:solidFill>
                  <a:srgbClr val="3366FF"/>
                </a:solidFill>
                <a:latin typeface="Courier New"/>
                <a:cs typeface="Courier New"/>
              </a:rPr>
              <a:t>-mv,-moveFromLocal</a:t>
            </a:r>
            <a:r>
              <a:rPr lang="en-US" sz="2400" b="1" dirty="0">
                <a:solidFill>
                  <a:srgbClr val="008000"/>
                </a:solidFill>
                <a:latin typeface="Courier New"/>
                <a:cs typeface="Courier New"/>
              </a:rPr>
              <a:t>,-</a:t>
            </a:r>
            <a:r>
              <a:rPr lang="en-US" sz="2400" b="1" dirty="0">
                <a:solidFill>
                  <a:srgbClr val="3366FF"/>
                </a:solidFill>
                <a:latin typeface="Courier New"/>
                <a:cs typeface="Courier New"/>
              </a:rPr>
              <a:t>moveToLocal</a:t>
            </a:r>
            <a:r>
              <a:rPr lang="en-US" sz="2400" dirty="0">
                <a:solidFill>
                  <a:sysClr val="windowText" lastClr="000000"/>
                </a:solidFill>
                <a:latin typeface="Calibri"/>
              </a:rPr>
              <a:t>: moves files</a:t>
            </a:r>
          </a:p>
          <a:p>
            <a:pPr marL="0" indent="0" defTabSz="454048">
              <a:buNone/>
              <a:defRPr/>
            </a:pPr>
            <a:r>
              <a:rPr lang="en-US" sz="2400" b="1" dirty="0">
                <a:solidFill>
                  <a:srgbClr val="3366FF"/>
                </a:solidFill>
                <a:latin typeface="Courier New"/>
                <a:cs typeface="Courier New"/>
              </a:rPr>
              <a:t>-stat</a:t>
            </a:r>
            <a:r>
              <a:rPr lang="en-US" sz="2400" dirty="0">
                <a:solidFill>
                  <a:sysClr val="windowText" lastClr="000000"/>
                </a:solidFill>
                <a:latin typeface="Calibri"/>
              </a:rPr>
              <a:t>: statistical info for any given file (block size, number of blocks, file type, etc.)</a:t>
            </a:r>
          </a:p>
          <a:p>
            <a:pPr marL="0" indent="0" defTabSz="454048">
              <a:buNone/>
              <a:defRPr/>
            </a:pPr>
            <a:r>
              <a:rPr lang="en-US" sz="2400" dirty="0">
                <a:solidFill>
                  <a:sysClr val="windowText" lastClr="000000"/>
                </a:solidFill>
                <a:latin typeface="Calibri"/>
              </a:rPr>
              <a:t>NOTE: Replacement for “Hadoop fs”</a:t>
            </a:r>
          </a:p>
        </p:txBody>
      </p:sp>
      <p:sp>
        <p:nvSpPr>
          <p:cNvPr id="7" name="Rounded Rectangle 6"/>
          <p:cNvSpPr/>
          <p:nvPr/>
        </p:nvSpPr>
        <p:spPr>
          <a:xfrm>
            <a:off x="3558858" y="1436258"/>
            <a:ext cx="4483579" cy="508860"/>
          </a:xfrm>
          <a:prstGeom prst="roundRect">
            <a:avLst/>
          </a:prstGeom>
          <a:solidFill>
            <a:srgbClr val="818A8F"/>
          </a:solidFill>
          <a:ln w="9525" cap="flat" cmpd="sng" algn="ctr">
            <a:solidFill>
              <a:srgbClr val="21A30F">
                <a:shade val="95000"/>
                <a:satMod val="105000"/>
              </a:srgbClr>
            </a:solidFill>
            <a:prstDash val="solid"/>
          </a:ln>
          <a:effectLst>
            <a:outerShdw blurRad="40000" dist="23000" dir="5400000" rotWithShape="0">
              <a:srgbClr val="000000">
                <a:alpha val="35000"/>
              </a:srgbClr>
            </a:outerShdw>
          </a:effectLst>
        </p:spPr>
        <p:txBody>
          <a:bodyPr lIns="90829" tIns="45415" rIns="90829" bIns="45415"/>
          <a:lstStyle/>
          <a:p>
            <a:pPr defTabSz="908096">
              <a:defRPr/>
            </a:pPr>
            <a:r>
              <a:rPr lang="en-US" b="1" kern="0" dirty="0">
                <a:solidFill>
                  <a:sysClr val="window" lastClr="FFFFFF"/>
                </a:solidFill>
                <a:latin typeface="Courier"/>
                <a:cs typeface="Courier"/>
              </a:rPr>
              <a:t> hdfs dfs –</a:t>
            </a:r>
            <a:r>
              <a:rPr lang="en-US" b="1" i="1" kern="0" dirty="0">
                <a:solidFill>
                  <a:sysClr val="window" lastClr="FFFFFF"/>
                </a:solidFill>
                <a:latin typeface="Courier"/>
                <a:cs typeface="Courier"/>
              </a:rPr>
              <a:t>command</a:t>
            </a:r>
            <a:r>
              <a:rPr lang="en-US" b="1" kern="0" dirty="0">
                <a:solidFill>
                  <a:sysClr val="window" lastClr="FFFFFF"/>
                </a:solidFill>
                <a:latin typeface="Courier"/>
                <a:cs typeface="Courier"/>
              </a:rPr>
              <a:t> [args]</a:t>
            </a:r>
          </a:p>
        </p:txBody>
      </p:sp>
    </p:spTree>
    <p:extLst>
      <p:ext uri="{BB962C8B-B14F-4D97-AF65-F5344CB8AC3E}">
        <p14:creationId xmlns:p14="http://schemas.microsoft.com/office/powerpoint/2010/main" val="24649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Examples of HDFS Commands</a:t>
            </a:r>
          </a:p>
        </p:txBody>
      </p:sp>
      <p:sp>
        <p:nvSpPr>
          <p:cNvPr id="2" name="Content Placeholder 1"/>
          <p:cNvSpPr>
            <a:spLocks noGrp="1"/>
          </p:cNvSpPr>
          <p:nvPr>
            <p:ph sz="quarter" idx="10"/>
          </p:nvPr>
        </p:nvSpPr>
        <p:spPr>
          <a:xfrm>
            <a:off x="2439158" y="1607931"/>
            <a:ext cx="8735348" cy="3225242"/>
          </a:xfrm>
        </p:spPr>
        <p:txBody>
          <a:bodyPr/>
          <a:lstStyle/>
          <a:p>
            <a:r>
              <a:rPr lang="en-US" sz="3200" dirty="0" err="1">
                <a:latin typeface="Courier New"/>
                <a:cs typeface="Courier New"/>
              </a:rPr>
              <a:t>hdfs</a:t>
            </a:r>
            <a:r>
              <a:rPr lang="en-US" sz="3200" dirty="0">
                <a:latin typeface="Courier New"/>
                <a:cs typeface="Courier New"/>
              </a:rPr>
              <a:t> </a:t>
            </a:r>
            <a:r>
              <a:rPr lang="en-US" sz="3200" dirty="0" err="1">
                <a:latin typeface="Courier New"/>
                <a:cs typeface="Courier New"/>
              </a:rPr>
              <a:t>dfs</a:t>
            </a:r>
            <a:r>
              <a:rPr lang="en-US" sz="3200" dirty="0">
                <a:latin typeface="Courier New"/>
                <a:cs typeface="Courier New"/>
              </a:rPr>
              <a:t> </a:t>
            </a:r>
            <a:r>
              <a:rPr lang="en-US" sz="3200" b="1" dirty="0">
                <a:latin typeface="Courier New"/>
                <a:cs typeface="Courier New"/>
              </a:rPr>
              <a:t>-</a:t>
            </a:r>
            <a:r>
              <a:rPr lang="en-US" sz="3200" b="1" dirty="0" err="1">
                <a:latin typeface="Courier New"/>
                <a:cs typeface="Courier New"/>
              </a:rPr>
              <a:t>mkdir</a:t>
            </a:r>
            <a:r>
              <a:rPr lang="en-US" sz="3200" b="1" dirty="0">
                <a:latin typeface="Courier New"/>
                <a:cs typeface="Courier New"/>
              </a:rPr>
              <a:t> </a:t>
            </a:r>
            <a:r>
              <a:rPr lang="en-US" sz="3200" dirty="0" err="1">
                <a:latin typeface="Courier New"/>
                <a:cs typeface="Courier New"/>
              </a:rPr>
              <a:t>mydata</a:t>
            </a:r>
            <a:endParaRPr lang="en-US" sz="3200" dirty="0">
              <a:latin typeface="Courier New"/>
              <a:cs typeface="Courier New"/>
            </a:endParaRPr>
          </a:p>
          <a:p>
            <a:endParaRPr lang="en-US" sz="3200" dirty="0">
              <a:latin typeface="Courier New"/>
              <a:cs typeface="Courier New"/>
            </a:endParaRPr>
          </a:p>
          <a:p>
            <a:r>
              <a:rPr lang="en-US" sz="3200" dirty="0" err="1">
                <a:latin typeface="Courier New"/>
                <a:cs typeface="Courier New"/>
              </a:rPr>
              <a:t>hdfs</a:t>
            </a:r>
            <a:r>
              <a:rPr lang="en-US" sz="3200" dirty="0">
                <a:latin typeface="Courier New"/>
                <a:cs typeface="Courier New"/>
              </a:rPr>
              <a:t> </a:t>
            </a:r>
            <a:r>
              <a:rPr lang="en-US" sz="3200" dirty="0" err="1">
                <a:latin typeface="Courier New"/>
                <a:cs typeface="Courier New"/>
              </a:rPr>
              <a:t>dfs</a:t>
            </a:r>
            <a:r>
              <a:rPr lang="en-US" sz="3200" dirty="0">
                <a:latin typeface="Courier New"/>
                <a:cs typeface="Courier New"/>
              </a:rPr>
              <a:t> </a:t>
            </a:r>
            <a:r>
              <a:rPr lang="en-US" sz="3200" b="1" dirty="0">
                <a:latin typeface="Courier New"/>
                <a:cs typeface="Courier New"/>
              </a:rPr>
              <a:t>-put </a:t>
            </a:r>
            <a:r>
              <a:rPr lang="en-US" sz="3200" dirty="0" err="1">
                <a:latin typeface="Courier New"/>
                <a:cs typeface="Courier New"/>
              </a:rPr>
              <a:t>numbers.txt</a:t>
            </a:r>
            <a:r>
              <a:rPr lang="en-US" sz="3200" dirty="0">
                <a:latin typeface="Courier New"/>
                <a:cs typeface="Courier New"/>
              </a:rPr>
              <a:t> </a:t>
            </a:r>
            <a:r>
              <a:rPr lang="en-US" sz="3200" dirty="0" err="1">
                <a:latin typeface="Courier New"/>
                <a:cs typeface="Courier New"/>
              </a:rPr>
              <a:t>mydata</a:t>
            </a:r>
            <a:r>
              <a:rPr lang="en-US" sz="3200" dirty="0">
                <a:latin typeface="Courier New"/>
                <a:cs typeface="Courier New"/>
              </a:rPr>
              <a:t>/</a:t>
            </a:r>
          </a:p>
          <a:p>
            <a:endParaRPr lang="en-US" sz="3200" dirty="0">
              <a:latin typeface="Courier New"/>
              <a:cs typeface="Courier New"/>
            </a:endParaRPr>
          </a:p>
          <a:p>
            <a:r>
              <a:rPr lang="en-US" sz="3200" dirty="0" err="1">
                <a:latin typeface="Courier New"/>
                <a:cs typeface="Courier New"/>
              </a:rPr>
              <a:t>hdfs</a:t>
            </a:r>
            <a:r>
              <a:rPr lang="en-US" sz="3200" dirty="0">
                <a:latin typeface="Courier New"/>
                <a:cs typeface="Courier New"/>
              </a:rPr>
              <a:t> </a:t>
            </a:r>
            <a:r>
              <a:rPr lang="en-US" sz="3200" dirty="0" err="1">
                <a:latin typeface="Courier New"/>
                <a:cs typeface="Courier New"/>
              </a:rPr>
              <a:t>dfs</a:t>
            </a:r>
            <a:r>
              <a:rPr lang="en-US" sz="3200" dirty="0">
                <a:latin typeface="Courier New"/>
                <a:cs typeface="Courier New"/>
              </a:rPr>
              <a:t> </a:t>
            </a:r>
            <a:r>
              <a:rPr lang="en-US" sz="3200" b="1" dirty="0">
                <a:latin typeface="Courier New"/>
                <a:cs typeface="Courier New"/>
              </a:rPr>
              <a:t>-</a:t>
            </a:r>
            <a:r>
              <a:rPr lang="en-US" sz="3200" b="1" dirty="0" err="1">
                <a:latin typeface="Courier New"/>
                <a:cs typeface="Courier New"/>
              </a:rPr>
              <a:t>ls</a:t>
            </a:r>
            <a:r>
              <a:rPr lang="en-US" sz="3200" b="1" dirty="0">
                <a:latin typeface="Courier New"/>
                <a:cs typeface="Courier New"/>
              </a:rPr>
              <a:t> </a:t>
            </a:r>
            <a:r>
              <a:rPr lang="en-US" sz="3200" dirty="0" err="1">
                <a:latin typeface="Courier New"/>
                <a:cs typeface="Courier New"/>
              </a:rPr>
              <a:t>mydata</a:t>
            </a:r>
            <a:endParaRPr lang="en-US" sz="3200" dirty="0">
              <a:latin typeface="Courier New"/>
              <a:cs typeface="Courier New"/>
            </a:endParaRPr>
          </a:p>
          <a:p>
            <a:endParaRPr lang="en-US" dirty="0"/>
          </a:p>
        </p:txBody>
      </p:sp>
      <p:sp>
        <p:nvSpPr>
          <p:cNvPr id="4" name="TextBox 3"/>
          <p:cNvSpPr txBox="1"/>
          <p:nvPr/>
        </p:nvSpPr>
        <p:spPr>
          <a:xfrm>
            <a:off x="2221006" y="4865746"/>
            <a:ext cx="6775076" cy="1569660"/>
          </a:xfrm>
          <a:prstGeom prst="rect">
            <a:avLst/>
          </a:prstGeom>
          <a:noFill/>
        </p:spPr>
        <p:txBody>
          <a:bodyPr wrap="square" rtlCol="0">
            <a:spAutoFit/>
          </a:bodyPr>
          <a:lstStyle/>
          <a:p>
            <a:r>
              <a:rPr lang="en-US" sz="3200" dirty="0"/>
              <a:t>Remember: This takes effect in HDFS (not locally) and uses the identity of the current user</a:t>
            </a:r>
          </a:p>
        </p:txBody>
      </p:sp>
    </p:spTree>
    <p:extLst>
      <p:ext uri="{BB962C8B-B14F-4D97-AF65-F5344CB8AC3E}">
        <p14:creationId xmlns:p14="http://schemas.microsoft.com/office/powerpoint/2010/main" val="718449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HDFS File Permissions – like Linux permissions</a:t>
            </a:r>
          </a:p>
        </p:txBody>
      </p:sp>
      <p:sp>
        <p:nvSpPr>
          <p:cNvPr id="2" name="Content Placeholder 1"/>
          <p:cNvSpPr>
            <a:spLocks noGrp="1"/>
          </p:cNvSpPr>
          <p:nvPr>
            <p:ph sz="quarter" idx="10"/>
          </p:nvPr>
        </p:nvSpPr>
        <p:spPr>
          <a:xfrm>
            <a:off x="1906593" y="1460505"/>
            <a:ext cx="8193307" cy="2391253"/>
          </a:xfrm>
        </p:spPr>
        <p:txBody>
          <a:bodyPr/>
          <a:lstStyle/>
          <a:p>
            <a:pPr defTabSz="454048">
              <a:defRPr/>
            </a:pPr>
            <a:r>
              <a:rPr lang="en-US" sz="2400" dirty="0">
                <a:solidFill>
                  <a:sysClr val="windowText" lastClr="000000"/>
                </a:solidFill>
              </a:rPr>
              <a:t>Files and directories have owners and groups</a:t>
            </a:r>
          </a:p>
          <a:p>
            <a:pPr defTabSz="454048">
              <a:defRPr/>
            </a:pPr>
            <a:r>
              <a:rPr lang="en-US" sz="2400" dirty="0">
                <a:solidFill>
                  <a:sysClr val="windowText" lastClr="000000"/>
                </a:solidFill>
              </a:rPr>
              <a:t>r = read</a:t>
            </a:r>
          </a:p>
          <a:p>
            <a:pPr defTabSz="454048">
              <a:defRPr/>
            </a:pPr>
            <a:r>
              <a:rPr lang="en-US" sz="2400" dirty="0">
                <a:solidFill>
                  <a:sysClr val="windowText" lastClr="000000"/>
                </a:solidFill>
              </a:rPr>
              <a:t>w = write</a:t>
            </a:r>
          </a:p>
          <a:p>
            <a:pPr defTabSz="454048">
              <a:defRPr/>
            </a:pPr>
            <a:r>
              <a:rPr lang="en-US" sz="2400" dirty="0">
                <a:solidFill>
                  <a:sysClr val="windowText" lastClr="000000"/>
                </a:solidFill>
              </a:rPr>
              <a:t>x = permission to access the contents of a directory</a:t>
            </a:r>
          </a:p>
          <a:p>
            <a:endParaRPr lang="en-US" dirty="0"/>
          </a:p>
        </p:txBody>
      </p:sp>
      <p:pic>
        <p:nvPicPr>
          <p:cNvPr id="7" name="Picture 6" descr="Screen Shot 2013-08-28 at 9.29.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7" y="3577224"/>
            <a:ext cx="11036127" cy="2739827"/>
          </a:xfrm>
          <a:prstGeom prst="rect">
            <a:avLst/>
          </a:prstGeom>
        </p:spPr>
      </p:pic>
    </p:spTree>
    <p:extLst>
      <p:ext uri="{BB962C8B-B14F-4D97-AF65-F5344CB8AC3E}">
        <p14:creationId xmlns:p14="http://schemas.microsoft.com/office/powerpoint/2010/main" val="1833094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MapReduce</a:t>
            </a:r>
          </a:p>
        </p:txBody>
      </p:sp>
    </p:spTree>
    <p:extLst>
      <p:ext uri="{BB962C8B-B14F-4D97-AF65-F5344CB8AC3E}">
        <p14:creationId xmlns:p14="http://schemas.microsoft.com/office/powerpoint/2010/main" val="871240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r>
              <a:rPr lang="en-US" dirty="0"/>
              <a:t>We want to use our distributed system to process arbitrarily large amounts of data</a:t>
            </a:r>
          </a:p>
          <a:p>
            <a:r>
              <a:rPr lang="en-US" dirty="0"/>
              <a:t>We can develop custom scripts for communicating among computers and solving a problem</a:t>
            </a:r>
          </a:p>
          <a:p>
            <a:r>
              <a:rPr lang="en-US" dirty="0"/>
              <a:t>The problem is that this script can be different for each task</a:t>
            </a:r>
          </a:p>
          <a:p>
            <a:r>
              <a:rPr lang="en-US" dirty="0"/>
              <a:t>“MapReduce is a programming model and an associated implementation for processing and generating large data sets”</a:t>
            </a:r>
            <a:br>
              <a:rPr lang="en-US" dirty="0"/>
            </a:br>
            <a:r>
              <a:rPr lang="en-US" dirty="0"/>
              <a:t>J. Dean, S. </a:t>
            </a:r>
            <a:r>
              <a:rPr lang="en-US" dirty="0" err="1"/>
              <a:t>Ghemawat</a:t>
            </a:r>
            <a:r>
              <a:rPr lang="en-US" dirty="0"/>
              <a:t>, “</a:t>
            </a:r>
            <a:r>
              <a:rPr lang="en-US" i="1" dirty="0"/>
              <a:t>MapReduce: Simplified Data Processing on Large Clusters</a:t>
            </a:r>
            <a:r>
              <a:rPr lang="en-US" dirty="0"/>
              <a:t>”, OSDI 2004</a:t>
            </a:r>
          </a:p>
        </p:txBody>
      </p:sp>
    </p:spTree>
    <p:extLst>
      <p:ext uri="{BB962C8B-B14F-4D97-AF65-F5344CB8AC3E}">
        <p14:creationId xmlns:p14="http://schemas.microsoft.com/office/powerpoint/2010/main" val="209996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94EE-C5A5-4A60-A2CD-8AF5D1AC45D4}"/>
              </a:ext>
            </a:extLst>
          </p:cNvPr>
          <p:cNvSpPr>
            <a:spLocks noGrp="1"/>
          </p:cNvSpPr>
          <p:nvPr>
            <p:ph type="title"/>
          </p:nvPr>
        </p:nvSpPr>
        <p:spPr/>
        <p:txBody>
          <a:bodyPr/>
          <a:lstStyle/>
          <a:p>
            <a:r>
              <a:rPr lang="en-US" dirty="0"/>
              <a:t>How to Install Spark on Your Own Computer</a:t>
            </a:r>
          </a:p>
        </p:txBody>
      </p:sp>
      <p:sp>
        <p:nvSpPr>
          <p:cNvPr id="3" name="Content Placeholder 2">
            <a:extLst>
              <a:ext uri="{FF2B5EF4-FFF2-40B4-BE49-F238E27FC236}">
                <a16:creationId xmlns:a16="http://schemas.microsoft.com/office/drawing/2014/main" id="{96A73893-21BC-4ECD-A395-26AB5170A688}"/>
              </a:ext>
            </a:extLst>
          </p:cNvPr>
          <p:cNvSpPr>
            <a:spLocks noGrp="1"/>
          </p:cNvSpPr>
          <p:nvPr>
            <p:ph idx="1"/>
          </p:nvPr>
        </p:nvSpPr>
        <p:spPr/>
        <p:txBody>
          <a:bodyPr/>
          <a:lstStyle/>
          <a:p>
            <a:r>
              <a:rPr lang="en-US" dirty="0"/>
              <a:t>Note that hive is not available for windows which means that direct SQL operations won’t work on the Windows platform</a:t>
            </a:r>
          </a:p>
          <a:p>
            <a:r>
              <a:rPr lang="en-US" dirty="0"/>
              <a:t>Also note that Hive is not required for the class</a:t>
            </a:r>
          </a:p>
          <a:p>
            <a:r>
              <a:rPr lang="en-US" dirty="0"/>
              <a:t>The process is moderately complicated, knowledge of environment variables, terminal windows, and shell scripts is required.</a:t>
            </a:r>
          </a:p>
          <a:p>
            <a:r>
              <a:rPr lang="en-US" dirty="0"/>
              <a:t>Anyone who considers themselves a “power user” should be able to easily complete the process</a:t>
            </a:r>
          </a:p>
        </p:txBody>
      </p:sp>
    </p:spTree>
    <p:extLst>
      <p:ext uri="{BB962C8B-B14F-4D97-AF65-F5344CB8AC3E}">
        <p14:creationId xmlns:p14="http://schemas.microsoft.com/office/powerpoint/2010/main" val="2656454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a:stCxn id="11" idx="3"/>
            <a:endCxn id="14" idx="1"/>
          </p:cNvCxnSpPr>
          <p:nvPr/>
        </p:nvCxnSpPr>
        <p:spPr>
          <a:xfrm>
            <a:off x="2790312" y="5457008"/>
            <a:ext cx="1548633" cy="2747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a:endCxn id="14" idx="3"/>
          </p:cNvCxnSpPr>
          <p:nvPr/>
        </p:nvCxnSpPr>
        <p:spPr>
          <a:xfrm flipV="1">
            <a:off x="2797148" y="5938905"/>
            <a:ext cx="1541797" cy="5051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The solution</a:t>
            </a:r>
          </a:p>
        </p:txBody>
      </p:sp>
      <p:sp>
        <p:nvSpPr>
          <p:cNvPr id="3" name="Content Placeholder 2"/>
          <p:cNvSpPr>
            <a:spLocks noGrp="1"/>
          </p:cNvSpPr>
          <p:nvPr>
            <p:ph idx="1"/>
          </p:nvPr>
        </p:nvSpPr>
        <p:spPr>
          <a:xfrm>
            <a:off x="838200" y="1825625"/>
            <a:ext cx="10515600" cy="2958410"/>
          </a:xfrm>
        </p:spPr>
        <p:txBody>
          <a:bodyPr/>
          <a:lstStyle/>
          <a:p>
            <a:r>
              <a:rPr lang="en-US" dirty="0"/>
              <a:t>Create a simple programming model where there is </a:t>
            </a:r>
            <a:r>
              <a:rPr lang="en-US" b="1" dirty="0"/>
              <a:t>no communication </a:t>
            </a:r>
            <a:r>
              <a:rPr lang="en-US" dirty="0"/>
              <a:t>between tasks, enhancing fault tolerance and lowering complexity</a:t>
            </a:r>
          </a:p>
          <a:p>
            <a:r>
              <a:rPr lang="en-US" dirty="0"/>
              <a:t>An example application:</a:t>
            </a:r>
          </a:p>
          <a:p>
            <a:pPr lvl="1"/>
            <a:r>
              <a:rPr lang="en-US" dirty="0"/>
              <a:t>Very large and distributed dataset of orders per month and state</a:t>
            </a:r>
          </a:p>
          <a:p>
            <a:pPr lvl="1"/>
            <a:r>
              <a:rPr lang="en-US" dirty="0"/>
              <a:t>We want to compute total number of orders per month</a:t>
            </a:r>
          </a:p>
          <a:p>
            <a:pPr lvl="1"/>
            <a:r>
              <a:rPr lang="en-US" dirty="0"/>
              <a:t>Any thoughts?</a:t>
            </a:r>
          </a:p>
        </p:txBody>
      </p:sp>
      <p:sp>
        <p:nvSpPr>
          <p:cNvPr id="6" name="Rounded Rectangle 5"/>
          <p:cNvSpPr/>
          <p:nvPr/>
        </p:nvSpPr>
        <p:spPr>
          <a:xfrm>
            <a:off x="2682732" y="4942422"/>
            <a:ext cx="1003444" cy="545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solidFill>
                  <a:schemeClr val="accent1">
                    <a:lumMod val="50000"/>
                  </a:schemeClr>
                </a:solidFill>
                <a:latin typeface="Consolas" panose="020B0609020204030204" pitchFamily="49" charset="0"/>
              </a:rPr>
              <a:t>JAN</a:t>
            </a:r>
            <a:r>
              <a:rPr lang="en-US" sz="1000" dirty="0">
                <a:latin typeface="Consolas" panose="020B0609020204030204" pitchFamily="49" charset="0"/>
              </a:rPr>
              <a:t>, </a:t>
            </a:r>
            <a:r>
              <a:rPr lang="en-US" sz="1000" dirty="0">
                <a:solidFill>
                  <a:schemeClr val="bg2">
                    <a:lumMod val="10000"/>
                  </a:schemeClr>
                </a:solidFill>
                <a:latin typeface="Consolas" panose="020B0609020204030204" pitchFamily="49" charset="0"/>
              </a:rPr>
              <a:t>CT</a:t>
            </a:r>
            <a:r>
              <a:rPr lang="en-US" sz="1000" dirty="0">
                <a:latin typeface="Consolas" panose="020B0609020204030204" pitchFamily="49" charset="0"/>
              </a:rPr>
              <a:t>, 4</a:t>
            </a:r>
          </a:p>
          <a:p>
            <a:pPr algn="ctr"/>
            <a:r>
              <a:rPr lang="en-US" sz="1000" dirty="0">
                <a:solidFill>
                  <a:schemeClr val="accent2">
                    <a:lumMod val="50000"/>
                  </a:schemeClr>
                </a:solidFill>
                <a:latin typeface="Consolas" panose="020B0609020204030204" pitchFamily="49" charset="0"/>
              </a:rPr>
              <a:t>FEB</a:t>
            </a:r>
            <a:r>
              <a:rPr lang="en-US" sz="1000" dirty="0">
                <a:latin typeface="Consolas" panose="020B0609020204030204" pitchFamily="49" charset="0"/>
              </a:rPr>
              <a:t>, </a:t>
            </a:r>
            <a:r>
              <a:rPr lang="en-US" sz="1000" dirty="0">
                <a:solidFill>
                  <a:srgbClr val="00B0F0"/>
                </a:solidFill>
                <a:latin typeface="Consolas" panose="020B0609020204030204" pitchFamily="49" charset="0"/>
              </a:rPr>
              <a:t>PA</a:t>
            </a:r>
            <a:r>
              <a:rPr lang="en-US" sz="1000" dirty="0">
                <a:latin typeface="Consolas" panose="020B0609020204030204" pitchFamily="49" charset="0"/>
              </a:rPr>
              <a:t>, 1</a:t>
            </a:r>
          </a:p>
          <a:p>
            <a:pPr algn="ctr"/>
            <a:r>
              <a:rPr lang="en-US" sz="1000" dirty="0">
                <a:solidFill>
                  <a:schemeClr val="accent2">
                    <a:lumMod val="50000"/>
                  </a:schemeClr>
                </a:solidFill>
                <a:latin typeface="Consolas" panose="020B0609020204030204" pitchFamily="49" charset="0"/>
              </a:rPr>
              <a:t>FEB</a:t>
            </a:r>
            <a:r>
              <a:rPr lang="en-US" sz="1000" dirty="0">
                <a:latin typeface="Consolas" panose="020B0609020204030204" pitchFamily="49" charset="0"/>
              </a:rPr>
              <a:t>, </a:t>
            </a:r>
            <a:r>
              <a:rPr lang="en-US" sz="1000" dirty="0">
                <a:solidFill>
                  <a:srgbClr val="00B050"/>
                </a:solidFill>
                <a:latin typeface="Consolas" panose="020B0609020204030204" pitchFamily="49" charset="0"/>
              </a:rPr>
              <a:t>NJ</a:t>
            </a:r>
            <a:r>
              <a:rPr lang="en-US" sz="1000" dirty="0">
                <a:latin typeface="Consolas" panose="020B0609020204030204" pitchFamily="49" charset="0"/>
              </a:rPr>
              <a:t>, 1</a:t>
            </a:r>
          </a:p>
        </p:txBody>
      </p:sp>
      <p:sp>
        <p:nvSpPr>
          <p:cNvPr id="7" name="Rounded Rectangle 6"/>
          <p:cNvSpPr/>
          <p:nvPr/>
        </p:nvSpPr>
        <p:spPr>
          <a:xfrm>
            <a:off x="6010716" y="5981812"/>
            <a:ext cx="1003443" cy="4755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solidFill>
                  <a:schemeClr val="accent2">
                    <a:lumMod val="50000"/>
                  </a:schemeClr>
                </a:solidFill>
                <a:latin typeface="Consolas" panose="020B0609020204030204" pitchFamily="49" charset="0"/>
              </a:rPr>
              <a:t>FEB</a:t>
            </a:r>
            <a:r>
              <a:rPr lang="en-US" sz="1000">
                <a:latin typeface="Consolas" panose="020B0609020204030204" pitchFamily="49" charset="0"/>
              </a:rPr>
              <a:t>, </a:t>
            </a:r>
            <a:r>
              <a:rPr lang="en-US" sz="1000">
                <a:solidFill>
                  <a:srgbClr val="FF0000"/>
                </a:solidFill>
                <a:latin typeface="Consolas" panose="020B0609020204030204" pitchFamily="49" charset="0"/>
              </a:rPr>
              <a:t>NY</a:t>
            </a:r>
            <a:r>
              <a:rPr lang="en-US" sz="1000">
                <a:latin typeface="Consolas" panose="020B0609020204030204" pitchFamily="49" charset="0"/>
              </a:rPr>
              <a:t>, 2</a:t>
            </a:r>
          </a:p>
          <a:p>
            <a:pPr algn="ctr"/>
            <a:r>
              <a:rPr lang="en-US" sz="1000">
                <a:solidFill>
                  <a:schemeClr val="accent2">
                    <a:lumMod val="50000"/>
                  </a:schemeClr>
                </a:solidFill>
                <a:latin typeface="Consolas" panose="020B0609020204030204" pitchFamily="49" charset="0"/>
              </a:rPr>
              <a:t>FEB</a:t>
            </a:r>
            <a:r>
              <a:rPr lang="en-US" sz="1000">
                <a:latin typeface="Consolas" panose="020B0609020204030204" pitchFamily="49" charset="0"/>
              </a:rPr>
              <a:t>, </a:t>
            </a:r>
            <a:r>
              <a:rPr lang="en-US" sz="1000">
                <a:solidFill>
                  <a:srgbClr val="002060"/>
                </a:solidFill>
                <a:latin typeface="Consolas" panose="020B0609020204030204" pitchFamily="49" charset="0"/>
              </a:rPr>
              <a:t>VT</a:t>
            </a:r>
            <a:r>
              <a:rPr lang="en-US" sz="1000">
                <a:latin typeface="Consolas" panose="020B0609020204030204" pitchFamily="49" charset="0"/>
              </a:rPr>
              <a:t>, 1</a:t>
            </a:r>
          </a:p>
          <a:p>
            <a:pPr algn="ctr"/>
            <a:r>
              <a:rPr lang="en-US" sz="1000">
                <a:solidFill>
                  <a:schemeClr val="accent6">
                    <a:lumMod val="50000"/>
                  </a:schemeClr>
                </a:solidFill>
                <a:latin typeface="Consolas" panose="020B0609020204030204" pitchFamily="49" charset="0"/>
              </a:rPr>
              <a:t>MAR</a:t>
            </a:r>
            <a:r>
              <a:rPr lang="en-US" sz="1000">
                <a:latin typeface="Consolas" panose="020B0609020204030204" pitchFamily="49" charset="0"/>
              </a:rPr>
              <a:t>, </a:t>
            </a:r>
            <a:r>
              <a:rPr lang="en-US" sz="1000">
                <a:solidFill>
                  <a:srgbClr val="00B050"/>
                </a:solidFill>
                <a:latin typeface="Consolas" panose="020B0609020204030204" pitchFamily="49" charset="0"/>
              </a:rPr>
              <a:t>NJ</a:t>
            </a:r>
            <a:r>
              <a:rPr lang="en-US" sz="1000">
                <a:latin typeface="Consolas" panose="020B0609020204030204" pitchFamily="49" charset="0"/>
              </a:rPr>
              <a:t>, 2</a:t>
            </a:r>
            <a:endParaRPr lang="en-US" sz="1000" dirty="0">
              <a:latin typeface="Consolas" panose="020B0609020204030204" pitchFamily="49" charset="0"/>
            </a:endParaRPr>
          </a:p>
        </p:txBody>
      </p:sp>
      <p:sp>
        <p:nvSpPr>
          <p:cNvPr id="8" name="Rounded Rectangle 7"/>
          <p:cNvSpPr/>
          <p:nvPr/>
        </p:nvSpPr>
        <p:spPr>
          <a:xfrm>
            <a:off x="2710733" y="5923936"/>
            <a:ext cx="975443" cy="5333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solidFill>
                  <a:schemeClr val="accent6">
                    <a:lumMod val="50000"/>
                  </a:schemeClr>
                </a:solidFill>
                <a:latin typeface="Consolas" panose="020B0609020204030204" pitchFamily="49" charset="0"/>
              </a:rPr>
              <a:t>MAR</a:t>
            </a:r>
            <a:r>
              <a:rPr lang="en-US" sz="1000">
                <a:latin typeface="Consolas" panose="020B0609020204030204" pitchFamily="49" charset="0"/>
              </a:rPr>
              <a:t>, </a:t>
            </a:r>
            <a:r>
              <a:rPr lang="en-US" sz="1000">
                <a:solidFill>
                  <a:srgbClr val="FF0000"/>
                </a:solidFill>
                <a:latin typeface="Consolas" panose="020B0609020204030204" pitchFamily="49" charset="0"/>
              </a:rPr>
              <a:t>NY</a:t>
            </a:r>
            <a:r>
              <a:rPr lang="en-US" sz="1000">
                <a:latin typeface="Consolas" panose="020B0609020204030204" pitchFamily="49" charset="0"/>
              </a:rPr>
              <a:t>, 1</a:t>
            </a:r>
          </a:p>
          <a:p>
            <a:pPr algn="ctr"/>
            <a:r>
              <a:rPr lang="en-US" sz="1000">
                <a:solidFill>
                  <a:schemeClr val="accent6">
                    <a:lumMod val="50000"/>
                  </a:schemeClr>
                </a:solidFill>
                <a:latin typeface="Consolas" panose="020B0609020204030204" pitchFamily="49" charset="0"/>
              </a:rPr>
              <a:t>MAR</a:t>
            </a:r>
            <a:r>
              <a:rPr lang="en-US" sz="1000">
                <a:latin typeface="Consolas" panose="020B0609020204030204" pitchFamily="49" charset="0"/>
              </a:rPr>
              <a:t>, </a:t>
            </a:r>
            <a:r>
              <a:rPr lang="en-US" sz="1000">
                <a:solidFill>
                  <a:srgbClr val="002060"/>
                </a:solidFill>
                <a:latin typeface="Consolas" panose="020B0609020204030204" pitchFamily="49" charset="0"/>
              </a:rPr>
              <a:t>VT</a:t>
            </a:r>
            <a:r>
              <a:rPr lang="en-US" sz="1000">
                <a:latin typeface="Consolas" panose="020B0609020204030204" pitchFamily="49" charset="0"/>
              </a:rPr>
              <a:t>, 2</a:t>
            </a:r>
          </a:p>
          <a:p>
            <a:pPr algn="ctr"/>
            <a:r>
              <a:rPr lang="en-US" sz="1000">
                <a:solidFill>
                  <a:schemeClr val="accent6">
                    <a:lumMod val="50000"/>
                  </a:schemeClr>
                </a:solidFill>
                <a:latin typeface="Consolas" panose="020B0609020204030204" pitchFamily="49" charset="0"/>
              </a:rPr>
              <a:t>MAR</a:t>
            </a:r>
            <a:r>
              <a:rPr lang="en-US" sz="1000">
                <a:latin typeface="Consolas" panose="020B0609020204030204" pitchFamily="49" charset="0"/>
              </a:rPr>
              <a:t>, </a:t>
            </a:r>
            <a:r>
              <a:rPr lang="en-US" sz="1000">
                <a:solidFill>
                  <a:srgbClr val="00B0F0"/>
                </a:solidFill>
                <a:latin typeface="Consolas" panose="020B0609020204030204" pitchFamily="49" charset="0"/>
              </a:rPr>
              <a:t>PA</a:t>
            </a:r>
            <a:r>
              <a:rPr lang="en-US" sz="1000">
                <a:latin typeface="Consolas" panose="020B0609020204030204" pitchFamily="49" charset="0"/>
              </a:rPr>
              <a:t>, 3</a:t>
            </a:r>
            <a:endParaRPr lang="en-US" sz="1000" dirty="0">
              <a:latin typeface="Consolas" panose="020B0609020204030204" pitchFamily="49"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2300" y="6119733"/>
            <a:ext cx="454848" cy="648697"/>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6177" y="6014145"/>
            <a:ext cx="454848" cy="648697"/>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5464" y="5132659"/>
            <a:ext cx="454848" cy="648697"/>
          </a:xfrm>
          <a:prstGeom prst="rect">
            <a:avLst/>
          </a:prstGeom>
        </p:spPr>
      </p:pic>
      <p:sp>
        <p:nvSpPr>
          <p:cNvPr id="12" name="Rounded Rectangle 11"/>
          <p:cNvSpPr/>
          <p:nvPr/>
        </p:nvSpPr>
        <p:spPr>
          <a:xfrm>
            <a:off x="6010716" y="4942421"/>
            <a:ext cx="1003444" cy="5459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a:solidFill>
                  <a:schemeClr val="accent1">
                    <a:lumMod val="50000"/>
                  </a:schemeClr>
                </a:solidFill>
                <a:latin typeface="Consolas" panose="020B0609020204030204" pitchFamily="49" charset="0"/>
              </a:rPr>
              <a:t>JAN</a:t>
            </a:r>
            <a:r>
              <a:rPr lang="en-US" sz="1000">
                <a:latin typeface="Consolas" panose="020B0609020204030204" pitchFamily="49" charset="0"/>
              </a:rPr>
              <a:t>, </a:t>
            </a:r>
            <a:r>
              <a:rPr lang="en-US" sz="1000">
                <a:solidFill>
                  <a:srgbClr val="FF0000"/>
                </a:solidFill>
                <a:latin typeface="Consolas" panose="020B0609020204030204" pitchFamily="49" charset="0"/>
              </a:rPr>
              <a:t>NY</a:t>
            </a:r>
            <a:r>
              <a:rPr lang="en-US" sz="1000">
                <a:latin typeface="Consolas" panose="020B0609020204030204" pitchFamily="49" charset="0"/>
              </a:rPr>
              <a:t>, 3</a:t>
            </a:r>
          </a:p>
          <a:p>
            <a:pPr algn="ctr"/>
            <a:r>
              <a:rPr lang="en-US" sz="1000">
                <a:solidFill>
                  <a:schemeClr val="accent1">
                    <a:lumMod val="50000"/>
                  </a:schemeClr>
                </a:solidFill>
                <a:latin typeface="Consolas" panose="020B0609020204030204" pitchFamily="49" charset="0"/>
              </a:rPr>
              <a:t>JAN</a:t>
            </a:r>
            <a:r>
              <a:rPr lang="en-US" sz="1000">
                <a:latin typeface="Consolas" panose="020B0609020204030204" pitchFamily="49" charset="0"/>
              </a:rPr>
              <a:t>, </a:t>
            </a:r>
            <a:r>
              <a:rPr lang="en-US" sz="1000">
                <a:solidFill>
                  <a:srgbClr val="00B0F0"/>
                </a:solidFill>
                <a:latin typeface="Consolas" panose="020B0609020204030204" pitchFamily="49" charset="0"/>
              </a:rPr>
              <a:t>PA</a:t>
            </a:r>
            <a:r>
              <a:rPr lang="en-US" sz="1000">
                <a:latin typeface="Consolas" panose="020B0609020204030204" pitchFamily="49" charset="0"/>
              </a:rPr>
              <a:t>, 1</a:t>
            </a:r>
          </a:p>
          <a:p>
            <a:pPr algn="ctr"/>
            <a:r>
              <a:rPr lang="en-US" sz="1000">
                <a:solidFill>
                  <a:schemeClr val="accent1">
                    <a:lumMod val="50000"/>
                  </a:schemeClr>
                </a:solidFill>
                <a:latin typeface="Consolas" panose="020B0609020204030204" pitchFamily="49" charset="0"/>
              </a:rPr>
              <a:t>JAN</a:t>
            </a:r>
            <a:r>
              <a:rPr lang="en-US" sz="1000">
                <a:latin typeface="Consolas" panose="020B0609020204030204" pitchFamily="49" charset="0"/>
              </a:rPr>
              <a:t>, </a:t>
            </a:r>
            <a:r>
              <a:rPr lang="en-US" sz="1000">
                <a:solidFill>
                  <a:srgbClr val="00B050"/>
                </a:solidFill>
                <a:latin typeface="Consolas" panose="020B0609020204030204" pitchFamily="49" charset="0"/>
              </a:rPr>
              <a:t>NJ</a:t>
            </a:r>
            <a:r>
              <a:rPr lang="en-US" sz="1000">
                <a:latin typeface="Consolas" panose="020B0609020204030204" pitchFamily="49" charset="0"/>
              </a:rPr>
              <a:t>, 2</a:t>
            </a:r>
            <a:endParaRPr lang="en-US" sz="1000" dirty="0">
              <a:latin typeface="Consolas" panose="020B0609020204030204" pitchFamily="49"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6177" y="5132660"/>
            <a:ext cx="454848" cy="648697"/>
          </a:xfrm>
          <a:prstGeom prst="rect">
            <a:avLst/>
          </a:prstGeom>
        </p:spPr>
      </p:pic>
      <p:sp>
        <p:nvSpPr>
          <p:cNvPr id="14" name="Oval 13"/>
          <p:cNvSpPr/>
          <p:nvPr/>
        </p:nvSpPr>
        <p:spPr>
          <a:xfrm>
            <a:off x="4288486" y="5688825"/>
            <a:ext cx="344557" cy="292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0" idx="1"/>
            <a:endCxn id="14" idx="5"/>
          </p:cNvCxnSpPr>
          <p:nvPr/>
        </p:nvCxnSpPr>
        <p:spPr>
          <a:xfrm flipH="1" flipV="1">
            <a:off x="4582584" y="5938905"/>
            <a:ext cx="1013593" cy="3995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3" idx="1"/>
            <a:endCxn id="14" idx="7"/>
          </p:cNvCxnSpPr>
          <p:nvPr/>
        </p:nvCxnSpPr>
        <p:spPr>
          <a:xfrm flipH="1">
            <a:off x="4582584" y="5457009"/>
            <a:ext cx="1013593" cy="27472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012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p:sp>
        <p:nvSpPr>
          <p:cNvPr id="3" name="Content Placeholder 2"/>
          <p:cNvSpPr>
            <a:spLocks noGrp="1"/>
          </p:cNvSpPr>
          <p:nvPr>
            <p:ph idx="1"/>
          </p:nvPr>
        </p:nvSpPr>
        <p:spPr>
          <a:xfrm>
            <a:off x="838200" y="1825625"/>
            <a:ext cx="10515600" cy="3434864"/>
          </a:xfrm>
        </p:spPr>
        <p:txBody>
          <a:bodyPr>
            <a:normAutofit lnSpcReduction="10000"/>
          </a:bodyPr>
          <a:lstStyle/>
          <a:p>
            <a:r>
              <a:rPr lang="en-US" dirty="0"/>
              <a:t>Computation takes a set of </a:t>
            </a:r>
            <a:r>
              <a:rPr lang="en-US" i="1" dirty="0"/>
              <a:t>input</a:t>
            </a:r>
            <a:r>
              <a:rPr lang="en-US" dirty="0"/>
              <a:t> key/value pairs and produces a set of </a:t>
            </a:r>
            <a:r>
              <a:rPr lang="en-US" i="1" dirty="0"/>
              <a:t>output</a:t>
            </a:r>
            <a:r>
              <a:rPr lang="en-US" dirty="0"/>
              <a:t> key/value pairs</a:t>
            </a:r>
          </a:p>
          <a:p>
            <a:r>
              <a:rPr lang="en-US" dirty="0"/>
              <a:t>The user implements two functions: </a:t>
            </a:r>
            <a:r>
              <a:rPr lang="en-US" i="1" dirty="0"/>
              <a:t>Map</a:t>
            </a:r>
            <a:r>
              <a:rPr lang="en-US" dirty="0"/>
              <a:t> and </a:t>
            </a:r>
            <a:r>
              <a:rPr lang="en-US" i="1" dirty="0"/>
              <a:t>Reduce</a:t>
            </a:r>
            <a:endParaRPr lang="en-US" dirty="0"/>
          </a:p>
          <a:p>
            <a:r>
              <a:rPr lang="en-US" b="1" dirty="0"/>
              <a:t>Map</a:t>
            </a:r>
            <a:r>
              <a:rPr lang="en-US" dirty="0"/>
              <a:t>: takes an input </a:t>
            </a:r>
            <a:r>
              <a:rPr lang="en-US" i="1" dirty="0"/>
              <a:t>element</a:t>
            </a:r>
            <a:r>
              <a:rPr lang="en-US" dirty="0"/>
              <a:t> and produces a set of </a:t>
            </a:r>
            <a:r>
              <a:rPr lang="en-US" i="1" dirty="0"/>
              <a:t>intermediate</a:t>
            </a:r>
            <a:r>
              <a:rPr lang="en-US" dirty="0"/>
              <a:t> key/value pairs</a:t>
            </a:r>
          </a:p>
          <a:p>
            <a:r>
              <a:rPr lang="en-US" b="1" dirty="0"/>
              <a:t>Reduce</a:t>
            </a:r>
            <a:r>
              <a:rPr lang="en-US" dirty="0"/>
              <a:t>: accepts an </a:t>
            </a:r>
            <a:r>
              <a:rPr lang="en-US" i="1" dirty="0"/>
              <a:t>intermediate </a:t>
            </a:r>
            <a:r>
              <a:rPr lang="en-US" dirty="0"/>
              <a:t>key and a pair of values for the same key and combines them into zero or one value.</a:t>
            </a:r>
          </a:p>
          <a:p>
            <a:r>
              <a:rPr lang="en-US" dirty="0"/>
              <a:t>The program stops when no more key-value pairs can be reduced</a:t>
            </a:r>
          </a:p>
        </p:txBody>
      </p:sp>
      <p:graphicFrame>
        <p:nvGraphicFramePr>
          <p:cNvPr id="4" name="Diagram 3"/>
          <p:cNvGraphicFramePr/>
          <p:nvPr>
            <p:extLst>
              <p:ext uri="{D42A27DB-BD31-4B8C-83A1-F6EECF244321}">
                <p14:modId xmlns:p14="http://schemas.microsoft.com/office/powerpoint/2010/main" val="13941026"/>
              </p:ext>
            </p:extLst>
          </p:nvPr>
        </p:nvGraphicFramePr>
        <p:xfrm>
          <a:off x="3846715" y="5454126"/>
          <a:ext cx="3892556" cy="877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7676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075708"/>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224150"/>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034142"/>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Tree>
    <p:extLst>
      <p:ext uri="{BB962C8B-B14F-4D97-AF65-F5344CB8AC3E}">
        <p14:creationId xmlns:p14="http://schemas.microsoft.com/office/powerpoint/2010/main" val="2122770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075708"/>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224150"/>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034142"/>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a:off x="4718136" y="3218808"/>
            <a:ext cx="4137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897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075708"/>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224150"/>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034142"/>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a:off x="4718136" y="3218808"/>
            <a:ext cx="4137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369332"/>
          </a:xfrm>
          <a:prstGeom prst="rect">
            <a:avLst/>
          </a:prstGeom>
          <a:noFill/>
        </p:spPr>
        <p:txBody>
          <a:bodyPr wrap="square" rtlCol="0">
            <a:spAutoFit/>
          </a:bodyPr>
          <a:lstStyle/>
          <a:p>
            <a:r>
              <a:rPr lang="en-US" b="1" dirty="0">
                <a:solidFill>
                  <a:srgbClr val="00B050"/>
                </a:solidFill>
              </a:rPr>
              <a:t>(1, 1)</a:t>
            </a:r>
          </a:p>
        </p:txBody>
      </p:sp>
    </p:spTree>
    <p:extLst>
      <p:ext uri="{BB962C8B-B14F-4D97-AF65-F5344CB8AC3E}">
        <p14:creationId xmlns:p14="http://schemas.microsoft.com/office/powerpoint/2010/main" val="398031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348841"/>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497283"/>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307275"/>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flipV="1">
            <a:off x="4718136" y="3218808"/>
            <a:ext cx="413754" cy="273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369332"/>
          </a:xfrm>
          <a:prstGeom prst="rect">
            <a:avLst/>
          </a:prstGeom>
          <a:noFill/>
        </p:spPr>
        <p:txBody>
          <a:bodyPr wrap="square" rtlCol="0">
            <a:spAutoFit/>
          </a:bodyPr>
          <a:lstStyle/>
          <a:p>
            <a:r>
              <a:rPr lang="en-US" b="1" dirty="0">
                <a:solidFill>
                  <a:srgbClr val="00B050"/>
                </a:solidFill>
              </a:rPr>
              <a:t>(1, 1)</a:t>
            </a:r>
          </a:p>
        </p:txBody>
      </p:sp>
    </p:spTree>
    <p:extLst>
      <p:ext uri="{BB962C8B-B14F-4D97-AF65-F5344CB8AC3E}">
        <p14:creationId xmlns:p14="http://schemas.microsoft.com/office/powerpoint/2010/main" val="986045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3348841"/>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3497283"/>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3307275"/>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flipV="1">
            <a:off x="4718136" y="3218808"/>
            <a:ext cx="413754" cy="273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646331"/>
          </a:xfrm>
          <a:prstGeom prst="rect">
            <a:avLst/>
          </a:prstGeom>
          <a:noFill/>
        </p:spPr>
        <p:txBody>
          <a:bodyPr wrap="square" rtlCol="0">
            <a:spAutoFit/>
          </a:bodyPr>
          <a:lstStyle/>
          <a:p>
            <a:r>
              <a:rPr lang="en-US" dirty="0"/>
              <a:t>(1, 1)</a:t>
            </a:r>
          </a:p>
          <a:p>
            <a:r>
              <a:rPr lang="en-US" b="1" dirty="0">
                <a:solidFill>
                  <a:srgbClr val="00B050"/>
                </a:solidFill>
              </a:rPr>
              <a:t>(1, 2)</a:t>
            </a:r>
          </a:p>
        </p:txBody>
      </p:sp>
    </p:spTree>
    <p:extLst>
      <p:ext uri="{BB962C8B-B14F-4D97-AF65-F5344CB8AC3E}">
        <p14:creationId xmlns:p14="http://schemas.microsoft.com/office/powerpoint/2010/main" val="339649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5568700"/>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5717142"/>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5527134"/>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flipV="1">
            <a:off x="4718136" y="3218808"/>
            <a:ext cx="413754" cy="24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2862322"/>
          </a:xfrm>
          <a:prstGeom prst="rect">
            <a:avLst/>
          </a:prstGeom>
          <a:noFill/>
        </p:spPr>
        <p:txBody>
          <a:bodyPr wrap="square" rtlCol="0">
            <a:spAutoFit/>
          </a:bodyPr>
          <a:lstStyle/>
          <a:p>
            <a:r>
              <a:rPr lang="en-US" dirty="0"/>
              <a:t>(1, 1)</a:t>
            </a:r>
          </a:p>
          <a:p>
            <a:r>
              <a:rPr lang="en-US" dirty="0"/>
              <a:t>(1, 2)</a:t>
            </a:r>
          </a:p>
          <a:p>
            <a:r>
              <a:rPr lang="en-US" dirty="0"/>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b="1" dirty="0">
                <a:solidFill>
                  <a:srgbClr val="00B050"/>
                </a:solidFill>
              </a:rPr>
              <a:t>(1, 10)</a:t>
            </a:r>
          </a:p>
        </p:txBody>
      </p:sp>
    </p:spTree>
    <p:extLst>
      <p:ext uri="{BB962C8B-B14F-4D97-AF65-F5344CB8AC3E}">
        <p14:creationId xmlns:p14="http://schemas.microsoft.com/office/powerpoint/2010/main" val="1568402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466313"/>
          </a:xfrm>
        </p:spPr>
        <p:txBody>
          <a:bodyPr>
            <a:normAutofit/>
          </a:bodyPr>
          <a:lstStyle/>
          <a:p>
            <a:r>
              <a:rPr lang="en-US" sz="2400" b="1" dirty="0"/>
              <a:t>Map</a:t>
            </a:r>
            <a:r>
              <a:rPr lang="en-US" sz="2400" dirty="0"/>
              <a:t>: takes an </a:t>
            </a:r>
            <a:r>
              <a:rPr lang="en-US" sz="2400" dirty="0">
                <a:solidFill>
                  <a:srgbClr val="FF0000"/>
                </a:solidFill>
              </a:rPr>
              <a:t>in</a:t>
            </a:r>
            <a:r>
              <a:rPr lang="en-US" sz="2400" dirty="0">
                <a:solidFill>
                  <a:schemeClr val="accent4">
                    <a:lumMod val="75000"/>
                  </a:schemeClr>
                </a:solidFill>
              </a:rPr>
              <a:t>put </a:t>
            </a:r>
            <a:r>
              <a:rPr lang="en-US" sz="2400" i="1" dirty="0">
                <a:solidFill>
                  <a:schemeClr val="accent4">
                    <a:lumMod val="75000"/>
                  </a:schemeClr>
                </a:solidFill>
              </a:rPr>
              <a:t>element</a:t>
            </a:r>
            <a:r>
              <a:rPr lang="en-US" sz="2400" dirty="0"/>
              <a:t> and produces a set of </a:t>
            </a:r>
            <a:r>
              <a:rPr lang="en-US" sz="2400" i="1" dirty="0">
                <a:solidFill>
                  <a:srgbClr val="0070C0"/>
                </a:solidFill>
              </a:rPr>
              <a:t>intermediate</a:t>
            </a:r>
            <a:r>
              <a:rPr lang="en-US" sz="2400" dirty="0">
                <a:solidFill>
                  <a:srgbClr val="0070C0"/>
                </a:solidFill>
              </a:rPr>
              <a:t> </a:t>
            </a:r>
            <a:r>
              <a:rPr lang="en-US" sz="2400" dirty="0">
                <a:solidFill>
                  <a:srgbClr val="00B050"/>
                </a:solidFill>
              </a:rPr>
              <a:t>key/value pair</a:t>
            </a:r>
            <a:r>
              <a:rPr lang="en-US" sz="2400" dirty="0">
                <a:solidFill>
                  <a:schemeClr val="accent1"/>
                </a:solidFill>
              </a:rPr>
              <a:t>s</a:t>
            </a:r>
          </a:p>
        </p:txBody>
      </p:sp>
      <p:sp>
        <p:nvSpPr>
          <p:cNvPr id="5" name="TextBox 4"/>
          <p:cNvSpPr txBox="1"/>
          <p:nvPr/>
        </p:nvSpPr>
        <p:spPr>
          <a:xfrm>
            <a:off x="2190998" y="3034144"/>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6" name="TextBox 5"/>
          <p:cNvSpPr txBox="1"/>
          <p:nvPr/>
        </p:nvSpPr>
        <p:spPr>
          <a:xfrm>
            <a:off x="2020999" y="2523506"/>
            <a:ext cx="679994" cy="369332"/>
          </a:xfrm>
          <a:prstGeom prst="rect">
            <a:avLst/>
          </a:prstGeom>
          <a:noFill/>
        </p:spPr>
        <p:txBody>
          <a:bodyPr wrap="none" rtlCol="0">
            <a:spAutoFit/>
          </a:bodyPr>
          <a:lstStyle/>
          <a:p>
            <a:r>
              <a:rPr lang="en-US" b="1" i="1" dirty="0">
                <a:solidFill>
                  <a:srgbClr val="FF0000"/>
                </a:solidFill>
              </a:rPr>
              <a:t>input</a:t>
            </a:r>
          </a:p>
        </p:txBody>
      </p:sp>
      <p:sp>
        <p:nvSpPr>
          <p:cNvPr id="8" name="Rectangle 7"/>
          <p:cNvSpPr/>
          <p:nvPr/>
        </p:nvSpPr>
        <p:spPr>
          <a:xfrm>
            <a:off x="2173184" y="5568700"/>
            <a:ext cx="339997"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576946" y="5717142"/>
            <a:ext cx="6056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587" y="5527134"/>
            <a:ext cx="1535549" cy="369332"/>
          </a:xfrm>
          <a:prstGeom prst="rect">
            <a:avLst/>
          </a:prstGeom>
          <a:noFill/>
        </p:spPr>
        <p:txBody>
          <a:bodyPr wrap="none" rtlCol="0">
            <a:spAutoFit/>
          </a:bodyPr>
          <a:lstStyle/>
          <a:p>
            <a:r>
              <a:rPr lang="en-US" b="1" dirty="0">
                <a:solidFill>
                  <a:schemeClr val="accent4">
                    <a:lumMod val="75000"/>
                  </a:schemeClr>
                </a:solidFill>
              </a:rPr>
              <a:t>input element</a:t>
            </a:r>
          </a:p>
        </p:txBody>
      </p:sp>
      <p:sp>
        <p:nvSpPr>
          <p:cNvPr id="15" name="TextBox 14"/>
          <p:cNvSpPr txBox="1"/>
          <p:nvPr/>
        </p:nvSpPr>
        <p:spPr>
          <a:xfrm>
            <a:off x="5131890" y="3034142"/>
            <a:ext cx="1654620" cy="369332"/>
          </a:xfrm>
          <a:prstGeom prst="rect">
            <a:avLst/>
          </a:prstGeom>
          <a:noFill/>
        </p:spPr>
        <p:txBody>
          <a:bodyPr wrap="none" rtlCol="0">
            <a:spAutoFit/>
          </a:bodyPr>
          <a:lstStyle/>
          <a:p>
            <a:r>
              <a:rPr lang="en-US"/>
              <a:t>lambda e: (1, e)</a:t>
            </a:r>
            <a:endParaRPr lang="en-US" i="1" dirty="0"/>
          </a:p>
        </p:txBody>
      </p:sp>
      <p:sp>
        <p:nvSpPr>
          <p:cNvPr id="16" name="TextBox 15"/>
          <p:cNvSpPr txBox="1"/>
          <p:nvPr/>
        </p:nvSpPr>
        <p:spPr>
          <a:xfrm>
            <a:off x="5647256" y="2713508"/>
            <a:ext cx="623889" cy="369332"/>
          </a:xfrm>
          <a:prstGeom prst="rect">
            <a:avLst/>
          </a:prstGeom>
          <a:noFill/>
        </p:spPr>
        <p:txBody>
          <a:bodyPr wrap="none" rtlCol="0">
            <a:spAutoFit/>
          </a:bodyPr>
          <a:lstStyle/>
          <a:p>
            <a:r>
              <a:rPr lang="en-US" b="1"/>
              <a:t>Map</a:t>
            </a:r>
          </a:p>
        </p:txBody>
      </p:sp>
      <p:cxnSp>
        <p:nvCxnSpPr>
          <p:cNvPr id="17" name="Straight Arrow Connector 16"/>
          <p:cNvCxnSpPr>
            <a:stCxn id="11" idx="3"/>
            <a:endCxn id="15" idx="1"/>
          </p:cNvCxnSpPr>
          <p:nvPr/>
        </p:nvCxnSpPr>
        <p:spPr>
          <a:xfrm flipV="1">
            <a:off x="4718136" y="3218808"/>
            <a:ext cx="413754" cy="24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14276" y="2523506"/>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8078153" y="3034144"/>
            <a:ext cx="851138" cy="2862322"/>
          </a:xfrm>
          <a:prstGeom prst="rect">
            <a:avLst/>
          </a:prstGeom>
          <a:noFill/>
        </p:spPr>
        <p:txBody>
          <a:bodyPr wrap="square" rtlCol="0">
            <a:spAutoFit/>
          </a:bodyPr>
          <a:lstStyle/>
          <a:p>
            <a:r>
              <a:rPr lang="en-US" dirty="0"/>
              <a:t>(1, 1)</a:t>
            </a:r>
          </a:p>
          <a:p>
            <a:r>
              <a:rPr lang="en-US" dirty="0"/>
              <a:t>(1, 2)</a:t>
            </a:r>
          </a:p>
          <a:p>
            <a:r>
              <a:rPr lang="en-US" dirty="0"/>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b="1" dirty="0">
                <a:solidFill>
                  <a:srgbClr val="00B050"/>
                </a:solidFill>
              </a:rPr>
              <a:t>(1, 10)</a:t>
            </a:r>
          </a:p>
        </p:txBody>
      </p:sp>
      <p:sp>
        <p:nvSpPr>
          <p:cNvPr id="24" name="TextBox 23"/>
          <p:cNvSpPr txBox="1"/>
          <p:nvPr/>
        </p:nvSpPr>
        <p:spPr>
          <a:xfrm>
            <a:off x="902525" y="6227778"/>
            <a:ext cx="10892084" cy="369332"/>
          </a:xfrm>
          <a:prstGeom prst="rect">
            <a:avLst/>
          </a:prstGeom>
          <a:noFill/>
        </p:spPr>
        <p:txBody>
          <a:bodyPr wrap="none" rtlCol="0">
            <a:spAutoFit/>
          </a:bodyPr>
          <a:lstStyle/>
          <a:p>
            <a:r>
              <a:rPr lang="en-US" dirty="0"/>
              <a:t>Identify 1) input, 2) input element, 3) map function (3.1 rule for key, 3.2 rule for value), 6) intermediate key / value</a:t>
            </a:r>
          </a:p>
        </p:txBody>
      </p:sp>
    </p:spTree>
    <p:extLst>
      <p:ext uri="{BB962C8B-B14F-4D97-AF65-F5344CB8AC3E}">
        <p14:creationId xmlns:p14="http://schemas.microsoft.com/office/powerpoint/2010/main" val="900971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063"/>
            <a:ext cx="10515600" cy="1325563"/>
          </a:xfrm>
        </p:spPr>
        <p:txBody>
          <a:bodyPr/>
          <a:lstStyle/>
          <a:p>
            <a:r>
              <a:rPr lang="en-US" dirty="0"/>
              <a:t>MapReduce</a:t>
            </a:r>
            <a:r>
              <a:rPr lang="en-US"/>
              <a:t>: example</a:t>
            </a:r>
            <a:endParaRPr lang="en-US" dirty="0"/>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1730793" y="3246271"/>
            <a:ext cx="792713" cy="2862322"/>
          </a:xfrm>
          <a:prstGeom prst="rect">
            <a:avLst/>
          </a:prstGeom>
          <a:noFill/>
        </p:spPr>
        <p:txBody>
          <a:bodyPr wrap="square" rtlCol="0">
            <a:spAutoFit/>
          </a:bodyPr>
          <a:lstStyle/>
          <a:p>
            <a:r>
              <a:rPr lang="en-US" b="1" dirty="0">
                <a:solidFill>
                  <a:srgbClr val="00B050"/>
                </a:solidFill>
              </a:rPr>
              <a:t>(1, 1)</a:t>
            </a:r>
          </a:p>
          <a:p>
            <a:r>
              <a:rPr lang="en-US" dirty="0"/>
              <a:t>(1, 2)</a:t>
            </a:r>
          </a:p>
          <a:p>
            <a:r>
              <a:rPr lang="en-US" b="1" dirty="0">
                <a:solidFill>
                  <a:srgbClr val="00B050"/>
                </a:solidFill>
              </a:rPr>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14" name="Rectangle 13"/>
          <p:cNvSpPr/>
          <p:nvPr/>
        </p:nvSpPr>
        <p:spPr>
          <a:xfrm>
            <a:off x="2078181" y="38400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3" y="3901947"/>
            <a:ext cx="1074716" cy="94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85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285B-4408-474F-8E49-1C09E34D4AFA}"/>
              </a:ext>
            </a:extLst>
          </p:cNvPr>
          <p:cNvSpPr>
            <a:spLocks noGrp="1"/>
          </p:cNvSpPr>
          <p:nvPr>
            <p:ph type="title"/>
          </p:nvPr>
        </p:nvSpPr>
        <p:spPr>
          <a:xfrm>
            <a:off x="838200" y="365125"/>
            <a:ext cx="10515600" cy="1174115"/>
          </a:xfrm>
        </p:spPr>
        <p:txBody>
          <a:bodyPr/>
          <a:lstStyle/>
          <a:p>
            <a:r>
              <a:rPr lang="en-US" dirty="0"/>
              <a:t>How to Install Spark on Windows</a:t>
            </a:r>
          </a:p>
        </p:txBody>
      </p:sp>
      <p:sp>
        <p:nvSpPr>
          <p:cNvPr id="3" name="Content Placeholder 2">
            <a:extLst>
              <a:ext uri="{FF2B5EF4-FFF2-40B4-BE49-F238E27FC236}">
                <a16:creationId xmlns:a16="http://schemas.microsoft.com/office/drawing/2014/main" id="{25A1EE71-5671-4B0C-BDDF-2A0BF9277730}"/>
              </a:ext>
            </a:extLst>
          </p:cNvPr>
          <p:cNvSpPr>
            <a:spLocks noGrp="1"/>
          </p:cNvSpPr>
          <p:nvPr>
            <p:ph idx="1"/>
          </p:nvPr>
        </p:nvSpPr>
        <p:spPr>
          <a:xfrm>
            <a:off x="838200" y="1539240"/>
            <a:ext cx="10576560" cy="4713923"/>
          </a:xfrm>
        </p:spPr>
        <p:txBody>
          <a:bodyPr>
            <a:normAutofit/>
          </a:bodyPr>
          <a:lstStyle/>
          <a:p>
            <a:r>
              <a:rPr lang="en-US" dirty="0"/>
              <a:t>Install Anaconda and </a:t>
            </a:r>
            <a:r>
              <a:rPr lang="en-US" dirty="0" err="1"/>
              <a:t>pyspark</a:t>
            </a:r>
            <a:r>
              <a:rPr lang="en-US" dirty="0"/>
              <a:t> (already covered in lecture 1)</a:t>
            </a:r>
          </a:p>
          <a:p>
            <a:r>
              <a:rPr lang="en-US" dirty="0" err="1"/>
              <a:t>Pyspark</a:t>
            </a:r>
            <a:r>
              <a:rPr lang="en-US" dirty="0"/>
              <a:t> needs an actual spark installation located outside of Anaconda</a:t>
            </a:r>
          </a:p>
          <a:p>
            <a:r>
              <a:rPr lang="en-US" dirty="0"/>
              <a:t>Here is a tutorial on how to install spark on Windows (my favorite platform):  </a:t>
            </a:r>
            <a:r>
              <a:rPr lang="en-US" dirty="0">
                <a:hlinkClick r:id="rId2"/>
              </a:rPr>
              <a:t>https://medium.com/@GalarnykMichael/install-spark-on-windows-pyspark-4498a5d8d66c</a:t>
            </a:r>
            <a:endParaRPr lang="en-US" dirty="0"/>
          </a:p>
          <a:p>
            <a:r>
              <a:rPr lang="en-US" dirty="0"/>
              <a:t>Essentially, need to download spark and a Hadoop utility for Windows</a:t>
            </a:r>
          </a:p>
          <a:p>
            <a:r>
              <a:rPr lang="en-US" dirty="0"/>
              <a:t>Unzip spark, set spark environment variables, copy Hadoop utility to the spark home directory.</a:t>
            </a:r>
          </a:p>
        </p:txBody>
      </p:sp>
    </p:spTree>
    <p:extLst>
      <p:ext uri="{BB962C8B-B14F-4D97-AF65-F5344CB8AC3E}">
        <p14:creationId xmlns:p14="http://schemas.microsoft.com/office/powerpoint/2010/main" val="2230141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1730793" y="3246271"/>
            <a:ext cx="792713" cy="2862322"/>
          </a:xfrm>
          <a:prstGeom prst="rect">
            <a:avLst/>
          </a:prstGeom>
          <a:noFill/>
        </p:spPr>
        <p:txBody>
          <a:bodyPr wrap="square" rtlCol="0">
            <a:spAutoFit/>
          </a:bodyPr>
          <a:lstStyle/>
          <a:p>
            <a:r>
              <a:rPr lang="en-US" b="1" dirty="0">
                <a:solidFill>
                  <a:srgbClr val="00B050"/>
                </a:solidFill>
              </a:rPr>
              <a:t>(1, 1)</a:t>
            </a:r>
          </a:p>
          <a:p>
            <a:r>
              <a:rPr lang="en-US" dirty="0"/>
              <a:t>(1, 2)</a:t>
            </a:r>
          </a:p>
          <a:p>
            <a:r>
              <a:rPr lang="en-US" b="1" dirty="0">
                <a:solidFill>
                  <a:srgbClr val="00B050"/>
                </a:solidFill>
              </a:rPr>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14" name="Rectangle 13"/>
          <p:cNvSpPr/>
          <p:nvPr/>
        </p:nvSpPr>
        <p:spPr>
          <a:xfrm>
            <a:off x="2078181" y="38400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3" y="3901947"/>
            <a:ext cx="1074716" cy="94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spTree>
    <p:extLst>
      <p:ext uri="{BB962C8B-B14F-4D97-AF65-F5344CB8AC3E}">
        <p14:creationId xmlns:p14="http://schemas.microsoft.com/office/powerpoint/2010/main" val="561976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8772861" y="3246271"/>
            <a:ext cx="792713" cy="369332"/>
          </a:xfrm>
          <a:prstGeom prst="rect">
            <a:avLst/>
          </a:prstGeom>
          <a:noFill/>
        </p:spPr>
        <p:txBody>
          <a:bodyPr wrap="square" rtlCol="0">
            <a:spAutoFit/>
          </a:bodyPr>
          <a:lstStyle/>
          <a:p>
            <a:r>
              <a:rPr lang="en-US" b="1" dirty="0">
                <a:solidFill>
                  <a:srgbClr val="FF0000"/>
                </a:solidFill>
              </a:rPr>
              <a:t>(1, 4)</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1730793" y="3246271"/>
            <a:ext cx="792713" cy="2862322"/>
          </a:xfrm>
          <a:prstGeom prst="rect">
            <a:avLst/>
          </a:prstGeom>
          <a:noFill/>
        </p:spPr>
        <p:txBody>
          <a:bodyPr wrap="square" rtlCol="0">
            <a:spAutoFit/>
          </a:bodyPr>
          <a:lstStyle/>
          <a:p>
            <a:r>
              <a:rPr lang="en-US" b="1" dirty="0">
                <a:solidFill>
                  <a:srgbClr val="00B050"/>
                </a:solidFill>
              </a:rPr>
              <a:t>(1, 1)</a:t>
            </a:r>
          </a:p>
          <a:p>
            <a:r>
              <a:rPr lang="en-US" dirty="0"/>
              <a:t>(1, 2)</a:t>
            </a:r>
          </a:p>
          <a:p>
            <a:r>
              <a:rPr lang="en-US" b="1" dirty="0">
                <a:solidFill>
                  <a:srgbClr val="00B050"/>
                </a:solidFill>
              </a:rPr>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14" name="Rectangle 13"/>
          <p:cNvSpPr/>
          <p:nvPr/>
        </p:nvSpPr>
        <p:spPr>
          <a:xfrm>
            <a:off x="2078181" y="38400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3" y="3901947"/>
            <a:ext cx="1074716" cy="94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cxnSp>
        <p:nvCxnSpPr>
          <p:cNvPr id="36" name="Straight Arrow Connector 35"/>
          <p:cNvCxnSpPr>
            <a:stCxn id="27" idx="3"/>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1952964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(1, 4)</a:t>
            </a:r>
          </a:p>
          <a:p>
            <a:r>
              <a:rPr lang="en-US" dirty="0"/>
              <a:t>(1, 2)</a:t>
            </a:r>
          </a:p>
          <a:p>
            <a:endParaRPr lang="en-US" b="1" dirty="0">
              <a:solidFill>
                <a:srgbClr val="00B050"/>
              </a:solidFill>
            </a:endParaRP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a:t>
            </a:r>
            <a:r>
              <a:rPr lang="en-US"/>
              <a:t>: example</a:t>
            </a:r>
            <a:endParaRPr lang="en-US" dirty="0"/>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22" name="TextBox 21"/>
          <p:cNvSpPr txBox="1"/>
          <p:nvPr/>
        </p:nvSpPr>
        <p:spPr>
          <a:xfrm>
            <a:off x="1730793" y="3246271"/>
            <a:ext cx="792713" cy="2862322"/>
          </a:xfrm>
          <a:prstGeom prst="rect">
            <a:avLst/>
          </a:prstGeom>
          <a:noFill/>
        </p:spPr>
        <p:txBody>
          <a:bodyPr wrap="square" rtlCol="0">
            <a:spAutoFit/>
          </a:bodyPr>
          <a:lstStyle/>
          <a:p>
            <a:r>
              <a:rPr lang="en-US" b="1" dirty="0">
                <a:solidFill>
                  <a:srgbClr val="00B050"/>
                </a:solidFill>
              </a:rPr>
              <a:t>(1, 1)</a:t>
            </a:r>
          </a:p>
          <a:p>
            <a:r>
              <a:rPr lang="en-US" dirty="0"/>
              <a:t>(1, 2)</a:t>
            </a:r>
          </a:p>
          <a:p>
            <a:r>
              <a:rPr lang="en-US" b="1" dirty="0">
                <a:solidFill>
                  <a:srgbClr val="00B050"/>
                </a:solidFill>
              </a:rPr>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14" name="Rectangle 13"/>
          <p:cNvSpPr/>
          <p:nvPr/>
        </p:nvSpPr>
        <p:spPr>
          <a:xfrm>
            <a:off x="2078181" y="38400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3" y="3901947"/>
            <a:ext cx="1074716" cy="94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cxnSp>
        <p:nvCxnSpPr>
          <p:cNvPr id="36" name="Straight Arrow Connector 35"/>
          <p:cNvCxnSpPr>
            <a:stCxn id="27" idx="3"/>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400460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730793" y="3246271"/>
            <a:ext cx="792713" cy="2862322"/>
          </a:xfrm>
          <a:prstGeom prst="rect">
            <a:avLst/>
          </a:prstGeom>
          <a:noFill/>
        </p:spPr>
        <p:txBody>
          <a:bodyPr wrap="square" rtlCol="0">
            <a:spAutoFit/>
          </a:bodyPr>
          <a:lstStyle/>
          <a:p>
            <a:r>
              <a:rPr lang="en-US" b="1" dirty="0">
                <a:solidFill>
                  <a:srgbClr val="00B050"/>
                </a:solidFill>
              </a:rPr>
              <a:t>(1, 1)</a:t>
            </a:r>
          </a:p>
          <a:p>
            <a:r>
              <a:rPr lang="en-US" dirty="0"/>
              <a:t>(1, 2)</a:t>
            </a:r>
          </a:p>
          <a:p>
            <a:r>
              <a:rPr lang="en-US" b="1" dirty="0">
                <a:solidFill>
                  <a:srgbClr val="00B050"/>
                </a:solidFill>
              </a:rPr>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9" name="TextBox 28"/>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(1, 4)</a:t>
            </a:r>
          </a:p>
          <a:p>
            <a:r>
              <a:rPr lang="en-US" dirty="0"/>
              <a:t>(1, 2)</a:t>
            </a:r>
          </a:p>
          <a:p>
            <a:endParaRPr lang="en-US" b="1" dirty="0">
              <a:solidFill>
                <a:srgbClr val="00B050"/>
              </a:solidFill>
            </a:endParaRP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38400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3" y="3901947"/>
            <a:ext cx="1074716" cy="94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cxnSp>
        <p:nvCxnSpPr>
          <p:cNvPr id="36" name="Straight Arrow Connector 35"/>
          <p:cNvCxnSpPr>
            <a:stCxn id="27" idx="3"/>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40" name="TextBox 39"/>
          <p:cNvSpPr txBox="1"/>
          <p:nvPr/>
        </p:nvSpPr>
        <p:spPr>
          <a:xfrm>
            <a:off x="6744199" y="6099236"/>
            <a:ext cx="4471609" cy="369332"/>
          </a:xfrm>
          <a:prstGeom prst="rect">
            <a:avLst/>
          </a:prstGeom>
          <a:noFill/>
        </p:spPr>
        <p:txBody>
          <a:bodyPr wrap="none" rtlCol="0">
            <a:spAutoFit/>
          </a:bodyPr>
          <a:lstStyle/>
          <a:p>
            <a:r>
              <a:rPr lang="en-US" b="1" u="sng" dirty="0"/>
              <a:t>Outputs are always going to be sorted by key</a:t>
            </a:r>
          </a:p>
        </p:txBody>
      </p:sp>
      <p:sp>
        <p:nvSpPr>
          <p:cNvPr id="41" name="Rectangle 40"/>
          <p:cNvSpPr/>
          <p:nvPr/>
        </p:nvSpPr>
        <p:spPr>
          <a:xfrm>
            <a:off x="8893908" y="3305648"/>
            <a:ext cx="172193" cy="27210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32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dirty="0"/>
              <a:t>(1, 4)</a:t>
            </a:r>
          </a:p>
          <a:p>
            <a:r>
              <a:rPr lang="en-US" dirty="0"/>
              <a:t>(1, 2)</a:t>
            </a:r>
          </a:p>
          <a:p>
            <a:endParaRPr lang="en-US" b="1" dirty="0">
              <a:solidFill>
                <a:srgbClr val="00B050"/>
              </a:solidFill>
            </a:endParaRP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21" name="TextBox 20"/>
          <p:cNvSpPr txBox="1"/>
          <p:nvPr/>
        </p:nvSpPr>
        <p:spPr>
          <a:xfrm>
            <a:off x="1266916" y="2735633"/>
            <a:ext cx="2466381" cy="369332"/>
          </a:xfrm>
          <a:prstGeom prst="rect">
            <a:avLst/>
          </a:prstGeom>
          <a:noFill/>
        </p:spPr>
        <p:txBody>
          <a:bodyPr wrap="none" rtlCol="0">
            <a:spAutoFit/>
          </a:bodyPr>
          <a:lstStyle/>
          <a:p>
            <a:r>
              <a:rPr lang="en-US" b="1" i="1" dirty="0">
                <a:solidFill>
                  <a:srgbClr val="0070C0"/>
                </a:solidFill>
              </a:rPr>
              <a:t>Intermediate pairs</a:t>
            </a:r>
            <a:r>
              <a:rPr lang="en-US" b="1" dirty="0">
                <a:solidFill>
                  <a:srgbClr val="0070C0"/>
                </a:solidFill>
              </a:rPr>
              <a:t> (</a:t>
            </a:r>
            <a:r>
              <a:rPr lang="en-US" b="1" i="1" dirty="0">
                <a:solidFill>
                  <a:srgbClr val="0070C0"/>
                </a:solidFill>
              </a:rPr>
              <a:t>t</a:t>
            </a:r>
            <a:r>
              <a:rPr lang="en-US" b="1" dirty="0">
                <a:solidFill>
                  <a:srgbClr val="0070C0"/>
                </a:solidFill>
              </a:rPr>
              <a:t>+1)</a:t>
            </a:r>
            <a:endParaRPr lang="en-US" b="1" i="1" dirty="0">
              <a:solidFill>
                <a:srgbClr val="0070C0"/>
              </a:solidFill>
            </a:endParaRPr>
          </a:p>
        </p:txBody>
      </p:sp>
      <p:sp>
        <p:nvSpPr>
          <p:cNvPr id="22" name="TextBox 21"/>
          <p:cNvSpPr txBox="1"/>
          <p:nvPr/>
        </p:nvSpPr>
        <p:spPr>
          <a:xfrm>
            <a:off x="8196167" y="2735633"/>
            <a:ext cx="2233945" cy="369332"/>
          </a:xfrm>
          <a:prstGeom prst="rect">
            <a:avLst/>
          </a:prstGeom>
          <a:noFill/>
        </p:spPr>
        <p:txBody>
          <a:bodyPr wrap="none" rtlCol="0">
            <a:spAutoFit/>
          </a:bodyPr>
          <a:lstStyle/>
          <a:p>
            <a:r>
              <a:rPr lang="en-US" b="1" i="1" dirty="0">
                <a:solidFill>
                  <a:srgbClr val="0070C0"/>
                </a:solidFill>
              </a:rPr>
              <a:t>Intermediate pairs </a:t>
            </a:r>
            <a:r>
              <a:rPr lang="en-US" b="1" dirty="0">
                <a:solidFill>
                  <a:srgbClr val="0070C0"/>
                </a:solidFill>
              </a:rPr>
              <a:t>(</a:t>
            </a:r>
            <a:r>
              <a:rPr lang="en-US" b="1" i="1" dirty="0">
                <a:solidFill>
                  <a:srgbClr val="0070C0"/>
                </a:solidFill>
              </a:rPr>
              <a:t>t</a:t>
            </a:r>
            <a:r>
              <a:rPr lang="en-US" b="1" dirty="0">
                <a:solidFill>
                  <a:srgbClr val="0070C0"/>
                </a:solidFill>
              </a:rPr>
              <a:t>)</a:t>
            </a:r>
          </a:p>
        </p:txBody>
      </p:sp>
      <p:sp>
        <p:nvSpPr>
          <p:cNvPr id="15" name="TextBox 14"/>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(1, 4)</a:t>
            </a:r>
          </a:p>
          <a:p>
            <a:r>
              <a:rPr lang="en-US" dirty="0"/>
              <a:t>(1, 2)</a:t>
            </a:r>
          </a:p>
          <a:p>
            <a:endParaRPr lang="en-US" b="1" dirty="0">
              <a:solidFill>
                <a:srgbClr val="00B050"/>
              </a:solidFill>
            </a:endParaRP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cxnSp>
        <p:nvCxnSpPr>
          <p:cNvPr id="5" name="Curved Connector 4"/>
          <p:cNvCxnSpPr>
            <a:stCxn id="15" idx="2"/>
            <a:endCxn id="16" idx="2"/>
          </p:cNvCxnSpPr>
          <p:nvPr/>
        </p:nvCxnSpPr>
        <p:spPr>
          <a:xfrm rot="5400000">
            <a:off x="5647452" y="2586827"/>
            <a:ext cx="12700" cy="7043533"/>
          </a:xfrm>
          <a:prstGeom prst="curvedConnector3">
            <a:avLst>
              <a:gd name="adj1" fmla="val 395066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15843" y="6204857"/>
            <a:ext cx="1475917" cy="369332"/>
          </a:xfrm>
          <a:prstGeom prst="rect">
            <a:avLst/>
          </a:prstGeom>
          <a:noFill/>
        </p:spPr>
        <p:txBody>
          <a:bodyPr wrap="none" rtlCol="0">
            <a:spAutoFit/>
          </a:bodyPr>
          <a:lstStyle/>
          <a:p>
            <a:r>
              <a:rPr lang="en-US"/>
              <a:t>Next iteration</a:t>
            </a:r>
          </a:p>
        </p:txBody>
      </p:sp>
    </p:spTree>
    <p:extLst>
      <p:ext uri="{BB962C8B-B14F-4D97-AF65-F5344CB8AC3E}">
        <p14:creationId xmlns:p14="http://schemas.microsoft.com/office/powerpoint/2010/main" val="564797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b="1" dirty="0">
                <a:solidFill>
                  <a:srgbClr val="00B050"/>
                </a:solidFill>
              </a:rPr>
              <a:t>(1, 4)</a:t>
            </a:r>
          </a:p>
          <a:p>
            <a:r>
              <a:rPr lang="en-US" dirty="0"/>
              <a:t>(1, 2)</a:t>
            </a:r>
          </a:p>
          <a:p>
            <a:endParaRPr lang="en-US" b="1" dirty="0">
              <a:solidFill>
                <a:srgbClr val="00B050"/>
              </a:solidFill>
            </a:endParaRPr>
          </a:p>
          <a:p>
            <a:r>
              <a:rPr lang="en-US" b="1" dirty="0">
                <a:solidFill>
                  <a:srgbClr val="00B050"/>
                </a:solidFill>
              </a:rPr>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4096737"/>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4" y="3901947"/>
            <a:ext cx="1074715" cy="331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sp>
        <p:nvSpPr>
          <p:cNvPr id="22" name="TextBox 21"/>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2036573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b="1" dirty="0">
                <a:solidFill>
                  <a:srgbClr val="00B050"/>
                </a:solidFill>
              </a:rPr>
              <a:t>(1, 4)</a:t>
            </a:r>
          </a:p>
          <a:p>
            <a:r>
              <a:rPr lang="en-US" dirty="0"/>
              <a:t>(1, 2)</a:t>
            </a:r>
          </a:p>
          <a:p>
            <a:endParaRPr lang="en-US" b="1" dirty="0">
              <a:solidFill>
                <a:srgbClr val="00B050"/>
              </a:solidFill>
            </a:endParaRPr>
          </a:p>
          <a:p>
            <a:r>
              <a:rPr lang="en-US" b="1" dirty="0">
                <a:solidFill>
                  <a:srgbClr val="00B050"/>
                </a:solidFill>
              </a:rPr>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9" name="TextBox 28"/>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(1, 8)</a:t>
            </a:r>
          </a:p>
          <a:p>
            <a:r>
              <a:rPr lang="en-US" dirty="0"/>
              <a:t>(1, 2)</a:t>
            </a:r>
          </a:p>
          <a:p>
            <a:endParaRPr lang="en-US" b="1" dirty="0">
              <a:solidFill>
                <a:srgbClr val="00B050"/>
              </a:solidFill>
            </a:endParaRPr>
          </a:p>
          <a:p>
            <a:endParaRPr lang="en-US" dirty="0"/>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4096737"/>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4" y="3901947"/>
            <a:ext cx="1074715" cy="331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cxnSp>
        <p:nvCxnSpPr>
          <p:cNvPr id="20" name="Straight Arrow Connector 19"/>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8371302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b="1" dirty="0">
                <a:solidFill>
                  <a:srgbClr val="00B050"/>
                </a:solidFill>
              </a:rPr>
              <a:t>(1, 8)</a:t>
            </a:r>
          </a:p>
          <a:p>
            <a:r>
              <a:rPr lang="en-US" dirty="0"/>
              <a:t>(1, 2)</a:t>
            </a:r>
          </a:p>
          <a:p>
            <a:endParaRPr lang="en-US" b="1" dirty="0">
              <a:solidFill>
                <a:srgbClr val="00B050"/>
              </a:solidFill>
            </a:endParaRPr>
          </a:p>
          <a:p>
            <a:endParaRPr lang="en-US" b="1" dirty="0">
              <a:solidFill>
                <a:srgbClr val="00B050"/>
              </a:solidFill>
            </a:endParaRPr>
          </a:p>
          <a:p>
            <a:r>
              <a:rPr lang="en-US" b="1" dirty="0">
                <a:solidFill>
                  <a:srgbClr val="00B050"/>
                </a:solidFill>
              </a:rPr>
              <a:t>(1, 5)</a:t>
            </a:r>
          </a:p>
          <a:p>
            <a:r>
              <a:rPr lang="en-US" dirty="0"/>
              <a:t>(1, 6)</a:t>
            </a:r>
          </a:p>
          <a:p>
            <a:r>
              <a:rPr lang="en-US" dirty="0"/>
              <a:t>(1, 7)</a:t>
            </a:r>
          </a:p>
          <a:p>
            <a:r>
              <a:rPr lang="en-US" dirty="0"/>
              <a:t>(1, 8)</a:t>
            </a:r>
          </a:p>
          <a:p>
            <a:r>
              <a:rPr lang="en-US" dirty="0"/>
              <a:t>(1, 9)</a:t>
            </a:r>
          </a:p>
          <a:p>
            <a:r>
              <a:rPr lang="en-US" dirty="0"/>
              <a:t>(1, 10)</a:t>
            </a:r>
          </a:p>
        </p:txBody>
      </p:sp>
      <p:sp>
        <p:nvSpPr>
          <p:cNvPr id="29" name="TextBox 28"/>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(1, 13)</a:t>
            </a:r>
          </a:p>
          <a:p>
            <a:r>
              <a:rPr lang="en-US" dirty="0"/>
              <a:t>(1, 2)</a:t>
            </a:r>
          </a:p>
          <a:p>
            <a:endParaRPr lang="en-US" b="1" dirty="0">
              <a:solidFill>
                <a:srgbClr val="00B050"/>
              </a:solidFill>
            </a:endParaRPr>
          </a:p>
          <a:p>
            <a:endParaRPr lang="en-US" dirty="0"/>
          </a:p>
          <a:p>
            <a:endParaRPr lang="en-US" dirty="0"/>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43932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4" y="3901947"/>
            <a:ext cx="1074715" cy="331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sp>
        <p:nvSpPr>
          <p:cNvPr id="35" name="TextBox 34"/>
          <p:cNvSpPr txBox="1"/>
          <p:nvPr/>
        </p:nvSpPr>
        <p:spPr>
          <a:xfrm>
            <a:off x="902525" y="6227778"/>
            <a:ext cx="7933262" cy="369332"/>
          </a:xfrm>
          <a:prstGeom prst="rect">
            <a:avLst/>
          </a:prstGeom>
          <a:noFill/>
        </p:spPr>
        <p:txBody>
          <a:bodyPr wrap="none" rtlCol="0">
            <a:spAutoFit/>
          </a:bodyPr>
          <a:lstStyle/>
          <a:p>
            <a:r>
              <a:rPr lang="en-US" dirty="0"/>
              <a:t>Identify 1) intermediate key, 2) pairs of values, 3) reduce function, 4) output value</a:t>
            </a:r>
          </a:p>
        </p:txBody>
      </p:sp>
      <p:cxnSp>
        <p:nvCxnSpPr>
          <p:cNvPr id="20" name="Straight Arrow Connector 19"/>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8718545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b="1" dirty="0">
                <a:solidFill>
                  <a:srgbClr val="00B050"/>
                </a:solidFill>
              </a:rPr>
              <a:t>(1, 8)</a:t>
            </a:r>
          </a:p>
          <a:p>
            <a:r>
              <a:rPr lang="en-US" dirty="0"/>
              <a:t>(1, 2)</a:t>
            </a:r>
          </a:p>
          <a:p>
            <a:endParaRPr lang="en-US" b="1" dirty="0">
              <a:solidFill>
                <a:srgbClr val="00B050"/>
              </a:solidFill>
            </a:endParaRPr>
          </a:p>
          <a:p>
            <a:endParaRPr lang="en-US" b="1" dirty="0">
              <a:solidFill>
                <a:srgbClr val="00B050"/>
              </a:solidFill>
            </a:endParaRPr>
          </a:p>
          <a:p>
            <a:r>
              <a:rPr lang="en-US" b="1" dirty="0">
                <a:solidFill>
                  <a:srgbClr val="00B050"/>
                </a:solidFill>
              </a:rPr>
              <a:t>(1, 5)</a:t>
            </a:r>
          </a:p>
          <a:p>
            <a:r>
              <a:rPr lang="en-US" dirty="0"/>
              <a:t>(1, 6)</a:t>
            </a:r>
          </a:p>
          <a:p>
            <a:r>
              <a:rPr lang="en-US" dirty="0"/>
              <a:t>(1, 7)</a:t>
            </a:r>
          </a:p>
          <a:p>
            <a:r>
              <a:rPr lang="en-US" dirty="0"/>
              <a:t>(1, 8)</a:t>
            </a:r>
          </a:p>
          <a:p>
            <a:r>
              <a:rPr lang="en-US" dirty="0"/>
              <a:t>(1, 9)</a:t>
            </a:r>
          </a:p>
          <a:p>
            <a:r>
              <a:rPr lang="en-US" dirty="0"/>
              <a:t>(1, 10)</a:t>
            </a:r>
          </a:p>
        </p:txBody>
      </p:sp>
      <p:sp>
        <p:nvSpPr>
          <p:cNvPr id="29" name="TextBox 28"/>
          <p:cNvSpPr txBox="1"/>
          <p:nvPr/>
        </p:nvSpPr>
        <p:spPr>
          <a:xfrm>
            <a:off x="8772861" y="3246271"/>
            <a:ext cx="792713" cy="2862322"/>
          </a:xfrm>
          <a:prstGeom prst="rect">
            <a:avLst/>
          </a:prstGeom>
          <a:noFill/>
        </p:spPr>
        <p:txBody>
          <a:bodyPr wrap="square" rtlCol="0">
            <a:spAutoFit/>
          </a:bodyPr>
          <a:lstStyle/>
          <a:p>
            <a:r>
              <a:rPr lang="en-US" b="1" dirty="0">
                <a:solidFill>
                  <a:srgbClr val="FF0000"/>
                </a:solidFill>
              </a:rPr>
              <a:t>(1, 13)</a:t>
            </a:r>
          </a:p>
          <a:p>
            <a:r>
              <a:rPr lang="en-US" dirty="0"/>
              <a:t>(1, 2)</a:t>
            </a:r>
          </a:p>
          <a:p>
            <a:endParaRPr lang="en-US" b="1" dirty="0">
              <a:solidFill>
                <a:srgbClr val="00B050"/>
              </a:solidFill>
            </a:endParaRPr>
          </a:p>
          <a:p>
            <a:endParaRPr lang="en-US" dirty="0"/>
          </a:p>
          <a:p>
            <a:endParaRPr lang="en-US" dirty="0"/>
          </a:p>
          <a:p>
            <a:r>
              <a:rPr lang="en-US" dirty="0"/>
              <a:t>(1, 6)</a:t>
            </a:r>
          </a:p>
          <a:p>
            <a:r>
              <a:rPr lang="en-US" dirty="0"/>
              <a:t>(1, 7)</a:t>
            </a:r>
          </a:p>
          <a:p>
            <a:r>
              <a:rPr lang="en-US" dirty="0"/>
              <a:t>(1, 8)</a:t>
            </a:r>
          </a:p>
          <a:p>
            <a:r>
              <a:rPr lang="en-US" dirty="0"/>
              <a:t>(1, 9)</a:t>
            </a:r>
          </a:p>
          <a:p>
            <a:r>
              <a:rPr lang="en-US" dirty="0"/>
              <a:t>(1, 10)</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4393238"/>
            <a:ext cx="172193"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357254" y="3421579"/>
            <a:ext cx="1074715" cy="366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a:stCxn id="19" idx="1"/>
          </p:cNvCxnSpPr>
          <p:nvPr/>
        </p:nvCxnSpPr>
        <p:spPr>
          <a:xfrm flipH="1">
            <a:off x="2357254" y="3901947"/>
            <a:ext cx="1074715" cy="331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sp>
        <p:nvSpPr>
          <p:cNvPr id="35" name="TextBox 34"/>
          <p:cNvSpPr txBox="1"/>
          <p:nvPr/>
        </p:nvSpPr>
        <p:spPr>
          <a:xfrm>
            <a:off x="902525" y="6227778"/>
            <a:ext cx="7933262" cy="369332"/>
          </a:xfrm>
          <a:prstGeom prst="rect">
            <a:avLst/>
          </a:prstGeom>
          <a:noFill/>
        </p:spPr>
        <p:txBody>
          <a:bodyPr wrap="none" rtlCol="0">
            <a:spAutoFit/>
          </a:bodyPr>
          <a:lstStyle/>
          <a:p>
            <a:r>
              <a:rPr lang="en-US" dirty="0"/>
              <a:t>Identify 1) intermediate key, 2) pairs of values, 3) reduce function, 4) output value</a:t>
            </a:r>
          </a:p>
        </p:txBody>
      </p:sp>
      <p:cxnSp>
        <p:nvCxnSpPr>
          <p:cNvPr id="20" name="Straight Arrow Connector 19"/>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96167" y="2735633"/>
            <a:ext cx="1956626" cy="369332"/>
          </a:xfrm>
          <a:prstGeom prst="rect">
            <a:avLst/>
          </a:prstGeom>
          <a:noFill/>
        </p:spPr>
        <p:txBody>
          <a:bodyPr wrap="none" rtlCol="0">
            <a:spAutoFit/>
          </a:bodyPr>
          <a:lstStyle/>
          <a:p>
            <a:r>
              <a:rPr lang="en-US" b="1" i="1" dirty="0">
                <a:solidFill>
                  <a:srgbClr val="0070C0"/>
                </a:solidFill>
              </a:rPr>
              <a:t>Intermediate pairs</a:t>
            </a:r>
          </a:p>
        </p:txBody>
      </p:sp>
    </p:spTree>
    <p:extLst>
      <p:ext uri="{BB962C8B-B14F-4D97-AF65-F5344CB8AC3E}">
        <p14:creationId xmlns:p14="http://schemas.microsoft.com/office/powerpoint/2010/main" val="757799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729328" y="3246271"/>
            <a:ext cx="792713" cy="2862322"/>
          </a:xfrm>
          <a:prstGeom prst="rect">
            <a:avLst/>
          </a:prstGeom>
          <a:noFill/>
        </p:spPr>
        <p:txBody>
          <a:bodyPr wrap="square" rtlCol="0">
            <a:spAutoFit/>
          </a:bodyPr>
          <a:lstStyle/>
          <a:p>
            <a:r>
              <a:rPr lang="en-US" b="1" dirty="0">
                <a:solidFill>
                  <a:srgbClr val="00B050"/>
                </a:solidFill>
              </a:rPr>
              <a:t>(1, 45)</a:t>
            </a:r>
          </a:p>
          <a:p>
            <a:endParaRPr lang="en-US" dirty="0"/>
          </a:p>
          <a:p>
            <a:endParaRPr lang="en-US" b="1" dirty="0">
              <a:solidFill>
                <a:srgbClr val="00B050"/>
              </a:solidFill>
            </a:endParaRPr>
          </a:p>
          <a:p>
            <a:endParaRPr lang="en-US" b="1" dirty="0">
              <a:solidFill>
                <a:srgbClr val="00B050"/>
              </a:solidFill>
            </a:endParaRPr>
          </a:p>
          <a:p>
            <a:endParaRPr lang="en-US" b="1" dirty="0">
              <a:solidFill>
                <a:srgbClr val="00B050"/>
              </a:solidFill>
            </a:endParaRPr>
          </a:p>
          <a:p>
            <a:endParaRPr lang="en-US" dirty="0"/>
          </a:p>
          <a:p>
            <a:endParaRPr lang="en-US" dirty="0"/>
          </a:p>
          <a:p>
            <a:endParaRPr lang="en-US" dirty="0"/>
          </a:p>
          <a:p>
            <a:endParaRPr lang="en-US" dirty="0"/>
          </a:p>
          <a:p>
            <a:r>
              <a:rPr lang="en-US" dirty="0"/>
              <a:t>(1, 10)</a:t>
            </a:r>
          </a:p>
        </p:txBody>
      </p:sp>
      <p:sp>
        <p:nvSpPr>
          <p:cNvPr id="29" name="TextBox 28"/>
          <p:cNvSpPr txBox="1"/>
          <p:nvPr/>
        </p:nvSpPr>
        <p:spPr>
          <a:xfrm>
            <a:off x="8772861" y="3246271"/>
            <a:ext cx="792713" cy="369332"/>
          </a:xfrm>
          <a:prstGeom prst="rect">
            <a:avLst/>
          </a:prstGeom>
          <a:noFill/>
        </p:spPr>
        <p:txBody>
          <a:bodyPr wrap="square" rtlCol="0">
            <a:spAutoFit/>
          </a:bodyPr>
          <a:lstStyle/>
          <a:p>
            <a:r>
              <a:rPr lang="en-US" b="1" dirty="0">
                <a:solidFill>
                  <a:srgbClr val="FF0000"/>
                </a:solidFill>
              </a:rPr>
              <a:t>(1, 55)</a:t>
            </a:r>
          </a:p>
        </p:txBody>
      </p:sp>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775071"/>
          </a:xfrm>
        </p:spPr>
        <p:txBody>
          <a:bodyPr>
            <a:normAutofit/>
          </a:bodyPr>
          <a:lstStyle/>
          <a:p>
            <a:r>
              <a:rPr lang="en-US" sz="2400" b="1" dirty="0"/>
              <a:t>(Repeat) Reduce</a:t>
            </a:r>
            <a:r>
              <a:rPr lang="en-US" sz="2400" dirty="0"/>
              <a:t>: accepts an </a:t>
            </a:r>
            <a:r>
              <a:rPr lang="en-US" sz="2400" i="1" dirty="0">
                <a:solidFill>
                  <a:srgbClr val="00B050"/>
                </a:solidFill>
              </a:rPr>
              <a:t>intermediate </a:t>
            </a:r>
            <a:r>
              <a:rPr lang="en-US" sz="2400" dirty="0">
                <a:solidFill>
                  <a:srgbClr val="00B050"/>
                </a:solidFill>
              </a:rPr>
              <a:t>key and a </a:t>
            </a:r>
            <a:r>
              <a:rPr lang="en-US" sz="2400" b="1" dirty="0">
                <a:solidFill>
                  <a:srgbClr val="FFC000"/>
                </a:solidFill>
              </a:rPr>
              <a:t>pair of values</a:t>
            </a:r>
            <a:r>
              <a:rPr lang="en-US" sz="2400" b="1" dirty="0"/>
              <a:t> </a:t>
            </a:r>
            <a:r>
              <a:rPr lang="en-US" sz="2400" dirty="0"/>
              <a:t>for the same key and combines them into </a:t>
            </a:r>
            <a:r>
              <a:rPr lang="en-US" sz="2400" dirty="0">
                <a:solidFill>
                  <a:srgbClr val="FF0000"/>
                </a:solidFill>
              </a:rPr>
              <a:t>zero or one value</a:t>
            </a:r>
            <a:r>
              <a:rPr lang="en-US" sz="2400" dirty="0"/>
              <a:t>.</a:t>
            </a:r>
          </a:p>
        </p:txBody>
      </p:sp>
      <p:sp>
        <p:nvSpPr>
          <p:cNvPr id="8" name="Rectangle 7"/>
          <p:cNvSpPr/>
          <p:nvPr/>
        </p:nvSpPr>
        <p:spPr>
          <a:xfrm>
            <a:off x="2078181" y="3305648"/>
            <a:ext cx="326572"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66916" y="2735633"/>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14" name="Rectangle 13"/>
          <p:cNvSpPr/>
          <p:nvPr/>
        </p:nvSpPr>
        <p:spPr>
          <a:xfrm>
            <a:off x="2078181" y="5765073"/>
            <a:ext cx="326572" cy="2731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2446317" y="3421580"/>
            <a:ext cx="985653" cy="366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1969" y="3578781"/>
            <a:ext cx="1218603" cy="646331"/>
          </a:xfrm>
          <a:prstGeom prst="rect">
            <a:avLst/>
          </a:prstGeom>
          <a:noFill/>
        </p:spPr>
        <p:txBody>
          <a:bodyPr wrap="none" rtlCol="0">
            <a:spAutoFit/>
          </a:bodyPr>
          <a:lstStyle/>
          <a:p>
            <a:pPr algn="ctr"/>
            <a:r>
              <a:rPr lang="en-US" b="1" dirty="0">
                <a:solidFill>
                  <a:schemeClr val="accent4">
                    <a:lumMod val="75000"/>
                  </a:schemeClr>
                </a:solidFill>
              </a:rPr>
              <a:t>pair values</a:t>
            </a:r>
            <a:br>
              <a:rPr lang="en-US" b="1">
                <a:solidFill>
                  <a:schemeClr val="accent4">
                    <a:lumMod val="75000"/>
                  </a:schemeClr>
                </a:solidFill>
              </a:rPr>
            </a:br>
            <a:r>
              <a:rPr lang="en-US" b="1">
                <a:solidFill>
                  <a:schemeClr val="accent4">
                    <a:lumMod val="75000"/>
                  </a:schemeClr>
                </a:solidFill>
              </a:rPr>
              <a:t>(same key)</a:t>
            </a:r>
            <a:endParaRPr lang="en-US" b="1" dirty="0">
              <a:solidFill>
                <a:schemeClr val="accent4">
                  <a:lumMod val="75000"/>
                </a:schemeClr>
              </a:solidFill>
            </a:endParaRPr>
          </a:p>
        </p:txBody>
      </p:sp>
      <p:cxnSp>
        <p:nvCxnSpPr>
          <p:cNvPr id="23" name="Straight Arrow Connector 22"/>
          <p:cNvCxnSpPr/>
          <p:nvPr/>
        </p:nvCxnSpPr>
        <p:spPr>
          <a:xfrm flipH="1">
            <a:off x="2446317" y="4086612"/>
            <a:ext cx="985652" cy="1797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p:cNvCxnSpPr>
          <p:nvPr/>
        </p:nvCxnSpPr>
        <p:spPr>
          <a:xfrm>
            <a:off x="4650572" y="3901947"/>
            <a:ext cx="5983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56810" y="3305648"/>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5337959" y="3717280"/>
            <a:ext cx="2271776" cy="369332"/>
          </a:xfrm>
          <a:prstGeom prst="rect">
            <a:avLst/>
          </a:prstGeom>
          <a:noFill/>
        </p:spPr>
        <p:txBody>
          <a:bodyPr wrap="none" rtlCol="0">
            <a:spAutoFit/>
          </a:bodyPr>
          <a:lstStyle/>
          <a:p>
            <a:r>
              <a:rPr lang="en-US" dirty="0"/>
              <a:t>lambda v1, v2: v1 + v2</a:t>
            </a:r>
          </a:p>
        </p:txBody>
      </p:sp>
      <p:sp>
        <p:nvSpPr>
          <p:cNvPr id="35" name="TextBox 34"/>
          <p:cNvSpPr txBox="1"/>
          <p:nvPr/>
        </p:nvSpPr>
        <p:spPr>
          <a:xfrm>
            <a:off x="902525" y="6227778"/>
            <a:ext cx="7933262" cy="369332"/>
          </a:xfrm>
          <a:prstGeom prst="rect">
            <a:avLst/>
          </a:prstGeom>
          <a:noFill/>
        </p:spPr>
        <p:txBody>
          <a:bodyPr wrap="none" rtlCol="0">
            <a:spAutoFit/>
          </a:bodyPr>
          <a:lstStyle/>
          <a:p>
            <a:r>
              <a:rPr lang="en-US" dirty="0"/>
              <a:t>Identify 1) intermediate key, 2) pairs of values, 3) reduce function, 4) output value</a:t>
            </a:r>
          </a:p>
        </p:txBody>
      </p:sp>
      <p:cxnSp>
        <p:nvCxnSpPr>
          <p:cNvPr id="20" name="Straight Arrow Connector 19"/>
          <p:cNvCxnSpPr/>
          <p:nvPr/>
        </p:nvCxnSpPr>
        <p:spPr>
          <a:xfrm flipV="1">
            <a:off x="7609735" y="3421580"/>
            <a:ext cx="1163126" cy="480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96167" y="2735633"/>
            <a:ext cx="2541080" cy="369332"/>
          </a:xfrm>
          <a:prstGeom prst="rect">
            <a:avLst/>
          </a:prstGeom>
          <a:noFill/>
        </p:spPr>
        <p:txBody>
          <a:bodyPr wrap="none" rtlCol="0">
            <a:spAutoFit/>
          </a:bodyPr>
          <a:lstStyle/>
          <a:p>
            <a:r>
              <a:rPr lang="en-US" b="1" i="1" dirty="0">
                <a:solidFill>
                  <a:srgbClr val="0070C0"/>
                </a:solidFill>
              </a:rPr>
              <a:t>No more reduce possible</a:t>
            </a:r>
          </a:p>
        </p:txBody>
      </p:sp>
    </p:spTree>
    <p:extLst>
      <p:ext uri="{BB962C8B-B14F-4D97-AF65-F5344CB8AC3E}">
        <p14:creationId xmlns:p14="http://schemas.microsoft.com/office/powerpoint/2010/main" val="95446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B12F-BF0A-42C8-A3B4-0C6497BAE9F7}"/>
              </a:ext>
            </a:extLst>
          </p:cNvPr>
          <p:cNvSpPr>
            <a:spLocks noGrp="1"/>
          </p:cNvSpPr>
          <p:nvPr>
            <p:ph type="title"/>
          </p:nvPr>
        </p:nvSpPr>
        <p:spPr/>
        <p:txBody>
          <a:bodyPr/>
          <a:lstStyle/>
          <a:p>
            <a:r>
              <a:rPr lang="en-US" dirty="0"/>
              <a:t>How to Install Spark on Mac</a:t>
            </a:r>
          </a:p>
        </p:txBody>
      </p:sp>
      <p:sp>
        <p:nvSpPr>
          <p:cNvPr id="3" name="Content Placeholder 2">
            <a:extLst>
              <a:ext uri="{FF2B5EF4-FFF2-40B4-BE49-F238E27FC236}">
                <a16:creationId xmlns:a16="http://schemas.microsoft.com/office/drawing/2014/main" id="{BC6B96AE-D61C-44D6-B694-491749A6A735}"/>
              </a:ext>
            </a:extLst>
          </p:cNvPr>
          <p:cNvSpPr>
            <a:spLocks noGrp="1"/>
          </p:cNvSpPr>
          <p:nvPr>
            <p:ph idx="1"/>
          </p:nvPr>
        </p:nvSpPr>
        <p:spPr/>
        <p:txBody>
          <a:bodyPr/>
          <a:lstStyle/>
          <a:p>
            <a:r>
              <a:rPr lang="en-US" dirty="0"/>
              <a:t>Here are two tutorials for how to install spark on the Mac OS:</a:t>
            </a:r>
          </a:p>
          <a:p>
            <a:r>
              <a:rPr lang="en-US" dirty="0">
                <a:hlinkClick r:id="rId2"/>
              </a:rPr>
              <a:t>https://medium.com/@GalarnykMichael/install-spark-on-mac-pyspark-453f395f240b</a:t>
            </a:r>
            <a:endParaRPr lang="en-US" dirty="0"/>
          </a:p>
          <a:p>
            <a:r>
              <a:rPr lang="en-US"/>
              <a:t>I </a:t>
            </a:r>
            <a:r>
              <a:rPr lang="en-US" dirty="0"/>
              <a:t>think it’s easier to install spark on the Mac OS than windows</a:t>
            </a:r>
          </a:p>
          <a:p>
            <a:r>
              <a:rPr lang="en-US" dirty="0"/>
              <a:t>The staff is willing to help students with installs during office hours.</a:t>
            </a:r>
          </a:p>
          <a:p>
            <a:endParaRPr lang="en-US" dirty="0"/>
          </a:p>
        </p:txBody>
      </p:sp>
    </p:spTree>
    <p:extLst>
      <p:ext uri="{BB962C8B-B14F-4D97-AF65-F5344CB8AC3E}">
        <p14:creationId xmlns:p14="http://schemas.microsoft.com/office/powerpoint/2010/main" val="3634145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A71A-77CD-4B9C-803F-76F11376DCBB}"/>
              </a:ext>
            </a:extLst>
          </p:cNvPr>
          <p:cNvSpPr>
            <a:spLocks noGrp="1"/>
          </p:cNvSpPr>
          <p:nvPr>
            <p:ph type="title"/>
          </p:nvPr>
        </p:nvSpPr>
        <p:spPr/>
        <p:txBody>
          <a:bodyPr/>
          <a:lstStyle/>
          <a:p>
            <a:r>
              <a:rPr lang="en-US" dirty="0"/>
              <a:t>Example </a:t>
            </a:r>
            <a:r>
              <a:rPr lang="en-US" dirty="0" err="1"/>
              <a:t>Mapreduce</a:t>
            </a:r>
            <a:r>
              <a:rPr lang="en-US" dirty="0"/>
              <a:t> Code</a:t>
            </a:r>
          </a:p>
        </p:txBody>
      </p:sp>
      <p:sp>
        <p:nvSpPr>
          <p:cNvPr id="4" name="Text Placeholder 3">
            <a:extLst>
              <a:ext uri="{FF2B5EF4-FFF2-40B4-BE49-F238E27FC236}">
                <a16:creationId xmlns:a16="http://schemas.microsoft.com/office/drawing/2014/main" id="{D4D7B303-9843-4C29-A49B-BE9F0769F1BE}"/>
              </a:ext>
            </a:extLst>
          </p:cNvPr>
          <p:cNvSpPr>
            <a:spLocks noGrp="1"/>
          </p:cNvSpPr>
          <p:nvPr>
            <p:ph type="body" idx="1"/>
          </p:nvPr>
        </p:nvSpPr>
        <p:spPr/>
        <p:txBody>
          <a:bodyPr/>
          <a:lstStyle/>
          <a:p>
            <a:r>
              <a:rPr lang="en-US" dirty="0"/>
              <a:t>Some of the examples in the following slides can be found at the end of the Introduction to Spark and </a:t>
            </a:r>
            <a:r>
              <a:rPr lang="en-US" dirty="0" err="1"/>
              <a:t>DataFrames</a:t>
            </a:r>
            <a:r>
              <a:rPr lang="en-US" dirty="0"/>
              <a:t> notebook</a:t>
            </a:r>
          </a:p>
        </p:txBody>
      </p:sp>
    </p:spTree>
    <p:extLst>
      <p:ext uri="{BB962C8B-B14F-4D97-AF65-F5344CB8AC3E}">
        <p14:creationId xmlns:p14="http://schemas.microsoft.com/office/powerpoint/2010/main" val="3059538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1024453"/>
          </a:xfrm>
        </p:spPr>
        <p:txBody>
          <a:bodyPr>
            <a:normAutofit fontScale="92500" lnSpcReduction="20000"/>
          </a:bodyPr>
          <a:lstStyle/>
          <a:p>
            <a:r>
              <a:rPr lang="en-US" sz="2400" b="1" dirty="0"/>
              <a:t>Map</a:t>
            </a:r>
            <a:r>
              <a:rPr lang="en-US" sz="2400" dirty="0"/>
              <a:t>: takes an input </a:t>
            </a:r>
            <a:r>
              <a:rPr lang="en-US" sz="2400" i="1" dirty="0"/>
              <a:t>element</a:t>
            </a:r>
            <a:r>
              <a:rPr lang="en-US" sz="2400" dirty="0"/>
              <a:t> and produces a set of </a:t>
            </a:r>
            <a:r>
              <a:rPr lang="en-US" sz="2400" i="1" dirty="0"/>
              <a:t>intermediate</a:t>
            </a:r>
            <a:r>
              <a:rPr lang="en-US" sz="2400" dirty="0"/>
              <a:t> key/value pairs</a:t>
            </a:r>
            <a:endParaRPr lang="en-US" sz="2400" b="1" dirty="0"/>
          </a:p>
          <a:p>
            <a:r>
              <a:rPr lang="en-US" sz="2400" b="1" dirty="0"/>
              <a:t>Reduce</a:t>
            </a:r>
            <a:r>
              <a:rPr lang="en-US" sz="2400" dirty="0"/>
              <a:t>: accepts an </a:t>
            </a:r>
            <a:r>
              <a:rPr lang="en-US" sz="2400" i="1" dirty="0"/>
              <a:t>intermediate </a:t>
            </a:r>
            <a:r>
              <a:rPr lang="en-US" sz="2400" dirty="0"/>
              <a:t>key and a </a:t>
            </a:r>
            <a:r>
              <a:rPr lang="en-US" sz="2400" b="1" dirty="0"/>
              <a:t>pair of values </a:t>
            </a:r>
            <a:r>
              <a:rPr lang="en-US" sz="2400" dirty="0"/>
              <a:t>for the same key and combines them into zero or one value.</a:t>
            </a:r>
          </a:p>
        </p:txBody>
      </p:sp>
      <p:sp>
        <p:nvSpPr>
          <p:cNvPr id="26" name="TextBox 25"/>
          <p:cNvSpPr txBox="1"/>
          <p:nvPr/>
        </p:nvSpPr>
        <p:spPr>
          <a:xfrm>
            <a:off x="7671854" y="4128321"/>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6953003" y="4472251"/>
            <a:ext cx="2271776" cy="369332"/>
          </a:xfrm>
          <a:prstGeom prst="rect">
            <a:avLst/>
          </a:prstGeom>
          <a:noFill/>
        </p:spPr>
        <p:txBody>
          <a:bodyPr wrap="none" rtlCol="0">
            <a:spAutoFit/>
          </a:bodyPr>
          <a:lstStyle/>
          <a:p>
            <a:r>
              <a:rPr lang="en-US" dirty="0"/>
              <a:t>lambda v1, v2: v1 + v2</a:t>
            </a:r>
          </a:p>
        </p:txBody>
      </p:sp>
      <p:sp>
        <p:nvSpPr>
          <p:cNvPr id="22" name="TextBox 21"/>
          <p:cNvSpPr txBox="1"/>
          <p:nvPr/>
        </p:nvSpPr>
        <p:spPr>
          <a:xfrm>
            <a:off x="799529" y="3496850"/>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25" name="TextBox 24"/>
          <p:cNvSpPr txBox="1"/>
          <p:nvPr/>
        </p:nvSpPr>
        <p:spPr>
          <a:xfrm>
            <a:off x="629530" y="3127518"/>
            <a:ext cx="679994" cy="369332"/>
          </a:xfrm>
          <a:prstGeom prst="rect">
            <a:avLst/>
          </a:prstGeom>
          <a:noFill/>
        </p:spPr>
        <p:txBody>
          <a:bodyPr wrap="none" rtlCol="0">
            <a:spAutoFit/>
          </a:bodyPr>
          <a:lstStyle/>
          <a:p>
            <a:r>
              <a:rPr lang="en-US" b="1" i="1" dirty="0">
                <a:solidFill>
                  <a:srgbClr val="FF0000"/>
                </a:solidFill>
              </a:rPr>
              <a:t>input</a:t>
            </a:r>
          </a:p>
        </p:txBody>
      </p:sp>
      <p:sp>
        <p:nvSpPr>
          <p:cNvPr id="32" name="TextBox 31"/>
          <p:cNvSpPr txBox="1"/>
          <p:nvPr/>
        </p:nvSpPr>
        <p:spPr>
          <a:xfrm>
            <a:off x="2252827" y="4472251"/>
            <a:ext cx="1654620" cy="369332"/>
          </a:xfrm>
          <a:prstGeom prst="rect">
            <a:avLst/>
          </a:prstGeom>
          <a:noFill/>
        </p:spPr>
        <p:txBody>
          <a:bodyPr wrap="none" rtlCol="0">
            <a:spAutoFit/>
          </a:bodyPr>
          <a:lstStyle/>
          <a:p>
            <a:r>
              <a:rPr lang="en-US" dirty="0"/>
              <a:t>lambda e: (1, e)</a:t>
            </a:r>
            <a:endParaRPr lang="en-US" i="1" dirty="0"/>
          </a:p>
        </p:txBody>
      </p:sp>
      <p:sp>
        <p:nvSpPr>
          <p:cNvPr id="33" name="TextBox 32"/>
          <p:cNvSpPr txBox="1"/>
          <p:nvPr/>
        </p:nvSpPr>
        <p:spPr>
          <a:xfrm>
            <a:off x="2768193" y="4151617"/>
            <a:ext cx="623889" cy="369332"/>
          </a:xfrm>
          <a:prstGeom prst="rect">
            <a:avLst/>
          </a:prstGeom>
          <a:noFill/>
        </p:spPr>
        <p:txBody>
          <a:bodyPr wrap="none" rtlCol="0">
            <a:spAutoFit/>
          </a:bodyPr>
          <a:lstStyle/>
          <a:p>
            <a:r>
              <a:rPr lang="en-US" b="1" dirty="0"/>
              <a:t>map</a:t>
            </a:r>
          </a:p>
        </p:txBody>
      </p:sp>
      <p:sp>
        <p:nvSpPr>
          <p:cNvPr id="36" name="TextBox 35"/>
          <p:cNvSpPr txBox="1"/>
          <p:nvPr/>
        </p:nvSpPr>
        <p:spPr>
          <a:xfrm>
            <a:off x="5208231" y="3426029"/>
            <a:ext cx="851138" cy="2862322"/>
          </a:xfrm>
          <a:prstGeom prst="rect">
            <a:avLst/>
          </a:prstGeom>
          <a:noFill/>
        </p:spPr>
        <p:txBody>
          <a:bodyPr wrap="square" rtlCol="0">
            <a:spAutoFit/>
          </a:bodyPr>
          <a:lstStyle/>
          <a:p>
            <a:r>
              <a:rPr lang="en-US" dirty="0"/>
              <a:t>(1, 1)</a:t>
            </a:r>
          </a:p>
          <a:p>
            <a:r>
              <a:rPr lang="en-US" dirty="0"/>
              <a:t>(1, 2)</a:t>
            </a:r>
          </a:p>
          <a:p>
            <a:r>
              <a:rPr lang="en-US" dirty="0"/>
              <a:t>(1, 3)</a:t>
            </a:r>
          </a:p>
          <a:p>
            <a:r>
              <a:rPr lang="en-US" dirty="0"/>
              <a:t>(1, 4)</a:t>
            </a:r>
          </a:p>
          <a:p>
            <a:r>
              <a:rPr lang="en-US" dirty="0"/>
              <a:t>(1, 5)</a:t>
            </a:r>
          </a:p>
          <a:p>
            <a:r>
              <a:rPr lang="en-US" dirty="0"/>
              <a:t>(1, 6)</a:t>
            </a:r>
          </a:p>
          <a:p>
            <a:r>
              <a:rPr lang="en-US" dirty="0"/>
              <a:t>(1, 7)</a:t>
            </a:r>
          </a:p>
          <a:p>
            <a:r>
              <a:rPr lang="en-US" dirty="0"/>
              <a:t>(1, 8)</a:t>
            </a:r>
          </a:p>
          <a:p>
            <a:r>
              <a:rPr lang="en-US" dirty="0"/>
              <a:t>(1, 9)</a:t>
            </a:r>
          </a:p>
          <a:p>
            <a:r>
              <a:rPr lang="en-US" dirty="0"/>
              <a:t>(1, 10)</a:t>
            </a:r>
          </a:p>
        </p:txBody>
      </p:sp>
      <p:sp>
        <p:nvSpPr>
          <p:cNvPr id="37" name="TextBox 36"/>
          <p:cNvSpPr txBox="1"/>
          <p:nvPr/>
        </p:nvSpPr>
        <p:spPr>
          <a:xfrm>
            <a:off x="10005474" y="4027662"/>
            <a:ext cx="792713" cy="369332"/>
          </a:xfrm>
          <a:prstGeom prst="rect">
            <a:avLst/>
          </a:prstGeom>
          <a:noFill/>
        </p:spPr>
        <p:txBody>
          <a:bodyPr wrap="square" rtlCol="0">
            <a:spAutoFit/>
          </a:bodyPr>
          <a:lstStyle/>
          <a:p>
            <a:r>
              <a:rPr lang="en-US" b="1" dirty="0"/>
              <a:t>(1, 55)</a:t>
            </a:r>
          </a:p>
        </p:txBody>
      </p:sp>
      <p:sp>
        <p:nvSpPr>
          <p:cNvPr id="38" name="TextBox 37"/>
          <p:cNvSpPr txBox="1"/>
          <p:nvPr/>
        </p:nvSpPr>
        <p:spPr>
          <a:xfrm>
            <a:off x="4613139" y="3127518"/>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39" name="TextBox 38"/>
          <p:cNvSpPr txBox="1"/>
          <p:nvPr/>
        </p:nvSpPr>
        <p:spPr>
          <a:xfrm>
            <a:off x="9933848" y="3127518"/>
            <a:ext cx="864339" cy="369332"/>
          </a:xfrm>
          <a:prstGeom prst="rect">
            <a:avLst/>
          </a:prstGeom>
          <a:noFill/>
        </p:spPr>
        <p:txBody>
          <a:bodyPr wrap="none" rtlCol="0">
            <a:spAutoFit/>
          </a:bodyPr>
          <a:lstStyle/>
          <a:p>
            <a:r>
              <a:rPr lang="en-US" b="1" i="1"/>
              <a:t>Output</a:t>
            </a:r>
            <a:endParaRPr lang="en-US" b="1" i="1" dirty="0"/>
          </a:p>
        </p:txBody>
      </p:sp>
      <p:sp>
        <p:nvSpPr>
          <p:cNvPr id="4" name="TextBox 3"/>
          <p:cNvSpPr txBox="1"/>
          <p:nvPr/>
        </p:nvSpPr>
        <p:spPr>
          <a:xfrm>
            <a:off x="6717674" y="5465169"/>
            <a:ext cx="5161028" cy="553998"/>
          </a:xfrm>
          <a:prstGeom prst="rect">
            <a:avLst/>
          </a:prstGeom>
          <a:noFill/>
        </p:spPr>
        <p:txBody>
          <a:bodyPr wrap="none" rtlCol="0">
            <a:spAutoFit/>
          </a:bodyPr>
          <a:lstStyle/>
          <a:p>
            <a:r>
              <a:rPr lang="en-US" sz="3000" u="sng" dirty="0"/>
              <a:t>What is the goal of this MR job?</a:t>
            </a:r>
          </a:p>
        </p:txBody>
      </p:sp>
    </p:spTree>
    <p:extLst>
      <p:ext uri="{BB962C8B-B14F-4D97-AF65-F5344CB8AC3E}">
        <p14:creationId xmlns:p14="http://schemas.microsoft.com/office/powerpoint/2010/main" val="170424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1024453"/>
          </a:xfrm>
        </p:spPr>
        <p:txBody>
          <a:bodyPr>
            <a:normAutofit/>
          </a:bodyPr>
          <a:lstStyle/>
          <a:p>
            <a:r>
              <a:rPr lang="en-US" sz="2400" dirty="0"/>
              <a:t>In MapReduce jobs the </a:t>
            </a:r>
            <a:r>
              <a:rPr lang="en-US" sz="2400" i="1" dirty="0"/>
              <a:t>map</a:t>
            </a:r>
            <a:r>
              <a:rPr lang="en-US" sz="2400" dirty="0"/>
              <a:t> and </a:t>
            </a:r>
            <a:r>
              <a:rPr lang="en-US" sz="2400" i="1" dirty="0"/>
              <a:t>reduce</a:t>
            </a:r>
            <a:r>
              <a:rPr lang="en-US" sz="2400" dirty="0"/>
              <a:t> order of application does not matter</a:t>
            </a:r>
          </a:p>
          <a:p>
            <a:endParaRPr lang="en-US" sz="2400" dirty="0"/>
          </a:p>
        </p:txBody>
      </p:sp>
      <p:sp>
        <p:nvSpPr>
          <p:cNvPr id="26" name="TextBox 25"/>
          <p:cNvSpPr txBox="1"/>
          <p:nvPr/>
        </p:nvSpPr>
        <p:spPr>
          <a:xfrm>
            <a:off x="7671854" y="4128321"/>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6953003" y="4472251"/>
            <a:ext cx="2271776" cy="369332"/>
          </a:xfrm>
          <a:prstGeom prst="rect">
            <a:avLst/>
          </a:prstGeom>
          <a:noFill/>
        </p:spPr>
        <p:txBody>
          <a:bodyPr wrap="none" rtlCol="0">
            <a:spAutoFit/>
          </a:bodyPr>
          <a:lstStyle/>
          <a:p>
            <a:r>
              <a:rPr lang="en-US" dirty="0"/>
              <a:t>lambda v1, v2: v1 + v2</a:t>
            </a:r>
          </a:p>
        </p:txBody>
      </p:sp>
      <p:sp>
        <p:nvSpPr>
          <p:cNvPr id="22" name="TextBox 21"/>
          <p:cNvSpPr txBox="1"/>
          <p:nvPr/>
        </p:nvSpPr>
        <p:spPr>
          <a:xfrm>
            <a:off x="799529" y="3496850"/>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25" name="TextBox 24"/>
          <p:cNvSpPr txBox="1"/>
          <p:nvPr/>
        </p:nvSpPr>
        <p:spPr>
          <a:xfrm>
            <a:off x="629530" y="3127518"/>
            <a:ext cx="679994" cy="369332"/>
          </a:xfrm>
          <a:prstGeom prst="rect">
            <a:avLst/>
          </a:prstGeom>
          <a:noFill/>
        </p:spPr>
        <p:txBody>
          <a:bodyPr wrap="none" rtlCol="0">
            <a:spAutoFit/>
          </a:bodyPr>
          <a:lstStyle/>
          <a:p>
            <a:r>
              <a:rPr lang="en-US" b="1" i="1" dirty="0">
                <a:solidFill>
                  <a:srgbClr val="FF0000"/>
                </a:solidFill>
              </a:rPr>
              <a:t>input</a:t>
            </a:r>
          </a:p>
        </p:txBody>
      </p:sp>
      <p:sp>
        <p:nvSpPr>
          <p:cNvPr id="32" name="TextBox 31"/>
          <p:cNvSpPr txBox="1"/>
          <p:nvPr/>
        </p:nvSpPr>
        <p:spPr>
          <a:xfrm>
            <a:off x="2252827" y="4472251"/>
            <a:ext cx="1654620" cy="369332"/>
          </a:xfrm>
          <a:prstGeom prst="rect">
            <a:avLst/>
          </a:prstGeom>
          <a:noFill/>
        </p:spPr>
        <p:txBody>
          <a:bodyPr wrap="none" rtlCol="0">
            <a:spAutoFit/>
          </a:bodyPr>
          <a:lstStyle/>
          <a:p>
            <a:r>
              <a:rPr lang="en-US" dirty="0"/>
              <a:t>lambda e: (1, e)</a:t>
            </a:r>
            <a:endParaRPr lang="en-US" i="1" dirty="0"/>
          </a:p>
        </p:txBody>
      </p:sp>
      <p:sp>
        <p:nvSpPr>
          <p:cNvPr id="33" name="TextBox 32"/>
          <p:cNvSpPr txBox="1"/>
          <p:nvPr/>
        </p:nvSpPr>
        <p:spPr>
          <a:xfrm>
            <a:off x="2768193" y="4151617"/>
            <a:ext cx="623889" cy="369332"/>
          </a:xfrm>
          <a:prstGeom prst="rect">
            <a:avLst/>
          </a:prstGeom>
          <a:noFill/>
        </p:spPr>
        <p:txBody>
          <a:bodyPr wrap="none" rtlCol="0">
            <a:spAutoFit/>
          </a:bodyPr>
          <a:lstStyle/>
          <a:p>
            <a:r>
              <a:rPr lang="en-US" b="1" dirty="0"/>
              <a:t>map</a:t>
            </a:r>
          </a:p>
        </p:txBody>
      </p:sp>
      <p:sp>
        <p:nvSpPr>
          <p:cNvPr id="37" name="TextBox 36"/>
          <p:cNvSpPr txBox="1"/>
          <p:nvPr/>
        </p:nvSpPr>
        <p:spPr>
          <a:xfrm>
            <a:off x="10005474" y="4027662"/>
            <a:ext cx="792713" cy="369332"/>
          </a:xfrm>
          <a:prstGeom prst="rect">
            <a:avLst/>
          </a:prstGeom>
          <a:noFill/>
        </p:spPr>
        <p:txBody>
          <a:bodyPr wrap="square" rtlCol="0">
            <a:spAutoFit/>
          </a:bodyPr>
          <a:lstStyle/>
          <a:p>
            <a:r>
              <a:rPr lang="en-US" b="1" dirty="0"/>
              <a:t>?</a:t>
            </a:r>
          </a:p>
        </p:txBody>
      </p:sp>
      <p:sp>
        <p:nvSpPr>
          <p:cNvPr id="38" name="TextBox 37"/>
          <p:cNvSpPr txBox="1"/>
          <p:nvPr/>
        </p:nvSpPr>
        <p:spPr>
          <a:xfrm>
            <a:off x="4613139" y="3127518"/>
            <a:ext cx="1956626" cy="369332"/>
          </a:xfrm>
          <a:prstGeom prst="rect">
            <a:avLst/>
          </a:prstGeom>
          <a:noFill/>
        </p:spPr>
        <p:txBody>
          <a:bodyPr wrap="none" rtlCol="0">
            <a:spAutoFit/>
          </a:bodyPr>
          <a:lstStyle/>
          <a:p>
            <a:r>
              <a:rPr lang="en-US" b="1" i="1" dirty="0">
                <a:solidFill>
                  <a:srgbClr val="0070C0"/>
                </a:solidFill>
              </a:rPr>
              <a:t>Intermediate pairs</a:t>
            </a:r>
          </a:p>
        </p:txBody>
      </p:sp>
      <p:sp>
        <p:nvSpPr>
          <p:cNvPr id="39" name="TextBox 38"/>
          <p:cNvSpPr txBox="1"/>
          <p:nvPr/>
        </p:nvSpPr>
        <p:spPr>
          <a:xfrm>
            <a:off x="9933848" y="3127518"/>
            <a:ext cx="864339" cy="369332"/>
          </a:xfrm>
          <a:prstGeom prst="rect">
            <a:avLst/>
          </a:prstGeom>
          <a:noFill/>
        </p:spPr>
        <p:txBody>
          <a:bodyPr wrap="none" rtlCol="0">
            <a:spAutoFit/>
          </a:bodyPr>
          <a:lstStyle/>
          <a:p>
            <a:r>
              <a:rPr lang="en-US" b="1" i="1"/>
              <a:t>Output</a:t>
            </a:r>
            <a:endParaRPr lang="en-US" b="1" i="1" dirty="0"/>
          </a:p>
        </p:txBody>
      </p:sp>
      <p:sp>
        <p:nvSpPr>
          <p:cNvPr id="15" name="TextBox 14"/>
          <p:cNvSpPr txBox="1"/>
          <p:nvPr/>
        </p:nvSpPr>
        <p:spPr>
          <a:xfrm>
            <a:off x="5208231" y="3426029"/>
            <a:ext cx="851138" cy="2862322"/>
          </a:xfrm>
          <a:prstGeom prst="rect">
            <a:avLst/>
          </a:prstGeom>
          <a:noFill/>
        </p:spPr>
        <p:txBody>
          <a:bodyPr wrap="square" rtlCol="0">
            <a:spAutoFit/>
          </a:bodyPr>
          <a:lstStyle/>
          <a:p>
            <a:r>
              <a:rPr lang="en-US" dirty="0"/>
              <a:t>(1, 5)</a:t>
            </a:r>
          </a:p>
          <a:p>
            <a:r>
              <a:rPr lang="en-US" dirty="0"/>
              <a:t>(1, 2)</a:t>
            </a:r>
          </a:p>
          <a:p>
            <a:r>
              <a:rPr lang="en-US" dirty="0"/>
              <a:t>(1, 4)</a:t>
            </a:r>
          </a:p>
          <a:p>
            <a:r>
              <a:rPr lang="en-US" dirty="0"/>
              <a:t>(1, 6)</a:t>
            </a:r>
          </a:p>
          <a:p>
            <a:r>
              <a:rPr lang="en-US" dirty="0"/>
              <a:t>(1, 10)</a:t>
            </a:r>
          </a:p>
          <a:p>
            <a:r>
              <a:rPr lang="en-US" dirty="0"/>
              <a:t>(1, 1)</a:t>
            </a:r>
          </a:p>
          <a:p>
            <a:r>
              <a:rPr lang="en-US" dirty="0"/>
              <a:t>(1, 7)</a:t>
            </a:r>
          </a:p>
          <a:p>
            <a:r>
              <a:rPr lang="en-US" dirty="0"/>
              <a:t>(1, 8)</a:t>
            </a:r>
          </a:p>
          <a:p>
            <a:r>
              <a:rPr lang="en-US" dirty="0"/>
              <a:t>(1, 9)</a:t>
            </a:r>
          </a:p>
          <a:p>
            <a:r>
              <a:rPr lang="en-US" dirty="0"/>
              <a:t>(1, 3)</a:t>
            </a:r>
          </a:p>
        </p:txBody>
      </p:sp>
    </p:spTree>
    <p:extLst>
      <p:ext uri="{BB962C8B-B14F-4D97-AF65-F5344CB8AC3E}">
        <p14:creationId xmlns:p14="http://schemas.microsoft.com/office/powerpoint/2010/main" val="13371858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1024453"/>
          </a:xfrm>
        </p:spPr>
        <p:txBody>
          <a:bodyPr>
            <a:normAutofit fontScale="92500" lnSpcReduction="20000"/>
          </a:bodyPr>
          <a:lstStyle/>
          <a:p>
            <a:r>
              <a:rPr lang="en-US" sz="2400" b="1" dirty="0"/>
              <a:t>Map</a:t>
            </a:r>
            <a:r>
              <a:rPr lang="en-US" sz="2400" dirty="0"/>
              <a:t>: takes an input </a:t>
            </a:r>
            <a:r>
              <a:rPr lang="en-US" sz="2400" i="1" dirty="0"/>
              <a:t>element</a:t>
            </a:r>
            <a:r>
              <a:rPr lang="en-US" sz="2400" dirty="0"/>
              <a:t> and produces a set of </a:t>
            </a:r>
            <a:r>
              <a:rPr lang="en-US" sz="2400" i="1" dirty="0"/>
              <a:t>intermediate</a:t>
            </a:r>
            <a:r>
              <a:rPr lang="en-US" sz="2400" dirty="0"/>
              <a:t> key/value pairs</a:t>
            </a:r>
            <a:endParaRPr lang="en-US" sz="2400" b="1" dirty="0"/>
          </a:p>
          <a:p>
            <a:r>
              <a:rPr lang="en-US" sz="2400" b="1" dirty="0"/>
              <a:t>Reduce</a:t>
            </a:r>
            <a:r>
              <a:rPr lang="en-US" sz="2400" dirty="0"/>
              <a:t>: accepts an </a:t>
            </a:r>
            <a:r>
              <a:rPr lang="en-US" sz="2400" i="1" dirty="0"/>
              <a:t>intermediate </a:t>
            </a:r>
            <a:r>
              <a:rPr lang="en-US" sz="2400" dirty="0"/>
              <a:t>key and a </a:t>
            </a:r>
            <a:r>
              <a:rPr lang="en-US" sz="2400" b="1" dirty="0"/>
              <a:t>pair of values </a:t>
            </a:r>
            <a:r>
              <a:rPr lang="en-US" sz="2400" dirty="0"/>
              <a:t>for the same key and combines them into zero or one value.</a:t>
            </a:r>
          </a:p>
        </p:txBody>
      </p:sp>
      <p:sp>
        <p:nvSpPr>
          <p:cNvPr id="26" name="TextBox 25"/>
          <p:cNvSpPr txBox="1"/>
          <p:nvPr/>
        </p:nvSpPr>
        <p:spPr>
          <a:xfrm>
            <a:off x="7671854" y="4128321"/>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6953003" y="4472251"/>
            <a:ext cx="2694520" cy="369332"/>
          </a:xfrm>
          <a:prstGeom prst="rect">
            <a:avLst/>
          </a:prstGeom>
          <a:noFill/>
        </p:spPr>
        <p:txBody>
          <a:bodyPr wrap="none" rtlCol="0">
            <a:spAutoFit/>
          </a:bodyPr>
          <a:lstStyle/>
          <a:p>
            <a:r>
              <a:rPr lang="en-US" dirty="0"/>
              <a:t>lambda v1, v2: max(v1, v2)</a:t>
            </a:r>
          </a:p>
        </p:txBody>
      </p:sp>
      <p:sp>
        <p:nvSpPr>
          <p:cNvPr id="22" name="TextBox 21"/>
          <p:cNvSpPr txBox="1"/>
          <p:nvPr/>
        </p:nvSpPr>
        <p:spPr>
          <a:xfrm>
            <a:off x="799529" y="3521792"/>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25" name="TextBox 24"/>
          <p:cNvSpPr txBox="1"/>
          <p:nvPr/>
        </p:nvSpPr>
        <p:spPr>
          <a:xfrm>
            <a:off x="629530" y="3127518"/>
            <a:ext cx="679994" cy="369332"/>
          </a:xfrm>
          <a:prstGeom prst="rect">
            <a:avLst/>
          </a:prstGeom>
          <a:noFill/>
        </p:spPr>
        <p:txBody>
          <a:bodyPr wrap="none" rtlCol="0">
            <a:spAutoFit/>
          </a:bodyPr>
          <a:lstStyle/>
          <a:p>
            <a:r>
              <a:rPr lang="en-US" b="1" i="1" dirty="0">
                <a:solidFill>
                  <a:srgbClr val="FF0000"/>
                </a:solidFill>
              </a:rPr>
              <a:t>input</a:t>
            </a:r>
          </a:p>
        </p:txBody>
      </p:sp>
      <p:sp>
        <p:nvSpPr>
          <p:cNvPr id="32" name="TextBox 31"/>
          <p:cNvSpPr txBox="1"/>
          <p:nvPr/>
        </p:nvSpPr>
        <p:spPr>
          <a:xfrm>
            <a:off x="2252827" y="4472251"/>
            <a:ext cx="1654620" cy="369332"/>
          </a:xfrm>
          <a:prstGeom prst="rect">
            <a:avLst/>
          </a:prstGeom>
          <a:noFill/>
        </p:spPr>
        <p:txBody>
          <a:bodyPr wrap="none" rtlCol="0">
            <a:spAutoFit/>
          </a:bodyPr>
          <a:lstStyle/>
          <a:p>
            <a:r>
              <a:rPr lang="en-US" dirty="0"/>
              <a:t>lambda e: (1, e)</a:t>
            </a:r>
            <a:endParaRPr lang="en-US" i="1" dirty="0"/>
          </a:p>
        </p:txBody>
      </p:sp>
      <p:sp>
        <p:nvSpPr>
          <p:cNvPr id="33" name="TextBox 32"/>
          <p:cNvSpPr txBox="1"/>
          <p:nvPr/>
        </p:nvSpPr>
        <p:spPr>
          <a:xfrm>
            <a:off x="2768193" y="4151617"/>
            <a:ext cx="623889" cy="369332"/>
          </a:xfrm>
          <a:prstGeom prst="rect">
            <a:avLst/>
          </a:prstGeom>
          <a:noFill/>
        </p:spPr>
        <p:txBody>
          <a:bodyPr wrap="none" rtlCol="0">
            <a:spAutoFit/>
          </a:bodyPr>
          <a:lstStyle/>
          <a:p>
            <a:r>
              <a:rPr lang="en-US" b="1" dirty="0"/>
              <a:t>map</a:t>
            </a:r>
          </a:p>
        </p:txBody>
      </p:sp>
      <p:sp>
        <p:nvSpPr>
          <p:cNvPr id="4" name="TextBox 3"/>
          <p:cNvSpPr txBox="1"/>
          <p:nvPr/>
        </p:nvSpPr>
        <p:spPr>
          <a:xfrm>
            <a:off x="3392082" y="5522193"/>
            <a:ext cx="5161028" cy="553998"/>
          </a:xfrm>
          <a:prstGeom prst="rect">
            <a:avLst/>
          </a:prstGeom>
          <a:noFill/>
        </p:spPr>
        <p:txBody>
          <a:bodyPr wrap="none" rtlCol="0">
            <a:spAutoFit/>
          </a:bodyPr>
          <a:lstStyle/>
          <a:p>
            <a:r>
              <a:rPr lang="en-US" sz="3000" u="sng" dirty="0"/>
              <a:t>What is the goal of this MR job?</a:t>
            </a:r>
          </a:p>
        </p:txBody>
      </p:sp>
    </p:spTree>
    <p:extLst>
      <p:ext uri="{BB962C8B-B14F-4D97-AF65-F5344CB8AC3E}">
        <p14:creationId xmlns:p14="http://schemas.microsoft.com/office/powerpoint/2010/main" val="11997308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1024453"/>
          </a:xfrm>
        </p:spPr>
        <p:txBody>
          <a:bodyPr>
            <a:normAutofit fontScale="92500" lnSpcReduction="20000"/>
          </a:bodyPr>
          <a:lstStyle/>
          <a:p>
            <a:r>
              <a:rPr lang="en-US" sz="2400" b="1" dirty="0"/>
              <a:t>Map</a:t>
            </a:r>
            <a:r>
              <a:rPr lang="en-US" sz="2400" dirty="0"/>
              <a:t>: takes an input </a:t>
            </a:r>
            <a:r>
              <a:rPr lang="en-US" sz="2400" i="1" dirty="0"/>
              <a:t>element</a:t>
            </a:r>
            <a:r>
              <a:rPr lang="en-US" sz="2400" dirty="0"/>
              <a:t> and produces a set of </a:t>
            </a:r>
            <a:r>
              <a:rPr lang="en-US" sz="2400" i="1" dirty="0"/>
              <a:t>intermediate</a:t>
            </a:r>
            <a:r>
              <a:rPr lang="en-US" sz="2400" dirty="0"/>
              <a:t> key/value pairs</a:t>
            </a:r>
            <a:endParaRPr lang="en-US" sz="2400" b="1" dirty="0"/>
          </a:p>
          <a:p>
            <a:r>
              <a:rPr lang="en-US" sz="2400" b="1" dirty="0"/>
              <a:t>Reduce</a:t>
            </a:r>
            <a:r>
              <a:rPr lang="en-US" sz="2400" dirty="0"/>
              <a:t>: accepts an </a:t>
            </a:r>
            <a:r>
              <a:rPr lang="en-US" sz="2400" i="1" dirty="0"/>
              <a:t>intermediate </a:t>
            </a:r>
            <a:r>
              <a:rPr lang="en-US" sz="2400" dirty="0"/>
              <a:t>key and a </a:t>
            </a:r>
            <a:r>
              <a:rPr lang="en-US" sz="2400" b="1" dirty="0"/>
              <a:t>pair of values </a:t>
            </a:r>
            <a:r>
              <a:rPr lang="en-US" sz="2400" dirty="0"/>
              <a:t>for the same key and combines them into zero or one value.</a:t>
            </a:r>
          </a:p>
        </p:txBody>
      </p:sp>
      <p:sp>
        <p:nvSpPr>
          <p:cNvPr id="26" name="TextBox 25"/>
          <p:cNvSpPr txBox="1"/>
          <p:nvPr/>
        </p:nvSpPr>
        <p:spPr>
          <a:xfrm>
            <a:off x="7671854" y="4128321"/>
            <a:ext cx="834074" cy="369332"/>
          </a:xfrm>
          <a:prstGeom prst="rect">
            <a:avLst/>
          </a:prstGeom>
          <a:noFill/>
        </p:spPr>
        <p:txBody>
          <a:bodyPr wrap="none" rtlCol="0">
            <a:spAutoFit/>
          </a:bodyPr>
          <a:lstStyle/>
          <a:p>
            <a:r>
              <a:rPr lang="en-US" b="1"/>
              <a:t>reduce</a:t>
            </a:r>
          </a:p>
        </p:txBody>
      </p:sp>
      <p:sp>
        <p:nvSpPr>
          <p:cNvPr id="27" name="TextBox 26"/>
          <p:cNvSpPr txBox="1"/>
          <p:nvPr/>
        </p:nvSpPr>
        <p:spPr>
          <a:xfrm>
            <a:off x="6953003" y="4472251"/>
            <a:ext cx="2661306" cy="369332"/>
          </a:xfrm>
          <a:prstGeom prst="rect">
            <a:avLst/>
          </a:prstGeom>
          <a:noFill/>
        </p:spPr>
        <p:txBody>
          <a:bodyPr wrap="none" rtlCol="0">
            <a:spAutoFit/>
          </a:bodyPr>
          <a:lstStyle/>
          <a:p>
            <a:r>
              <a:rPr lang="en-US" dirty="0"/>
              <a:t>lambda v1, v2: min(v1, v2)</a:t>
            </a:r>
          </a:p>
        </p:txBody>
      </p:sp>
      <p:sp>
        <p:nvSpPr>
          <p:cNvPr id="22" name="TextBox 21"/>
          <p:cNvSpPr txBox="1"/>
          <p:nvPr/>
        </p:nvSpPr>
        <p:spPr>
          <a:xfrm>
            <a:off x="799529" y="3521792"/>
            <a:ext cx="462597" cy="2862322"/>
          </a:xfrm>
          <a:prstGeom prst="rect">
            <a:avLst/>
          </a:prstGeom>
          <a:noFill/>
        </p:spPr>
        <p:txBody>
          <a:bodyPr wrap="square" rtlCol="0">
            <a:spAutoFit/>
          </a:bodyPr>
          <a:lstStyle/>
          <a:p>
            <a:r>
              <a:rPr lang="en-US" dirty="0"/>
              <a:t>1</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p>
          <a:p>
            <a:r>
              <a:rPr lang="en-US" dirty="0"/>
              <a:t>9</a:t>
            </a:r>
          </a:p>
          <a:p>
            <a:r>
              <a:rPr lang="en-US" dirty="0"/>
              <a:t>10</a:t>
            </a:r>
          </a:p>
        </p:txBody>
      </p:sp>
      <p:sp>
        <p:nvSpPr>
          <p:cNvPr id="25" name="TextBox 24"/>
          <p:cNvSpPr txBox="1"/>
          <p:nvPr/>
        </p:nvSpPr>
        <p:spPr>
          <a:xfrm>
            <a:off x="629530" y="3127518"/>
            <a:ext cx="679994" cy="369332"/>
          </a:xfrm>
          <a:prstGeom prst="rect">
            <a:avLst/>
          </a:prstGeom>
          <a:noFill/>
        </p:spPr>
        <p:txBody>
          <a:bodyPr wrap="none" rtlCol="0">
            <a:spAutoFit/>
          </a:bodyPr>
          <a:lstStyle/>
          <a:p>
            <a:r>
              <a:rPr lang="en-US" b="1" i="1" dirty="0">
                <a:solidFill>
                  <a:srgbClr val="FF0000"/>
                </a:solidFill>
              </a:rPr>
              <a:t>input</a:t>
            </a:r>
          </a:p>
        </p:txBody>
      </p:sp>
      <p:sp>
        <p:nvSpPr>
          <p:cNvPr id="32" name="TextBox 31"/>
          <p:cNvSpPr txBox="1"/>
          <p:nvPr/>
        </p:nvSpPr>
        <p:spPr>
          <a:xfrm>
            <a:off x="2252827" y="4472251"/>
            <a:ext cx="1654620" cy="369332"/>
          </a:xfrm>
          <a:prstGeom prst="rect">
            <a:avLst/>
          </a:prstGeom>
          <a:noFill/>
        </p:spPr>
        <p:txBody>
          <a:bodyPr wrap="none" rtlCol="0">
            <a:spAutoFit/>
          </a:bodyPr>
          <a:lstStyle/>
          <a:p>
            <a:r>
              <a:rPr lang="en-US" dirty="0"/>
              <a:t>lambda e: (1, e)</a:t>
            </a:r>
            <a:endParaRPr lang="en-US" i="1" dirty="0"/>
          </a:p>
        </p:txBody>
      </p:sp>
      <p:sp>
        <p:nvSpPr>
          <p:cNvPr id="33" name="TextBox 32"/>
          <p:cNvSpPr txBox="1"/>
          <p:nvPr/>
        </p:nvSpPr>
        <p:spPr>
          <a:xfrm>
            <a:off x="2768193" y="4151617"/>
            <a:ext cx="623889" cy="369332"/>
          </a:xfrm>
          <a:prstGeom prst="rect">
            <a:avLst/>
          </a:prstGeom>
          <a:noFill/>
        </p:spPr>
        <p:txBody>
          <a:bodyPr wrap="none" rtlCol="0">
            <a:spAutoFit/>
          </a:bodyPr>
          <a:lstStyle/>
          <a:p>
            <a:r>
              <a:rPr lang="en-US" b="1" dirty="0"/>
              <a:t>map</a:t>
            </a:r>
          </a:p>
        </p:txBody>
      </p:sp>
      <p:sp>
        <p:nvSpPr>
          <p:cNvPr id="4" name="TextBox 3"/>
          <p:cNvSpPr txBox="1"/>
          <p:nvPr/>
        </p:nvSpPr>
        <p:spPr>
          <a:xfrm>
            <a:off x="3392082" y="5522193"/>
            <a:ext cx="5161028" cy="553998"/>
          </a:xfrm>
          <a:prstGeom prst="rect">
            <a:avLst/>
          </a:prstGeom>
          <a:noFill/>
        </p:spPr>
        <p:txBody>
          <a:bodyPr wrap="none" rtlCol="0">
            <a:spAutoFit/>
          </a:bodyPr>
          <a:lstStyle/>
          <a:p>
            <a:r>
              <a:rPr lang="en-US" sz="3000" u="sng" dirty="0"/>
              <a:t>What is the goal of this MR job?</a:t>
            </a:r>
          </a:p>
        </p:txBody>
      </p:sp>
    </p:spTree>
    <p:extLst>
      <p:ext uri="{BB962C8B-B14F-4D97-AF65-F5344CB8AC3E}">
        <p14:creationId xmlns:p14="http://schemas.microsoft.com/office/powerpoint/2010/main" val="12315032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838200" y="1825625"/>
            <a:ext cx="10515600" cy="1024453"/>
          </a:xfrm>
        </p:spPr>
        <p:txBody>
          <a:bodyPr>
            <a:normAutofit/>
          </a:bodyPr>
          <a:lstStyle/>
          <a:p>
            <a:r>
              <a:rPr lang="en-US" sz="2400" dirty="0"/>
              <a:t>Map can generate several keys</a:t>
            </a:r>
          </a:p>
        </p:txBody>
      </p:sp>
      <p:sp>
        <p:nvSpPr>
          <p:cNvPr id="22" name="TextBox 21"/>
          <p:cNvSpPr txBox="1"/>
          <p:nvPr/>
        </p:nvSpPr>
        <p:spPr>
          <a:xfrm>
            <a:off x="620996" y="3521792"/>
            <a:ext cx="2246492" cy="738664"/>
          </a:xfrm>
          <a:prstGeom prst="rect">
            <a:avLst/>
          </a:prstGeom>
          <a:noFill/>
        </p:spPr>
        <p:txBody>
          <a:bodyPr wrap="square" rtlCol="0">
            <a:spAutoFit/>
          </a:bodyPr>
          <a:lstStyle/>
          <a:p>
            <a:r>
              <a:rPr lang="en-US" sz="1400" dirty="0"/>
              <a:t>“Document one”</a:t>
            </a:r>
          </a:p>
          <a:p>
            <a:r>
              <a:rPr lang="en-US" sz="1400" dirty="0"/>
              <a:t>“Another document”</a:t>
            </a:r>
          </a:p>
          <a:p>
            <a:r>
              <a:rPr lang="en-US" sz="1400" dirty="0"/>
              <a:t>“A document”</a:t>
            </a:r>
          </a:p>
        </p:txBody>
      </p:sp>
      <p:sp>
        <p:nvSpPr>
          <p:cNvPr id="25" name="TextBox 24"/>
          <p:cNvSpPr txBox="1"/>
          <p:nvPr/>
        </p:nvSpPr>
        <p:spPr>
          <a:xfrm>
            <a:off x="629530" y="3127518"/>
            <a:ext cx="1242135" cy="369332"/>
          </a:xfrm>
          <a:prstGeom prst="rect">
            <a:avLst/>
          </a:prstGeom>
          <a:noFill/>
        </p:spPr>
        <p:txBody>
          <a:bodyPr wrap="none" rtlCol="0">
            <a:spAutoFit/>
          </a:bodyPr>
          <a:lstStyle/>
          <a:p>
            <a:r>
              <a:rPr lang="en-US" dirty="0"/>
              <a:t>Input (text)</a:t>
            </a:r>
          </a:p>
        </p:txBody>
      </p:sp>
      <p:sp>
        <p:nvSpPr>
          <p:cNvPr id="32" name="TextBox 31"/>
          <p:cNvSpPr txBox="1"/>
          <p:nvPr/>
        </p:nvSpPr>
        <p:spPr>
          <a:xfrm>
            <a:off x="4078746" y="3647557"/>
            <a:ext cx="3265638" cy="1169551"/>
          </a:xfrm>
          <a:prstGeom prst="rect">
            <a:avLst/>
          </a:prstGeom>
          <a:noFill/>
        </p:spPr>
        <p:txBody>
          <a:bodyPr wrap="none" rtlCol="0">
            <a:spAutoFit/>
          </a:bodyPr>
          <a:lstStyle/>
          <a:p>
            <a:r>
              <a:rPr lang="en-US" sz="1400" dirty="0" err="1">
                <a:latin typeface="Consolas" charset="0"/>
                <a:ea typeface="Consolas" charset="0"/>
                <a:cs typeface="Consolas" charset="0"/>
              </a:rPr>
              <a:t>def</a:t>
            </a:r>
            <a:r>
              <a:rPr lang="en-US" sz="1400" dirty="0">
                <a:latin typeface="Consolas" charset="0"/>
                <a:ea typeface="Consolas" charset="0"/>
                <a:cs typeface="Consolas" charset="0"/>
              </a:rPr>
              <a:t> f(e):</a:t>
            </a:r>
          </a:p>
          <a:p>
            <a:r>
              <a:rPr lang="en-US" sz="1400" dirty="0">
                <a:latin typeface="Consolas" charset="0"/>
                <a:ea typeface="Consolas" charset="0"/>
                <a:cs typeface="Consolas" charset="0"/>
              </a:rPr>
              <a:t>   results = []</a:t>
            </a:r>
          </a:p>
          <a:p>
            <a:r>
              <a:rPr lang="en-US" sz="1400" dirty="0">
                <a:latin typeface="Consolas" charset="0"/>
                <a:ea typeface="Consolas" charset="0"/>
                <a:cs typeface="Consolas" charset="0"/>
              </a:rPr>
              <a:t>   for word in </a:t>
            </a:r>
            <a:r>
              <a:rPr lang="en-US" sz="1400" dirty="0" err="1">
                <a:latin typeface="Consolas" charset="0"/>
                <a:ea typeface="Consolas" charset="0"/>
                <a:cs typeface="Consolas" charset="0"/>
              </a:rPr>
              <a:t>e.split</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results.append</a:t>
            </a:r>
            <a:r>
              <a:rPr lang="en-US" sz="1400" dirty="0">
                <a:latin typeface="Consolas" charset="0"/>
                <a:ea typeface="Consolas" charset="0"/>
                <a:cs typeface="Consolas" charset="0"/>
              </a:rPr>
              <a:t>((word, 1))</a:t>
            </a:r>
          </a:p>
          <a:p>
            <a:r>
              <a:rPr lang="en-US" sz="1400" dirty="0">
                <a:latin typeface="Consolas" charset="0"/>
                <a:ea typeface="Consolas" charset="0"/>
                <a:cs typeface="Consolas" charset="0"/>
              </a:rPr>
              <a:t>   return results</a:t>
            </a:r>
          </a:p>
        </p:txBody>
      </p:sp>
      <p:sp>
        <p:nvSpPr>
          <p:cNvPr id="33" name="TextBox 32"/>
          <p:cNvSpPr txBox="1"/>
          <p:nvPr/>
        </p:nvSpPr>
        <p:spPr>
          <a:xfrm>
            <a:off x="4729233" y="3256187"/>
            <a:ext cx="623889" cy="369332"/>
          </a:xfrm>
          <a:prstGeom prst="rect">
            <a:avLst/>
          </a:prstGeom>
          <a:noFill/>
        </p:spPr>
        <p:txBody>
          <a:bodyPr wrap="none" rtlCol="0">
            <a:spAutoFit/>
          </a:bodyPr>
          <a:lstStyle/>
          <a:p>
            <a:r>
              <a:rPr lang="en-US" b="1" dirty="0"/>
              <a:t>map</a:t>
            </a:r>
          </a:p>
        </p:txBody>
      </p:sp>
      <p:sp>
        <p:nvSpPr>
          <p:cNvPr id="15" name="TextBox 14"/>
          <p:cNvSpPr txBox="1"/>
          <p:nvPr/>
        </p:nvSpPr>
        <p:spPr>
          <a:xfrm>
            <a:off x="8989055" y="3278225"/>
            <a:ext cx="837730" cy="369332"/>
          </a:xfrm>
          <a:prstGeom prst="rect">
            <a:avLst/>
          </a:prstGeom>
          <a:noFill/>
        </p:spPr>
        <p:txBody>
          <a:bodyPr wrap="none" rtlCol="0">
            <a:spAutoFit/>
          </a:bodyPr>
          <a:lstStyle/>
          <a:p>
            <a:r>
              <a:rPr lang="en-US" b="1"/>
              <a:t>reduce</a:t>
            </a:r>
            <a:endParaRPr lang="en-US" b="1" dirty="0"/>
          </a:p>
        </p:txBody>
      </p:sp>
      <p:sp>
        <p:nvSpPr>
          <p:cNvPr id="16" name="TextBox 15"/>
          <p:cNvSpPr txBox="1"/>
          <p:nvPr/>
        </p:nvSpPr>
        <p:spPr>
          <a:xfrm>
            <a:off x="8359870" y="3644252"/>
            <a:ext cx="2371162" cy="307777"/>
          </a:xfrm>
          <a:prstGeom prst="rect">
            <a:avLst/>
          </a:prstGeom>
          <a:noFill/>
        </p:spPr>
        <p:txBody>
          <a:bodyPr wrap="none" rtlCol="0">
            <a:spAutoFit/>
          </a:bodyPr>
          <a:lstStyle/>
          <a:p>
            <a:r>
              <a:rPr lang="en-US" sz="1400" dirty="0">
                <a:latin typeface="Consolas" charset="0"/>
                <a:ea typeface="Consolas" charset="0"/>
                <a:cs typeface="Consolas" charset="0"/>
              </a:rPr>
              <a:t>lambda v1, v2: v1 + v2</a:t>
            </a:r>
          </a:p>
        </p:txBody>
      </p:sp>
      <p:sp>
        <p:nvSpPr>
          <p:cNvPr id="17" name="TextBox 16"/>
          <p:cNvSpPr txBox="1"/>
          <p:nvPr/>
        </p:nvSpPr>
        <p:spPr>
          <a:xfrm>
            <a:off x="2943467" y="5516255"/>
            <a:ext cx="5161028" cy="553998"/>
          </a:xfrm>
          <a:prstGeom prst="rect">
            <a:avLst/>
          </a:prstGeom>
          <a:noFill/>
        </p:spPr>
        <p:txBody>
          <a:bodyPr wrap="none" rtlCol="0">
            <a:spAutoFit/>
          </a:bodyPr>
          <a:lstStyle/>
          <a:p>
            <a:r>
              <a:rPr lang="en-US" sz="3000" u="sng" dirty="0"/>
              <a:t>What is the goal of this MR job?</a:t>
            </a:r>
          </a:p>
        </p:txBody>
      </p:sp>
    </p:spTree>
    <p:extLst>
      <p:ext uri="{BB962C8B-B14F-4D97-AF65-F5344CB8AC3E}">
        <p14:creationId xmlns:p14="http://schemas.microsoft.com/office/powerpoint/2010/main" val="1934419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worked out example</a:t>
            </a:r>
          </a:p>
        </p:txBody>
      </p:sp>
      <p:sp>
        <p:nvSpPr>
          <p:cNvPr id="3" name="Content Placeholder 2"/>
          <p:cNvSpPr>
            <a:spLocks noGrp="1"/>
          </p:cNvSpPr>
          <p:nvPr>
            <p:ph idx="1"/>
          </p:nvPr>
        </p:nvSpPr>
        <p:spPr>
          <a:xfrm>
            <a:off x="838200" y="1825625"/>
            <a:ext cx="7826298" cy="4351338"/>
          </a:xfrm>
        </p:spPr>
        <p:txBody>
          <a:bodyPr>
            <a:normAutofit/>
          </a:bodyPr>
          <a:lstStyle/>
          <a:p>
            <a:r>
              <a:rPr lang="en-US" dirty="0"/>
              <a:t>Given the following set of records of Month, State, and orders</a:t>
            </a:r>
          </a:p>
          <a:p>
            <a:pPr lvl="1"/>
            <a:r>
              <a:rPr lang="en-US" dirty="0"/>
              <a:t>Compute the total number of orders per month using map reduce</a:t>
            </a:r>
          </a:p>
          <a:p>
            <a:endParaRPr lang="en-US" dirty="0"/>
          </a:p>
        </p:txBody>
      </p:sp>
      <p:sp>
        <p:nvSpPr>
          <p:cNvPr id="4" name="Rounded Rectangle 3"/>
          <p:cNvSpPr/>
          <p:nvPr/>
        </p:nvSpPr>
        <p:spPr>
          <a:xfrm>
            <a:off x="9758019" y="1329192"/>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Tree>
    <p:extLst>
      <p:ext uri="{BB962C8B-B14F-4D97-AF65-F5344CB8AC3E}">
        <p14:creationId xmlns:p14="http://schemas.microsoft.com/office/powerpoint/2010/main" val="476202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worked out example (2)</a:t>
            </a:r>
          </a:p>
        </p:txBody>
      </p:sp>
      <p:sp>
        <p:nvSpPr>
          <p:cNvPr id="3" name="Content Placeholder 2"/>
          <p:cNvSpPr>
            <a:spLocks noGrp="1"/>
          </p:cNvSpPr>
          <p:nvPr>
            <p:ph idx="1"/>
          </p:nvPr>
        </p:nvSpPr>
        <p:spPr>
          <a:xfrm>
            <a:off x="838200" y="1825625"/>
            <a:ext cx="7826298" cy="872970"/>
          </a:xfrm>
        </p:spPr>
        <p:txBody>
          <a:bodyPr>
            <a:normAutofit/>
          </a:bodyPr>
          <a:lstStyle/>
          <a:p>
            <a:r>
              <a:rPr lang="en-US" dirty="0"/>
              <a:t>Compute the total number of orders per month using map reduce</a:t>
            </a:r>
          </a:p>
        </p:txBody>
      </p:sp>
      <p:sp>
        <p:nvSpPr>
          <p:cNvPr id="4" name="Rounded Rectangle 3"/>
          <p:cNvSpPr/>
          <p:nvPr/>
        </p:nvSpPr>
        <p:spPr>
          <a:xfrm>
            <a:off x="636323" y="3300759"/>
            <a:ext cx="1450558" cy="31150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7" name="TextBox 6"/>
          <p:cNvSpPr txBox="1"/>
          <p:nvPr/>
        </p:nvSpPr>
        <p:spPr>
          <a:xfrm>
            <a:off x="1048217" y="2888169"/>
            <a:ext cx="620683" cy="369332"/>
          </a:xfrm>
          <a:prstGeom prst="rect">
            <a:avLst/>
          </a:prstGeom>
          <a:noFill/>
        </p:spPr>
        <p:txBody>
          <a:bodyPr wrap="none" rtlCol="0">
            <a:spAutoFit/>
          </a:bodyPr>
          <a:lstStyle/>
          <a:p>
            <a:r>
              <a:rPr lang="en-US"/>
              <a:t>Data</a:t>
            </a:r>
          </a:p>
        </p:txBody>
      </p:sp>
      <p:sp>
        <p:nvSpPr>
          <p:cNvPr id="9" name="TextBox 8"/>
          <p:cNvSpPr txBox="1"/>
          <p:nvPr/>
        </p:nvSpPr>
        <p:spPr>
          <a:xfrm>
            <a:off x="2313892" y="3222702"/>
            <a:ext cx="2246957" cy="369332"/>
          </a:xfrm>
          <a:prstGeom prst="rect">
            <a:avLst/>
          </a:prstGeom>
          <a:noFill/>
        </p:spPr>
        <p:txBody>
          <a:bodyPr wrap="square" rtlCol="0">
            <a:spAutoFit/>
          </a:bodyPr>
          <a:lstStyle/>
          <a:p>
            <a:r>
              <a:rPr lang="en-US" dirty="0"/>
              <a:t>Map([</a:t>
            </a:r>
            <a:r>
              <a:rPr lang="en-US" dirty="0">
                <a:solidFill>
                  <a:schemeClr val="accent1">
                    <a:lumMod val="50000"/>
                  </a:schemeClr>
                </a:solidFill>
                <a:latin typeface="Consolas" panose="020B0609020204030204" pitchFamily="49" charset="0"/>
              </a:rPr>
              <a:t>JAN</a:t>
            </a:r>
            <a:r>
              <a:rPr lang="en-US" dirty="0">
                <a:latin typeface="Consolas" panose="020B0609020204030204" pitchFamily="49" charset="0"/>
              </a:rPr>
              <a:t>, </a:t>
            </a:r>
            <a:r>
              <a:rPr lang="en-US" dirty="0">
                <a:solidFill>
                  <a:srgbClr val="FF0000"/>
                </a:solidFill>
                <a:latin typeface="Consolas" panose="020B0609020204030204" pitchFamily="49" charset="0"/>
              </a:rPr>
              <a:t>NY</a:t>
            </a:r>
            <a:r>
              <a:rPr lang="en-US" dirty="0">
                <a:latin typeface="Consolas" panose="020B0609020204030204" pitchFamily="49" charset="0"/>
              </a:rPr>
              <a:t>, 3]</a:t>
            </a:r>
            <a:r>
              <a:rPr lang="en-US" dirty="0"/>
              <a:t>)</a:t>
            </a:r>
            <a:endParaRPr lang="en-US" dirty="0">
              <a:latin typeface="Consolas" panose="020B0609020204030204" pitchFamily="49" charset="0"/>
            </a:endParaRPr>
          </a:p>
        </p:txBody>
      </p:sp>
      <p:sp>
        <p:nvSpPr>
          <p:cNvPr id="10" name="TextBox 9"/>
          <p:cNvSpPr txBox="1"/>
          <p:nvPr/>
        </p:nvSpPr>
        <p:spPr>
          <a:xfrm>
            <a:off x="5135150" y="3222702"/>
            <a:ext cx="1589035" cy="369332"/>
          </a:xfrm>
          <a:prstGeom prst="rect">
            <a:avLst/>
          </a:prstGeom>
          <a:noFill/>
        </p:spPr>
        <p:txBody>
          <a:bodyPr wrap="square" rtlCol="0">
            <a:spAutoFit/>
          </a:bodyPr>
          <a:lstStyle/>
          <a:p>
            <a:r>
              <a:rPr lang="en-US"/>
              <a:t>[key</a:t>
            </a:r>
            <a:r>
              <a:rPr lang="en-US" baseline="-25000"/>
              <a:t>1</a:t>
            </a:r>
            <a:r>
              <a:rPr lang="en-US"/>
              <a:t>, </a:t>
            </a:r>
            <a:r>
              <a:rPr lang="en-US" dirty="0"/>
              <a:t>value</a:t>
            </a:r>
            <a:r>
              <a:rPr lang="en-US" baseline="-25000" dirty="0"/>
              <a:t>1</a:t>
            </a:r>
            <a:r>
              <a:rPr lang="en-US" dirty="0"/>
              <a:t>]</a:t>
            </a:r>
            <a:endParaRPr lang="en-US" dirty="0">
              <a:latin typeface="Consolas" panose="020B0609020204030204" pitchFamily="49" charset="0"/>
            </a:endParaRPr>
          </a:p>
        </p:txBody>
      </p:sp>
      <p:cxnSp>
        <p:nvCxnSpPr>
          <p:cNvPr id="12" name="Straight Arrow Connector 11"/>
          <p:cNvCxnSpPr>
            <a:stCxn id="9" idx="3"/>
            <a:endCxn id="10" idx="1"/>
          </p:cNvCxnSpPr>
          <p:nvPr/>
        </p:nvCxnSpPr>
        <p:spPr>
          <a:xfrm>
            <a:off x="4560849" y="3407368"/>
            <a:ext cx="574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13892" y="3713353"/>
            <a:ext cx="2246957" cy="369332"/>
          </a:xfrm>
          <a:prstGeom prst="rect">
            <a:avLst/>
          </a:prstGeom>
          <a:noFill/>
        </p:spPr>
        <p:txBody>
          <a:bodyPr wrap="square" rtlCol="0">
            <a:spAutoFit/>
          </a:bodyPr>
          <a:lstStyle/>
          <a:p>
            <a:r>
              <a:rPr lang="en-US" dirty="0"/>
              <a:t>Map([</a:t>
            </a:r>
            <a:r>
              <a:rPr lang="en-US" dirty="0">
                <a:solidFill>
                  <a:schemeClr val="accent1">
                    <a:lumMod val="50000"/>
                  </a:schemeClr>
                </a:solidFill>
                <a:latin typeface="Consolas" panose="020B0609020204030204" pitchFamily="49" charset="0"/>
              </a:rPr>
              <a:t>JAN</a:t>
            </a:r>
            <a:r>
              <a:rPr lang="en-US" dirty="0">
                <a:latin typeface="Consolas" panose="020B0609020204030204" pitchFamily="49" charset="0"/>
              </a:rPr>
              <a:t>, </a:t>
            </a:r>
            <a:r>
              <a:rPr lang="en-US" dirty="0">
                <a:solidFill>
                  <a:srgbClr val="00B050"/>
                </a:solidFill>
                <a:latin typeface="Consolas" panose="020B0609020204030204" pitchFamily="49" charset="0"/>
              </a:rPr>
              <a:t>NJ</a:t>
            </a:r>
            <a:r>
              <a:rPr lang="en-US" dirty="0">
                <a:latin typeface="Consolas" panose="020B0609020204030204" pitchFamily="49" charset="0"/>
              </a:rPr>
              <a:t>, 2]</a:t>
            </a:r>
            <a:r>
              <a:rPr lang="en-US" dirty="0"/>
              <a:t>)</a:t>
            </a:r>
            <a:endParaRPr lang="en-US" dirty="0">
              <a:latin typeface="Consolas" panose="020B0609020204030204" pitchFamily="49" charset="0"/>
            </a:endParaRPr>
          </a:p>
        </p:txBody>
      </p:sp>
      <p:sp>
        <p:nvSpPr>
          <p:cNvPr id="15" name="TextBox 14"/>
          <p:cNvSpPr txBox="1"/>
          <p:nvPr/>
        </p:nvSpPr>
        <p:spPr>
          <a:xfrm>
            <a:off x="5135150" y="3713353"/>
            <a:ext cx="1589035" cy="369332"/>
          </a:xfrm>
          <a:prstGeom prst="rect">
            <a:avLst/>
          </a:prstGeom>
          <a:noFill/>
        </p:spPr>
        <p:txBody>
          <a:bodyPr wrap="square" rtlCol="0">
            <a:spAutoFit/>
          </a:bodyPr>
          <a:lstStyle/>
          <a:p>
            <a:r>
              <a:rPr lang="en-US" dirty="0"/>
              <a:t>[key</a:t>
            </a:r>
            <a:r>
              <a:rPr lang="en-US" baseline="-25000" dirty="0"/>
              <a:t>2</a:t>
            </a:r>
            <a:r>
              <a:rPr lang="en-US" dirty="0"/>
              <a:t>, value</a:t>
            </a:r>
            <a:r>
              <a:rPr lang="en-US" baseline="-25000" dirty="0"/>
              <a:t>2</a:t>
            </a:r>
            <a:r>
              <a:rPr lang="en-US" dirty="0"/>
              <a:t>]</a:t>
            </a:r>
            <a:endParaRPr lang="en-US" dirty="0">
              <a:latin typeface="Consolas" panose="020B0609020204030204" pitchFamily="49" charset="0"/>
            </a:endParaRPr>
          </a:p>
        </p:txBody>
      </p:sp>
      <p:cxnSp>
        <p:nvCxnSpPr>
          <p:cNvPr id="16" name="Straight Arrow Connector 15"/>
          <p:cNvCxnSpPr>
            <a:stCxn id="14" idx="3"/>
            <a:endCxn id="15" idx="1"/>
          </p:cNvCxnSpPr>
          <p:nvPr/>
        </p:nvCxnSpPr>
        <p:spPr>
          <a:xfrm>
            <a:off x="4560849" y="3898019"/>
            <a:ext cx="574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13892" y="4159401"/>
            <a:ext cx="2246957" cy="369332"/>
          </a:xfrm>
          <a:prstGeom prst="rect">
            <a:avLst/>
          </a:prstGeom>
          <a:noFill/>
        </p:spPr>
        <p:txBody>
          <a:bodyPr wrap="square" rtlCol="0">
            <a:spAutoFit/>
          </a:bodyPr>
          <a:lstStyle/>
          <a:p>
            <a:r>
              <a:rPr lang="en-US" dirty="0"/>
              <a:t>Map([</a:t>
            </a:r>
            <a:r>
              <a:rPr lang="en-US" dirty="0">
                <a:solidFill>
                  <a:schemeClr val="accent2">
                    <a:lumMod val="50000"/>
                  </a:schemeClr>
                </a:solidFill>
                <a:latin typeface="Consolas" panose="020B0609020204030204" pitchFamily="49" charset="0"/>
              </a:rPr>
              <a:t>FEB</a:t>
            </a:r>
            <a:r>
              <a:rPr lang="en-US" dirty="0">
                <a:latin typeface="Consolas" panose="020B0609020204030204" pitchFamily="49" charset="0"/>
              </a:rPr>
              <a:t>, </a:t>
            </a:r>
            <a:r>
              <a:rPr lang="en-US" dirty="0">
                <a:solidFill>
                  <a:srgbClr val="00B0F0"/>
                </a:solidFill>
                <a:latin typeface="Consolas" panose="020B0609020204030204" pitchFamily="49" charset="0"/>
              </a:rPr>
              <a:t>PA</a:t>
            </a:r>
            <a:r>
              <a:rPr lang="en-US" dirty="0">
                <a:latin typeface="Consolas" panose="020B0609020204030204" pitchFamily="49" charset="0"/>
              </a:rPr>
              <a:t>, 1]</a:t>
            </a:r>
            <a:r>
              <a:rPr lang="en-US" dirty="0"/>
              <a:t>)</a:t>
            </a:r>
            <a:endParaRPr lang="en-US" dirty="0">
              <a:latin typeface="Consolas" panose="020B0609020204030204" pitchFamily="49" charset="0"/>
            </a:endParaRPr>
          </a:p>
        </p:txBody>
      </p:sp>
      <p:sp>
        <p:nvSpPr>
          <p:cNvPr id="19" name="TextBox 18"/>
          <p:cNvSpPr txBox="1"/>
          <p:nvPr/>
        </p:nvSpPr>
        <p:spPr>
          <a:xfrm>
            <a:off x="5135150" y="4159401"/>
            <a:ext cx="1589035" cy="369332"/>
          </a:xfrm>
          <a:prstGeom prst="rect">
            <a:avLst/>
          </a:prstGeom>
          <a:noFill/>
        </p:spPr>
        <p:txBody>
          <a:bodyPr wrap="square" rtlCol="0">
            <a:spAutoFit/>
          </a:bodyPr>
          <a:lstStyle/>
          <a:p>
            <a:r>
              <a:rPr lang="en-US" dirty="0"/>
              <a:t>[key</a:t>
            </a:r>
            <a:r>
              <a:rPr lang="en-US" baseline="-25000" dirty="0"/>
              <a:t>3</a:t>
            </a:r>
            <a:r>
              <a:rPr lang="en-US" dirty="0"/>
              <a:t>, value</a:t>
            </a:r>
            <a:r>
              <a:rPr lang="en-US" baseline="-25000" dirty="0"/>
              <a:t>3</a:t>
            </a:r>
            <a:r>
              <a:rPr lang="en-US" dirty="0"/>
              <a:t>]</a:t>
            </a:r>
            <a:endParaRPr lang="en-US" dirty="0">
              <a:latin typeface="Consolas" panose="020B0609020204030204" pitchFamily="49" charset="0"/>
            </a:endParaRPr>
          </a:p>
        </p:txBody>
      </p:sp>
      <p:cxnSp>
        <p:nvCxnSpPr>
          <p:cNvPr id="20" name="Straight Arrow Connector 19"/>
          <p:cNvCxnSpPr>
            <a:stCxn id="18" idx="3"/>
            <a:endCxn id="19" idx="1"/>
          </p:cNvCxnSpPr>
          <p:nvPr/>
        </p:nvCxnSpPr>
        <p:spPr>
          <a:xfrm>
            <a:off x="4560849" y="4344067"/>
            <a:ext cx="574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8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worked out example (3)</a:t>
            </a:r>
          </a:p>
        </p:txBody>
      </p:sp>
      <p:sp>
        <p:nvSpPr>
          <p:cNvPr id="3" name="Content Placeholder 2"/>
          <p:cNvSpPr>
            <a:spLocks noGrp="1"/>
          </p:cNvSpPr>
          <p:nvPr>
            <p:ph idx="1"/>
          </p:nvPr>
        </p:nvSpPr>
        <p:spPr>
          <a:xfrm>
            <a:off x="838200" y="1825625"/>
            <a:ext cx="7826298" cy="872970"/>
          </a:xfrm>
        </p:spPr>
        <p:txBody>
          <a:bodyPr>
            <a:normAutofit/>
          </a:bodyPr>
          <a:lstStyle/>
          <a:p>
            <a:r>
              <a:rPr lang="en-US" dirty="0"/>
              <a:t>Compute the total number of orders per month using map reduce</a:t>
            </a:r>
          </a:p>
        </p:txBody>
      </p:sp>
      <p:sp>
        <p:nvSpPr>
          <p:cNvPr id="4" name="Rounded Rectangle 3"/>
          <p:cNvSpPr/>
          <p:nvPr/>
        </p:nvSpPr>
        <p:spPr>
          <a:xfrm>
            <a:off x="636323" y="3300759"/>
            <a:ext cx="1450558" cy="31150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7" name="TextBox 6"/>
          <p:cNvSpPr txBox="1"/>
          <p:nvPr/>
        </p:nvSpPr>
        <p:spPr>
          <a:xfrm>
            <a:off x="1048217" y="2888169"/>
            <a:ext cx="620683" cy="369332"/>
          </a:xfrm>
          <a:prstGeom prst="rect">
            <a:avLst/>
          </a:prstGeom>
          <a:noFill/>
        </p:spPr>
        <p:txBody>
          <a:bodyPr wrap="none" rtlCol="0">
            <a:spAutoFit/>
          </a:bodyPr>
          <a:lstStyle/>
          <a:p>
            <a:r>
              <a:rPr lang="en-US"/>
              <a:t>Data</a:t>
            </a:r>
          </a:p>
        </p:txBody>
      </p:sp>
      <p:sp>
        <p:nvSpPr>
          <p:cNvPr id="17" name="TextBox 16"/>
          <p:cNvSpPr txBox="1"/>
          <p:nvPr/>
        </p:nvSpPr>
        <p:spPr>
          <a:xfrm>
            <a:off x="2994115" y="3222702"/>
            <a:ext cx="1589035" cy="369332"/>
          </a:xfrm>
          <a:prstGeom prst="rect">
            <a:avLst/>
          </a:prstGeom>
          <a:noFill/>
        </p:spPr>
        <p:txBody>
          <a:bodyPr wrap="square" rtlCol="0">
            <a:spAutoFit/>
          </a:bodyPr>
          <a:lstStyle/>
          <a:p>
            <a:r>
              <a:rPr lang="en-US"/>
              <a:t>[key</a:t>
            </a:r>
            <a:r>
              <a:rPr lang="en-US" baseline="-25000"/>
              <a:t>1</a:t>
            </a:r>
            <a:r>
              <a:rPr lang="en-US"/>
              <a:t>, </a:t>
            </a:r>
            <a:r>
              <a:rPr lang="en-US" dirty="0"/>
              <a:t>value</a:t>
            </a:r>
            <a:r>
              <a:rPr lang="en-US" baseline="-25000" dirty="0"/>
              <a:t>1</a:t>
            </a:r>
            <a:r>
              <a:rPr lang="en-US" dirty="0"/>
              <a:t>]</a:t>
            </a:r>
            <a:endParaRPr lang="en-US" dirty="0">
              <a:latin typeface="Consolas" panose="020B0609020204030204" pitchFamily="49" charset="0"/>
            </a:endParaRPr>
          </a:p>
        </p:txBody>
      </p:sp>
      <p:sp>
        <p:nvSpPr>
          <p:cNvPr id="21" name="TextBox 20"/>
          <p:cNvSpPr txBox="1"/>
          <p:nvPr/>
        </p:nvSpPr>
        <p:spPr>
          <a:xfrm>
            <a:off x="2994115" y="3713353"/>
            <a:ext cx="1589035" cy="369332"/>
          </a:xfrm>
          <a:prstGeom prst="rect">
            <a:avLst/>
          </a:prstGeom>
          <a:noFill/>
        </p:spPr>
        <p:txBody>
          <a:bodyPr wrap="square" rtlCol="0">
            <a:spAutoFit/>
          </a:bodyPr>
          <a:lstStyle/>
          <a:p>
            <a:r>
              <a:rPr lang="en-US" dirty="0"/>
              <a:t>[key</a:t>
            </a:r>
            <a:r>
              <a:rPr lang="en-US" baseline="-25000" dirty="0"/>
              <a:t>2</a:t>
            </a:r>
            <a:r>
              <a:rPr lang="en-US" dirty="0"/>
              <a:t>, value</a:t>
            </a:r>
            <a:r>
              <a:rPr lang="en-US" baseline="-25000" dirty="0"/>
              <a:t>2</a:t>
            </a:r>
            <a:r>
              <a:rPr lang="en-US" dirty="0"/>
              <a:t>]</a:t>
            </a:r>
            <a:endParaRPr lang="en-US" dirty="0">
              <a:latin typeface="Consolas" panose="020B0609020204030204" pitchFamily="49" charset="0"/>
            </a:endParaRPr>
          </a:p>
        </p:txBody>
      </p:sp>
      <p:sp>
        <p:nvSpPr>
          <p:cNvPr id="22" name="TextBox 21"/>
          <p:cNvSpPr txBox="1"/>
          <p:nvPr/>
        </p:nvSpPr>
        <p:spPr>
          <a:xfrm>
            <a:off x="2994115" y="4215156"/>
            <a:ext cx="1589035" cy="369332"/>
          </a:xfrm>
          <a:prstGeom prst="rect">
            <a:avLst/>
          </a:prstGeom>
          <a:noFill/>
        </p:spPr>
        <p:txBody>
          <a:bodyPr wrap="square" rtlCol="0">
            <a:spAutoFit/>
          </a:bodyPr>
          <a:lstStyle/>
          <a:p>
            <a:r>
              <a:rPr lang="en-US" dirty="0"/>
              <a:t>[key</a:t>
            </a:r>
            <a:r>
              <a:rPr lang="en-US" baseline="-25000" dirty="0"/>
              <a:t>3</a:t>
            </a:r>
            <a:r>
              <a:rPr lang="en-US" dirty="0"/>
              <a:t>, value</a:t>
            </a:r>
            <a:r>
              <a:rPr lang="en-US" baseline="-25000" dirty="0"/>
              <a:t>3</a:t>
            </a:r>
            <a:r>
              <a:rPr lang="en-US" dirty="0"/>
              <a:t>]</a:t>
            </a:r>
            <a:endParaRPr lang="en-US" dirty="0">
              <a:latin typeface="Consolas" panose="020B0609020204030204" pitchFamily="49" charset="0"/>
            </a:endParaRPr>
          </a:p>
        </p:txBody>
      </p:sp>
      <p:sp>
        <p:nvSpPr>
          <p:cNvPr id="5" name="Rectangle 4"/>
          <p:cNvSpPr/>
          <p:nvPr/>
        </p:nvSpPr>
        <p:spPr>
          <a:xfrm>
            <a:off x="5142092" y="3528687"/>
            <a:ext cx="2323265" cy="369332"/>
          </a:xfrm>
          <a:prstGeom prst="rect">
            <a:avLst/>
          </a:prstGeom>
        </p:spPr>
        <p:txBody>
          <a:bodyPr wrap="none">
            <a:spAutoFit/>
          </a:bodyPr>
          <a:lstStyle/>
          <a:p>
            <a:r>
              <a:rPr lang="en-US" dirty="0"/>
              <a:t>reduce(value</a:t>
            </a:r>
            <a:r>
              <a:rPr lang="en-US" baseline="-25000" dirty="0"/>
              <a:t>1</a:t>
            </a:r>
            <a:r>
              <a:rPr lang="en-US" dirty="0"/>
              <a:t>, value</a:t>
            </a:r>
            <a:r>
              <a:rPr lang="en-US" baseline="-25000" dirty="0"/>
              <a:t>2</a:t>
            </a:r>
            <a:r>
              <a:rPr lang="en-US" dirty="0"/>
              <a:t>)</a:t>
            </a:r>
          </a:p>
        </p:txBody>
      </p:sp>
      <p:sp>
        <p:nvSpPr>
          <p:cNvPr id="6" name="TextBox 5"/>
          <p:cNvSpPr txBox="1"/>
          <p:nvPr/>
        </p:nvSpPr>
        <p:spPr>
          <a:xfrm>
            <a:off x="5452945" y="3244332"/>
            <a:ext cx="1467133" cy="369332"/>
          </a:xfrm>
          <a:prstGeom prst="rect">
            <a:avLst/>
          </a:prstGeom>
          <a:noFill/>
        </p:spPr>
        <p:txBody>
          <a:bodyPr wrap="none" rtlCol="0">
            <a:spAutoFit/>
          </a:bodyPr>
          <a:lstStyle/>
          <a:p>
            <a:r>
              <a:rPr lang="en-US" dirty="0"/>
              <a:t>if key</a:t>
            </a:r>
            <a:r>
              <a:rPr lang="en-US" baseline="-25000" dirty="0"/>
              <a:t>1 </a:t>
            </a:r>
            <a:r>
              <a:rPr lang="en-US" dirty="0"/>
              <a:t>== key</a:t>
            </a:r>
            <a:r>
              <a:rPr lang="en-US" baseline="-25000" dirty="0"/>
              <a:t>2</a:t>
            </a:r>
          </a:p>
        </p:txBody>
      </p:sp>
      <p:cxnSp>
        <p:nvCxnSpPr>
          <p:cNvPr id="11" name="Straight Arrow Connector 10"/>
          <p:cNvCxnSpPr/>
          <p:nvPr/>
        </p:nvCxnSpPr>
        <p:spPr>
          <a:xfrm>
            <a:off x="4393580" y="3412273"/>
            <a:ext cx="669073" cy="20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15882" y="3813717"/>
            <a:ext cx="646771" cy="8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94115" y="4661205"/>
            <a:ext cx="1589035" cy="369332"/>
          </a:xfrm>
          <a:prstGeom prst="rect">
            <a:avLst/>
          </a:prstGeom>
          <a:noFill/>
        </p:spPr>
        <p:txBody>
          <a:bodyPr wrap="square" rtlCol="0">
            <a:spAutoFit/>
          </a:bodyPr>
          <a:lstStyle/>
          <a:p>
            <a:r>
              <a:rPr lang="en-US" dirty="0"/>
              <a:t>[key</a:t>
            </a:r>
            <a:r>
              <a:rPr lang="en-US" baseline="-25000" dirty="0"/>
              <a:t>4</a:t>
            </a:r>
            <a:r>
              <a:rPr lang="en-US" dirty="0"/>
              <a:t>, value</a:t>
            </a:r>
            <a:r>
              <a:rPr lang="en-US" baseline="-25000" dirty="0"/>
              <a:t>4</a:t>
            </a:r>
            <a:r>
              <a:rPr lang="en-US" dirty="0"/>
              <a:t>]</a:t>
            </a:r>
            <a:endParaRPr lang="en-US" dirty="0">
              <a:latin typeface="Consolas" panose="020B0609020204030204" pitchFamily="49" charset="0"/>
            </a:endParaRPr>
          </a:p>
        </p:txBody>
      </p:sp>
    </p:spTree>
    <p:extLst>
      <p:ext uri="{BB962C8B-B14F-4D97-AF65-F5344CB8AC3E}">
        <p14:creationId xmlns:p14="http://schemas.microsoft.com/office/powerpoint/2010/main" val="8905421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worked out example (3)</a:t>
            </a:r>
          </a:p>
        </p:txBody>
      </p:sp>
      <p:sp>
        <p:nvSpPr>
          <p:cNvPr id="3" name="Content Placeholder 2"/>
          <p:cNvSpPr>
            <a:spLocks noGrp="1"/>
          </p:cNvSpPr>
          <p:nvPr>
            <p:ph idx="1"/>
          </p:nvPr>
        </p:nvSpPr>
        <p:spPr>
          <a:xfrm>
            <a:off x="838200" y="1825625"/>
            <a:ext cx="7826298" cy="872970"/>
          </a:xfrm>
        </p:spPr>
        <p:txBody>
          <a:bodyPr>
            <a:normAutofit/>
          </a:bodyPr>
          <a:lstStyle/>
          <a:p>
            <a:r>
              <a:rPr lang="en-US" dirty="0"/>
              <a:t>Compute the total number of orders per month using map reduce</a:t>
            </a:r>
          </a:p>
        </p:txBody>
      </p:sp>
      <p:sp>
        <p:nvSpPr>
          <p:cNvPr id="4" name="Rounded Rectangle 3"/>
          <p:cNvSpPr/>
          <p:nvPr/>
        </p:nvSpPr>
        <p:spPr>
          <a:xfrm>
            <a:off x="636323" y="3300759"/>
            <a:ext cx="1450558" cy="31150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7" name="TextBox 6"/>
          <p:cNvSpPr txBox="1"/>
          <p:nvPr/>
        </p:nvSpPr>
        <p:spPr>
          <a:xfrm>
            <a:off x="1048217" y="2888169"/>
            <a:ext cx="620683" cy="369332"/>
          </a:xfrm>
          <a:prstGeom prst="rect">
            <a:avLst/>
          </a:prstGeom>
          <a:noFill/>
        </p:spPr>
        <p:txBody>
          <a:bodyPr wrap="none" rtlCol="0">
            <a:spAutoFit/>
          </a:bodyPr>
          <a:lstStyle/>
          <a:p>
            <a:r>
              <a:rPr lang="en-US"/>
              <a:t>Data</a:t>
            </a:r>
          </a:p>
        </p:txBody>
      </p:sp>
      <p:sp>
        <p:nvSpPr>
          <p:cNvPr id="17" name="TextBox 16"/>
          <p:cNvSpPr txBox="1"/>
          <p:nvPr/>
        </p:nvSpPr>
        <p:spPr>
          <a:xfrm>
            <a:off x="2994115" y="3222702"/>
            <a:ext cx="1589035" cy="369332"/>
          </a:xfrm>
          <a:prstGeom prst="rect">
            <a:avLst/>
          </a:prstGeom>
          <a:noFill/>
        </p:spPr>
        <p:txBody>
          <a:bodyPr wrap="square" rtlCol="0">
            <a:spAutoFit/>
          </a:bodyPr>
          <a:lstStyle/>
          <a:p>
            <a:r>
              <a:rPr lang="en-US"/>
              <a:t>[key</a:t>
            </a:r>
            <a:r>
              <a:rPr lang="en-US" baseline="-25000"/>
              <a:t>1</a:t>
            </a:r>
            <a:r>
              <a:rPr lang="en-US"/>
              <a:t>, </a:t>
            </a:r>
            <a:r>
              <a:rPr lang="en-US" dirty="0"/>
              <a:t>value</a:t>
            </a:r>
            <a:r>
              <a:rPr lang="en-US" baseline="-25000" dirty="0"/>
              <a:t>1</a:t>
            </a:r>
            <a:r>
              <a:rPr lang="en-US" dirty="0"/>
              <a:t>]</a:t>
            </a:r>
            <a:endParaRPr lang="en-US" dirty="0">
              <a:latin typeface="Consolas" panose="020B0609020204030204" pitchFamily="49" charset="0"/>
            </a:endParaRPr>
          </a:p>
        </p:txBody>
      </p:sp>
      <p:sp>
        <p:nvSpPr>
          <p:cNvPr id="21" name="TextBox 20"/>
          <p:cNvSpPr txBox="1"/>
          <p:nvPr/>
        </p:nvSpPr>
        <p:spPr>
          <a:xfrm>
            <a:off x="2994115" y="3713353"/>
            <a:ext cx="1589035" cy="369332"/>
          </a:xfrm>
          <a:prstGeom prst="rect">
            <a:avLst/>
          </a:prstGeom>
          <a:noFill/>
        </p:spPr>
        <p:txBody>
          <a:bodyPr wrap="square" rtlCol="0">
            <a:spAutoFit/>
          </a:bodyPr>
          <a:lstStyle/>
          <a:p>
            <a:r>
              <a:rPr lang="en-US" dirty="0"/>
              <a:t>[key</a:t>
            </a:r>
            <a:r>
              <a:rPr lang="en-US" baseline="-25000" dirty="0"/>
              <a:t>2</a:t>
            </a:r>
            <a:r>
              <a:rPr lang="en-US" dirty="0"/>
              <a:t>, value</a:t>
            </a:r>
            <a:r>
              <a:rPr lang="en-US" baseline="-25000" dirty="0"/>
              <a:t>2</a:t>
            </a:r>
            <a:r>
              <a:rPr lang="en-US" dirty="0"/>
              <a:t>]</a:t>
            </a:r>
            <a:endParaRPr lang="en-US" dirty="0">
              <a:latin typeface="Consolas" panose="020B0609020204030204" pitchFamily="49" charset="0"/>
            </a:endParaRPr>
          </a:p>
        </p:txBody>
      </p:sp>
      <p:sp>
        <p:nvSpPr>
          <p:cNvPr id="22" name="TextBox 21"/>
          <p:cNvSpPr txBox="1"/>
          <p:nvPr/>
        </p:nvSpPr>
        <p:spPr>
          <a:xfrm>
            <a:off x="2994115" y="4215156"/>
            <a:ext cx="1589035" cy="369332"/>
          </a:xfrm>
          <a:prstGeom prst="rect">
            <a:avLst/>
          </a:prstGeom>
          <a:noFill/>
        </p:spPr>
        <p:txBody>
          <a:bodyPr wrap="square" rtlCol="0">
            <a:spAutoFit/>
          </a:bodyPr>
          <a:lstStyle/>
          <a:p>
            <a:r>
              <a:rPr lang="en-US" dirty="0"/>
              <a:t>[key</a:t>
            </a:r>
            <a:r>
              <a:rPr lang="en-US" baseline="-25000" dirty="0"/>
              <a:t>3</a:t>
            </a:r>
            <a:r>
              <a:rPr lang="en-US" dirty="0"/>
              <a:t>, value</a:t>
            </a:r>
            <a:r>
              <a:rPr lang="en-US" baseline="-25000" dirty="0"/>
              <a:t>3</a:t>
            </a:r>
            <a:r>
              <a:rPr lang="en-US" dirty="0"/>
              <a:t>]</a:t>
            </a:r>
            <a:endParaRPr lang="en-US" dirty="0">
              <a:latin typeface="Consolas" panose="020B0609020204030204" pitchFamily="49" charset="0"/>
            </a:endParaRPr>
          </a:p>
        </p:txBody>
      </p:sp>
      <p:sp>
        <p:nvSpPr>
          <p:cNvPr id="5" name="Rectangle 4"/>
          <p:cNvSpPr/>
          <p:nvPr/>
        </p:nvSpPr>
        <p:spPr>
          <a:xfrm>
            <a:off x="5142092" y="3528687"/>
            <a:ext cx="2323265" cy="369332"/>
          </a:xfrm>
          <a:prstGeom prst="rect">
            <a:avLst/>
          </a:prstGeom>
        </p:spPr>
        <p:txBody>
          <a:bodyPr wrap="none">
            <a:spAutoFit/>
          </a:bodyPr>
          <a:lstStyle/>
          <a:p>
            <a:r>
              <a:rPr lang="en-US" dirty="0"/>
              <a:t>reduce(value</a:t>
            </a:r>
            <a:r>
              <a:rPr lang="en-US" baseline="-25000" dirty="0"/>
              <a:t>1</a:t>
            </a:r>
            <a:r>
              <a:rPr lang="en-US" dirty="0"/>
              <a:t>, value</a:t>
            </a:r>
            <a:r>
              <a:rPr lang="en-US" baseline="-25000" dirty="0"/>
              <a:t>2</a:t>
            </a:r>
            <a:r>
              <a:rPr lang="en-US" dirty="0"/>
              <a:t>)</a:t>
            </a:r>
          </a:p>
        </p:txBody>
      </p:sp>
      <p:sp>
        <p:nvSpPr>
          <p:cNvPr id="6" name="TextBox 5"/>
          <p:cNvSpPr txBox="1"/>
          <p:nvPr/>
        </p:nvSpPr>
        <p:spPr>
          <a:xfrm>
            <a:off x="5452945" y="3244332"/>
            <a:ext cx="1467133" cy="369332"/>
          </a:xfrm>
          <a:prstGeom prst="rect">
            <a:avLst/>
          </a:prstGeom>
          <a:noFill/>
        </p:spPr>
        <p:txBody>
          <a:bodyPr wrap="none" rtlCol="0">
            <a:spAutoFit/>
          </a:bodyPr>
          <a:lstStyle/>
          <a:p>
            <a:r>
              <a:rPr lang="en-US" dirty="0"/>
              <a:t>if key</a:t>
            </a:r>
            <a:r>
              <a:rPr lang="en-US" baseline="-25000" dirty="0"/>
              <a:t>1 </a:t>
            </a:r>
            <a:r>
              <a:rPr lang="en-US" dirty="0"/>
              <a:t>== key</a:t>
            </a:r>
            <a:r>
              <a:rPr lang="en-US" baseline="-25000" dirty="0"/>
              <a:t>2</a:t>
            </a:r>
          </a:p>
        </p:txBody>
      </p:sp>
      <p:cxnSp>
        <p:nvCxnSpPr>
          <p:cNvPr id="11" name="Straight Arrow Connector 10"/>
          <p:cNvCxnSpPr/>
          <p:nvPr/>
        </p:nvCxnSpPr>
        <p:spPr>
          <a:xfrm>
            <a:off x="4393580" y="3412273"/>
            <a:ext cx="669073" cy="20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15882" y="3813717"/>
            <a:ext cx="646771" cy="8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398451" y="3713353"/>
            <a:ext cx="496612" cy="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50458" y="3528015"/>
            <a:ext cx="1589035" cy="369332"/>
          </a:xfrm>
          <a:prstGeom prst="rect">
            <a:avLst/>
          </a:prstGeom>
          <a:noFill/>
        </p:spPr>
        <p:txBody>
          <a:bodyPr wrap="square" rtlCol="0">
            <a:spAutoFit/>
          </a:bodyPr>
          <a:lstStyle/>
          <a:p>
            <a:r>
              <a:rPr lang="en-US" dirty="0"/>
              <a:t>[key</a:t>
            </a:r>
            <a:r>
              <a:rPr lang="en-US" baseline="-25000" dirty="0"/>
              <a:t>1</a:t>
            </a:r>
            <a:r>
              <a:rPr lang="en-US" dirty="0"/>
              <a:t>, </a:t>
            </a:r>
            <a:r>
              <a:rPr lang="en-US" dirty="0" err="1"/>
              <a:t>value</a:t>
            </a:r>
            <a:r>
              <a:rPr lang="en-US" baseline="-25000" dirty="0" err="1"/>
              <a:t>new</a:t>
            </a:r>
            <a:r>
              <a:rPr lang="en-US" dirty="0"/>
              <a:t>]</a:t>
            </a:r>
            <a:endParaRPr lang="en-US" dirty="0">
              <a:latin typeface="Consolas" panose="020B0609020204030204" pitchFamily="49" charset="0"/>
            </a:endParaRPr>
          </a:p>
        </p:txBody>
      </p:sp>
      <p:sp>
        <p:nvSpPr>
          <p:cNvPr id="30" name="TextBox 29"/>
          <p:cNvSpPr txBox="1"/>
          <p:nvPr/>
        </p:nvSpPr>
        <p:spPr>
          <a:xfrm>
            <a:off x="2994115" y="4661205"/>
            <a:ext cx="1589035" cy="369332"/>
          </a:xfrm>
          <a:prstGeom prst="rect">
            <a:avLst/>
          </a:prstGeom>
          <a:noFill/>
        </p:spPr>
        <p:txBody>
          <a:bodyPr wrap="square" rtlCol="0">
            <a:spAutoFit/>
          </a:bodyPr>
          <a:lstStyle/>
          <a:p>
            <a:r>
              <a:rPr lang="en-US" dirty="0"/>
              <a:t>[key</a:t>
            </a:r>
            <a:r>
              <a:rPr lang="en-US" baseline="-25000" dirty="0"/>
              <a:t>4</a:t>
            </a:r>
            <a:r>
              <a:rPr lang="en-US" dirty="0"/>
              <a:t>, value</a:t>
            </a:r>
            <a:r>
              <a:rPr lang="en-US" baseline="-25000" dirty="0"/>
              <a:t>4</a:t>
            </a:r>
            <a:r>
              <a:rPr lang="en-US" dirty="0"/>
              <a:t>]</a:t>
            </a:r>
            <a:endParaRPr lang="en-US" dirty="0">
              <a:latin typeface="Consolas" panose="020B0609020204030204" pitchFamily="49" charset="0"/>
            </a:endParaRPr>
          </a:p>
        </p:txBody>
      </p:sp>
      <p:sp>
        <p:nvSpPr>
          <p:cNvPr id="33" name="Rectangle 32"/>
          <p:cNvSpPr/>
          <p:nvPr/>
        </p:nvSpPr>
        <p:spPr>
          <a:xfrm>
            <a:off x="8696156" y="5045253"/>
            <a:ext cx="2421753" cy="369332"/>
          </a:xfrm>
          <a:prstGeom prst="rect">
            <a:avLst/>
          </a:prstGeom>
        </p:spPr>
        <p:txBody>
          <a:bodyPr wrap="none">
            <a:spAutoFit/>
          </a:bodyPr>
          <a:lstStyle/>
          <a:p>
            <a:r>
              <a:rPr lang="en-US" dirty="0"/>
              <a:t>reduce(</a:t>
            </a:r>
            <a:r>
              <a:rPr lang="en-US" dirty="0" err="1"/>
              <a:t>value</a:t>
            </a:r>
            <a:r>
              <a:rPr lang="en-US" baseline="-25000" dirty="0" err="1"/>
              <a:t>new</a:t>
            </a:r>
            <a:r>
              <a:rPr lang="en-US" dirty="0"/>
              <a:t>, value</a:t>
            </a:r>
            <a:r>
              <a:rPr lang="en-US" baseline="-25000" dirty="0"/>
              <a:t>3</a:t>
            </a:r>
            <a:r>
              <a:rPr lang="en-US" dirty="0"/>
              <a:t>)</a:t>
            </a:r>
          </a:p>
        </p:txBody>
      </p:sp>
      <p:sp>
        <p:nvSpPr>
          <p:cNvPr id="34" name="TextBox 33"/>
          <p:cNvSpPr txBox="1"/>
          <p:nvPr/>
        </p:nvSpPr>
        <p:spPr>
          <a:xfrm>
            <a:off x="9007009" y="4760898"/>
            <a:ext cx="1467133" cy="369332"/>
          </a:xfrm>
          <a:prstGeom prst="rect">
            <a:avLst/>
          </a:prstGeom>
          <a:noFill/>
        </p:spPr>
        <p:txBody>
          <a:bodyPr wrap="none" rtlCol="0">
            <a:spAutoFit/>
          </a:bodyPr>
          <a:lstStyle/>
          <a:p>
            <a:r>
              <a:rPr lang="en-US" dirty="0"/>
              <a:t>if key</a:t>
            </a:r>
            <a:r>
              <a:rPr lang="en-US" baseline="-25000" dirty="0"/>
              <a:t>1 </a:t>
            </a:r>
            <a:r>
              <a:rPr lang="en-US" dirty="0"/>
              <a:t>== key</a:t>
            </a:r>
            <a:r>
              <a:rPr lang="en-US" baseline="-25000" dirty="0"/>
              <a:t>3</a:t>
            </a:r>
          </a:p>
        </p:txBody>
      </p:sp>
      <p:cxnSp>
        <p:nvCxnSpPr>
          <p:cNvPr id="35" name="Straight Arrow Connector 34"/>
          <p:cNvCxnSpPr/>
          <p:nvPr/>
        </p:nvCxnSpPr>
        <p:spPr>
          <a:xfrm>
            <a:off x="4393580" y="4383097"/>
            <a:ext cx="4270918" cy="747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463776" y="3897347"/>
            <a:ext cx="232380" cy="998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73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31D0-0B87-448D-878D-9F6461B3E5AA}"/>
              </a:ext>
            </a:extLst>
          </p:cNvPr>
          <p:cNvSpPr>
            <a:spLocks noGrp="1"/>
          </p:cNvSpPr>
          <p:nvPr>
            <p:ph type="title"/>
          </p:nvPr>
        </p:nvSpPr>
        <p:spPr/>
        <p:txBody>
          <a:bodyPr/>
          <a:lstStyle/>
          <a:p>
            <a:r>
              <a:rPr lang="en-US" dirty="0"/>
              <a:t>Spark Help</a:t>
            </a:r>
          </a:p>
        </p:txBody>
      </p:sp>
      <p:sp>
        <p:nvSpPr>
          <p:cNvPr id="3" name="Content Placeholder 2">
            <a:extLst>
              <a:ext uri="{FF2B5EF4-FFF2-40B4-BE49-F238E27FC236}">
                <a16:creationId xmlns:a16="http://schemas.microsoft.com/office/drawing/2014/main" id="{53D41535-1F71-48AF-8B3B-9051B37FA2D3}"/>
              </a:ext>
            </a:extLst>
          </p:cNvPr>
          <p:cNvSpPr>
            <a:spLocks noGrp="1"/>
          </p:cNvSpPr>
          <p:nvPr>
            <p:ph idx="1"/>
          </p:nvPr>
        </p:nvSpPr>
        <p:spPr/>
        <p:txBody>
          <a:bodyPr/>
          <a:lstStyle/>
          <a:p>
            <a:r>
              <a:rPr lang="en-US" dirty="0"/>
              <a:t>To get spark help, first check the version of spark you are running</a:t>
            </a:r>
          </a:p>
          <a:p>
            <a:r>
              <a:rPr lang="en-US" dirty="0"/>
              <a:t>Here is code I ran on </a:t>
            </a:r>
            <a:r>
              <a:rPr lang="en-US" dirty="0" err="1"/>
              <a:t>databricks</a:t>
            </a:r>
            <a:r>
              <a:rPr lang="en-US" dirty="0"/>
              <a:t> in a </a:t>
            </a:r>
            <a:r>
              <a:rPr lang="en-US" dirty="0" err="1"/>
              <a:t>jupyter</a:t>
            </a:r>
            <a:r>
              <a:rPr lang="en-US" dirty="0"/>
              <a:t> notebook</a:t>
            </a:r>
          </a:p>
          <a:p>
            <a:pPr marL="457200" lvl="1" indent="0">
              <a:buNone/>
            </a:pPr>
            <a:r>
              <a:rPr lang="en-US" i="1" dirty="0"/>
              <a:t>from </a:t>
            </a:r>
            <a:r>
              <a:rPr lang="en-US" i="1" dirty="0" err="1"/>
              <a:t>pyspark.sql</a:t>
            </a:r>
            <a:r>
              <a:rPr lang="en-US" i="1" dirty="0"/>
              <a:t> import </a:t>
            </a:r>
            <a:r>
              <a:rPr lang="en-US" i="1" dirty="0" err="1"/>
              <a:t>SparkSession</a:t>
            </a:r>
            <a:endParaRPr lang="en-US" i="1" dirty="0"/>
          </a:p>
          <a:p>
            <a:pPr marL="457200" lvl="1" indent="0">
              <a:buNone/>
            </a:pPr>
            <a:r>
              <a:rPr lang="en-US" i="1" dirty="0"/>
              <a:t>spark = </a:t>
            </a:r>
            <a:r>
              <a:rPr lang="en-US" i="1" dirty="0" err="1"/>
              <a:t>SparkSession.builder.appName</a:t>
            </a:r>
            <a:r>
              <a:rPr lang="en-US" i="1" dirty="0"/>
              <a:t>('spark-intro').</a:t>
            </a:r>
            <a:r>
              <a:rPr lang="en-US" i="1" dirty="0" err="1"/>
              <a:t>getOrCreate</a:t>
            </a:r>
            <a:r>
              <a:rPr lang="en-US" i="1" dirty="0"/>
              <a:t>()</a:t>
            </a:r>
          </a:p>
          <a:p>
            <a:pPr marL="457200" lvl="1" indent="0">
              <a:buNone/>
            </a:pPr>
            <a:r>
              <a:rPr lang="en-US" i="1" dirty="0" err="1"/>
              <a:t>sc</a:t>
            </a:r>
            <a:r>
              <a:rPr lang="en-US" i="1" dirty="0"/>
              <a:t> = </a:t>
            </a:r>
            <a:r>
              <a:rPr lang="en-US" i="1" dirty="0" err="1"/>
              <a:t>spark.sparkContext</a:t>
            </a:r>
            <a:endParaRPr lang="en-US" i="1" dirty="0"/>
          </a:p>
          <a:p>
            <a:pPr marL="457200" lvl="1" indent="0">
              <a:buNone/>
            </a:pPr>
            <a:r>
              <a:rPr lang="en-US" i="1" dirty="0"/>
              <a:t>print("Spark Version:", </a:t>
            </a:r>
            <a:r>
              <a:rPr lang="en-US" i="1" dirty="0" err="1"/>
              <a:t>sc.version</a:t>
            </a:r>
            <a:r>
              <a:rPr lang="en-US" i="1" dirty="0"/>
              <a:t>)</a:t>
            </a:r>
          </a:p>
          <a:p>
            <a:r>
              <a:rPr lang="en-US" dirty="0"/>
              <a:t>Output:  Spark Version: </a:t>
            </a:r>
            <a:r>
              <a:rPr lang="en-US" dirty="0">
                <a:solidFill>
                  <a:srgbClr val="FF0000"/>
                </a:solidFill>
              </a:rPr>
              <a:t>2.4.3</a:t>
            </a:r>
          </a:p>
          <a:p>
            <a:r>
              <a:rPr lang="en-US" dirty="0"/>
              <a:t>Then, go to the help for your specific version of spark:</a:t>
            </a:r>
          </a:p>
          <a:p>
            <a:pPr lvl="1"/>
            <a:r>
              <a:rPr lang="en-US" dirty="0">
                <a:hlinkClick r:id="rId2">
                  <a:extLst>
                    <a:ext uri="{A12FA001-AC4F-418D-AE19-62706E023703}">
                      <ahyp:hlinkClr xmlns:ahyp="http://schemas.microsoft.com/office/drawing/2018/hyperlinkcolor" val="tx"/>
                    </a:ext>
                  </a:extLst>
                </a:hlinkClick>
              </a:rPr>
              <a:t>https://spark.apache.org/docs/</a:t>
            </a:r>
            <a:r>
              <a:rPr lang="en-US" dirty="0">
                <a:solidFill>
                  <a:srgbClr val="FF0000"/>
                </a:solidFill>
                <a:hlinkClick r:id="rId2">
                  <a:extLst>
                    <a:ext uri="{A12FA001-AC4F-418D-AE19-62706E023703}">
                      <ahyp:hlinkClr xmlns:ahyp="http://schemas.microsoft.com/office/drawing/2018/hyperlinkcolor" val="tx"/>
                    </a:ext>
                  </a:extLst>
                </a:hlinkClick>
              </a:rPr>
              <a:t>2.4.3</a:t>
            </a:r>
            <a:r>
              <a:rPr lang="en-US" dirty="0">
                <a:hlinkClick r:id="rId2">
                  <a:extLst>
                    <a:ext uri="{A12FA001-AC4F-418D-AE19-62706E023703}">
                      <ahyp:hlinkClr xmlns:ahyp="http://schemas.microsoft.com/office/drawing/2018/hyperlinkcolor" val="tx"/>
                    </a:ext>
                  </a:extLst>
                </a:hlinkClick>
              </a:rPr>
              <a:t>/</a:t>
            </a:r>
            <a:endParaRPr lang="en-US" dirty="0"/>
          </a:p>
        </p:txBody>
      </p:sp>
    </p:spTree>
    <p:extLst>
      <p:ext uri="{BB962C8B-B14F-4D97-AF65-F5344CB8AC3E}">
        <p14:creationId xmlns:p14="http://schemas.microsoft.com/office/powerpoint/2010/main" val="1486220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worked out example (3)</a:t>
            </a:r>
          </a:p>
        </p:txBody>
      </p:sp>
      <p:sp>
        <p:nvSpPr>
          <p:cNvPr id="3" name="Content Placeholder 2"/>
          <p:cNvSpPr>
            <a:spLocks noGrp="1"/>
          </p:cNvSpPr>
          <p:nvPr>
            <p:ph idx="1"/>
          </p:nvPr>
        </p:nvSpPr>
        <p:spPr>
          <a:xfrm>
            <a:off x="838200" y="1825625"/>
            <a:ext cx="7826298" cy="872970"/>
          </a:xfrm>
        </p:spPr>
        <p:txBody>
          <a:bodyPr>
            <a:normAutofit/>
          </a:bodyPr>
          <a:lstStyle/>
          <a:p>
            <a:r>
              <a:rPr lang="en-US" dirty="0"/>
              <a:t>Compute the total number of orders per month using map reduce</a:t>
            </a:r>
          </a:p>
        </p:txBody>
      </p:sp>
      <p:sp>
        <p:nvSpPr>
          <p:cNvPr id="4" name="Rounded Rectangle 3"/>
          <p:cNvSpPr/>
          <p:nvPr/>
        </p:nvSpPr>
        <p:spPr>
          <a:xfrm>
            <a:off x="636323" y="3300759"/>
            <a:ext cx="1450558" cy="31150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7" name="TextBox 6"/>
          <p:cNvSpPr txBox="1"/>
          <p:nvPr/>
        </p:nvSpPr>
        <p:spPr>
          <a:xfrm>
            <a:off x="1048217" y="2888169"/>
            <a:ext cx="620683" cy="369332"/>
          </a:xfrm>
          <a:prstGeom prst="rect">
            <a:avLst/>
          </a:prstGeom>
          <a:noFill/>
        </p:spPr>
        <p:txBody>
          <a:bodyPr wrap="none" rtlCol="0">
            <a:spAutoFit/>
          </a:bodyPr>
          <a:lstStyle/>
          <a:p>
            <a:r>
              <a:rPr lang="en-US"/>
              <a:t>Data</a:t>
            </a:r>
          </a:p>
        </p:txBody>
      </p:sp>
      <p:sp>
        <p:nvSpPr>
          <p:cNvPr id="17" name="TextBox 16"/>
          <p:cNvSpPr txBox="1"/>
          <p:nvPr/>
        </p:nvSpPr>
        <p:spPr>
          <a:xfrm>
            <a:off x="2994115" y="2952188"/>
            <a:ext cx="1589035" cy="369332"/>
          </a:xfrm>
          <a:prstGeom prst="rect">
            <a:avLst/>
          </a:prstGeom>
          <a:noFill/>
        </p:spPr>
        <p:txBody>
          <a:bodyPr wrap="square" rtlCol="0">
            <a:spAutoFit/>
          </a:bodyPr>
          <a:lstStyle/>
          <a:p>
            <a:r>
              <a:rPr lang="en-US"/>
              <a:t>[key</a:t>
            </a:r>
            <a:r>
              <a:rPr lang="en-US" baseline="-25000"/>
              <a:t>1</a:t>
            </a:r>
            <a:r>
              <a:rPr lang="en-US"/>
              <a:t>, </a:t>
            </a:r>
            <a:r>
              <a:rPr lang="en-US" dirty="0"/>
              <a:t>value</a:t>
            </a:r>
            <a:r>
              <a:rPr lang="en-US" baseline="-25000" dirty="0"/>
              <a:t>1</a:t>
            </a:r>
            <a:r>
              <a:rPr lang="en-US" dirty="0"/>
              <a:t>]</a:t>
            </a:r>
            <a:endParaRPr lang="en-US" dirty="0">
              <a:latin typeface="Consolas" panose="020B0609020204030204" pitchFamily="49" charset="0"/>
            </a:endParaRPr>
          </a:p>
        </p:txBody>
      </p:sp>
      <p:sp>
        <p:nvSpPr>
          <p:cNvPr id="21" name="TextBox 20"/>
          <p:cNvSpPr txBox="1"/>
          <p:nvPr/>
        </p:nvSpPr>
        <p:spPr>
          <a:xfrm>
            <a:off x="2994115" y="3442839"/>
            <a:ext cx="1589035" cy="369332"/>
          </a:xfrm>
          <a:prstGeom prst="rect">
            <a:avLst/>
          </a:prstGeom>
          <a:noFill/>
        </p:spPr>
        <p:txBody>
          <a:bodyPr wrap="square" rtlCol="0">
            <a:spAutoFit/>
          </a:bodyPr>
          <a:lstStyle/>
          <a:p>
            <a:r>
              <a:rPr lang="en-US" dirty="0"/>
              <a:t>[key</a:t>
            </a:r>
            <a:r>
              <a:rPr lang="en-US" baseline="-25000" dirty="0"/>
              <a:t>2</a:t>
            </a:r>
            <a:r>
              <a:rPr lang="en-US" dirty="0"/>
              <a:t>, value</a:t>
            </a:r>
            <a:r>
              <a:rPr lang="en-US" baseline="-25000" dirty="0"/>
              <a:t>2</a:t>
            </a:r>
            <a:r>
              <a:rPr lang="en-US" dirty="0"/>
              <a:t>]</a:t>
            </a:r>
            <a:endParaRPr lang="en-US" dirty="0">
              <a:latin typeface="Consolas" panose="020B0609020204030204" pitchFamily="49" charset="0"/>
            </a:endParaRPr>
          </a:p>
        </p:txBody>
      </p:sp>
      <p:sp>
        <p:nvSpPr>
          <p:cNvPr id="22" name="TextBox 21"/>
          <p:cNvSpPr txBox="1"/>
          <p:nvPr/>
        </p:nvSpPr>
        <p:spPr>
          <a:xfrm>
            <a:off x="2994115" y="3944642"/>
            <a:ext cx="1589035" cy="369332"/>
          </a:xfrm>
          <a:prstGeom prst="rect">
            <a:avLst/>
          </a:prstGeom>
          <a:noFill/>
        </p:spPr>
        <p:txBody>
          <a:bodyPr wrap="square" rtlCol="0">
            <a:spAutoFit/>
          </a:bodyPr>
          <a:lstStyle/>
          <a:p>
            <a:r>
              <a:rPr lang="en-US" dirty="0"/>
              <a:t>[key</a:t>
            </a:r>
            <a:r>
              <a:rPr lang="en-US" baseline="-25000" dirty="0"/>
              <a:t>3</a:t>
            </a:r>
            <a:r>
              <a:rPr lang="en-US" dirty="0"/>
              <a:t>, value</a:t>
            </a:r>
            <a:r>
              <a:rPr lang="en-US" baseline="-25000" dirty="0"/>
              <a:t>3</a:t>
            </a:r>
            <a:r>
              <a:rPr lang="en-US" dirty="0"/>
              <a:t>]</a:t>
            </a:r>
            <a:endParaRPr lang="en-US" dirty="0">
              <a:latin typeface="Consolas" panose="020B0609020204030204" pitchFamily="49" charset="0"/>
            </a:endParaRPr>
          </a:p>
        </p:txBody>
      </p:sp>
      <p:sp>
        <p:nvSpPr>
          <p:cNvPr id="5" name="Rectangle 4"/>
          <p:cNvSpPr/>
          <p:nvPr/>
        </p:nvSpPr>
        <p:spPr>
          <a:xfrm>
            <a:off x="5142092" y="3258173"/>
            <a:ext cx="2323265" cy="369332"/>
          </a:xfrm>
          <a:prstGeom prst="rect">
            <a:avLst/>
          </a:prstGeom>
        </p:spPr>
        <p:txBody>
          <a:bodyPr wrap="none">
            <a:spAutoFit/>
          </a:bodyPr>
          <a:lstStyle/>
          <a:p>
            <a:r>
              <a:rPr lang="en-US" dirty="0"/>
              <a:t>reduce(value</a:t>
            </a:r>
            <a:r>
              <a:rPr lang="en-US" baseline="-25000" dirty="0"/>
              <a:t>1</a:t>
            </a:r>
            <a:r>
              <a:rPr lang="en-US" dirty="0"/>
              <a:t>, value</a:t>
            </a:r>
            <a:r>
              <a:rPr lang="en-US" baseline="-25000" dirty="0"/>
              <a:t>2</a:t>
            </a:r>
            <a:r>
              <a:rPr lang="en-US" dirty="0"/>
              <a:t>)</a:t>
            </a:r>
          </a:p>
        </p:txBody>
      </p:sp>
      <p:sp>
        <p:nvSpPr>
          <p:cNvPr id="6" name="TextBox 5"/>
          <p:cNvSpPr txBox="1"/>
          <p:nvPr/>
        </p:nvSpPr>
        <p:spPr>
          <a:xfrm>
            <a:off x="5452945" y="2973818"/>
            <a:ext cx="1467133" cy="369332"/>
          </a:xfrm>
          <a:prstGeom prst="rect">
            <a:avLst/>
          </a:prstGeom>
          <a:noFill/>
        </p:spPr>
        <p:txBody>
          <a:bodyPr wrap="none" rtlCol="0">
            <a:spAutoFit/>
          </a:bodyPr>
          <a:lstStyle/>
          <a:p>
            <a:r>
              <a:rPr lang="en-US" dirty="0"/>
              <a:t>if key</a:t>
            </a:r>
            <a:r>
              <a:rPr lang="en-US" baseline="-25000" dirty="0"/>
              <a:t>1 </a:t>
            </a:r>
            <a:r>
              <a:rPr lang="en-US" dirty="0"/>
              <a:t>== key</a:t>
            </a:r>
            <a:r>
              <a:rPr lang="en-US" baseline="-25000" dirty="0"/>
              <a:t>2</a:t>
            </a:r>
          </a:p>
        </p:txBody>
      </p:sp>
      <p:cxnSp>
        <p:nvCxnSpPr>
          <p:cNvPr id="11" name="Straight Arrow Connector 10"/>
          <p:cNvCxnSpPr/>
          <p:nvPr/>
        </p:nvCxnSpPr>
        <p:spPr>
          <a:xfrm>
            <a:off x="4393580" y="3141759"/>
            <a:ext cx="669073" cy="20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15882" y="3543203"/>
            <a:ext cx="646771" cy="8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398451" y="3442839"/>
            <a:ext cx="496612" cy="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50458" y="3257501"/>
            <a:ext cx="1589035" cy="369332"/>
          </a:xfrm>
          <a:prstGeom prst="rect">
            <a:avLst/>
          </a:prstGeom>
          <a:noFill/>
        </p:spPr>
        <p:txBody>
          <a:bodyPr wrap="square" rtlCol="0">
            <a:spAutoFit/>
          </a:bodyPr>
          <a:lstStyle/>
          <a:p>
            <a:r>
              <a:rPr lang="en-US" dirty="0"/>
              <a:t>[key</a:t>
            </a:r>
            <a:r>
              <a:rPr lang="en-US" baseline="-25000" dirty="0"/>
              <a:t>1</a:t>
            </a:r>
            <a:r>
              <a:rPr lang="en-US" dirty="0"/>
              <a:t>, </a:t>
            </a:r>
            <a:r>
              <a:rPr lang="en-US" dirty="0" err="1"/>
              <a:t>value</a:t>
            </a:r>
            <a:r>
              <a:rPr lang="en-US" baseline="-25000" dirty="0" err="1"/>
              <a:t>new</a:t>
            </a:r>
            <a:r>
              <a:rPr lang="en-US" dirty="0"/>
              <a:t>]</a:t>
            </a:r>
            <a:endParaRPr lang="en-US" dirty="0">
              <a:latin typeface="Consolas" panose="020B0609020204030204" pitchFamily="49" charset="0"/>
            </a:endParaRPr>
          </a:p>
        </p:txBody>
      </p:sp>
      <p:sp>
        <p:nvSpPr>
          <p:cNvPr id="30" name="TextBox 29"/>
          <p:cNvSpPr txBox="1"/>
          <p:nvPr/>
        </p:nvSpPr>
        <p:spPr>
          <a:xfrm>
            <a:off x="2994115" y="4390691"/>
            <a:ext cx="1589035" cy="369332"/>
          </a:xfrm>
          <a:prstGeom prst="rect">
            <a:avLst/>
          </a:prstGeom>
          <a:noFill/>
        </p:spPr>
        <p:txBody>
          <a:bodyPr wrap="square" rtlCol="0">
            <a:spAutoFit/>
          </a:bodyPr>
          <a:lstStyle/>
          <a:p>
            <a:r>
              <a:rPr lang="en-US" dirty="0"/>
              <a:t>[key</a:t>
            </a:r>
            <a:r>
              <a:rPr lang="en-US" baseline="-25000" dirty="0"/>
              <a:t>4</a:t>
            </a:r>
            <a:r>
              <a:rPr lang="en-US" dirty="0"/>
              <a:t>, value</a:t>
            </a:r>
            <a:r>
              <a:rPr lang="en-US" baseline="-25000" dirty="0"/>
              <a:t>4</a:t>
            </a:r>
            <a:r>
              <a:rPr lang="en-US" dirty="0"/>
              <a:t>]</a:t>
            </a:r>
            <a:endParaRPr lang="en-US" dirty="0">
              <a:latin typeface="Consolas" panose="020B0609020204030204" pitchFamily="49" charset="0"/>
            </a:endParaRPr>
          </a:p>
        </p:txBody>
      </p:sp>
      <p:sp>
        <p:nvSpPr>
          <p:cNvPr id="33" name="Rectangle 32"/>
          <p:cNvSpPr/>
          <p:nvPr/>
        </p:nvSpPr>
        <p:spPr>
          <a:xfrm>
            <a:off x="8696156" y="4774739"/>
            <a:ext cx="2421753" cy="369332"/>
          </a:xfrm>
          <a:prstGeom prst="rect">
            <a:avLst/>
          </a:prstGeom>
        </p:spPr>
        <p:txBody>
          <a:bodyPr wrap="none">
            <a:spAutoFit/>
          </a:bodyPr>
          <a:lstStyle/>
          <a:p>
            <a:r>
              <a:rPr lang="en-US" dirty="0"/>
              <a:t>reduce(</a:t>
            </a:r>
            <a:r>
              <a:rPr lang="en-US" dirty="0" err="1"/>
              <a:t>value</a:t>
            </a:r>
            <a:r>
              <a:rPr lang="en-US" baseline="-25000" dirty="0" err="1"/>
              <a:t>new</a:t>
            </a:r>
            <a:r>
              <a:rPr lang="en-US" dirty="0"/>
              <a:t>, value</a:t>
            </a:r>
            <a:r>
              <a:rPr lang="en-US" baseline="-25000" dirty="0"/>
              <a:t>3</a:t>
            </a:r>
            <a:r>
              <a:rPr lang="en-US" dirty="0"/>
              <a:t>)</a:t>
            </a:r>
          </a:p>
        </p:txBody>
      </p:sp>
      <p:sp>
        <p:nvSpPr>
          <p:cNvPr id="34" name="TextBox 33"/>
          <p:cNvSpPr txBox="1"/>
          <p:nvPr/>
        </p:nvSpPr>
        <p:spPr>
          <a:xfrm>
            <a:off x="9007009" y="4490384"/>
            <a:ext cx="1467133" cy="369332"/>
          </a:xfrm>
          <a:prstGeom prst="rect">
            <a:avLst/>
          </a:prstGeom>
          <a:noFill/>
        </p:spPr>
        <p:txBody>
          <a:bodyPr wrap="none" rtlCol="0">
            <a:spAutoFit/>
          </a:bodyPr>
          <a:lstStyle/>
          <a:p>
            <a:r>
              <a:rPr lang="en-US" dirty="0"/>
              <a:t>if key</a:t>
            </a:r>
            <a:r>
              <a:rPr lang="en-US" baseline="-25000" dirty="0"/>
              <a:t>1 </a:t>
            </a:r>
            <a:r>
              <a:rPr lang="en-US" dirty="0"/>
              <a:t>== key</a:t>
            </a:r>
            <a:r>
              <a:rPr lang="en-US" baseline="-25000" dirty="0"/>
              <a:t>3</a:t>
            </a:r>
          </a:p>
        </p:txBody>
      </p:sp>
      <p:cxnSp>
        <p:nvCxnSpPr>
          <p:cNvPr id="35" name="Straight Arrow Connector 34"/>
          <p:cNvCxnSpPr/>
          <p:nvPr/>
        </p:nvCxnSpPr>
        <p:spPr>
          <a:xfrm>
            <a:off x="4393580" y="4112583"/>
            <a:ext cx="4270918" cy="747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463776" y="3626833"/>
            <a:ext cx="232380" cy="998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92368" y="5523883"/>
            <a:ext cx="2246957" cy="369332"/>
          </a:xfrm>
          <a:prstGeom prst="rect">
            <a:avLst/>
          </a:prstGeom>
          <a:noFill/>
        </p:spPr>
        <p:txBody>
          <a:bodyPr wrap="square" rtlCol="0">
            <a:spAutoFit/>
          </a:bodyPr>
          <a:lstStyle/>
          <a:p>
            <a:r>
              <a:rPr lang="en-US" dirty="0"/>
              <a:t>Map([</a:t>
            </a:r>
            <a:r>
              <a:rPr lang="en-US" dirty="0">
                <a:solidFill>
                  <a:schemeClr val="accent1">
                    <a:lumMod val="50000"/>
                  </a:schemeClr>
                </a:solidFill>
                <a:latin typeface="Consolas" panose="020B0609020204030204" pitchFamily="49" charset="0"/>
              </a:rPr>
              <a:t>JAN</a:t>
            </a:r>
            <a:r>
              <a:rPr lang="en-US" dirty="0">
                <a:latin typeface="Consolas" panose="020B0609020204030204" pitchFamily="49" charset="0"/>
              </a:rPr>
              <a:t>, </a:t>
            </a:r>
            <a:r>
              <a:rPr lang="en-US" dirty="0">
                <a:solidFill>
                  <a:srgbClr val="FF0000"/>
                </a:solidFill>
                <a:latin typeface="Consolas" panose="020B0609020204030204" pitchFamily="49" charset="0"/>
              </a:rPr>
              <a:t>NY</a:t>
            </a:r>
            <a:r>
              <a:rPr lang="en-US" dirty="0">
                <a:latin typeface="Consolas" panose="020B0609020204030204" pitchFamily="49" charset="0"/>
              </a:rPr>
              <a:t>, 3]</a:t>
            </a:r>
            <a:r>
              <a:rPr lang="en-US" dirty="0"/>
              <a:t>)</a:t>
            </a:r>
            <a:endParaRPr lang="en-US" dirty="0">
              <a:latin typeface="Consolas" panose="020B0609020204030204" pitchFamily="49" charset="0"/>
            </a:endParaRPr>
          </a:p>
        </p:txBody>
      </p:sp>
      <p:sp>
        <p:nvSpPr>
          <p:cNvPr id="23" name="TextBox 22"/>
          <p:cNvSpPr txBox="1"/>
          <p:nvPr/>
        </p:nvSpPr>
        <p:spPr>
          <a:xfrm>
            <a:off x="5313626" y="5523883"/>
            <a:ext cx="1052023" cy="369332"/>
          </a:xfrm>
          <a:prstGeom prst="rect">
            <a:avLst/>
          </a:prstGeom>
          <a:noFill/>
        </p:spPr>
        <p:txBody>
          <a:bodyPr wrap="square" rtlCol="0">
            <a:spAutoFit/>
          </a:bodyPr>
          <a:lstStyle/>
          <a:p>
            <a:r>
              <a:rPr lang="en-US" dirty="0"/>
              <a:t>[</a:t>
            </a:r>
            <a:r>
              <a:rPr lang="en-US" dirty="0">
                <a:solidFill>
                  <a:schemeClr val="accent1">
                    <a:lumMod val="50000"/>
                  </a:schemeClr>
                </a:solidFill>
                <a:latin typeface="Consolas" panose="020B0609020204030204" pitchFamily="49" charset="0"/>
              </a:rPr>
              <a:t>JAN</a:t>
            </a:r>
            <a:r>
              <a:rPr lang="en-US" dirty="0"/>
              <a:t>, </a:t>
            </a:r>
            <a:r>
              <a:rPr lang="en-US" dirty="0">
                <a:latin typeface="Consolas" panose="020B0609020204030204" pitchFamily="49" charset="0"/>
              </a:rPr>
              <a:t>3</a:t>
            </a:r>
            <a:r>
              <a:rPr lang="en-US" dirty="0"/>
              <a:t>]</a:t>
            </a:r>
            <a:endParaRPr lang="en-US" dirty="0">
              <a:latin typeface="Consolas" panose="020B0609020204030204" pitchFamily="49" charset="0"/>
            </a:endParaRPr>
          </a:p>
        </p:txBody>
      </p:sp>
      <p:cxnSp>
        <p:nvCxnSpPr>
          <p:cNvPr id="25" name="Straight Arrow Connector 24"/>
          <p:cNvCxnSpPr/>
          <p:nvPr/>
        </p:nvCxnSpPr>
        <p:spPr>
          <a:xfrm>
            <a:off x="4739325" y="5708549"/>
            <a:ext cx="574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94379" y="5922645"/>
            <a:ext cx="1585137" cy="369332"/>
          </a:xfrm>
          <a:prstGeom prst="rect">
            <a:avLst/>
          </a:prstGeom>
          <a:noFill/>
        </p:spPr>
        <p:txBody>
          <a:bodyPr wrap="square" rtlCol="0">
            <a:spAutoFit/>
          </a:bodyPr>
          <a:lstStyle/>
          <a:p>
            <a:r>
              <a:rPr lang="en-US" dirty="0"/>
              <a:t>Reduce(</a:t>
            </a:r>
            <a:r>
              <a:rPr lang="en-US" dirty="0">
                <a:latin typeface="Consolas" panose="020B0609020204030204" pitchFamily="49" charset="0"/>
              </a:rPr>
              <a:t>3, 1</a:t>
            </a:r>
            <a:r>
              <a:rPr lang="en-US" dirty="0"/>
              <a:t>)</a:t>
            </a:r>
            <a:endParaRPr lang="en-US" dirty="0">
              <a:latin typeface="Consolas" panose="020B0609020204030204" pitchFamily="49" charset="0"/>
            </a:endParaRPr>
          </a:p>
        </p:txBody>
      </p:sp>
      <p:sp>
        <p:nvSpPr>
          <p:cNvPr id="28" name="TextBox 27"/>
          <p:cNvSpPr txBox="1"/>
          <p:nvPr/>
        </p:nvSpPr>
        <p:spPr>
          <a:xfrm>
            <a:off x="9838558" y="5922645"/>
            <a:ext cx="387254" cy="369332"/>
          </a:xfrm>
          <a:prstGeom prst="rect">
            <a:avLst/>
          </a:prstGeom>
          <a:noFill/>
        </p:spPr>
        <p:txBody>
          <a:bodyPr wrap="square" rtlCol="0">
            <a:spAutoFit/>
          </a:bodyPr>
          <a:lstStyle/>
          <a:p>
            <a:r>
              <a:rPr lang="en-US" dirty="0"/>
              <a:t>4</a:t>
            </a:r>
            <a:endParaRPr lang="en-US" dirty="0">
              <a:latin typeface="Consolas" panose="020B0609020204030204" pitchFamily="49" charset="0"/>
            </a:endParaRPr>
          </a:p>
        </p:txBody>
      </p:sp>
      <p:cxnSp>
        <p:nvCxnSpPr>
          <p:cNvPr id="31" name="Straight Arrow Connector 30"/>
          <p:cNvCxnSpPr/>
          <p:nvPr/>
        </p:nvCxnSpPr>
        <p:spPr>
          <a:xfrm>
            <a:off x="9193634" y="6107311"/>
            <a:ext cx="574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42108" y="6246498"/>
            <a:ext cx="2210863" cy="369332"/>
          </a:xfrm>
          <a:prstGeom prst="rect">
            <a:avLst/>
          </a:prstGeom>
        </p:spPr>
        <p:txBody>
          <a:bodyPr wrap="none">
            <a:spAutoFit/>
          </a:bodyPr>
          <a:lstStyle/>
          <a:p>
            <a:pPr algn="ctr"/>
            <a:r>
              <a:rPr lang="en-US" dirty="0">
                <a:latin typeface="Helvetica" charset="0"/>
                <a:ea typeface="Helvetica" charset="0"/>
                <a:cs typeface="Helvetica" charset="0"/>
              </a:rPr>
              <a:t>(Implicitly key=</a:t>
            </a:r>
            <a:r>
              <a:rPr lang="en-US" dirty="0">
                <a:solidFill>
                  <a:schemeClr val="accent1">
                    <a:lumMod val="50000"/>
                  </a:schemeClr>
                </a:solidFill>
                <a:latin typeface="Consolas" panose="020B0609020204030204" pitchFamily="49" charset="0"/>
              </a:rPr>
              <a:t>JAN)</a:t>
            </a:r>
            <a:endParaRPr lang="en-US" dirty="0"/>
          </a:p>
        </p:txBody>
      </p:sp>
      <p:sp>
        <p:nvSpPr>
          <p:cNvPr id="32" name="TextBox 31">
            <a:extLst>
              <a:ext uri="{FF2B5EF4-FFF2-40B4-BE49-F238E27FC236}">
                <a16:creationId xmlns:a16="http://schemas.microsoft.com/office/drawing/2014/main" id="{0046B66D-9ADB-44ED-9CA9-233F726DC6B9}"/>
              </a:ext>
            </a:extLst>
          </p:cNvPr>
          <p:cNvSpPr txBox="1"/>
          <p:nvPr/>
        </p:nvSpPr>
        <p:spPr>
          <a:xfrm>
            <a:off x="2501719" y="5953205"/>
            <a:ext cx="2246957" cy="369332"/>
          </a:xfrm>
          <a:prstGeom prst="rect">
            <a:avLst/>
          </a:prstGeom>
          <a:noFill/>
        </p:spPr>
        <p:txBody>
          <a:bodyPr wrap="square" rtlCol="0">
            <a:spAutoFit/>
          </a:bodyPr>
          <a:lstStyle/>
          <a:p>
            <a:r>
              <a:rPr lang="en-US" dirty="0"/>
              <a:t>Map([</a:t>
            </a:r>
            <a:r>
              <a:rPr lang="en-US" dirty="0">
                <a:solidFill>
                  <a:schemeClr val="accent1">
                    <a:lumMod val="50000"/>
                  </a:schemeClr>
                </a:solidFill>
                <a:latin typeface="Consolas" panose="020B0609020204030204" pitchFamily="49" charset="0"/>
              </a:rPr>
              <a:t>JAN</a:t>
            </a:r>
            <a:r>
              <a:rPr lang="en-US" dirty="0">
                <a:latin typeface="Consolas" panose="020B0609020204030204" pitchFamily="49" charset="0"/>
              </a:rPr>
              <a:t>, </a:t>
            </a:r>
            <a:r>
              <a:rPr lang="en-US" dirty="0">
                <a:solidFill>
                  <a:srgbClr val="00B0F0"/>
                </a:solidFill>
                <a:latin typeface="Consolas" panose="020B0609020204030204" pitchFamily="49" charset="0"/>
              </a:rPr>
              <a:t>PA</a:t>
            </a:r>
            <a:r>
              <a:rPr lang="en-US" dirty="0">
                <a:latin typeface="Consolas" panose="020B0609020204030204" pitchFamily="49" charset="0"/>
              </a:rPr>
              <a:t>, 1]</a:t>
            </a:r>
            <a:r>
              <a:rPr lang="en-US" dirty="0"/>
              <a:t>)</a:t>
            </a:r>
            <a:endParaRPr lang="en-US" dirty="0">
              <a:latin typeface="Consolas" panose="020B0609020204030204" pitchFamily="49" charset="0"/>
            </a:endParaRPr>
          </a:p>
        </p:txBody>
      </p:sp>
      <p:sp>
        <p:nvSpPr>
          <p:cNvPr id="36" name="TextBox 35">
            <a:extLst>
              <a:ext uri="{FF2B5EF4-FFF2-40B4-BE49-F238E27FC236}">
                <a16:creationId xmlns:a16="http://schemas.microsoft.com/office/drawing/2014/main" id="{6F80455C-B53D-4DD6-9F07-2874F4738E54}"/>
              </a:ext>
            </a:extLst>
          </p:cNvPr>
          <p:cNvSpPr txBox="1"/>
          <p:nvPr/>
        </p:nvSpPr>
        <p:spPr>
          <a:xfrm>
            <a:off x="5322977" y="5953205"/>
            <a:ext cx="1052023" cy="369332"/>
          </a:xfrm>
          <a:prstGeom prst="rect">
            <a:avLst/>
          </a:prstGeom>
          <a:noFill/>
        </p:spPr>
        <p:txBody>
          <a:bodyPr wrap="square" rtlCol="0">
            <a:spAutoFit/>
          </a:bodyPr>
          <a:lstStyle/>
          <a:p>
            <a:r>
              <a:rPr lang="en-US" dirty="0"/>
              <a:t>[</a:t>
            </a:r>
            <a:r>
              <a:rPr lang="en-US" dirty="0">
                <a:solidFill>
                  <a:schemeClr val="accent1">
                    <a:lumMod val="50000"/>
                  </a:schemeClr>
                </a:solidFill>
                <a:latin typeface="Consolas" panose="020B0609020204030204" pitchFamily="49" charset="0"/>
              </a:rPr>
              <a:t>JAN</a:t>
            </a:r>
            <a:r>
              <a:rPr lang="en-US" dirty="0"/>
              <a:t>, </a:t>
            </a:r>
            <a:r>
              <a:rPr lang="en-US" dirty="0">
                <a:latin typeface="Consolas" panose="020B0609020204030204" pitchFamily="49" charset="0"/>
              </a:rPr>
              <a:t>1</a:t>
            </a:r>
            <a:r>
              <a:rPr lang="en-US" dirty="0"/>
              <a:t>]</a:t>
            </a:r>
            <a:endParaRPr lang="en-US" dirty="0">
              <a:latin typeface="Consolas" panose="020B0609020204030204" pitchFamily="49" charset="0"/>
            </a:endParaRPr>
          </a:p>
        </p:txBody>
      </p:sp>
      <p:cxnSp>
        <p:nvCxnSpPr>
          <p:cNvPr id="37" name="Straight Arrow Connector 36">
            <a:extLst>
              <a:ext uri="{FF2B5EF4-FFF2-40B4-BE49-F238E27FC236}">
                <a16:creationId xmlns:a16="http://schemas.microsoft.com/office/drawing/2014/main" id="{1200B2D4-72D2-412B-9928-E29ED08A66AA}"/>
              </a:ext>
            </a:extLst>
          </p:cNvPr>
          <p:cNvCxnSpPr/>
          <p:nvPr/>
        </p:nvCxnSpPr>
        <p:spPr>
          <a:xfrm>
            <a:off x="4748676" y="6137871"/>
            <a:ext cx="574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C1C23DC-A68B-4495-826D-1FEF421B35AF}"/>
              </a:ext>
            </a:extLst>
          </p:cNvPr>
          <p:cNvCxnSpPr>
            <a:cxnSpLocks/>
          </p:cNvCxnSpPr>
          <p:nvPr/>
        </p:nvCxnSpPr>
        <p:spPr>
          <a:xfrm>
            <a:off x="6186511" y="5995027"/>
            <a:ext cx="1211940" cy="162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42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worked out example (2)</a:t>
            </a:r>
          </a:p>
        </p:txBody>
      </p:sp>
      <p:sp>
        <p:nvSpPr>
          <p:cNvPr id="3" name="Content Placeholder 2"/>
          <p:cNvSpPr>
            <a:spLocks noGrp="1"/>
          </p:cNvSpPr>
          <p:nvPr>
            <p:ph idx="1"/>
          </p:nvPr>
        </p:nvSpPr>
        <p:spPr>
          <a:xfrm>
            <a:off x="838200" y="1825625"/>
            <a:ext cx="7826298" cy="4351338"/>
          </a:xfrm>
        </p:spPr>
        <p:txBody>
          <a:bodyPr>
            <a:normAutofit/>
          </a:bodyPr>
          <a:lstStyle/>
          <a:p>
            <a:r>
              <a:rPr lang="en-US" dirty="0"/>
              <a:t>Given the following set of records of Month, State, and orders</a:t>
            </a:r>
          </a:p>
          <a:p>
            <a:pPr lvl="1"/>
            <a:r>
              <a:rPr lang="en-US" dirty="0"/>
              <a:t>Compute the total number of orders per month using map reduce</a:t>
            </a:r>
          </a:p>
          <a:p>
            <a:endParaRPr lang="en-US" dirty="0"/>
          </a:p>
        </p:txBody>
      </p:sp>
      <p:sp>
        <p:nvSpPr>
          <p:cNvPr id="4" name="Rounded Rectangle 3"/>
          <p:cNvSpPr/>
          <p:nvPr/>
        </p:nvSpPr>
        <p:spPr>
          <a:xfrm>
            <a:off x="9758019" y="1329192"/>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5" name="Rectangle 4"/>
          <p:cNvSpPr/>
          <p:nvPr/>
        </p:nvSpPr>
        <p:spPr>
          <a:xfrm>
            <a:off x="1129990" y="3591640"/>
            <a:ext cx="6096000" cy="1323439"/>
          </a:xfrm>
          <a:prstGeom prst="rect">
            <a:avLst/>
          </a:prstGeom>
        </p:spPr>
        <p:txBody>
          <a:bodyPr>
            <a:spAutoFit/>
          </a:bodyPr>
          <a:lstStyle/>
          <a:p>
            <a:pPr lvl="1"/>
            <a:r>
              <a:rPr lang="en-US" sz="1600" b="1" dirty="0" err="1">
                <a:latin typeface="Consolas" charset="0"/>
                <a:ea typeface="Consolas" charset="0"/>
                <a:cs typeface="Consolas" charset="0"/>
              </a:rPr>
              <a:t>def</a:t>
            </a:r>
            <a:r>
              <a:rPr lang="en-US" sz="1600" b="1" dirty="0">
                <a:latin typeface="Consolas" charset="0"/>
                <a:ea typeface="Consolas" charset="0"/>
                <a:cs typeface="Consolas" charset="0"/>
              </a:rPr>
              <a:t> </a:t>
            </a:r>
            <a:r>
              <a:rPr lang="en-US" sz="1600" dirty="0">
                <a:latin typeface="Consolas" charset="0"/>
                <a:ea typeface="Consolas" charset="0"/>
                <a:cs typeface="Consolas" charset="0"/>
              </a:rPr>
              <a:t>map(</a:t>
            </a:r>
            <a:r>
              <a:rPr lang="en-US" sz="1600" dirty="0" err="1">
                <a:latin typeface="Consolas" charset="0"/>
                <a:ea typeface="Consolas" charset="0"/>
                <a:cs typeface="Consolas" charset="0"/>
              </a:rPr>
              <a:t>datapoint</a:t>
            </a:r>
            <a:r>
              <a:rPr lang="en-US" sz="1600" dirty="0">
                <a:latin typeface="Consolas" charset="0"/>
                <a:ea typeface="Consolas" charset="0"/>
                <a:cs typeface="Consolas" charset="0"/>
              </a:rPr>
              <a:t>):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endParaRPr lang="en-US" sz="1600" dirty="0">
              <a:latin typeface="Consolas" charset="0"/>
              <a:ea typeface="Consolas" charset="0"/>
              <a:cs typeface="Consolas" charset="0"/>
            </a:endParaRPr>
          </a:p>
          <a:p>
            <a:pPr lvl="1"/>
            <a:endParaRPr lang="en-US" sz="1600" dirty="0">
              <a:latin typeface="Consolas" charset="0"/>
              <a:ea typeface="Consolas" charset="0"/>
              <a:cs typeface="Consolas" charset="0"/>
            </a:endParaRPr>
          </a:p>
          <a:p>
            <a:pPr lvl="1"/>
            <a:r>
              <a:rPr lang="en-US" sz="1600" b="1" dirty="0" err="1">
                <a:latin typeface="Consolas" charset="0"/>
                <a:ea typeface="Consolas" charset="0"/>
                <a:cs typeface="Consolas" charset="0"/>
              </a:rPr>
              <a:t>def</a:t>
            </a:r>
            <a:r>
              <a:rPr lang="en-US" sz="1600" b="1" dirty="0">
                <a:latin typeface="Consolas" charset="0"/>
                <a:ea typeface="Consolas" charset="0"/>
                <a:cs typeface="Consolas" charset="0"/>
              </a:rPr>
              <a:t> </a:t>
            </a:r>
            <a:r>
              <a:rPr lang="en-US" sz="1600" dirty="0">
                <a:latin typeface="Consolas" charset="0"/>
                <a:ea typeface="Consolas" charset="0"/>
                <a:cs typeface="Consolas" charset="0"/>
              </a:rPr>
              <a:t>reduce(value1, value2):</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a:t>
            </a:r>
            <a:endParaRPr lang="en-US" sz="1600" dirty="0">
              <a:latin typeface="Consolas" charset="0"/>
              <a:ea typeface="Consolas" charset="0"/>
              <a:cs typeface="Consolas" charset="0"/>
            </a:endParaRPr>
          </a:p>
        </p:txBody>
      </p:sp>
    </p:spTree>
    <p:extLst>
      <p:ext uri="{BB962C8B-B14F-4D97-AF65-F5344CB8AC3E}">
        <p14:creationId xmlns:p14="http://schemas.microsoft.com/office/powerpoint/2010/main" val="6908263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worked out example (2)</a:t>
            </a:r>
          </a:p>
        </p:txBody>
      </p:sp>
      <p:sp>
        <p:nvSpPr>
          <p:cNvPr id="3" name="Content Placeholder 2"/>
          <p:cNvSpPr>
            <a:spLocks noGrp="1"/>
          </p:cNvSpPr>
          <p:nvPr>
            <p:ph idx="1"/>
          </p:nvPr>
        </p:nvSpPr>
        <p:spPr>
          <a:xfrm>
            <a:off x="838200" y="1825625"/>
            <a:ext cx="7826298" cy="4351338"/>
          </a:xfrm>
        </p:spPr>
        <p:txBody>
          <a:bodyPr>
            <a:normAutofit/>
          </a:bodyPr>
          <a:lstStyle/>
          <a:p>
            <a:r>
              <a:rPr lang="en-US" dirty="0"/>
              <a:t>Given the following set of records of Month, State, and orders</a:t>
            </a:r>
          </a:p>
          <a:p>
            <a:pPr lvl="1"/>
            <a:r>
              <a:rPr lang="en-US" dirty="0"/>
              <a:t>Compute the total number of orders per month using map reduce</a:t>
            </a:r>
          </a:p>
          <a:p>
            <a:endParaRPr lang="en-US" dirty="0"/>
          </a:p>
        </p:txBody>
      </p:sp>
      <p:sp>
        <p:nvSpPr>
          <p:cNvPr id="4" name="Rounded Rectangle 3"/>
          <p:cNvSpPr/>
          <p:nvPr/>
        </p:nvSpPr>
        <p:spPr>
          <a:xfrm>
            <a:off x="9758019" y="1329192"/>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5" name="Rectangle 4"/>
          <p:cNvSpPr/>
          <p:nvPr/>
        </p:nvSpPr>
        <p:spPr>
          <a:xfrm>
            <a:off x="1129990" y="3591640"/>
            <a:ext cx="6096000" cy="1323439"/>
          </a:xfrm>
          <a:prstGeom prst="rect">
            <a:avLst/>
          </a:prstGeom>
        </p:spPr>
        <p:txBody>
          <a:bodyPr>
            <a:spAutoFit/>
          </a:bodyPr>
          <a:lstStyle/>
          <a:p>
            <a:pPr lvl="1"/>
            <a:r>
              <a:rPr lang="en-US" sz="1600" b="1" dirty="0">
                <a:latin typeface="Consolas" charset="0"/>
                <a:ea typeface="Consolas" charset="0"/>
                <a:cs typeface="Consolas" charset="0"/>
              </a:rPr>
              <a:t>def </a:t>
            </a:r>
            <a:r>
              <a:rPr lang="en-US" sz="1600" dirty="0" err="1">
                <a:latin typeface="Consolas" charset="0"/>
                <a:ea typeface="Consolas" charset="0"/>
                <a:cs typeface="Consolas" charset="0"/>
              </a:rPr>
              <a:t>map_func</a:t>
            </a:r>
            <a:r>
              <a:rPr lang="en-US" sz="1600" dirty="0">
                <a:latin typeface="Consolas" charset="0"/>
                <a:ea typeface="Consolas" charset="0"/>
                <a:cs typeface="Consolas" charset="0"/>
              </a:rPr>
              <a:t>(datapoint):    </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return</a:t>
            </a:r>
            <a:r>
              <a:rPr lang="en-US" sz="1600" dirty="0">
                <a:latin typeface="Consolas" charset="0"/>
                <a:ea typeface="Consolas" charset="0"/>
                <a:cs typeface="Consolas" charset="0"/>
              </a:rPr>
              <a:t> [datapoint[0], datapoint[2]]</a:t>
            </a:r>
          </a:p>
          <a:p>
            <a:pPr lvl="1"/>
            <a:endParaRPr lang="en-US" sz="1600" dirty="0">
              <a:latin typeface="Consolas" charset="0"/>
              <a:ea typeface="Consolas" charset="0"/>
              <a:cs typeface="Consolas" charset="0"/>
            </a:endParaRPr>
          </a:p>
          <a:p>
            <a:pPr lvl="1"/>
            <a:r>
              <a:rPr lang="en-US" sz="1600" b="1" dirty="0">
                <a:latin typeface="Consolas" charset="0"/>
                <a:ea typeface="Consolas" charset="0"/>
                <a:cs typeface="Consolas" charset="0"/>
              </a:rPr>
              <a:t>def </a:t>
            </a:r>
            <a:r>
              <a:rPr lang="en-US" sz="1600" dirty="0" err="1">
                <a:latin typeface="Consolas" charset="0"/>
                <a:ea typeface="Consolas" charset="0"/>
                <a:cs typeface="Consolas" charset="0"/>
              </a:rPr>
              <a:t>reduce_func</a:t>
            </a:r>
            <a:r>
              <a:rPr lang="en-US" sz="1600" dirty="0">
                <a:latin typeface="Consolas" charset="0"/>
                <a:ea typeface="Consolas" charset="0"/>
                <a:cs typeface="Consolas" charset="0"/>
              </a:rPr>
              <a:t>(value1, value2):</a:t>
            </a:r>
            <a:br>
              <a:rPr lang="en-US" sz="1600" dirty="0">
                <a:latin typeface="Consolas" charset="0"/>
                <a:ea typeface="Consolas" charset="0"/>
                <a:cs typeface="Consolas" charset="0"/>
              </a:rPr>
            </a:br>
            <a:r>
              <a:rPr lang="en-US" sz="1600" dirty="0">
                <a:latin typeface="Consolas" charset="0"/>
                <a:ea typeface="Consolas" charset="0"/>
                <a:cs typeface="Consolas" charset="0"/>
              </a:rPr>
              <a:t>    </a:t>
            </a:r>
            <a:r>
              <a:rPr lang="en-US" sz="1600" b="1" dirty="0">
                <a:latin typeface="Consolas" charset="0"/>
                <a:ea typeface="Consolas" charset="0"/>
                <a:cs typeface="Consolas" charset="0"/>
              </a:rPr>
              <a:t>return</a:t>
            </a:r>
            <a:r>
              <a:rPr lang="en-US" sz="1600" dirty="0">
                <a:latin typeface="Consolas" charset="0"/>
                <a:ea typeface="Consolas" charset="0"/>
                <a:cs typeface="Consolas" charset="0"/>
              </a:rPr>
              <a:t> value1 + value2</a:t>
            </a:r>
          </a:p>
        </p:txBody>
      </p:sp>
    </p:spTree>
    <p:extLst>
      <p:ext uri="{BB962C8B-B14F-4D97-AF65-F5344CB8AC3E}">
        <p14:creationId xmlns:p14="http://schemas.microsoft.com/office/powerpoint/2010/main" val="12231309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theory</a:t>
            </a:r>
          </a:p>
        </p:txBody>
      </p:sp>
      <p:sp>
        <p:nvSpPr>
          <p:cNvPr id="3" name="Content Placeholder 2"/>
          <p:cNvSpPr>
            <a:spLocks noGrp="1"/>
          </p:cNvSpPr>
          <p:nvPr>
            <p:ph idx="1"/>
          </p:nvPr>
        </p:nvSpPr>
        <p:spPr/>
        <p:txBody>
          <a:bodyPr>
            <a:normAutofit lnSpcReduction="10000"/>
          </a:bodyPr>
          <a:lstStyle/>
          <a:p>
            <a:r>
              <a:rPr lang="en-US" dirty="0"/>
              <a:t>It uses properties of functional programming</a:t>
            </a:r>
          </a:p>
          <a:p>
            <a:r>
              <a:rPr lang="en-US" dirty="0"/>
              <a:t>Operations do not change</a:t>
            </a:r>
            <a:r>
              <a:rPr lang="en-US" b="1" dirty="0"/>
              <a:t> </a:t>
            </a:r>
            <a:r>
              <a:rPr lang="en-US" dirty="0"/>
              <a:t>data structures</a:t>
            </a:r>
          </a:p>
          <a:p>
            <a:r>
              <a:rPr lang="en-US" dirty="0"/>
              <a:t>Original data always exists unmodified</a:t>
            </a:r>
          </a:p>
          <a:p>
            <a:r>
              <a:rPr lang="en-US" dirty="0"/>
              <a:t>Data flows are implicitly defined by program design</a:t>
            </a:r>
          </a:p>
          <a:p>
            <a:r>
              <a:rPr lang="en-US" dirty="0"/>
              <a:t>Order of operation does not matter</a:t>
            </a:r>
          </a:p>
          <a:p>
            <a:r>
              <a:rPr lang="en-US" dirty="0"/>
              <a:t>This means:</a:t>
            </a:r>
          </a:p>
          <a:p>
            <a:pPr lvl="1"/>
            <a:r>
              <a:rPr lang="en-US" dirty="0"/>
              <a:t>Easy to parallelize</a:t>
            </a:r>
          </a:p>
          <a:p>
            <a:pPr lvl="1"/>
            <a:r>
              <a:rPr lang="en-US" dirty="0"/>
              <a:t>Fault-tolerant: re-execute failed operation</a:t>
            </a:r>
          </a:p>
          <a:p>
            <a:pPr lvl="1"/>
            <a:r>
              <a:rPr lang="en-US" dirty="0"/>
              <a:t>Status and monitoring</a:t>
            </a:r>
          </a:p>
          <a:p>
            <a:pPr lvl="1"/>
            <a:r>
              <a:rPr lang="en-US" dirty="0"/>
              <a:t>Easy abstraction</a:t>
            </a:r>
          </a:p>
        </p:txBody>
      </p:sp>
    </p:spTree>
    <p:extLst>
      <p:ext uri="{BB962C8B-B14F-4D97-AF65-F5344CB8AC3E}">
        <p14:creationId xmlns:p14="http://schemas.microsoft.com/office/powerpoint/2010/main" val="318141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(actual steps)</a:t>
            </a:r>
          </a:p>
        </p:txBody>
      </p:sp>
      <p:sp>
        <p:nvSpPr>
          <p:cNvPr id="3" name="Content Placeholder 2"/>
          <p:cNvSpPr>
            <a:spLocks noGrp="1"/>
          </p:cNvSpPr>
          <p:nvPr>
            <p:ph idx="1"/>
          </p:nvPr>
        </p:nvSpPr>
        <p:spPr>
          <a:xfrm>
            <a:off x="838200" y="1825625"/>
            <a:ext cx="10515600" cy="4535418"/>
          </a:xfrm>
        </p:spPr>
        <p:txBody>
          <a:bodyPr>
            <a:normAutofit/>
          </a:bodyPr>
          <a:lstStyle/>
          <a:p>
            <a:r>
              <a:rPr lang="en-US" dirty="0"/>
              <a:t>The actual implementation of the process relies on four steps</a:t>
            </a:r>
          </a:p>
          <a:p>
            <a:endParaRPr lang="en-US" dirty="0"/>
          </a:p>
          <a:p>
            <a:endParaRPr lang="en-US" dirty="0"/>
          </a:p>
          <a:p>
            <a:r>
              <a:rPr lang="en-US" b="1" dirty="0"/>
              <a:t>Shuffle</a:t>
            </a:r>
            <a:r>
              <a:rPr lang="en-US" dirty="0"/>
              <a:t> and </a:t>
            </a:r>
            <a:r>
              <a:rPr lang="en-US" b="1" dirty="0"/>
              <a:t>combine</a:t>
            </a:r>
            <a:r>
              <a:rPr lang="en-US" dirty="0"/>
              <a:t> are largely </a:t>
            </a:r>
            <a:r>
              <a:rPr lang="en-US" i="1" dirty="0"/>
              <a:t>transparent to the user</a:t>
            </a:r>
            <a:endParaRPr lang="en-US" dirty="0"/>
          </a:p>
          <a:p>
            <a:pPr lvl="1"/>
            <a:r>
              <a:rPr lang="en-US" dirty="0">
                <a:sym typeface="Wingdings" panose="05000000000000000000" pitchFamily="2" charset="2"/>
              </a:rPr>
              <a:t>Shuffle  Transfer output from mapper to reducer nodes with similar keys</a:t>
            </a:r>
          </a:p>
          <a:p>
            <a:pPr lvl="1"/>
            <a:r>
              <a:rPr lang="en-US" dirty="0">
                <a:sym typeface="Wingdings" panose="05000000000000000000" pitchFamily="2" charset="2"/>
              </a:rPr>
              <a:t>Combine  Output of reducer nodes into single output.</a:t>
            </a:r>
            <a:endParaRPr lang="en-US" dirty="0"/>
          </a:p>
          <a:p>
            <a:r>
              <a:rPr lang="en-US" dirty="0"/>
              <a:t>In Hadoop 2.0, MapReduce programs use HDFS and YARN.</a:t>
            </a:r>
          </a:p>
          <a:p>
            <a:r>
              <a:rPr lang="en-US" dirty="0"/>
              <a:t>MapReduce is also implemented in Spark</a:t>
            </a:r>
          </a:p>
        </p:txBody>
      </p:sp>
      <p:graphicFrame>
        <p:nvGraphicFramePr>
          <p:cNvPr id="4" name="Diagram 3"/>
          <p:cNvGraphicFramePr/>
          <p:nvPr>
            <p:extLst>
              <p:ext uri="{D42A27DB-BD31-4B8C-83A1-F6EECF244321}">
                <p14:modId xmlns:p14="http://schemas.microsoft.com/office/powerpoint/2010/main" val="1392270347"/>
              </p:ext>
            </p:extLst>
          </p:nvPr>
        </p:nvGraphicFramePr>
        <p:xfrm>
          <a:off x="1419386" y="2286857"/>
          <a:ext cx="9197787" cy="877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1507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ular Callout 14"/>
          <p:cNvSpPr/>
          <p:nvPr/>
        </p:nvSpPr>
        <p:spPr>
          <a:xfrm>
            <a:off x="2513454" y="1401670"/>
            <a:ext cx="1660116"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HDFS Blocks</a:t>
            </a:r>
            <a:br>
              <a:rPr lang="en-US" b="1" dirty="0">
                <a:solidFill>
                  <a:schemeClr val="tx1"/>
                </a:solidFill>
                <a:effectLst>
                  <a:outerShdw blurRad="38100" dist="38100" dir="2700000" algn="tl">
                    <a:srgbClr val="000000">
                      <a:alpha val="43137"/>
                    </a:srgbClr>
                  </a:outerShdw>
                </a:effectLst>
              </a:rPr>
            </a:br>
            <a:r>
              <a:rPr lang="en-US" b="1" dirty="0" err="1">
                <a:solidFill>
                  <a:schemeClr val="tx1"/>
                </a:solidFill>
                <a:effectLst>
                  <a:outerShdw blurRad="38100" dist="38100" dir="2700000" algn="tl">
                    <a:srgbClr val="000000">
                      <a:alpha val="43137"/>
                    </a:srgbClr>
                  </a:outerShdw>
                </a:effectLst>
              </a:rPr>
              <a:t>Namenodes</a:t>
            </a:r>
            <a:endParaRPr lang="en-US" b="1" dirty="0">
              <a:solidFill>
                <a:schemeClr val="tx1"/>
              </a:solidFill>
              <a:effectLst>
                <a:outerShdw blurRad="38100" dist="38100" dir="2700000" algn="tl">
                  <a:srgbClr val="000000">
                    <a:alpha val="43137"/>
                  </a:srgbClr>
                </a:outerShdw>
              </a:effectLst>
            </a:endParaRPr>
          </a:p>
        </p:txBody>
      </p:sp>
      <p:sp>
        <p:nvSpPr>
          <p:cNvPr id="16" name="Rounded Rectangle 15"/>
          <p:cNvSpPr/>
          <p:nvPr/>
        </p:nvSpPr>
        <p:spPr>
          <a:xfrm>
            <a:off x="2562888" y="2635449"/>
            <a:ext cx="1396468"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solidFill>
                  <a:schemeClr val="accent1">
                    <a:lumMod val="50000"/>
                  </a:schemeClr>
                </a:solidFill>
                <a:latin typeface="Consolas" panose="020B0609020204030204" pitchFamily="49" charset="0"/>
              </a:rPr>
              <a:t>JAN</a:t>
            </a:r>
            <a:r>
              <a:rPr lang="en-US" sz="1600">
                <a:latin typeface="Consolas" panose="020B0609020204030204" pitchFamily="49" charset="0"/>
              </a:rPr>
              <a:t>, </a:t>
            </a:r>
            <a:r>
              <a:rPr lang="en-US" sz="1600">
                <a:solidFill>
                  <a:srgbClr val="FF0000"/>
                </a:solidFill>
                <a:latin typeface="Consolas" panose="020B0609020204030204" pitchFamily="49" charset="0"/>
              </a:rPr>
              <a:t>NY</a:t>
            </a:r>
            <a:r>
              <a:rPr lang="en-US" sz="1600">
                <a:latin typeface="Consolas" panose="020B0609020204030204" pitchFamily="49" charset="0"/>
              </a:rPr>
              <a:t>, 3</a:t>
            </a:r>
          </a:p>
          <a:p>
            <a:pPr algn="ctr"/>
            <a:r>
              <a:rPr lang="en-US" sz="1600">
                <a:solidFill>
                  <a:schemeClr val="accent1">
                    <a:lumMod val="50000"/>
                  </a:schemeClr>
                </a:solidFill>
                <a:latin typeface="Consolas" panose="020B0609020204030204" pitchFamily="49" charset="0"/>
              </a:rPr>
              <a:t>JAN</a:t>
            </a:r>
            <a:r>
              <a:rPr lang="en-US" sz="1600">
                <a:latin typeface="Consolas" panose="020B0609020204030204" pitchFamily="49" charset="0"/>
              </a:rPr>
              <a:t>, </a:t>
            </a:r>
            <a:r>
              <a:rPr lang="en-US" sz="1600">
                <a:solidFill>
                  <a:srgbClr val="00B0F0"/>
                </a:solidFill>
                <a:latin typeface="Consolas" panose="020B0609020204030204" pitchFamily="49" charset="0"/>
              </a:rPr>
              <a:t>PA</a:t>
            </a:r>
            <a:r>
              <a:rPr lang="en-US" sz="1600">
                <a:latin typeface="Consolas" panose="020B0609020204030204" pitchFamily="49" charset="0"/>
              </a:rPr>
              <a:t>, 1</a:t>
            </a:r>
          </a:p>
          <a:p>
            <a:pPr algn="ctr"/>
            <a:r>
              <a:rPr lang="en-US" sz="1600">
                <a:solidFill>
                  <a:schemeClr val="accent1">
                    <a:lumMod val="50000"/>
                  </a:schemeClr>
                </a:solidFill>
                <a:latin typeface="Consolas" panose="020B0609020204030204" pitchFamily="49" charset="0"/>
              </a:rPr>
              <a:t>JAN</a:t>
            </a:r>
            <a:r>
              <a:rPr lang="en-US" sz="1600">
                <a:latin typeface="Consolas" panose="020B0609020204030204" pitchFamily="49" charset="0"/>
              </a:rPr>
              <a:t>, </a:t>
            </a:r>
            <a:r>
              <a:rPr lang="en-US" sz="1600">
                <a:solidFill>
                  <a:srgbClr val="00B050"/>
                </a:solidFill>
                <a:latin typeface="Consolas" panose="020B0609020204030204" pitchFamily="49" charset="0"/>
              </a:rPr>
              <a:t>NJ</a:t>
            </a:r>
            <a:r>
              <a:rPr lang="en-US" sz="1600">
                <a:latin typeface="Consolas" panose="020B0609020204030204" pitchFamily="49" charset="0"/>
              </a:rPr>
              <a:t>, 2</a:t>
            </a:r>
            <a:endParaRPr lang="en-US" sz="1600" dirty="0">
              <a:latin typeface="Consolas" panose="020B0609020204030204" pitchFamily="49" charset="0"/>
            </a:endParaRPr>
          </a:p>
        </p:txBody>
      </p:sp>
      <p:sp>
        <p:nvSpPr>
          <p:cNvPr id="17" name="Rounded Rectangle 16"/>
          <p:cNvSpPr/>
          <p:nvPr/>
        </p:nvSpPr>
        <p:spPr>
          <a:xfrm>
            <a:off x="2562888" y="3658350"/>
            <a:ext cx="1396468"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p:txBody>
      </p:sp>
      <p:sp>
        <p:nvSpPr>
          <p:cNvPr id="18" name="Rounded Rectangle 17"/>
          <p:cNvSpPr/>
          <p:nvPr/>
        </p:nvSpPr>
        <p:spPr>
          <a:xfrm>
            <a:off x="2562888" y="4725857"/>
            <a:ext cx="1396468"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solidFill>
                  <a:schemeClr val="accent2">
                    <a:lumMod val="50000"/>
                  </a:schemeClr>
                </a:solidFill>
                <a:latin typeface="Consolas" panose="020B0609020204030204" pitchFamily="49" charset="0"/>
              </a:rPr>
              <a:t>FEB</a:t>
            </a:r>
            <a:r>
              <a:rPr lang="en-US" sz="1600">
                <a:latin typeface="Consolas" panose="020B0609020204030204" pitchFamily="49" charset="0"/>
              </a:rPr>
              <a:t>, </a:t>
            </a:r>
            <a:r>
              <a:rPr lang="en-US" sz="1600">
                <a:solidFill>
                  <a:srgbClr val="FF0000"/>
                </a:solidFill>
                <a:latin typeface="Consolas" panose="020B0609020204030204" pitchFamily="49" charset="0"/>
              </a:rPr>
              <a:t>NY</a:t>
            </a:r>
            <a:r>
              <a:rPr lang="en-US" sz="1600">
                <a:latin typeface="Consolas" panose="020B0609020204030204" pitchFamily="49" charset="0"/>
              </a:rPr>
              <a:t>, 2</a:t>
            </a:r>
          </a:p>
          <a:p>
            <a:pPr algn="ctr"/>
            <a:r>
              <a:rPr lang="en-US" sz="1600">
                <a:solidFill>
                  <a:schemeClr val="accent2">
                    <a:lumMod val="50000"/>
                  </a:schemeClr>
                </a:solidFill>
                <a:latin typeface="Consolas" panose="020B0609020204030204" pitchFamily="49" charset="0"/>
              </a:rPr>
              <a:t>FEB</a:t>
            </a:r>
            <a:r>
              <a:rPr lang="en-US" sz="1600">
                <a:latin typeface="Consolas" panose="020B0609020204030204" pitchFamily="49" charset="0"/>
              </a:rPr>
              <a:t>, </a:t>
            </a:r>
            <a:r>
              <a:rPr lang="en-US" sz="1600">
                <a:solidFill>
                  <a:srgbClr val="002060"/>
                </a:solidFill>
                <a:latin typeface="Consolas" panose="020B0609020204030204" pitchFamily="49" charset="0"/>
              </a:rPr>
              <a:t>VT</a:t>
            </a:r>
            <a:r>
              <a:rPr lang="en-US" sz="1600">
                <a:latin typeface="Consolas" panose="020B0609020204030204" pitchFamily="49" charset="0"/>
              </a:rPr>
              <a:t>, 1</a:t>
            </a:r>
          </a:p>
          <a:p>
            <a:pPr algn="ctr"/>
            <a:r>
              <a:rPr lang="en-US" sz="1600">
                <a:solidFill>
                  <a:schemeClr val="accent6">
                    <a:lumMod val="50000"/>
                  </a:schemeClr>
                </a:solidFill>
                <a:latin typeface="Consolas" panose="020B0609020204030204" pitchFamily="49" charset="0"/>
              </a:rPr>
              <a:t>MAR</a:t>
            </a:r>
            <a:r>
              <a:rPr lang="en-US" sz="1600">
                <a:latin typeface="Consolas" panose="020B0609020204030204" pitchFamily="49" charset="0"/>
              </a:rPr>
              <a:t>, </a:t>
            </a:r>
            <a:r>
              <a:rPr lang="en-US" sz="1600">
                <a:solidFill>
                  <a:srgbClr val="00B050"/>
                </a:solidFill>
                <a:latin typeface="Consolas" panose="020B0609020204030204" pitchFamily="49" charset="0"/>
              </a:rPr>
              <a:t>NJ</a:t>
            </a:r>
            <a:r>
              <a:rPr lang="en-US" sz="1600">
                <a:latin typeface="Consolas" panose="020B0609020204030204" pitchFamily="49" charset="0"/>
              </a:rPr>
              <a:t>, 2</a:t>
            </a:r>
            <a:endParaRPr lang="en-US" sz="1600" dirty="0">
              <a:latin typeface="Consolas" panose="020B0609020204030204" pitchFamily="49" charset="0"/>
            </a:endParaRPr>
          </a:p>
        </p:txBody>
      </p:sp>
      <p:sp>
        <p:nvSpPr>
          <p:cNvPr id="19" name="Rounded Rectangle 18"/>
          <p:cNvSpPr/>
          <p:nvPr/>
        </p:nvSpPr>
        <p:spPr>
          <a:xfrm>
            <a:off x="2562887" y="5788929"/>
            <a:ext cx="1396468"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solidFill>
                  <a:schemeClr val="accent6">
                    <a:lumMod val="50000"/>
                  </a:schemeClr>
                </a:solidFill>
                <a:latin typeface="Consolas" panose="020B0609020204030204" pitchFamily="49" charset="0"/>
              </a:rPr>
              <a:t>MAR</a:t>
            </a:r>
            <a:r>
              <a:rPr lang="en-US" sz="1600">
                <a:latin typeface="Consolas" panose="020B0609020204030204" pitchFamily="49" charset="0"/>
              </a:rPr>
              <a:t>, </a:t>
            </a:r>
            <a:r>
              <a:rPr lang="en-US" sz="1600">
                <a:solidFill>
                  <a:srgbClr val="FF0000"/>
                </a:solidFill>
                <a:latin typeface="Consolas" panose="020B0609020204030204" pitchFamily="49" charset="0"/>
              </a:rPr>
              <a:t>NY</a:t>
            </a:r>
            <a:r>
              <a:rPr lang="en-US" sz="1600">
                <a:latin typeface="Consolas" panose="020B0609020204030204" pitchFamily="49" charset="0"/>
              </a:rPr>
              <a:t>, 1</a:t>
            </a:r>
          </a:p>
          <a:p>
            <a:pPr algn="ctr"/>
            <a:r>
              <a:rPr lang="en-US" sz="1600">
                <a:solidFill>
                  <a:schemeClr val="accent6">
                    <a:lumMod val="50000"/>
                  </a:schemeClr>
                </a:solidFill>
                <a:latin typeface="Consolas" panose="020B0609020204030204" pitchFamily="49" charset="0"/>
              </a:rPr>
              <a:t>MAR</a:t>
            </a:r>
            <a:r>
              <a:rPr lang="en-US" sz="1600">
                <a:latin typeface="Consolas" panose="020B0609020204030204" pitchFamily="49" charset="0"/>
              </a:rPr>
              <a:t>, </a:t>
            </a:r>
            <a:r>
              <a:rPr lang="en-US" sz="1600">
                <a:solidFill>
                  <a:srgbClr val="002060"/>
                </a:solidFill>
                <a:latin typeface="Consolas" panose="020B0609020204030204" pitchFamily="49" charset="0"/>
              </a:rPr>
              <a:t>VT</a:t>
            </a:r>
            <a:r>
              <a:rPr lang="en-US" sz="1600">
                <a:latin typeface="Consolas" panose="020B0609020204030204" pitchFamily="49" charset="0"/>
              </a:rPr>
              <a:t>, 2</a:t>
            </a:r>
          </a:p>
          <a:p>
            <a:pPr algn="ctr"/>
            <a:r>
              <a:rPr lang="en-US" sz="1600">
                <a:solidFill>
                  <a:schemeClr val="accent6">
                    <a:lumMod val="50000"/>
                  </a:schemeClr>
                </a:solidFill>
                <a:latin typeface="Consolas" panose="020B0609020204030204" pitchFamily="49" charset="0"/>
              </a:rPr>
              <a:t>MAR</a:t>
            </a:r>
            <a:r>
              <a:rPr lang="en-US" sz="1600">
                <a:latin typeface="Consolas" panose="020B0609020204030204" pitchFamily="49" charset="0"/>
              </a:rPr>
              <a:t>, </a:t>
            </a:r>
            <a:r>
              <a:rPr lang="en-US" sz="1600">
                <a:solidFill>
                  <a:srgbClr val="00B0F0"/>
                </a:solidFill>
                <a:latin typeface="Consolas" panose="020B0609020204030204" pitchFamily="49" charset="0"/>
              </a:rPr>
              <a:t>PA</a:t>
            </a:r>
            <a:r>
              <a:rPr lang="en-US" sz="1600">
                <a:latin typeface="Consolas" panose="020B0609020204030204" pitchFamily="49" charset="0"/>
              </a:rPr>
              <a:t>, 3</a:t>
            </a:r>
            <a:endParaRPr lang="en-US" sz="1600" dirty="0">
              <a:latin typeface="Consolas" panose="020B0609020204030204" pitchFamily="49" charset="0"/>
            </a:endParaRPr>
          </a:p>
        </p:txBody>
      </p:sp>
      <p:sp>
        <p:nvSpPr>
          <p:cNvPr id="20" name="Rounded Rectangular Callout 19"/>
          <p:cNvSpPr/>
          <p:nvPr/>
        </p:nvSpPr>
        <p:spPr>
          <a:xfrm>
            <a:off x="448050" y="1401670"/>
            <a:ext cx="1540571"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Source </a:t>
            </a:r>
          </a:p>
          <a:p>
            <a:pPr algn="ctr"/>
            <a:r>
              <a:rPr lang="en-US" b="1" dirty="0">
                <a:solidFill>
                  <a:schemeClr val="tx1"/>
                </a:solidFill>
                <a:effectLst>
                  <a:outerShdw blurRad="38100" dist="38100" dir="2700000" algn="tl">
                    <a:srgbClr val="000000">
                      <a:alpha val="43137"/>
                    </a:srgbClr>
                  </a:outerShdw>
                </a:effectLst>
              </a:rPr>
              <a:t>File</a:t>
            </a:r>
          </a:p>
        </p:txBody>
      </p:sp>
      <p:sp>
        <p:nvSpPr>
          <p:cNvPr id="21" name="Rounded Rectangle 20"/>
          <p:cNvSpPr/>
          <p:nvPr/>
        </p:nvSpPr>
        <p:spPr>
          <a:xfrm>
            <a:off x="524809" y="2622734"/>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22" name="Rounded Rectangular Callout 21"/>
          <p:cNvSpPr/>
          <p:nvPr/>
        </p:nvSpPr>
        <p:spPr>
          <a:xfrm>
            <a:off x="4669060" y="1391572"/>
            <a:ext cx="13595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Mapping</a:t>
            </a:r>
          </a:p>
        </p:txBody>
      </p:sp>
      <p:sp>
        <p:nvSpPr>
          <p:cNvPr id="23" name="Rounded Rectangle 22"/>
          <p:cNvSpPr/>
          <p:nvPr/>
        </p:nvSpPr>
        <p:spPr>
          <a:xfrm>
            <a:off x="4636052" y="2638226"/>
            <a:ext cx="1256705"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2</a:t>
            </a:r>
          </a:p>
        </p:txBody>
      </p:sp>
      <p:sp>
        <p:nvSpPr>
          <p:cNvPr id="24" name="Rounded Rectangle 23"/>
          <p:cNvSpPr/>
          <p:nvPr/>
        </p:nvSpPr>
        <p:spPr>
          <a:xfrm>
            <a:off x="4636052" y="3661127"/>
            <a:ext cx="1256705"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1</a:t>
            </a:r>
          </a:p>
        </p:txBody>
      </p:sp>
      <p:sp>
        <p:nvSpPr>
          <p:cNvPr id="25" name="Rounded Rectangle 24"/>
          <p:cNvSpPr/>
          <p:nvPr/>
        </p:nvSpPr>
        <p:spPr>
          <a:xfrm>
            <a:off x="4636052" y="4728634"/>
            <a:ext cx="1256705"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2</a:t>
            </a:r>
          </a:p>
        </p:txBody>
      </p:sp>
      <p:sp>
        <p:nvSpPr>
          <p:cNvPr id="26" name="Rounded Rectangle 25"/>
          <p:cNvSpPr/>
          <p:nvPr/>
        </p:nvSpPr>
        <p:spPr>
          <a:xfrm>
            <a:off x="4636051" y="5791706"/>
            <a:ext cx="1256705"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3</a:t>
            </a:r>
          </a:p>
        </p:txBody>
      </p:sp>
      <p:sp>
        <p:nvSpPr>
          <p:cNvPr id="27" name="Rounded Rectangle 26"/>
          <p:cNvSpPr/>
          <p:nvPr/>
        </p:nvSpPr>
        <p:spPr>
          <a:xfrm>
            <a:off x="6539808" y="2648324"/>
            <a:ext cx="1226109" cy="10229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4</a:t>
            </a:r>
          </a:p>
        </p:txBody>
      </p:sp>
      <p:sp>
        <p:nvSpPr>
          <p:cNvPr id="28" name="Rounded Rectangle 27"/>
          <p:cNvSpPr/>
          <p:nvPr/>
        </p:nvSpPr>
        <p:spPr>
          <a:xfrm>
            <a:off x="6539807" y="4046964"/>
            <a:ext cx="1226109" cy="11080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1</a:t>
            </a:r>
          </a:p>
        </p:txBody>
      </p:sp>
      <p:sp>
        <p:nvSpPr>
          <p:cNvPr id="30" name="Rounded Rectangle 29"/>
          <p:cNvSpPr/>
          <p:nvPr/>
        </p:nvSpPr>
        <p:spPr>
          <a:xfrm>
            <a:off x="6539807" y="5686507"/>
            <a:ext cx="1226109" cy="10670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3</a:t>
            </a:r>
          </a:p>
        </p:txBody>
      </p:sp>
      <p:sp>
        <p:nvSpPr>
          <p:cNvPr id="31" name="Rounded Rectangular Callout 30"/>
          <p:cNvSpPr/>
          <p:nvPr/>
        </p:nvSpPr>
        <p:spPr>
          <a:xfrm>
            <a:off x="6471889" y="1401670"/>
            <a:ext cx="13264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Shuffle</a:t>
            </a:r>
          </a:p>
        </p:txBody>
      </p:sp>
      <p:sp>
        <p:nvSpPr>
          <p:cNvPr id="32" name="Rounded Rectangle 31"/>
          <p:cNvSpPr/>
          <p:nvPr/>
        </p:nvSpPr>
        <p:spPr>
          <a:xfrm>
            <a:off x="8461363" y="2977957"/>
            <a:ext cx="1165216" cy="4287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10</a:t>
            </a:r>
          </a:p>
        </p:txBody>
      </p:sp>
      <p:sp>
        <p:nvSpPr>
          <p:cNvPr id="33" name="Rounded Rectangle 32"/>
          <p:cNvSpPr/>
          <p:nvPr/>
        </p:nvSpPr>
        <p:spPr>
          <a:xfrm>
            <a:off x="10333413" y="4091738"/>
            <a:ext cx="1271053" cy="11080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10</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5</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8</a:t>
            </a:r>
          </a:p>
        </p:txBody>
      </p:sp>
      <p:sp>
        <p:nvSpPr>
          <p:cNvPr id="34" name="Rounded Rectangle 33"/>
          <p:cNvSpPr/>
          <p:nvPr/>
        </p:nvSpPr>
        <p:spPr>
          <a:xfrm>
            <a:off x="8461738" y="5950525"/>
            <a:ext cx="1165216" cy="4557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8</a:t>
            </a:r>
          </a:p>
        </p:txBody>
      </p:sp>
      <p:sp>
        <p:nvSpPr>
          <p:cNvPr id="35" name="Rounded Rectangular Callout 34"/>
          <p:cNvSpPr/>
          <p:nvPr/>
        </p:nvSpPr>
        <p:spPr>
          <a:xfrm>
            <a:off x="8393446" y="1404411"/>
            <a:ext cx="1260558"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Reduce</a:t>
            </a:r>
          </a:p>
        </p:txBody>
      </p:sp>
      <p:sp>
        <p:nvSpPr>
          <p:cNvPr id="36" name="Rounded Rectangular Callout 35"/>
          <p:cNvSpPr/>
          <p:nvPr/>
        </p:nvSpPr>
        <p:spPr>
          <a:xfrm>
            <a:off x="10333413" y="1423977"/>
            <a:ext cx="127105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Combine</a:t>
            </a:r>
          </a:p>
        </p:txBody>
      </p:sp>
      <p:sp>
        <p:nvSpPr>
          <p:cNvPr id="37" name="Rounded Rectangle 36"/>
          <p:cNvSpPr/>
          <p:nvPr/>
        </p:nvSpPr>
        <p:spPr>
          <a:xfrm>
            <a:off x="8461363" y="4362068"/>
            <a:ext cx="1165216" cy="504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5</a:t>
            </a:r>
          </a:p>
        </p:txBody>
      </p:sp>
      <p:sp>
        <p:nvSpPr>
          <p:cNvPr id="38" name="Down Arrow 37"/>
          <p:cNvSpPr/>
          <p:nvPr/>
        </p:nvSpPr>
        <p:spPr>
          <a:xfrm rot="14358855">
            <a:off x="2139204" y="3110513"/>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9" name="Down Arrow 38"/>
          <p:cNvSpPr/>
          <p:nvPr/>
        </p:nvSpPr>
        <p:spPr>
          <a:xfrm rot="16200000">
            <a:off x="2139204" y="3915050"/>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 name="Down Arrow 39"/>
          <p:cNvSpPr/>
          <p:nvPr/>
        </p:nvSpPr>
        <p:spPr>
          <a:xfrm rot="16200000">
            <a:off x="2139204" y="4974407"/>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1" name="Down Arrow 40"/>
          <p:cNvSpPr/>
          <p:nvPr/>
        </p:nvSpPr>
        <p:spPr>
          <a:xfrm rot="17911784">
            <a:off x="2149334" y="5993387"/>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2" name="Down Arrow 41"/>
          <p:cNvSpPr/>
          <p:nvPr/>
        </p:nvSpPr>
        <p:spPr>
          <a:xfrm rot="16200000">
            <a:off x="4147115" y="2839028"/>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43" name="Down Arrow 42"/>
          <p:cNvSpPr/>
          <p:nvPr/>
        </p:nvSpPr>
        <p:spPr>
          <a:xfrm rot="16200000">
            <a:off x="4136882" y="3882443"/>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44" name="Down Arrow 43"/>
          <p:cNvSpPr/>
          <p:nvPr/>
        </p:nvSpPr>
        <p:spPr>
          <a:xfrm rot="16200000">
            <a:off x="4134400" y="4903264"/>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45" name="Down Arrow 44"/>
          <p:cNvSpPr/>
          <p:nvPr/>
        </p:nvSpPr>
        <p:spPr>
          <a:xfrm rot="16200000">
            <a:off x="4145968" y="6006103"/>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2" name="Down Arrow 51"/>
          <p:cNvSpPr/>
          <p:nvPr/>
        </p:nvSpPr>
        <p:spPr>
          <a:xfrm rot="16200000">
            <a:off x="7963766" y="2942107"/>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3" name="Down Arrow 52"/>
          <p:cNvSpPr/>
          <p:nvPr/>
        </p:nvSpPr>
        <p:spPr>
          <a:xfrm rot="16200000">
            <a:off x="7956249" y="4339120"/>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4" name="Down Arrow 53"/>
          <p:cNvSpPr/>
          <p:nvPr/>
        </p:nvSpPr>
        <p:spPr>
          <a:xfrm rot="16200000">
            <a:off x="7956250" y="5961330"/>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5" name="Down Arrow 54"/>
          <p:cNvSpPr/>
          <p:nvPr/>
        </p:nvSpPr>
        <p:spPr>
          <a:xfrm rot="18592325">
            <a:off x="9929611" y="3250734"/>
            <a:ext cx="239586" cy="901736"/>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6" name="Down Arrow 55"/>
          <p:cNvSpPr/>
          <p:nvPr/>
        </p:nvSpPr>
        <p:spPr>
          <a:xfrm rot="13603423">
            <a:off x="9966578" y="5114286"/>
            <a:ext cx="239586" cy="1037490"/>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sp>
        <p:nvSpPr>
          <p:cNvPr id="57" name="Down Arrow 56"/>
          <p:cNvSpPr/>
          <p:nvPr/>
        </p:nvSpPr>
        <p:spPr>
          <a:xfrm rot="16200000">
            <a:off x="9814950" y="4415349"/>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p>
        </p:txBody>
      </p:sp>
      <p:cxnSp>
        <p:nvCxnSpPr>
          <p:cNvPr id="58" name="Straight Arrow Connector 57"/>
          <p:cNvCxnSpPr/>
          <p:nvPr/>
        </p:nvCxnSpPr>
        <p:spPr>
          <a:xfrm flipV="1">
            <a:off x="5693884" y="2782136"/>
            <a:ext cx="1020530" cy="12278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1" name="Straight Arrow Connector 60"/>
          <p:cNvCxnSpPr/>
          <p:nvPr/>
        </p:nvCxnSpPr>
        <p:spPr>
          <a:xfrm flipV="1">
            <a:off x="5693884" y="3021477"/>
            <a:ext cx="1020530" cy="12278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V="1">
            <a:off x="5722527" y="3242648"/>
            <a:ext cx="1020530" cy="12278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flipV="1">
            <a:off x="5668288" y="3537645"/>
            <a:ext cx="1074769" cy="321048"/>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5646265" y="4164854"/>
            <a:ext cx="1096792" cy="87218"/>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5637994" y="4407927"/>
            <a:ext cx="1096792" cy="87218"/>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flipV="1">
            <a:off x="5637994" y="4739828"/>
            <a:ext cx="1105063" cy="245753"/>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flipV="1">
            <a:off x="5660382" y="4982322"/>
            <a:ext cx="1105063" cy="245753"/>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5678898" y="5452241"/>
            <a:ext cx="1086547" cy="409055"/>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a:off x="5660382" y="6023293"/>
            <a:ext cx="1093283" cy="7226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6" name="Straight Arrow Connector 75"/>
          <p:cNvCxnSpPr/>
          <p:nvPr/>
        </p:nvCxnSpPr>
        <p:spPr>
          <a:xfrm>
            <a:off x="5672162" y="6254880"/>
            <a:ext cx="1093283" cy="7226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a:off x="5675529" y="6480926"/>
            <a:ext cx="1093283" cy="7226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a:xfrm>
            <a:off x="838200" y="365125"/>
            <a:ext cx="10515600" cy="988803"/>
          </a:xfrm>
        </p:spPr>
        <p:txBody>
          <a:bodyPr/>
          <a:lstStyle/>
          <a:p>
            <a:r>
              <a:rPr lang="en-US" dirty="0"/>
              <a:t>MapReduce Example: Orders for each Month</a:t>
            </a:r>
          </a:p>
        </p:txBody>
      </p:sp>
    </p:spTree>
    <p:extLst>
      <p:ext uri="{BB962C8B-B14F-4D97-AF65-F5344CB8AC3E}">
        <p14:creationId xmlns:p14="http://schemas.microsoft.com/office/powerpoint/2010/main" val="20122335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worked out example (2)</a:t>
            </a:r>
          </a:p>
        </p:txBody>
      </p:sp>
      <p:sp>
        <p:nvSpPr>
          <p:cNvPr id="3" name="Content Placeholder 2"/>
          <p:cNvSpPr>
            <a:spLocks noGrp="1"/>
          </p:cNvSpPr>
          <p:nvPr>
            <p:ph idx="1"/>
          </p:nvPr>
        </p:nvSpPr>
        <p:spPr>
          <a:xfrm>
            <a:off x="838200" y="1825625"/>
            <a:ext cx="7826298" cy="4351338"/>
          </a:xfrm>
        </p:spPr>
        <p:txBody>
          <a:bodyPr>
            <a:normAutofit/>
          </a:bodyPr>
          <a:lstStyle/>
          <a:p>
            <a:r>
              <a:rPr lang="en-US" dirty="0"/>
              <a:t>Given the following set of records of Month, State, and orders</a:t>
            </a:r>
          </a:p>
          <a:p>
            <a:pPr lvl="1"/>
            <a:r>
              <a:rPr lang="en-US" dirty="0"/>
              <a:t>Compute the total number of orders per state using map reduce</a:t>
            </a:r>
          </a:p>
          <a:p>
            <a:endParaRPr lang="en-US" dirty="0"/>
          </a:p>
        </p:txBody>
      </p:sp>
      <p:sp>
        <p:nvSpPr>
          <p:cNvPr id="4" name="Rounded Rectangle 3"/>
          <p:cNvSpPr/>
          <p:nvPr/>
        </p:nvSpPr>
        <p:spPr>
          <a:xfrm>
            <a:off x="9758019" y="1329192"/>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Tree>
    <p:extLst>
      <p:ext uri="{BB962C8B-B14F-4D97-AF65-F5344CB8AC3E}">
        <p14:creationId xmlns:p14="http://schemas.microsoft.com/office/powerpoint/2010/main" val="688478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ular Callout 14"/>
          <p:cNvSpPr/>
          <p:nvPr/>
        </p:nvSpPr>
        <p:spPr>
          <a:xfrm>
            <a:off x="2556488" y="1358658"/>
            <a:ext cx="1660116"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HDFS Blocks</a:t>
            </a:r>
            <a:br>
              <a:rPr lang="en-US" b="1" dirty="0">
                <a:solidFill>
                  <a:schemeClr val="tx1"/>
                </a:solidFill>
                <a:effectLst>
                  <a:outerShdw blurRad="38100" dist="38100" dir="2700000" algn="tl">
                    <a:srgbClr val="000000">
                      <a:alpha val="43137"/>
                    </a:srgbClr>
                  </a:outerShdw>
                </a:effectLst>
              </a:rPr>
            </a:br>
            <a:r>
              <a:rPr lang="en-US" b="1" dirty="0" err="1">
                <a:solidFill>
                  <a:schemeClr val="tx1"/>
                </a:solidFill>
                <a:effectLst>
                  <a:outerShdw blurRad="38100" dist="38100" dir="2700000" algn="tl">
                    <a:srgbClr val="000000">
                      <a:alpha val="43137"/>
                    </a:srgbClr>
                  </a:outerShdw>
                </a:effectLst>
              </a:rPr>
              <a:t>Namenodes</a:t>
            </a:r>
            <a:endParaRPr lang="en-US" b="1" dirty="0">
              <a:solidFill>
                <a:schemeClr val="tx1"/>
              </a:solidFill>
              <a:effectLst>
                <a:outerShdw blurRad="38100" dist="38100" dir="2700000" algn="tl">
                  <a:srgbClr val="000000">
                    <a:alpha val="43137"/>
                  </a:srgbClr>
                </a:outerShdw>
              </a:effectLst>
            </a:endParaRPr>
          </a:p>
        </p:txBody>
      </p:sp>
      <p:sp>
        <p:nvSpPr>
          <p:cNvPr id="16" name="Rounded Rectangle 15"/>
          <p:cNvSpPr/>
          <p:nvPr/>
        </p:nvSpPr>
        <p:spPr>
          <a:xfrm>
            <a:off x="2605922" y="2592437"/>
            <a:ext cx="1396468"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17" name="Rounded Rectangle 16"/>
          <p:cNvSpPr/>
          <p:nvPr/>
        </p:nvSpPr>
        <p:spPr>
          <a:xfrm>
            <a:off x="2605922" y="3615338"/>
            <a:ext cx="1396468"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p:txBody>
      </p:sp>
      <p:sp>
        <p:nvSpPr>
          <p:cNvPr id="18" name="Rounded Rectangle 17"/>
          <p:cNvSpPr/>
          <p:nvPr/>
        </p:nvSpPr>
        <p:spPr>
          <a:xfrm>
            <a:off x="2605922" y="4682845"/>
            <a:ext cx="1396468"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19" name="Rounded Rectangle 18"/>
          <p:cNvSpPr/>
          <p:nvPr/>
        </p:nvSpPr>
        <p:spPr>
          <a:xfrm>
            <a:off x="2605921" y="5745917"/>
            <a:ext cx="1396468"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p:txBody>
      </p:sp>
      <p:sp>
        <p:nvSpPr>
          <p:cNvPr id="20" name="Rounded Rectangular Callout 19"/>
          <p:cNvSpPr/>
          <p:nvPr/>
        </p:nvSpPr>
        <p:spPr>
          <a:xfrm>
            <a:off x="491084" y="1358658"/>
            <a:ext cx="1540571"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Source </a:t>
            </a:r>
          </a:p>
          <a:p>
            <a:pPr algn="ctr"/>
            <a:r>
              <a:rPr lang="en-US" b="1" dirty="0">
                <a:solidFill>
                  <a:schemeClr val="tx1"/>
                </a:solidFill>
                <a:effectLst>
                  <a:outerShdw blurRad="38100" dist="38100" dir="2700000" algn="tl">
                    <a:srgbClr val="000000">
                      <a:alpha val="43137"/>
                    </a:srgbClr>
                  </a:outerShdw>
                </a:effectLst>
              </a:rPr>
              <a:t>File</a:t>
            </a:r>
          </a:p>
        </p:txBody>
      </p:sp>
      <p:sp>
        <p:nvSpPr>
          <p:cNvPr id="21" name="Rounded Rectangle 20"/>
          <p:cNvSpPr/>
          <p:nvPr/>
        </p:nvSpPr>
        <p:spPr>
          <a:xfrm>
            <a:off x="567843" y="2579722"/>
            <a:ext cx="1450558" cy="41052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1">
                    <a:lumMod val="50000"/>
                  </a:schemeClr>
                </a:solidFill>
                <a:latin typeface="Consolas" panose="020B0609020204030204" pitchFamily="49" charset="0"/>
              </a:rPr>
              <a:t>JAN</a:t>
            </a:r>
            <a:r>
              <a:rPr lang="en-US" sz="1600" dirty="0">
                <a:latin typeface="Consolas" panose="020B0609020204030204" pitchFamily="49" charset="0"/>
              </a:rPr>
              <a:t>, </a:t>
            </a:r>
            <a:r>
              <a:rPr lang="en-US" sz="1600" dirty="0">
                <a:solidFill>
                  <a:srgbClr val="7030A0"/>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chemeClr val="accent2">
                    <a:lumMod val="50000"/>
                  </a:schemeClr>
                </a:solidFill>
                <a:latin typeface="Consolas" panose="020B0609020204030204" pitchFamily="49" charset="0"/>
              </a:rPr>
              <a:t>FEB</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chemeClr val="accent6">
                    <a:lumMod val="50000"/>
                  </a:schemeClr>
                </a:solidFill>
                <a:latin typeface="Consolas" panose="020B0609020204030204" pitchFamily="49" charset="0"/>
              </a:rPr>
              <a:t>MAR</a:t>
            </a:r>
            <a:r>
              <a:rPr lang="en-US" sz="1600" dirty="0">
                <a:latin typeface="Consolas" panose="020B0609020204030204" pitchFamily="49" charset="0"/>
              </a:rPr>
              <a:t>, </a:t>
            </a: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a:p>
            <a:pPr algn="ctr"/>
            <a:endParaRPr lang="en-US" sz="1400" dirty="0"/>
          </a:p>
        </p:txBody>
      </p:sp>
      <p:sp>
        <p:nvSpPr>
          <p:cNvPr id="22" name="Rounded Rectangular Callout 21"/>
          <p:cNvSpPr/>
          <p:nvPr/>
        </p:nvSpPr>
        <p:spPr>
          <a:xfrm>
            <a:off x="4712094" y="1348560"/>
            <a:ext cx="13595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Mapping</a:t>
            </a:r>
          </a:p>
        </p:txBody>
      </p:sp>
      <p:sp>
        <p:nvSpPr>
          <p:cNvPr id="23" name="Rounded Rectangle 22"/>
          <p:cNvSpPr/>
          <p:nvPr/>
        </p:nvSpPr>
        <p:spPr>
          <a:xfrm>
            <a:off x="4679086" y="2595214"/>
            <a:ext cx="1256705" cy="911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24" name="Rounded Rectangle 23"/>
          <p:cNvSpPr/>
          <p:nvPr/>
        </p:nvSpPr>
        <p:spPr>
          <a:xfrm>
            <a:off x="4679086" y="3618115"/>
            <a:ext cx="1256705" cy="952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p>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p>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p>
        </p:txBody>
      </p:sp>
      <p:sp>
        <p:nvSpPr>
          <p:cNvPr id="25" name="Rounded Rectangle 24"/>
          <p:cNvSpPr/>
          <p:nvPr/>
        </p:nvSpPr>
        <p:spPr>
          <a:xfrm>
            <a:off x="4679086" y="4685622"/>
            <a:ext cx="1256705" cy="9477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p>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26" name="Rounded Rectangle 25"/>
          <p:cNvSpPr/>
          <p:nvPr/>
        </p:nvSpPr>
        <p:spPr>
          <a:xfrm>
            <a:off x="4679085" y="5748694"/>
            <a:ext cx="1256705" cy="9517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p:txBody>
      </p:sp>
      <p:sp>
        <p:nvSpPr>
          <p:cNvPr id="27" name="Rounded Rectangle 26"/>
          <p:cNvSpPr/>
          <p:nvPr/>
        </p:nvSpPr>
        <p:spPr>
          <a:xfrm>
            <a:off x="6582842" y="2605313"/>
            <a:ext cx="1226109" cy="485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p>
        </p:txBody>
      </p:sp>
      <p:sp>
        <p:nvSpPr>
          <p:cNvPr id="28" name="Rounded Rectangle 27"/>
          <p:cNvSpPr/>
          <p:nvPr/>
        </p:nvSpPr>
        <p:spPr>
          <a:xfrm>
            <a:off x="6582841" y="4145411"/>
            <a:ext cx="1226109" cy="8343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3</a:t>
            </a:r>
          </a:p>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2</a:t>
            </a:r>
          </a:p>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1</a:t>
            </a:r>
          </a:p>
        </p:txBody>
      </p:sp>
      <p:sp>
        <p:nvSpPr>
          <p:cNvPr id="30" name="Rounded Rectangle 29"/>
          <p:cNvSpPr/>
          <p:nvPr/>
        </p:nvSpPr>
        <p:spPr>
          <a:xfrm>
            <a:off x="6599577" y="5118251"/>
            <a:ext cx="1226109" cy="8215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br>
              <a:rPr lang="en-US" sz="1600" dirty="0">
                <a:latin typeface="Consolas" panose="020B0609020204030204" pitchFamily="49" charset="0"/>
              </a:rPr>
            </a:br>
            <a:r>
              <a:rPr lang="en-US" sz="1600" dirty="0">
                <a:solidFill>
                  <a:srgbClr val="00B0F0"/>
                </a:solidFill>
                <a:latin typeface="Consolas" panose="020B0609020204030204" pitchFamily="49" charset="0"/>
              </a:rPr>
              <a:t>PA</a:t>
            </a:r>
            <a:r>
              <a:rPr lang="en-US" sz="1600" dirty="0">
                <a:latin typeface="Consolas" panose="020B0609020204030204" pitchFamily="49" charset="0"/>
              </a:rPr>
              <a:t>, 1</a:t>
            </a:r>
            <a:br>
              <a:rPr lang="en-US" sz="1600" dirty="0">
                <a:latin typeface="Consolas" panose="020B0609020204030204" pitchFamily="49" charset="0"/>
              </a:rPr>
            </a:br>
            <a:r>
              <a:rPr lang="en-US" sz="1600" dirty="0">
                <a:solidFill>
                  <a:srgbClr val="00B0F0"/>
                </a:solidFill>
                <a:latin typeface="Consolas" panose="020B0609020204030204" pitchFamily="49" charset="0"/>
              </a:rPr>
              <a:t>PA</a:t>
            </a:r>
            <a:r>
              <a:rPr lang="en-US" sz="1600" dirty="0">
                <a:latin typeface="Consolas" panose="020B0609020204030204" pitchFamily="49" charset="0"/>
              </a:rPr>
              <a:t>, 3</a:t>
            </a:r>
          </a:p>
        </p:txBody>
      </p:sp>
      <p:sp>
        <p:nvSpPr>
          <p:cNvPr id="31" name="Rounded Rectangular Callout 30"/>
          <p:cNvSpPr/>
          <p:nvPr/>
        </p:nvSpPr>
        <p:spPr>
          <a:xfrm>
            <a:off x="6514923" y="1358658"/>
            <a:ext cx="132643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Shuffle</a:t>
            </a:r>
          </a:p>
        </p:txBody>
      </p:sp>
      <p:sp>
        <p:nvSpPr>
          <p:cNvPr id="33" name="Rounded Rectangle 32"/>
          <p:cNvSpPr/>
          <p:nvPr/>
        </p:nvSpPr>
        <p:spPr>
          <a:xfrm>
            <a:off x="10376447" y="3561277"/>
            <a:ext cx="1271053" cy="15954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br>
              <a:rPr lang="en-US" sz="1600" dirty="0">
                <a:latin typeface="Consolas" panose="020B0609020204030204" pitchFamily="49" charset="0"/>
              </a:rPr>
            </a:br>
            <a:r>
              <a:rPr lang="en-US" sz="1600" dirty="0">
                <a:solidFill>
                  <a:srgbClr val="00B050"/>
                </a:solidFill>
                <a:latin typeface="Consolas" panose="020B0609020204030204" pitchFamily="49" charset="0"/>
              </a:rPr>
              <a:t>NJ</a:t>
            </a:r>
            <a:r>
              <a:rPr lang="en-US" sz="1600" dirty="0">
                <a:latin typeface="Consolas" panose="020B0609020204030204" pitchFamily="49" charset="0"/>
              </a:rPr>
              <a:t>, 5</a:t>
            </a:r>
          </a:p>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6</a:t>
            </a:r>
          </a:p>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5</a:t>
            </a:r>
          </a:p>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3</a:t>
            </a:r>
          </a:p>
        </p:txBody>
      </p:sp>
      <p:sp>
        <p:nvSpPr>
          <p:cNvPr id="35" name="Rounded Rectangular Callout 34"/>
          <p:cNvSpPr/>
          <p:nvPr/>
        </p:nvSpPr>
        <p:spPr>
          <a:xfrm>
            <a:off x="8436480" y="1361399"/>
            <a:ext cx="1260558"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Reduce</a:t>
            </a:r>
          </a:p>
        </p:txBody>
      </p:sp>
      <p:sp>
        <p:nvSpPr>
          <p:cNvPr id="36" name="Rounded Rectangular Callout 35"/>
          <p:cNvSpPr/>
          <p:nvPr/>
        </p:nvSpPr>
        <p:spPr>
          <a:xfrm>
            <a:off x="10376447" y="1380965"/>
            <a:ext cx="1271053" cy="532485"/>
          </a:xfrm>
          <a:prstGeom prst="wedgeRoundRectCallout">
            <a:avLst>
              <a:gd name="adj1" fmla="val -4070"/>
              <a:gd name="adj2" fmla="val 163937"/>
              <a:gd name="adj3" fmla="val 16667"/>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rPr>
              <a:t>Combine</a:t>
            </a:r>
          </a:p>
        </p:txBody>
      </p:sp>
      <p:sp>
        <p:nvSpPr>
          <p:cNvPr id="38" name="Down Arrow 37"/>
          <p:cNvSpPr/>
          <p:nvPr/>
        </p:nvSpPr>
        <p:spPr>
          <a:xfrm rot="14358855">
            <a:off x="2182238" y="3067501"/>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9" name="Down Arrow 38"/>
          <p:cNvSpPr/>
          <p:nvPr/>
        </p:nvSpPr>
        <p:spPr>
          <a:xfrm rot="16200000">
            <a:off x="2182238" y="3872038"/>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0" name="Down Arrow 39"/>
          <p:cNvSpPr/>
          <p:nvPr/>
        </p:nvSpPr>
        <p:spPr>
          <a:xfrm rot="16200000">
            <a:off x="2182238" y="4931395"/>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1" name="Down Arrow 40"/>
          <p:cNvSpPr/>
          <p:nvPr/>
        </p:nvSpPr>
        <p:spPr>
          <a:xfrm rot="17911784">
            <a:off x="2192368" y="5950375"/>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2" name="Down Arrow 41"/>
          <p:cNvSpPr/>
          <p:nvPr/>
        </p:nvSpPr>
        <p:spPr>
          <a:xfrm rot="16200000">
            <a:off x="4190149" y="2796016"/>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3" name="Down Arrow 42"/>
          <p:cNvSpPr/>
          <p:nvPr/>
        </p:nvSpPr>
        <p:spPr>
          <a:xfrm rot="16200000">
            <a:off x="4179916" y="3839431"/>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4" name="Down Arrow 43"/>
          <p:cNvSpPr/>
          <p:nvPr/>
        </p:nvSpPr>
        <p:spPr>
          <a:xfrm rot="16200000">
            <a:off x="4177434" y="4860252"/>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5" name="Down Arrow 44"/>
          <p:cNvSpPr/>
          <p:nvPr/>
        </p:nvSpPr>
        <p:spPr>
          <a:xfrm rot="16200000">
            <a:off x="4189002" y="5963091"/>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Down Arrow 51"/>
          <p:cNvSpPr/>
          <p:nvPr/>
        </p:nvSpPr>
        <p:spPr>
          <a:xfrm rot="16200000">
            <a:off x="7996829" y="2623322"/>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3" name="Down Arrow 52"/>
          <p:cNvSpPr/>
          <p:nvPr/>
        </p:nvSpPr>
        <p:spPr>
          <a:xfrm rot="16200000">
            <a:off x="8015544" y="4270818"/>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4" name="Down Arrow 53"/>
          <p:cNvSpPr/>
          <p:nvPr/>
        </p:nvSpPr>
        <p:spPr>
          <a:xfrm rot="16200000">
            <a:off x="8029750" y="6124226"/>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5" name="Down Arrow 54"/>
          <p:cNvSpPr/>
          <p:nvPr/>
        </p:nvSpPr>
        <p:spPr>
          <a:xfrm rot="18592325">
            <a:off x="9937962" y="3587171"/>
            <a:ext cx="239586" cy="632427"/>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6" name="Down Arrow 55"/>
          <p:cNvSpPr/>
          <p:nvPr/>
        </p:nvSpPr>
        <p:spPr>
          <a:xfrm rot="13993227">
            <a:off x="9937961" y="4923958"/>
            <a:ext cx="239586" cy="704190"/>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7" name="Down Arrow 56"/>
          <p:cNvSpPr/>
          <p:nvPr/>
        </p:nvSpPr>
        <p:spPr>
          <a:xfrm rot="16200000">
            <a:off x="9857984" y="4372337"/>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8" name="Rounded Rectangle 57"/>
          <p:cNvSpPr/>
          <p:nvPr/>
        </p:nvSpPr>
        <p:spPr>
          <a:xfrm>
            <a:off x="6572548" y="3179757"/>
            <a:ext cx="1226109" cy="8370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br>
              <a:rPr lang="en-US" sz="1600" dirty="0">
                <a:latin typeface="Consolas" panose="020B0609020204030204" pitchFamily="49" charset="0"/>
              </a:rPr>
            </a:br>
            <a:r>
              <a:rPr lang="en-US" sz="1600" dirty="0">
                <a:solidFill>
                  <a:srgbClr val="00B050"/>
                </a:solidFill>
                <a:latin typeface="Consolas" panose="020B0609020204030204" pitchFamily="49" charset="0"/>
              </a:rPr>
              <a:t>NJ</a:t>
            </a:r>
            <a:r>
              <a:rPr lang="en-US" sz="1600" dirty="0">
                <a:latin typeface="Consolas" panose="020B0609020204030204" pitchFamily="49" charset="0"/>
              </a:rPr>
              <a:t>, 1</a:t>
            </a:r>
            <a:br>
              <a:rPr lang="en-US" sz="1600" dirty="0">
                <a:latin typeface="Consolas" panose="020B0609020204030204" pitchFamily="49" charset="0"/>
              </a:rPr>
            </a:br>
            <a:r>
              <a:rPr lang="en-US" sz="1600" dirty="0">
                <a:solidFill>
                  <a:srgbClr val="00B050"/>
                </a:solidFill>
                <a:latin typeface="Consolas" panose="020B0609020204030204" pitchFamily="49" charset="0"/>
              </a:rPr>
              <a:t>NJ</a:t>
            </a:r>
            <a:r>
              <a:rPr lang="en-US" sz="1600" dirty="0">
                <a:latin typeface="Consolas" panose="020B0609020204030204" pitchFamily="49" charset="0"/>
              </a:rPr>
              <a:t>, 2</a:t>
            </a:r>
          </a:p>
        </p:txBody>
      </p:sp>
      <p:sp>
        <p:nvSpPr>
          <p:cNvPr id="59" name="Rounded Rectangle 58"/>
          <p:cNvSpPr/>
          <p:nvPr/>
        </p:nvSpPr>
        <p:spPr>
          <a:xfrm>
            <a:off x="6612486" y="6078257"/>
            <a:ext cx="1226109" cy="6093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1</a:t>
            </a:r>
            <a:br>
              <a:rPr lang="en-US" sz="1600" dirty="0">
                <a:latin typeface="Consolas" panose="020B0609020204030204" pitchFamily="49" charset="0"/>
              </a:rPr>
            </a:br>
            <a:r>
              <a:rPr lang="en-US" sz="1600" dirty="0">
                <a:solidFill>
                  <a:srgbClr val="002060"/>
                </a:solidFill>
                <a:latin typeface="Consolas" panose="020B0609020204030204" pitchFamily="49" charset="0"/>
              </a:rPr>
              <a:t>VT</a:t>
            </a:r>
            <a:r>
              <a:rPr lang="en-US" sz="1600" dirty="0">
                <a:latin typeface="Consolas" panose="020B0609020204030204" pitchFamily="49" charset="0"/>
              </a:rPr>
              <a:t>, 2</a:t>
            </a:r>
          </a:p>
        </p:txBody>
      </p:sp>
      <p:sp>
        <p:nvSpPr>
          <p:cNvPr id="60" name="Rounded Rectangle 59"/>
          <p:cNvSpPr/>
          <p:nvPr/>
        </p:nvSpPr>
        <p:spPr>
          <a:xfrm>
            <a:off x="8478761" y="2610538"/>
            <a:ext cx="1226109" cy="4806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bg2">
                    <a:lumMod val="10000"/>
                  </a:schemeClr>
                </a:solidFill>
                <a:latin typeface="Consolas" panose="020B0609020204030204" pitchFamily="49" charset="0"/>
              </a:rPr>
              <a:t>CT</a:t>
            </a:r>
            <a:r>
              <a:rPr lang="en-US" sz="1600" dirty="0">
                <a:latin typeface="Consolas" panose="020B0609020204030204" pitchFamily="49" charset="0"/>
              </a:rPr>
              <a:t>, 4</a:t>
            </a:r>
          </a:p>
        </p:txBody>
      </p:sp>
      <p:sp>
        <p:nvSpPr>
          <p:cNvPr id="61" name="Rounded Rectangle 60"/>
          <p:cNvSpPr/>
          <p:nvPr/>
        </p:nvSpPr>
        <p:spPr>
          <a:xfrm>
            <a:off x="8467310" y="4348582"/>
            <a:ext cx="1226109" cy="464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latin typeface="Consolas" panose="020B0609020204030204" pitchFamily="49" charset="0"/>
              </a:rPr>
              <a:t>NY</a:t>
            </a:r>
            <a:r>
              <a:rPr lang="en-US" sz="1600" dirty="0">
                <a:latin typeface="Consolas" panose="020B0609020204030204" pitchFamily="49" charset="0"/>
              </a:rPr>
              <a:t>, 6</a:t>
            </a:r>
          </a:p>
        </p:txBody>
      </p:sp>
      <p:sp>
        <p:nvSpPr>
          <p:cNvPr id="62" name="Rounded Rectangle 61"/>
          <p:cNvSpPr/>
          <p:nvPr/>
        </p:nvSpPr>
        <p:spPr>
          <a:xfrm>
            <a:off x="8478761" y="5238927"/>
            <a:ext cx="1226109" cy="485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B0F0"/>
                </a:solidFill>
                <a:latin typeface="Consolas" panose="020B0609020204030204" pitchFamily="49" charset="0"/>
              </a:rPr>
              <a:t>PA</a:t>
            </a:r>
            <a:r>
              <a:rPr lang="en-US" sz="1600" dirty="0">
                <a:latin typeface="Consolas" panose="020B0609020204030204" pitchFamily="49" charset="0"/>
              </a:rPr>
              <a:t>, 5</a:t>
            </a:r>
          </a:p>
        </p:txBody>
      </p:sp>
      <p:sp>
        <p:nvSpPr>
          <p:cNvPr id="63" name="Rounded Rectangle 62"/>
          <p:cNvSpPr/>
          <p:nvPr/>
        </p:nvSpPr>
        <p:spPr>
          <a:xfrm>
            <a:off x="8486549" y="3439073"/>
            <a:ext cx="1226109" cy="4643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B050"/>
                </a:solidFill>
                <a:latin typeface="Consolas" panose="020B0609020204030204" pitchFamily="49" charset="0"/>
              </a:rPr>
              <a:t>NJ</a:t>
            </a:r>
            <a:r>
              <a:rPr lang="en-US" sz="1600" dirty="0">
                <a:latin typeface="Consolas" panose="020B0609020204030204" pitchFamily="49" charset="0"/>
              </a:rPr>
              <a:t>, 5</a:t>
            </a:r>
          </a:p>
        </p:txBody>
      </p:sp>
      <p:sp>
        <p:nvSpPr>
          <p:cNvPr id="64" name="Rounded Rectangle 63"/>
          <p:cNvSpPr/>
          <p:nvPr/>
        </p:nvSpPr>
        <p:spPr>
          <a:xfrm>
            <a:off x="8486549" y="6112685"/>
            <a:ext cx="1226109" cy="4722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2060"/>
                </a:solidFill>
                <a:latin typeface="Consolas" panose="020B0609020204030204" pitchFamily="49" charset="0"/>
              </a:rPr>
              <a:t>VT</a:t>
            </a:r>
            <a:r>
              <a:rPr lang="en-US" sz="1600" dirty="0">
                <a:latin typeface="Consolas" panose="020B0609020204030204" pitchFamily="49" charset="0"/>
              </a:rPr>
              <a:t>, 3</a:t>
            </a:r>
          </a:p>
        </p:txBody>
      </p:sp>
      <p:cxnSp>
        <p:nvCxnSpPr>
          <p:cNvPr id="3" name="Straight Arrow Connector 2"/>
          <p:cNvCxnSpPr/>
          <p:nvPr/>
        </p:nvCxnSpPr>
        <p:spPr>
          <a:xfrm flipV="1">
            <a:off x="5673308" y="2848242"/>
            <a:ext cx="1233602" cy="988660"/>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5667411" y="2797320"/>
            <a:ext cx="1181135" cy="1506936"/>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a:off x="5621905" y="3001838"/>
            <a:ext cx="1237341" cy="2236930"/>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a:off x="5667411" y="3326223"/>
            <a:ext cx="1181135" cy="32071"/>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5648985" y="4096022"/>
            <a:ext cx="1210261" cy="1446606"/>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flipV="1">
            <a:off x="5656711" y="3630555"/>
            <a:ext cx="1157645" cy="69514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flipV="1">
            <a:off x="5667411" y="4554830"/>
            <a:ext cx="1225386" cy="357356"/>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a:off x="5670446" y="5155672"/>
            <a:ext cx="1143910" cy="112306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a:xfrm flipV="1">
            <a:off x="5713690" y="3818643"/>
            <a:ext cx="1042022" cy="1619823"/>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84" name="Straight Arrow Connector 83"/>
          <p:cNvCxnSpPr/>
          <p:nvPr/>
        </p:nvCxnSpPr>
        <p:spPr>
          <a:xfrm flipV="1">
            <a:off x="5670446" y="4798041"/>
            <a:ext cx="1149971" cy="1179149"/>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87" name="Straight Arrow Connector 86"/>
          <p:cNvCxnSpPr/>
          <p:nvPr/>
        </p:nvCxnSpPr>
        <p:spPr>
          <a:xfrm>
            <a:off x="5691296" y="6204908"/>
            <a:ext cx="1187313" cy="287798"/>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cxnSp>
        <p:nvCxnSpPr>
          <p:cNvPr id="90" name="Straight Arrow Connector 89"/>
          <p:cNvCxnSpPr/>
          <p:nvPr/>
        </p:nvCxnSpPr>
        <p:spPr>
          <a:xfrm flipV="1">
            <a:off x="5691296" y="5745814"/>
            <a:ext cx="1157250" cy="692100"/>
          </a:xfrm>
          <a:prstGeom prst="straightConnector1">
            <a:avLst/>
          </a:prstGeom>
          <a:ln w="28575">
            <a:solidFill>
              <a:schemeClr val="bg2">
                <a:lumMod val="25000"/>
              </a:schemeClr>
            </a:solidFill>
            <a:tailEnd type="triangle"/>
          </a:ln>
          <a:effectLst/>
        </p:spPr>
        <p:style>
          <a:lnRef idx="2">
            <a:schemeClr val="dk1"/>
          </a:lnRef>
          <a:fillRef idx="0">
            <a:schemeClr val="dk1"/>
          </a:fillRef>
          <a:effectRef idx="1">
            <a:schemeClr val="dk1"/>
          </a:effectRef>
          <a:fontRef idx="minor">
            <a:schemeClr val="tx1"/>
          </a:fontRef>
        </p:style>
      </p:cxnSp>
      <p:sp>
        <p:nvSpPr>
          <p:cNvPr id="93" name="Down Arrow 92"/>
          <p:cNvSpPr/>
          <p:nvPr/>
        </p:nvSpPr>
        <p:spPr>
          <a:xfrm rot="16200000">
            <a:off x="8016824" y="3422345"/>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4" name="Down Arrow 93"/>
          <p:cNvSpPr/>
          <p:nvPr/>
        </p:nvSpPr>
        <p:spPr>
          <a:xfrm rot="16200000">
            <a:off x="8012115" y="5239084"/>
            <a:ext cx="239586" cy="51744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5" name="Down Arrow 94"/>
          <p:cNvSpPr/>
          <p:nvPr/>
        </p:nvSpPr>
        <p:spPr>
          <a:xfrm rot="18592325">
            <a:off x="9989288" y="2857207"/>
            <a:ext cx="239586" cy="832929"/>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Down Arrow 95"/>
          <p:cNvSpPr/>
          <p:nvPr/>
        </p:nvSpPr>
        <p:spPr>
          <a:xfrm rot="13629537">
            <a:off x="10003379" y="5105776"/>
            <a:ext cx="239586" cy="1238015"/>
          </a:xfrm>
          <a:prstGeom prst="downArrow">
            <a:avLst>
              <a:gd name="adj1" fmla="val 34189"/>
              <a:gd name="adj2" fmla="val 3293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838200" y="365125"/>
            <a:ext cx="10515600" cy="958853"/>
          </a:xfrm>
        </p:spPr>
        <p:txBody>
          <a:bodyPr/>
          <a:lstStyle/>
          <a:p>
            <a:r>
              <a:rPr lang="en-US" dirty="0"/>
              <a:t>MapReduce: Total Orders by State</a:t>
            </a:r>
          </a:p>
        </p:txBody>
      </p:sp>
    </p:spTree>
    <p:extLst>
      <p:ext uri="{BB962C8B-B14F-4D97-AF65-F5344CB8AC3E}">
        <p14:creationId xmlns:p14="http://schemas.microsoft.com/office/powerpoint/2010/main" val="251671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3" name="Content Placeholder 2"/>
          <p:cNvSpPr>
            <a:spLocks noGrp="1"/>
          </p:cNvSpPr>
          <p:nvPr>
            <p:ph idx="1"/>
          </p:nvPr>
        </p:nvSpPr>
        <p:spPr/>
        <p:txBody>
          <a:bodyPr>
            <a:normAutofit fontScale="92500" lnSpcReduction="10000"/>
          </a:bodyPr>
          <a:lstStyle/>
          <a:p>
            <a:r>
              <a:rPr lang="en-US" dirty="0"/>
              <a:t>A distributed system is a collection of independent computers that appear to the users as a single coherent system</a:t>
            </a:r>
          </a:p>
          <a:p>
            <a:r>
              <a:rPr lang="en-US" dirty="0"/>
              <a:t>Distributed System Advantages (compare to single system):</a:t>
            </a:r>
          </a:p>
          <a:p>
            <a:pPr lvl="1"/>
            <a:r>
              <a:rPr lang="en-US" dirty="0">
                <a:solidFill>
                  <a:schemeClr val="bg1"/>
                </a:solidFill>
              </a:rPr>
              <a:t>It could be cheaper: building a supercomputer is expensive</a:t>
            </a:r>
          </a:p>
          <a:p>
            <a:pPr lvl="1"/>
            <a:r>
              <a:rPr lang="en-US" dirty="0">
                <a:solidFill>
                  <a:schemeClr val="bg1"/>
                </a:solidFill>
              </a:rPr>
              <a:t>Faster processing: parallel processing</a:t>
            </a:r>
          </a:p>
          <a:p>
            <a:pPr lvl="1"/>
            <a:r>
              <a:rPr lang="en-US" dirty="0">
                <a:solidFill>
                  <a:schemeClr val="bg1"/>
                </a:solidFill>
              </a:rPr>
              <a:t>Reliability: if one node fails, then we can process in a different node</a:t>
            </a:r>
          </a:p>
          <a:p>
            <a:pPr lvl="1"/>
            <a:r>
              <a:rPr lang="en-US" dirty="0">
                <a:solidFill>
                  <a:schemeClr val="bg1"/>
                </a:solidFill>
              </a:rPr>
              <a:t>Incremental growth: add more computers as needed</a:t>
            </a:r>
          </a:p>
          <a:p>
            <a:r>
              <a:rPr lang="en-US" dirty="0"/>
              <a:t>Distributed System Disadvantage:</a:t>
            </a:r>
          </a:p>
          <a:p>
            <a:pPr lvl="1"/>
            <a:r>
              <a:rPr lang="en-US" dirty="0">
                <a:solidFill>
                  <a:schemeClr val="bg1"/>
                </a:solidFill>
              </a:rPr>
              <a:t>Software must be customized</a:t>
            </a:r>
          </a:p>
          <a:p>
            <a:pPr lvl="1"/>
            <a:r>
              <a:rPr lang="en-US" dirty="0">
                <a:solidFill>
                  <a:schemeClr val="bg1"/>
                </a:solidFill>
              </a:rPr>
              <a:t>Network: often this is the bottleneck</a:t>
            </a:r>
          </a:p>
          <a:p>
            <a:pPr lvl="1"/>
            <a:r>
              <a:rPr lang="en-US" dirty="0">
                <a:solidFill>
                  <a:schemeClr val="bg1"/>
                </a:solidFill>
              </a:rPr>
              <a:t>More components to fail</a:t>
            </a:r>
          </a:p>
          <a:p>
            <a:pPr lvl="1"/>
            <a:r>
              <a:rPr lang="en-US" dirty="0">
                <a:solidFill>
                  <a:schemeClr val="bg1"/>
                </a:solidFill>
              </a:rPr>
              <a:t>Complex security</a:t>
            </a:r>
          </a:p>
          <a:p>
            <a:pPr lvl="2"/>
            <a:endParaRPr lang="en-US" dirty="0"/>
          </a:p>
        </p:txBody>
      </p:sp>
    </p:spTree>
    <p:extLst>
      <p:ext uri="{BB962C8B-B14F-4D97-AF65-F5344CB8AC3E}">
        <p14:creationId xmlns:p14="http://schemas.microsoft.com/office/powerpoint/2010/main" val="196432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3" name="Content Placeholder 2"/>
          <p:cNvSpPr>
            <a:spLocks noGrp="1"/>
          </p:cNvSpPr>
          <p:nvPr>
            <p:ph idx="1"/>
          </p:nvPr>
        </p:nvSpPr>
        <p:spPr/>
        <p:txBody>
          <a:bodyPr>
            <a:normAutofit fontScale="92500" lnSpcReduction="20000"/>
          </a:bodyPr>
          <a:lstStyle/>
          <a:p>
            <a:r>
              <a:rPr lang="en-US" dirty="0"/>
              <a:t>A distributed system is a collection of independent computers that appear to the users as a single coherent system</a:t>
            </a:r>
          </a:p>
          <a:p>
            <a:r>
              <a:rPr lang="en-US" dirty="0"/>
              <a:t>Distributed System Advantages (compare to single system):</a:t>
            </a:r>
          </a:p>
          <a:p>
            <a:pPr lvl="1"/>
            <a:r>
              <a:rPr lang="en-US" dirty="0"/>
              <a:t>It could be cheaper: building a supercomputer is expensive</a:t>
            </a:r>
          </a:p>
          <a:p>
            <a:pPr lvl="1"/>
            <a:r>
              <a:rPr lang="en-US" dirty="0"/>
              <a:t>Faster processing: parallel processing</a:t>
            </a:r>
          </a:p>
          <a:p>
            <a:pPr lvl="1"/>
            <a:r>
              <a:rPr lang="en-US" dirty="0"/>
              <a:t>Reliability: if one node fails, then we can process in a different node</a:t>
            </a:r>
          </a:p>
          <a:p>
            <a:pPr lvl="1"/>
            <a:r>
              <a:rPr lang="en-US" dirty="0"/>
              <a:t>Incremental growth: add more computers as needed</a:t>
            </a:r>
          </a:p>
          <a:p>
            <a:r>
              <a:rPr lang="en-US" dirty="0"/>
              <a:t>Distributed System Disadvantage:</a:t>
            </a:r>
          </a:p>
          <a:p>
            <a:pPr lvl="1"/>
            <a:r>
              <a:rPr lang="en-US" dirty="0"/>
              <a:t>Software must be customized</a:t>
            </a:r>
          </a:p>
          <a:p>
            <a:pPr lvl="1"/>
            <a:r>
              <a:rPr lang="en-US" dirty="0"/>
              <a:t>Network: often this is the bottleneck</a:t>
            </a:r>
          </a:p>
          <a:p>
            <a:pPr lvl="1"/>
            <a:r>
              <a:rPr lang="en-US" dirty="0"/>
              <a:t>More components to fail</a:t>
            </a:r>
          </a:p>
          <a:p>
            <a:pPr lvl="1"/>
            <a:r>
              <a:rPr lang="en-US" dirty="0"/>
              <a:t>Complex security</a:t>
            </a:r>
          </a:p>
          <a:p>
            <a:pPr lvl="1"/>
            <a:r>
              <a:rPr lang="en-US" dirty="0"/>
              <a:t>More complexity in general</a:t>
            </a:r>
          </a:p>
          <a:p>
            <a:pPr lvl="2"/>
            <a:endParaRPr lang="en-US" dirty="0"/>
          </a:p>
        </p:txBody>
      </p:sp>
    </p:spTree>
    <p:extLst>
      <p:ext uri="{BB962C8B-B14F-4D97-AF65-F5344CB8AC3E}">
        <p14:creationId xmlns:p14="http://schemas.microsoft.com/office/powerpoint/2010/main" val="1382631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10645</TotalTime>
  <Words>6709</Words>
  <Application>Microsoft Office PowerPoint</Application>
  <PresentationFormat>Widescreen</PresentationFormat>
  <Paragraphs>1191</Paragraphs>
  <Slides>77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Calibri Light</vt:lpstr>
      <vt:lpstr>Consolas</vt:lpstr>
      <vt:lpstr>Courier</vt:lpstr>
      <vt:lpstr>Courier New</vt:lpstr>
      <vt:lpstr>Helvetica</vt:lpstr>
      <vt:lpstr>Office Theme</vt:lpstr>
      <vt:lpstr>IST718 Advanced Information Analytics MapReduce, Hadoop and Yarn</vt:lpstr>
      <vt:lpstr>Objectives of this unit</vt:lpstr>
      <vt:lpstr>Databricks</vt:lpstr>
      <vt:lpstr>How to Install Spark on Your Own Computer</vt:lpstr>
      <vt:lpstr>How to Install Spark on Windows</vt:lpstr>
      <vt:lpstr>How to Install Spark on Mac</vt:lpstr>
      <vt:lpstr>Spark Help</vt:lpstr>
      <vt:lpstr>Distributed systems</vt:lpstr>
      <vt:lpstr>Distributed systems</vt:lpstr>
      <vt:lpstr>Scaling Services: How do you address growth?</vt:lpstr>
      <vt:lpstr>Scaling Services: How do you address growth?</vt:lpstr>
      <vt:lpstr>CAP Theorem of Distributed Systems</vt:lpstr>
      <vt:lpstr>CAP Theorem of Distributed Systems</vt:lpstr>
      <vt:lpstr>CAP Theorem of Distributed Systems</vt:lpstr>
      <vt:lpstr>CAP Theorem of Distributed Systems</vt:lpstr>
      <vt:lpstr>CAP Theorem of Distributed Systems</vt:lpstr>
      <vt:lpstr>Why Can’t You Have All Three? *</vt:lpstr>
      <vt:lpstr>Why Can’t You Have All Three?</vt:lpstr>
      <vt:lpstr>Why Can’t You Have All Three?</vt:lpstr>
      <vt:lpstr>CAP Theorem Database Examples</vt:lpstr>
      <vt:lpstr>CAP Theorem Database Examples</vt:lpstr>
      <vt:lpstr>What is Hadoop?</vt:lpstr>
      <vt:lpstr>What is Mapreduce?</vt:lpstr>
      <vt:lpstr>Birthplace of Hadoop:</vt:lpstr>
      <vt:lpstr>Hadoop Handles Big Data By Scaling Out</vt:lpstr>
      <vt:lpstr>Hadoop is Designed to Use  Commodity Hardware</vt:lpstr>
      <vt:lpstr>How Does Hadoop Store, Process and Manage Big Data?</vt:lpstr>
      <vt:lpstr>Hadoop Clusters</vt:lpstr>
      <vt:lpstr>The Hadoop Ecosystem: Open Source Tools</vt:lpstr>
      <vt:lpstr>YARN: The Data Operating System</vt:lpstr>
      <vt:lpstr>An Over-Simplified Version of the Hadoop Ecosystem in Action</vt:lpstr>
      <vt:lpstr>HDFS: Hadoop Distributed File System</vt:lpstr>
      <vt:lpstr>HDFS At Work </vt:lpstr>
      <vt:lpstr>How do you get data into HDFS?</vt:lpstr>
      <vt:lpstr>HDFS Commands</vt:lpstr>
      <vt:lpstr>Examples of HDFS Commands</vt:lpstr>
      <vt:lpstr>HDFS File Permissions – like Linux permissions</vt:lpstr>
      <vt:lpstr>MapReduce</vt:lpstr>
      <vt:lpstr>The problem</vt:lpstr>
      <vt:lpstr>The solution</vt:lpstr>
      <vt:lpstr>MapReduce (programming model)</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MapReduce: example</vt:lpstr>
      <vt:lpstr>Example Mapreduce Code</vt:lpstr>
      <vt:lpstr>MapReduce: example</vt:lpstr>
      <vt:lpstr>MapReduce: example</vt:lpstr>
      <vt:lpstr>MapReduce: example</vt:lpstr>
      <vt:lpstr>MapReduce: example</vt:lpstr>
      <vt:lpstr>MapReduce: example</vt:lpstr>
      <vt:lpstr>MapReduce: worked out example</vt:lpstr>
      <vt:lpstr>MapReduce: worked out example (2)</vt:lpstr>
      <vt:lpstr>MapReduce: worked out example (3)</vt:lpstr>
      <vt:lpstr>MapReduce: worked out example (3)</vt:lpstr>
      <vt:lpstr>MapReduce: worked out example (3)</vt:lpstr>
      <vt:lpstr>MapReduce: worked out example (2)</vt:lpstr>
      <vt:lpstr>MapReduce: worked out example (2)</vt:lpstr>
      <vt:lpstr>MapReduce: theory</vt:lpstr>
      <vt:lpstr>MapReduce (actual steps)</vt:lpstr>
      <vt:lpstr>MapReduce Example: Orders for each Month</vt:lpstr>
      <vt:lpstr>MapReduce: worked out example (2)</vt:lpstr>
      <vt:lpstr>MapReduce: Total Orders by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HDFS Works</dc:title>
  <dc:creator>Michael Fudge</dc:creator>
  <cp:lastModifiedBy>Will</cp:lastModifiedBy>
  <cp:revision>229</cp:revision>
  <dcterms:created xsi:type="dcterms:W3CDTF">2015-12-30T15:53:28Z</dcterms:created>
  <dcterms:modified xsi:type="dcterms:W3CDTF">2020-01-28T02:14:33Z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