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4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95" r:id="rId19"/>
    <p:sldId id="276" r:id="rId20"/>
    <p:sldId id="277" r:id="rId21"/>
    <p:sldId id="278" r:id="rId22"/>
    <p:sldId id="275" r:id="rId23"/>
    <p:sldId id="279" r:id="rId24"/>
    <p:sldId id="286" r:id="rId25"/>
    <p:sldId id="287" r:id="rId26"/>
    <p:sldId id="293" r:id="rId27"/>
    <p:sldId id="292" r:id="rId28"/>
    <p:sldId id="29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4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BC2E4-9AB6-4E3B-9162-0CE5BB6AC7E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9B35-3CD7-4B60-A96F-BB6A460AA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1CF00-D9CD-47B6-BAF4-DE5E81352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3369-ED8D-2946-AC80-A5467772DB1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cla.edu/~tat/MicroTeach/deriv.ppt" TargetMode="External"/><Relationship Id="rId2" Type="http://schemas.openxmlformats.org/officeDocument/2006/relationships/hyperlink" Target="https://math.berkeley.edu/~xuwenzhu/classes/18.089/summer2015/Lecture/Lecture1.ppt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s.math.utk.edu/visual.calculus/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Calculus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207C5AE-A3E1-4BE5-88A4-E76BCC316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closer and closer…</a:t>
            </a: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44E3D401-DA35-4033-BB6F-D4465AF1D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DD31F6E6-AE32-4EE9-A25A-CC9D54C6E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Arc 5">
            <a:extLst>
              <a:ext uri="{FF2B5EF4-FFF2-40B4-BE49-F238E27FC236}">
                <a16:creationId xmlns:a16="http://schemas.microsoft.com/office/drawing/2014/main" id="{FA54FE3C-E3B1-445D-B40E-8566A5F656C7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C00F7EA6-A477-43C5-916D-E4BE79BDA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E2D75C99-6D23-4C72-BF81-E7E7A62B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77EF8687-9D10-4FE9-B060-7520420F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6019800"/>
            <a:ext cx="3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D9452135-D2FF-4431-88EB-46D728B8D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579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24EC76E7-EB55-4942-8995-5D532D6B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748AC94D-A2D6-4906-A200-9A1CC00FF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55626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Oval 20">
            <a:extLst>
              <a:ext uri="{FF2B5EF4-FFF2-40B4-BE49-F238E27FC236}">
                <a16:creationId xmlns:a16="http://schemas.microsoft.com/office/drawing/2014/main" id="{F92AA02E-7DDE-49F7-92F5-C85C2A448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8D09C49D-3A23-4EEE-BB39-DB06E69F0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603567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9F54B88F-248E-42E1-ACEC-BEC504902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32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237F9936-A4E0-4DB2-8070-EAFBD84EF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0"/>
            <a:ext cx="42672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8">
            <a:extLst>
              <a:ext uri="{FF2B5EF4-FFF2-40B4-BE49-F238E27FC236}">
                <a16:creationId xmlns:a16="http://schemas.microsoft.com/office/drawing/2014/main" id="{5E6AFCA2-D3D9-4EFA-B411-DDDA04B0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A71FDEDC-B199-4EFF-ABE6-0ACD88B73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76600"/>
            <a:ext cx="3505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Oval 31">
            <a:extLst>
              <a:ext uri="{FF2B5EF4-FFF2-40B4-BE49-F238E27FC236}">
                <a16:creationId xmlns:a16="http://schemas.microsoft.com/office/drawing/2014/main" id="{68B3A8E8-00A5-4B3F-86FE-E85E7BFC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48AA9ADC-2FE9-4F35-8710-2080C3C3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25146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Oval 34">
            <a:extLst>
              <a:ext uri="{FF2B5EF4-FFF2-40B4-BE49-F238E27FC236}">
                <a16:creationId xmlns:a16="http://schemas.microsoft.com/office/drawing/2014/main" id="{4532EA7D-A194-429F-B6FB-0268E3A62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>
            <a:extLst>
              <a:ext uri="{FF2B5EF4-FFF2-40B4-BE49-F238E27FC236}">
                <a16:creationId xmlns:a16="http://schemas.microsoft.com/office/drawing/2014/main" id="{B97CB496-18BF-40C3-B21A-F27302012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1905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6">
            <a:extLst>
              <a:ext uri="{FF2B5EF4-FFF2-40B4-BE49-F238E27FC236}">
                <a16:creationId xmlns:a16="http://schemas.microsoft.com/office/drawing/2014/main" id="{2ADA50FE-08EC-4223-B244-0BDAD9AB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>
            <a:extLst>
              <a:ext uri="{FF2B5EF4-FFF2-40B4-BE49-F238E27FC236}">
                <a16:creationId xmlns:a16="http://schemas.microsoft.com/office/drawing/2014/main" id="{49D7A956-BFC7-4057-BB99-7A9FCADBF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32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566D4AA5-C8B7-4B0D-BF63-B06A1AC73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>
            <a:extLst>
              <a:ext uri="{FF2B5EF4-FFF2-40B4-BE49-F238E27FC236}">
                <a16:creationId xmlns:a16="http://schemas.microsoft.com/office/drawing/2014/main" id="{A5E44C07-7D5C-47F8-837C-9C56D8A7D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>
            <a:extLst>
              <a:ext uri="{FF2B5EF4-FFF2-40B4-BE49-F238E27FC236}">
                <a16:creationId xmlns:a16="http://schemas.microsoft.com/office/drawing/2014/main" id="{98E84D34-7553-4C20-9A51-1F16E8CD7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D52BC0-F9D9-4FFB-AAF3-F75EE64CE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 the slope...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47F34B55-46A5-4B58-9A3C-DFB1D1A2D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2C63804-1C92-4FC3-A864-0D4C7297C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rc 5">
            <a:extLst>
              <a:ext uri="{FF2B5EF4-FFF2-40B4-BE49-F238E27FC236}">
                <a16:creationId xmlns:a16="http://schemas.microsoft.com/office/drawing/2014/main" id="{493F59F2-628E-45E6-86A4-0704646759CF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CBE509EB-2363-4BD1-A1F9-F4CA97812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DB6AE94E-3ECE-4FE3-9076-523A6C12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EBD6D99C-D285-470F-8603-EF4979E25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579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8F936271-9AAC-469E-AFBB-312D2C3DD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55626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D3219D56-8316-427A-880C-B4DFF19F0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603567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BFD59F59-A23F-4BC9-BD24-61DA6CE5A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0"/>
            <a:ext cx="42672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0D0337BF-170E-49AF-97BB-B6C43D955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76600"/>
            <a:ext cx="3505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3E07A46F-5E3D-47EF-B18B-92A02AF0D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25146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525E4A6F-801C-4100-85A4-91E2C4518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1905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764000E1-2EF4-493A-82BD-1BE1F43F6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533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902D6ADC-E0D2-4D2E-A604-D1CB7950C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048000"/>
            <a:ext cx="54864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DE150992-1BE0-4A32-9367-A1355B373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4572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D81CC34C-601F-4C17-8EBE-66D312ED4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8000"/>
            <a:ext cx="41910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F63D9402-9457-41A4-B20D-A8F7655B3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2971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6260BBCF-5545-4557-AC55-9DF898125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20574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9DBCA52-8CEE-458E-8773-2B3FC9DCC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 what </a:t>
            </a:r>
            <a:r>
              <a:rPr lang="en-US" altLang="en-US" i="1"/>
              <a:t>x</a:t>
            </a:r>
            <a:r>
              <a:rPr lang="en-US" altLang="en-US"/>
              <a:t> does...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0FAF3E73-D5ED-439F-A635-CD2881EFE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3D43035E-4940-4440-8587-B5B19167A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rc 5">
            <a:extLst>
              <a:ext uri="{FF2B5EF4-FFF2-40B4-BE49-F238E27FC236}">
                <a16:creationId xmlns:a16="http://schemas.microsoft.com/office/drawing/2014/main" id="{1BF299E6-3F4B-41BC-BD2E-633A1A512166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B4573353-AF93-49E6-9058-E1933780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868F0CBB-827D-4669-9D80-14D6F183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6019800"/>
            <a:ext cx="3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1CAD0E07-3845-4416-AE7C-C5EBF2B6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10BD1E1A-B836-4A35-A73A-C0820143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F12E9BBD-E838-4CA4-8A82-C9CCE3629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603567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610E7C05-D863-47B9-A96C-18856131B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32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480DB6C9-D343-44B3-ACF9-2D574143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18">
            <a:extLst>
              <a:ext uri="{FF2B5EF4-FFF2-40B4-BE49-F238E27FC236}">
                <a16:creationId xmlns:a16="http://schemas.microsoft.com/office/drawing/2014/main" id="{76EBE249-0D89-4507-B1D8-F3346A9E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0">
            <a:extLst>
              <a:ext uri="{FF2B5EF4-FFF2-40B4-BE49-F238E27FC236}">
                <a16:creationId xmlns:a16="http://schemas.microsoft.com/office/drawing/2014/main" id="{3F4E33B3-A5C9-4BF5-BDE5-55272D95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Oval 22">
            <a:extLst>
              <a:ext uri="{FF2B5EF4-FFF2-40B4-BE49-F238E27FC236}">
                <a16:creationId xmlns:a16="http://schemas.microsoft.com/office/drawing/2014/main" id="{44A1FC01-2F6F-495E-8D01-0A1800B7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8D9C7F8D-A8DD-44B3-A749-6B6BFADA5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32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0934E7BB-D90B-4674-9B35-E94E4F588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F0F4753D-E079-474C-9635-95F8D50CE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3EC2C85F-3044-4A2B-985C-99C2D7705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7ACDBB27-B7E2-4D4C-BB7B-5FD286E0A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984875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D984254-8EF6-43B8-8F88-BB0166512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The slope of the secant line gets closer and closer to the slope of the tangent line...</a:t>
            </a:r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B167D08D-9ED7-4D12-A2E7-C3837D054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7C3922C8-0A61-476D-8527-63F934933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rc 5">
            <a:extLst>
              <a:ext uri="{FF2B5EF4-FFF2-40B4-BE49-F238E27FC236}">
                <a16:creationId xmlns:a16="http://schemas.microsoft.com/office/drawing/2014/main" id="{88DB8B70-D130-4C3B-82A3-ED05C1BA6AC0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849983EA-BA83-4D97-83F6-5BAFC03BF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A00E4F6A-EE9A-45C2-B78F-E283C632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3F95E537-7555-4DB3-9CE2-BB1088748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579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6093BD45-6B54-4E8A-ACF0-5F7D5963A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55626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1E694339-A209-435E-9912-E4624837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603567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65996C63-FB62-49C9-9289-973DD272E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0"/>
            <a:ext cx="42672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AAB40574-3BB6-413B-BF2B-BBF96440C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76600"/>
            <a:ext cx="3505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2277FE15-8783-40B2-B15A-9F8BF7ED3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25146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51B0E83B-0988-4410-87FF-2212662FB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1905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E55EFA89-F372-4CBF-A733-77AFBE51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533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0C65544F-ABAD-4117-9A39-01463DE36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048000"/>
            <a:ext cx="54864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D3A28FBD-2E91-404D-B1AD-443D4146E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4572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C50E9C51-5FC3-416A-AF9E-A52D7CD57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8000"/>
            <a:ext cx="41910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A9018EC6-1E5A-4330-AE2F-30CEFAAE4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2971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9A7D1DDD-4A68-4E0E-BD02-9E25C5958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20574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182093E-3404-413E-816A-089A17B7B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As the values of </a:t>
            </a:r>
            <a:r>
              <a:rPr lang="en-US" altLang="en-US" sz="2800" i="1"/>
              <a:t>x</a:t>
            </a:r>
            <a:r>
              <a:rPr lang="en-US" altLang="en-US" sz="2800"/>
              <a:t> get closer and closer to </a:t>
            </a:r>
            <a:r>
              <a:rPr lang="en-US" altLang="en-US" sz="2800" i="1"/>
              <a:t>a</a:t>
            </a:r>
            <a:r>
              <a:rPr lang="en-US" altLang="en-US" sz="2800"/>
              <a:t>!</a:t>
            </a:r>
            <a:endParaRPr lang="en-US" altLang="en-US" sz="2400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ABE5D585-AAFA-4C67-AAE2-446F33B83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38421689-69A3-45DB-BE5F-70A436557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Arc 5">
            <a:extLst>
              <a:ext uri="{FF2B5EF4-FFF2-40B4-BE49-F238E27FC236}">
                <a16:creationId xmlns:a16="http://schemas.microsoft.com/office/drawing/2014/main" id="{73438778-5B99-400C-B32B-CC718A0063F2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39CA9E4D-0D38-493A-BB04-161E9006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3388C102-075F-4A74-B050-5DFEF6E5E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6019800"/>
            <a:ext cx="3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371DF365-3322-4F0A-B86B-B6C8649C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403406CF-84F7-4E1D-AFC2-4BCE6845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9C06DAC9-A3FF-4BA2-A220-BB692EFF3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603567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076AC357-4258-4A83-8B10-C8D05D32F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32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6435BA53-F187-466B-B00B-3D1E0507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659D2627-1202-48ED-B3CC-DAC81215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FE2AC31E-C95E-497D-B56F-E9D8A04B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09B36BC8-8276-402E-B3E1-B5627E1B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766BE465-0F33-41FC-9FF5-BB775C55B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32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8BC72185-D989-4464-AB10-4C16C562A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2877E6AC-BB01-4EC4-B327-0354B9333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C21D08E0-B197-4FE3-AE5C-46803C4C5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423F76DF-C461-4D5A-83AE-CE744CE4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984875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9F24FAFC-3E40-48EE-8E36-1F387C77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292" y="1450976"/>
            <a:ext cx="64245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/>
              <a:t>The slope of the secant lines </a:t>
            </a:r>
          </a:p>
          <a:p>
            <a:pPr algn="ctr"/>
            <a:r>
              <a:rPr lang="en-US" altLang="en-US" sz="3600"/>
              <a:t>gets closer</a:t>
            </a:r>
          </a:p>
          <a:p>
            <a:pPr algn="ctr"/>
            <a:r>
              <a:rPr lang="en-US" altLang="en-US" sz="3600"/>
              <a:t>to the slope of the tangent line... </a:t>
            </a:r>
          </a:p>
          <a:p>
            <a:pPr algn="ctr"/>
            <a:endParaRPr lang="en-US" altLang="en-US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F51A3F1-7F89-4D28-927F-F2B1B024E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1"/>
            <a:ext cx="474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...as the values of </a:t>
            </a:r>
            <a:r>
              <a:rPr lang="en-US" altLang="en-US" sz="3600" i="1"/>
              <a:t>x</a:t>
            </a:r>
            <a:r>
              <a:rPr lang="en-US" altLang="en-US" sz="3600"/>
              <a:t> </a:t>
            </a:r>
          </a:p>
          <a:p>
            <a:pPr algn="ctr"/>
            <a:r>
              <a:rPr lang="en-US" altLang="en-US" sz="3600"/>
              <a:t>get closer to </a:t>
            </a:r>
            <a:r>
              <a:rPr lang="en-US" altLang="en-US" sz="3600" i="1"/>
              <a:t>a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08F5A817-1723-4515-A00E-7583E329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5257800"/>
            <a:ext cx="504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 i="1"/>
              <a:t>Translates to….</a:t>
            </a:r>
            <a:endParaRPr lang="en-US" altLang="en-US" sz="36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1EA8A76A-870D-4677-99BF-45F1D05E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2057400"/>
            <a:ext cx="930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lim</a:t>
            </a:r>
            <a:endParaRPr lang="en-US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0780FAD-9CB1-48E2-9FB3-901D0C27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67000"/>
            <a:ext cx="319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7F9F5DD4-45D0-48D0-BA0B-54402716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67000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544E1AD3-E9AD-4F14-9987-C42E4056D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400"/>
              <a:t>f(x) - f(a)</a:t>
            </a:r>
            <a:endParaRPr lang="en-US" altLang="en-US" sz="3200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F6639ED5-15EE-4FD3-AC8C-35E4FC47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514601"/>
            <a:ext cx="11288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x - a</a:t>
            </a:r>
            <a:endParaRPr lang="en-US" alt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11527A2B-6380-4A03-8227-41C658FAC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17160455-5F01-43A2-B79A-5D6EF2E90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944985A6-CA8F-481B-847F-2FD31CCA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156075"/>
            <a:ext cx="2261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Equation for the slope</a:t>
            </a:r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C805478-21F9-44CD-96B6-F24FC038FA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3352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FC8AA556-4E99-4B27-AC4B-0B547D9C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81601"/>
            <a:ext cx="3592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Which gives us the the exact slope </a:t>
            </a:r>
          </a:p>
          <a:p>
            <a:r>
              <a:rPr lang="en-US" altLang="en-US"/>
              <a:t>of the line tangent to the curve at </a:t>
            </a:r>
            <a:r>
              <a:rPr lang="en-US" altLang="en-US" i="1"/>
              <a:t>a</a:t>
            </a:r>
            <a:r>
              <a:rPr lang="en-US" altLang="en-US"/>
              <a:t>!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0ABA2B6A-250C-4CDA-A10B-C196D11E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886200"/>
            <a:ext cx="1445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as </a:t>
            </a:r>
            <a:r>
              <a:rPr lang="en-US" altLang="en-US" i="1"/>
              <a:t>x</a:t>
            </a:r>
            <a:r>
              <a:rPr lang="en-US" altLang="en-US"/>
              <a:t> goes to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FB7D1C8C-F676-459A-B6CE-F281C0D12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8" grpId="0" autoUpdateAnimBg="0"/>
      <p:bldP spid="18439" grpId="0" autoUpdateAnimBg="0"/>
      <p:bldP spid="18450" grpId="0" autoUpdateAnimBg="0"/>
      <p:bldP spid="184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35A3DB4-404D-473A-9DC0-1388178FF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thus...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7E01483A-9394-49AF-8C39-FFE0891C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0"/>
            <a:ext cx="2520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lim</a:t>
            </a:r>
            <a:r>
              <a:rPr lang="en-US" altLang="en-US" sz="2800" dirty="0"/>
              <a:t>   f(</a:t>
            </a:r>
            <a:r>
              <a:rPr lang="en-US" altLang="en-US" sz="2800" dirty="0" err="1"/>
              <a:t>a+h</a:t>
            </a:r>
            <a:r>
              <a:rPr lang="en-US" altLang="en-US" sz="2800" dirty="0"/>
              <a:t>) - f(a)</a:t>
            </a:r>
            <a:endParaRPr lang="en-US" altLang="en-US" dirty="0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20D6126-3F6A-4A6B-96C3-1A47AA4C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743201"/>
            <a:ext cx="33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h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341F73D0-597E-483B-A807-51BDCF55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      0</a:t>
            </a:r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4CB8E6B0-164E-4F05-9CDE-73A71FC9B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2A1F551F-949A-4C70-AB2F-4360D1576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0FBFC002-4AD4-44FA-8942-6EB753E95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622675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AND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C77475AE-0389-41DD-9373-21989CB4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714875"/>
            <a:ext cx="22172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lim    f(x) - f(a)</a:t>
            </a:r>
            <a:endParaRPr lang="en-US" altLang="en-US"/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993A0F21-B47B-47E8-A9D1-4B5FA724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5067301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x     a</a:t>
            </a:r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336F0BEE-E1EF-4854-9220-9904E2631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D3B700AD-5AC4-446C-AD93-144A8F1EA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1892FF5D-54CB-4309-B423-E66187B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- a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FB5815C9-CD33-4157-AC6D-4BF027EA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781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Give us a way to calculate the slope of the line tangent at </a:t>
            </a:r>
            <a:r>
              <a:rPr lang="en-US" altLang="en-US" i="1"/>
              <a:t>a</a:t>
            </a:r>
            <a:r>
              <a:rPr lang="en-US" alt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utoUpdateAnimBg="0"/>
      <p:bldP spid="22539" grpId="0" autoUpdateAnimBg="0"/>
      <p:bldP spid="22540" grpId="0" autoUpdateAnimBg="0"/>
      <p:bldP spid="22543" grpId="0" autoUpdateAnimBg="0"/>
      <p:bldP spid="225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324BEE-9309-4A0A-9921-071465A26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similarly...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178801F4-A9A3-48C3-AF65-3B779E0E8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E0C0CAF1-2F3D-4799-8496-CCE20592A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Arc 5">
            <a:extLst>
              <a:ext uri="{FF2B5EF4-FFF2-40B4-BE49-F238E27FC236}">
                <a16:creationId xmlns:a16="http://schemas.microsoft.com/office/drawing/2014/main" id="{BC8896DE-5D55-4ED8-A309-69B20D56AF60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CF842FEA-8FF5-434B-82AF-AA15D575B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B312FB17-35E0-4E99-A8FC-D595539A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40F43259-3A77-4E04-8178-C06F17D61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6019800"/>
            <a:ext cx="3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E4F4A6DC-155E-4740-8AB0-2AD7606FA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984875"/>
            <a:ext cx="532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a+</a:t>
            </a:r>
            <a:r>
              <a:rPr lang="en-US" altLang="en-US">
                <a:solidFill>
                  <a:srgbClr val="FF0000"/>
                </a:solidFill>
              </a:rPr>
              <a:t>h</a:t>
            </a:r>
            <a:endParaRPr lang="en-US" alt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61F50122-27D8-413B-9D61-3D7E3F96E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579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A88A566D-595D-4C17-AB3E-1ED8A957A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ACA89651-D1BD-4242-B2E2-3A888A631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72000"/>
            <a:ext cx="744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f(a+</a:t>
            </a:r>
            <a:r>
              <a:rPr lang="en-US" altLang="en-US">
                <a:solidFill>
                  <a:srgbClr val="FF0000"/>
                </a:solidFill>
              </a:rPr>
              <a:t>h</a:t>
            </a:r>
            <a:r>
              <a:rPr lang="en-US" altLang="en-US"/>
              <a:t>)</a:t>
            </a:r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3C9617BB-F212-4B8A-A41B-F4B8DF23D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C2224BC3-A1EA-4517-9794-0D8BD9BB1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EFB73666-7A69-42C0-A59A-7A815FFE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506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f(a)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D8BBE9E0-A6FD-4249-A44F-1E3079BC1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2251075"/>
            <a:ext cx="1889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f(x+h) - f(x)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76244945-BF14-4C3E-8BA3-8A5EEC308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908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(x+h) - x</a:t>
            </a:r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436BA0B9-51FC-4753-AF9F-DF33E1633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334000"/>
            <a:ext cx="464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06E7CED3-E2A9-48A0-9031-F6550F137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468DE762-4CCB-40D9-9360-1B4A84E2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3394075"/>
            <a:ext cx="1388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f(x+h) - f(x)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186E1778-2145-4E0D-BB38-7A5E888B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3733800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F2D0C729-EF84-466C-8C6D-7EC47B645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51874B3A-CF0E-4E1F-9642-6DE10AF2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4601"/>
            <a:ext cx="452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(For this particular curve, </a:t>
            </a:r>
            <a:r>
              <a:rPr lang="en-US" altLang="en-US" i="1"/>
              <a:t>h</a:t>
            </a:r>
            <a:r>
              <a:rPr lang="en-US" altLang="en-US"/>
              <a:t> is a negative value)</a:t>
            </a:r>
            <a:endParaRPr lang="en-US" altLang="en-US" sz="2000"/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B277BE5B-44B7-44E1-AAAA-44C4F0B0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841875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h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6" grpId="0" autoUpdateAnimBg="0"/>
      <p:bldP spid="21520" grpId="0" autoUpdateAnimBg="0"/>
      <p:bldP spid="21522" grpId="0" autoUpdateAnimBg="0"/>
      <p:bldP spid="21526" grpId="0" autoUpdateAnimBg="0"/>
      <p:bldP spid="21527" grpId="0" autoUpdateAnimBg="0"/>
      <p:bldP spid="215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75E427-B8AC-48F4-AFCC-6C254E06F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r>
              <a:rPr lang="en-US" altLang="en-US"/>
              <a:t>Which one should I use?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169BF3-3172-40E8-9FBB-76C7A1B3A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A6A30FA1-7296-46D0-8555-77290D88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228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(doesn’t </a:t>
            </a:r>
            <a:r>
              <a:rPr lang="en-US" altLang="en-US" i="1"/>
              <a:t>really</a:t>
            </a:r>
            <a:r>
              <a:rPr lang="en-US" altLang="en-US"/>
              <a:t> matter)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4D1-057B-4F04-BC2A-E8AED79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9A74-A503-41DF-AB53-B3B5F7E0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Berkeley University: </a:t>
            </a:r>
            <a:r>
              <a:rPr lang="en-US" dirty="0">
                <a:hlinkClick r:id="rId2"/>
              </a:rPr>
              <a:t>https://math.berkeley.edu/~xuwenzhu/classes/18.089/summer2015/Lecture/Lecture1.pptx</a:t>
            </a:r>
            <a:r>
              <a:rPr lang="en-US" dirty="0"/>
              <a:t> </a:t>
            </a:r>
          </a:p>
          <a:p>
            <a:r>
              <a:rPr lang="en-US" dirty="0"/>
              <a:t>Thanks to UCLA University: </a:t>
            </a:r>
            <a:r>
              <a:rPr lang="en-US" dirty="0">
                <a:hlinkClick r:id="rId3"/>
              </a:rPr>
              <a:t>http://www.math.ucla.edu/~tat/MicroTeach/deriv.ppt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99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3B2D4BE-80DA-4417-BA61-96D262B53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VERY simple example...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14A1879C-D9EE-4746-99A0-A4E37339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1"/>
            <a:ext cx="52578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3" name="Line 11">
            <a:extLst>
              <a:ext uri="{FF2B5EF4-FFF2-40B4-BE49-F238E27FC236}">
                <a16:creationId xmlns:a16="http://schemas.microsoft.com/office/drawing/2014/main" id="{3B3CB52D-DB14-4CB0-BDB3-B75708664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05200"/>
            <a:ext cx="1905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AD5F8396-C509-4879-A0E4-74D43EBA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4953001"/>
            <a:ext cx="15762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want the slope</a:t>
            </a:r>
          </a:p>
          <a:p>
            <a:r>
              <a:rPr lang="en-US" altLang="en-US"/>
              <a:t>where a=2</a:t>
            </a: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6FB31D04-3123-47C8-A6BB-0BAED6D398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4419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6" name="Object 14">
            <a:extLst>
              <a:ext uri="{FF2B5EF4-FFF2-40B4-BE49-F238E27FC236}">
                <a16:creationId xmlns:a16="http://schemas.microsoft.com/office/drawing/2014/main" id="{401E09AE-6839-4E88-A208-B21FED8A3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6450" y="33147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419040" imgH="228600" progId="Equation.3">
                  <p:embed/>
                </p:oleObj>
              </mc:Choice>
              <mc:Fallback>
                <p:oleObj name="Equation" r:id="rId4" imgW="419040" imgH="228600" progId="Equation.3">
                  <p:embed/>
                  <p:pic>
                    <p:nvPicPr>
                      <p:cNvPr id="23566" name="Object 14">
                        <a:extLst>
                          <a:ext uri="{FF2B5EF4-FFF2-40B4-BE49-F238E27FC236}">
                            <a16:creationId xmlns:a16="http://schemas.microsoft.com/office/drawing/2014/main" id="{401E09AE-6839-4E88-A208-B21FED8A3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14700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0B172D17-1F35-4F78-94D8-796908EFD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6450" y="33147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0B172D17-1F35-4F78-94D8-796908EFD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14700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>
            <a:extLst>
              <a:ext uri="{FF2B5EF4-FFF2-40B4-BE49-F238E27FC236}">
                <a16:creationId xmlns:a16="http://schemas.microsoft.com/office/drawing/2014/main" id="{A5809CC4-5456-4BE4-8C48-0038E66AD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03363"/>
          <a:ext cx="1200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8" imgW="419040" imgH="228600" progId="Equation.3">
                  <p:embed/>
                </p:oleObj>
              </mc:Choice>
              <mc:Fallback>
                <p:oleObj name="Equation" r:id="rId8" imgW="419040" imgH="228600" progId="Equation.3">
                  <p:embed/>
                  <p:pic>
                    <p:nvPicPr>
                      <p:cNvPr id="23568" name="Object 16">
                        <a:extLst>
                          <a:ext uri="{FF2B5EF4-FFF2-40B4-BE49-F238E27FC236}">
                            <a16:creationId xmlns:a16="http://schemas.microsoft.com/office/drawing/2014/main" id="{A5809CC4-5456-4BE4-8C48-0038E66AD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03363"/>
                        <a:ext cx="12001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5ABF1E87-C6BD-441A-B13D-99D09B443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685800"/>
          <a:ext cx="7772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3035160" imgH="419040" progId="Equation.3">
                  <p:embed/>
                </p:oleObj>
              </mc:Choice>
              <mc:Fallback>
                <p:oleObj name="Equation" r:id="rId3" imgW="3035160" imgH="419040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5ABF1E87-C6BD-441A-B13D-99D09B443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85800"/>
                        <a:ext cx="77724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D13CF455-D208-43E3-93FE-25BDD269D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438400"/>
          <a:ext cx="4787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1739880" imgH="203040" progId="Equation.3">
                  <p:embed/>
                </p:oleObj>
              </mc:Choice>
              <mc:Fallback>
                <p:oleObj name="Equation" r:id="rId5" imgW="1739880" imgH="20304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D13CF455-D208-43E3-93FE-25BDD269D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4787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>
            <a:extLst>
              <a:ext uri="{FF2B5EF4-FFF2-40B4-BE49-F238E27FC236}">
                <a16:creationId xmlns:a16="http://schemas.microsoft.com/office/drawing/2014/main" id="{178F252B-B0E3-4EEA-9151-E8EEFA1C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636" y="3543885"/>
            <a:ext cx="1374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as x         a=2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126F83D2-D8FE-429A-AA1F-3BBEB8714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533" y="374474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F09C74E6-9EE8-44EB-94DB-7B2F17FEB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066801"/>
          <a:ext cx="6172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2374560" imgH="419040" progId="Equation.3">
                  <p:embed/>
                </p:oleObj>
              </mc:Choice>
              <mc:Fallback>
                <p:oleObj name="Equation" r:id="rId3" imgW="2374560" imgH="419040" progId="Equation.3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F09C74E6-9EE8-44EB-94DB-7B2F17FEB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1"/>
                        <a:ext cx="61722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F97CFA8B-7A31-4E8D-A21B-2FD1A0187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438401"/>
          <a:ext cx="6781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2438280" imgH="419040" progId="Equation.3">
                  <p:embed/>
                </p:oleObj>
              </mc:Choice>
              <mc:Fallback>
                <p:oleObj name="Equation" r:id="rId5" imgW="2438280" imgH="41904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F97CFA8B-7A31-4E8D-A21B-2FD1A0187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1"/>
                        <a:ext cx="67818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47BD3B4E-93A0-438F-9420-84E74E050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254"/>
              </p:ext>
            </p:extLst>
          </p:nvPr>
        </p:nvGraphicFramePr>
        <p:xfrm>
          <a:off x="4319697" y="3883981"/>
          <a:ext cx="3147903" cy="59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1066680" imgH="203040" progId="Equation.3">
                  <p:embed/>
                </p:oleObj>
              </mc:Choice>
              <mc:Fallback>
                <p:oleObj name="Equation" r:id="rId7" imgW="1066680" imgH="20304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47BD3B4E-93A0-438F-9420-84E74E050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697" y="3883981"/>
                        <a:ext cx="3147903" cy="59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B8F7D344-6CC2-49E6-A94D-609E84C18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06" y="4663946"/>
            <a:ext cx="3552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As h        0, x -&gt; 2 in this example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C6402F98-ED7B-4BC7-A380-0302CEF6D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2666" y="48558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AA78238-4922-46F3-AB22-9B6C9D3D6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 to our example...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EFBC8187-8747-40BA-9AD6-7EB398A6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1"/>
            <a:ext cx="52578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Line 4">
            <a:extLst>
              <a:ext uri="{FF2B5EF4-FFF2-40B4-BE49-F238E27FC236}">
                <a16:creationId xmlns:a16="http://schemas.microsoft.com/office/drawing/2014/main" id="{D7224081-8918-454E-B9DB-4F3CC1543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05200"/>
            <a:ext cx="1905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7299B5FC-1187-4989-AE53-700D161B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953001"/>
            <a:ext cx="1418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a=2, </a:t>
            </a:r>
          </a:p>
          <a:p>
            <a:r>
              <a:rPr lang="en-US" altLang="en-US"/>
              <a:t>the slope is 4</a:t>
            </a:r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629F103D-B278-4D75-A132-C5897FA2A5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4419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BA25FC08-77A4-4BC3-99EA-A36545A15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6450" y="33147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4" imgW="419040" imgH="228600" progId="Equation.3">
                  <p:embed/>
                </p:oleObj>
              </mc:Choice>
              <mc:Fallback>
                <p:oleObj name="Equation" r:id="rId4" imgW="419040" imgH="228600" progId="Equation.3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BA25FC08-77A4-4BC3-99EA-A36545A15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14700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6C326AAD-9EE2-449F-8A84-0EDA8E187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6450" y="33147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6C326AAD-9EE2-449F-8A84-0EDA8E187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14700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8589CED1-13BF-45AC-91FE-E1589BF0C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03363"/>
          <a:ext cx="1200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8" imgW="419040" imgH="228600" progId="Equation.3">
                  <p:embed/>
                </p:oleObj>
              </mc:Choice>
              <mc:Fallback>
                <p:oleObj name="Equation" r:id="rId8" imgW="419040" imgH="228600" progId="Equation.3">
                  <p:embed/>
                  <p:pic>
                    <p:nvPicPr>
                      <p:cNvPr id="30729" name="Object 9">
                        <a:extLst>
                          <a:ext uri="{FF2B5EF4-FFF2-40B4-BE49-F238E27FC236}">
                            <a16:creationId xmlns:a16="http://schemas.microsoft.com/office/drawing/2014/main" id="{8589CED1-13BF-45AC-91FE-E1589BF0C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03363"/>
                        <a:ext cx="12001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040"/>
          </a:xfrm>
        </p:spPr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51288"/>
                <a:ext cx="8229600" cy="1778559"/>
              </a:xfrm>
            </p:spPr>
            <p:txBody>
              <a:bodyPr/>
              <a:lstStyle/>
              <a:p>
                <a:r>
                  <a:rPr lang="en-US" dirty="0"/>
                  <a:t>The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says how fast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changes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changes.</a:t>
                </a:r>
              </a:p>
              <a:p>
                <a:r>
                  <a:rPr lang="en-US" dirty="0"/>
                  <a:t>Visually,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the slope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51288"/>
                <a:ext cx="8229600" cy="1778559"/>
              </a:xfrm>
              <a:blipFill>
                <a:blip r:embed="rId2"/>
                <a:stretch>
                  <a:fillRect l="-1333" t="-547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184877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0637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84877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50637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01683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67443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01683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67443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84877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50637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84877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50637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01683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67443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01683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67443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38984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4744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638984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04744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55790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721550" y="55513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55790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21550" y="51855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38984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004744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38984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04744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355790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721550" y="48198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355790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721550" y="445406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84877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50637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84877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50637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01683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67443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901683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267443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84877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550637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84877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50637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901683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67443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901683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267443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638984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004744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38984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04744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355790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721550" y="408830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55790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721550" y="372254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638984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004744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638984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004744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355790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721550" y="335678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355790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721550" y="2991022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550638" y="3356783"/>
            <a:ext cx="2536673" cy="2550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478176" y="628128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478176" y="59171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805048" y="59171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7948" y="591710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538670" y="59171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919670" y="59171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00480" y="5917103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682542" y="5907250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12052" y="5923291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38409" y="592947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47909" y="42232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747909" y="391816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47909" y="34917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47909" y="312595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747909" y="27601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71446" y="4541038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1446" y="4954750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671446" y="5293568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671446" y="5651063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-4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25283" y="423308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f(x)</a:t>
            </a:r>
          </a:p>
        </p:txBody>
      </p:sp>
      <p:sp>
        <p:nvSpPr>
          <p:cNvPr id="9" name="Freeform 8"/>
          <p:cNvSpPr/>
          <p:nvPr/>
        </p:nvSpPr>
        <p:spPr>
          <a:xfrm>
            <a:off x="7189607" y="2985890"/>
            <a:ext cx="2900855" cy="1466193"/>
          </a:xfrm>
          <a:custGeom>
            <a:avLst/>
            <a:gdLst>
              <a:gd name="connsiteX0" fmla="*/ 0 w 2900855"/>
              <a:gd name="connsiteY0" fmla="*/ 0 h 1466193"/>
              <a:gd name="connsiteX1" fmla="*/ 725214 w 2900855"/>
              <a:gd name="connsiteY1" fmla="*/ 1103586 h 1466193"/>
              <a:gd name="connsiteX2" fmla="*/ 1450428 w 2900855"/>
              <a:gd name="connsiteY2" fmla="*/ 1466193 h 1466193"/>
              <a:gd name="connsiteX3" fmla="*/ 2159876 w 2900855"/>
              <a:gd name="connsiteY3" fmla="*/ 1103586 h 1466193"/>
              <a:gd name="connsiteX4" fmla="*/ 2900855 w 2900855"/>
              <a:gd name="connsiteY4" fmla="*/ 0 h 14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855" h="1466193">
                <a:moveTo>
                  <a:pt x="0" y="0"/>
                </a:moveTo>
                <a:cubicBezTo>
                  <a:pt x="241738" y="429610"/>
                  <a:pt x="483476" y="859221"/>
                  <a:pt x="725214" y="1103586"/>
                </a:cubicBezTo>
                <a:cubicBezTo>
                  <a:pt x="966952" y="1347952"/>
                  <a:pt x="1211318" y="1466193"/>
                  <a:pt x="1450428" y="1466193"/>
                </a:cubicBezTo>
                <a:cubicBezTo>
                  <a:pt x="1689538" y="1466193"/>
                  <a:pt x="1918138" y="1347952"/>
                  <a:pt x="2159876" y="1103586"/>
                </a:cubicBezTo>
                <a:cubicBezTo>
                  <a:pt x="2401614" y="859221"/>
                  <a:pt x="2651234" y="429610"/>
                  <a:pt x="29008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144319" y="2948637"/>
                <a:ext cx="4480560" cy="324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</a:rPr>
                  <a:t>Example: If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because the slope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is 1. We can see this by looking at the tangent line to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19" y="2948637"/>
                <a:ext cx="4480560" cy="3249929"/>
              </a:xfrm>
              <a:prstGeom prst="rect">
                <a:avLst/>
              </a:prstGeom>
              <a:blipFill>
                <a:blip r:embed="rId3"/>
                <a:stretch>
                  <a:fillRect l="-3537" r="-1497" b="-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94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derivatives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98042"/>
            <a:ext cx="8305800" cy="4064559"/>
          </a:xfrm>
        </p:spPr>
        <p:txBody>
          <a:bodyPr>
            <a:normAutofit/>
          </a:bodyPr>
          <a:lstStyle/>
          <a:p>
            <a:r>
              <a:rPr lang="en-US" dirty="0"/>
              <a:t>Tells us how quickly something is changing.</a:t>
            </a:r>
          </a:p>
          <a:p>
            <a:r>
              <a:rPr lang="en-US" dirty="0"/>
              <a:t>In physics: velocity is the derivative of position and acceleration is the derivative of velocity (with respect to time).</a:t>
            </a:r>
          </a:p>
          <a:p>
            <a:r>
              <a:rPr lang="en-US" dirty="0"/>
              <a:t>Optimization: Derivatives are crucial for finding the minimum or maximum of functions.</a:t>
            </a:r>
          </a:p>
          <a:p>
            <a:r>
              <a:rPr lang="en-US" dirty="0"/>
              <a:t>And much </a:t>
            </a:r>
            <a:r>
              <a:rPr lang="en-US" dirty="0" err="1"/>
              <a:t>much</a:t>
            </a:r>
            <a:r>
              <a:rPr lang="en-US" dirty="0"/>
              <a:t> more.</a:t>
            </a:r>
          </a:p>
        </p:txBody>
      </p:sp>
    </p:spTree>
    <p:extLst>
      <p:ext uri="{BB962C8B-B14F-4D97-AF65-F5344CB8AC3E}">
        <p14:creationId xmlns:p14="http://schemas.microsoft.com/office/powerpoint/2010/main" val="66868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3DCB-7EA4-40E2-B7DF-40444CF8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Maximum?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B53355-489B-436A-886A-F4F78FDA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259" y="2243138"/>
            <a:ext cx="4033941" cy="38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7FF-03BF-4165-ADFC-DE6C8D9C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Minimum?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BD702-624B-4690-AAEE-9F313880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087814"/>
            <a:ext cx="3852862" cy="38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96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Leibniz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1269442"/>
                <a:ext cx="8382000" cy="223575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So far, we have written the derivative of a function f as f’.</a:t>
                </a:r>
              </a:p>
              <a:p>
                <a:r>
                  <a:rPr lang="en-US" sz="2400" dirty="0"/>
                  <a:t>Another notation, devised by Leibniz,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Warning: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 is a single function.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𝑑𝑓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do not have values on their 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1269442"/>
                <a:ext cx="8382000" cy="2235759"/>
              </a:xfrm>
              <a:blipFill>
                <a:blip r:embed="rId2"/>
                <a:stretch>
                  <a:fillRect l="-945" t="-3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241331" y="3352800"/>
                <a:ext cx="8382000" cy="3352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Advantages of Leibniz notation: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</a:rPr>
                  <a:t>Emphasizes how the derivative is computed.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</a:rPr>
                  <a:t>Makes it easier to express the product rule, quotient rule, and chain rule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Disadvantage of Leibniz notation: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</a:rPr>
                  <a:t>Need clumsy notation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to write the derivative of a function at a particular point.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331" y="3352800"/>
                <a:ext cx="8382000" cy="3352800"/>
              </a:xfrm>
              <a:prstGeom prst="rect">
                <a:avLst/>
              </a:prstGeom>
              <a:blipFill>
                <a:blip r:embed="rId3"/>
                <a:stretch>
                  <a:fillRect l="-1164" t="-1455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6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88FF6C3-BDBE-4EB2-BD80-321B62DC3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</a:t>
            </a:r>
            <a:r>
              <a:rPr lang="en-US" altLang="en-US"/>
              <a:t> </a:t>
            </a:r>
            <a:r>
              <a:rPr lang="en-US" altLang="en-US" b="1"/>
              <a:t>conclusion</a:t>
            </a:r>
            <a:r>
              <a:rPr lang="en-US" altLang="en-US"/>
              <a:t>...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511F372-8AEF-46D8-9A5E-1A5C5FA9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derivative is the </a:t>
            </a:r>
            <a:r>
              <a:rPr lang="en-US" altLang="en-US" dirty="0" err="1"/>
              <a:t>the</a:t>
            </a:r>
            <a:r>
              <a:rPr lang="en-US" altLang="en-US" dirty="0"/>
              <a:t> slope of the line tangent to the curve (evaluated at a point)</a:t>
            </a:r>
          </a:p>
          <a:p>
            <a:r>
              <a:rPr lang="en-US" altLang="en-US" dirty="0"/>
              <a:t>it is a limit (2 ways to define it)</a:t>
            </a:r>
          </a:p>
          <a:p>
            <a:r>
              <a:rPr lang="en-US" altLang="en-US" dirty="0"/>
              <a:t>once you learn the rules of derivatives, you WILL forget these limit definitions (beyond the scope of IST-718)</a:t>
            </a:r>
          </a:p>
          <a:p>
            <a:r>
              <a:rPr lang="en-US" altLang="en-US" dirty="0"/>
              <a:t>cool site to go to for additional </a:t>
            </a:r>
            <a:r>
              <a:rPr lang="en-US" altLang="en-US" dirty="0" err="1"/>
              <a:t>explanations:</a:t>
            </a:r>
            <a:r>
              <a:rPr lang="en-US" altLang="en-US" sz="2000" dirty="0" err="1">
                <a:solidFill>
                  <a:schemeClr val="accent2"/>
                </a:solidFill>
                <a:hlinkClick r:id="rId2"/>
              </a:rPr>
              <a:t>http</a:t>
            </a:r>
            <a:r>
              <a:rPr lang="en-US" altLang="en-US" sz="2000" dirty="0">
                <a:solidFill>
                  <a:schemeClr val="accent2"/>
                </a:solidFill>
                <a:hlinkClick r:id="rId2"/>
              </a:rPr>
              <a:t>://archives.math.utk.edu/</a:t>
            </a:r>
            <a:r>
              <a:rPr lang="en-US" altLang="en-US" sz="2000" dirty="0" err="1">
                <a:solidFill>
                  <a:schemeClr val="accent2"/>
                </a:solidFill>
                <a:hlinkClick r:id="rId2"/>
              </a:rPr>
              <a:t>visual.calculus</a:t>
            </a:r>
            <a:r>
              <a:rPr lang="en-US" altLang="en-US" sz="2000" dirty="0">
                <a:solidFill>
                  <a:schemeClr val="accent2"/>
                </a:solidFill>
                <a:hlinkClick r:id="rId2"/>
              </a:rPr>
              <a:t>/2/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limit?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447800"/>
                <a:ext cx="8229600" cy="3409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limit is what happens when you get closer and closer to a point without actually reaching it.</a:t>
                </a:r>
              </a:p>
              <a:p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 = 2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then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→1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→2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write this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447800"/>
                <a:ext cx="8229600" cy="3409230"/>
              </a:xfrm>
              <a:blipFill>
                <a:blip r:embed="rId2"/>
                <a:stretch>
                  <a:fillRect l="-1333"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1" name="Table 130"/>
          <p:cNvGraphicFramePr>
            <a:graphicFrameLocks noGrp="1"/>
          </p:cNvGraphicFramePr>
          <p:nvPr/>
        </p:nvGraphicFramePr>
        <p:xfrm>
          <a:off x="3276600" y="5029200"/>
          <a:ext cx="49724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6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548"/>
          </a:xfrm>
        </p:spPr>
        <p:txBody>
          <a:bodyPr>
            <a:normAutofit fontScale="90000"/>
          </a:bodyPr>
          <a:lstStyle/>
          <a:p>
            <a:r>
              <a:rPr lang="en-US" dirty="0"/>
              <a:t>Why are limits useful?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7558" y="1116316"/>
                <a:ext cx="8440860" cy="30295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Many functions are not defined at a point but are well-behaved nearby.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undefined.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However,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→1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→2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7558" y="1116316"/>
                <a:ext cx="8440860" cy="3029556"/>
              </a:xfrm>
              <a:blipFill>
                <a:blip r:embed="rId2"/>
                <a:stretch>
                  <a:fillRect l="-1300" t="-3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515985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81745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15985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81745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32791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98551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32791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98551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15985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881745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15985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881745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32791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98551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32791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98551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970092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335852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70092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335852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686898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052658" y="59658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686898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052658" y="56001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970092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335852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970092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335852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686898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052658" y="52343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686898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052658" y="486859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15985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81745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515985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881745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232791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598551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32791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598551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515985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881745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515985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81745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232791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598551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232791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598551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970092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335852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970092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335852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686898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052658" y="450283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686898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052658" y="413707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970092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335852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70092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335852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686898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0052658" y="377131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686898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052658" y="3405556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515986" y="3405556"/>
            <a:ext cx="2536673" cy="2560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809284" y="648154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809284" y="624452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36156" y="624452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79056" y="62445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869778" y="624452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250778" y="624451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31588" y="6244521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13650" y="6234668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643160" y="625070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269517" y="625070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5480" y="461714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55480" y="431207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5480" y="388562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55480" y="351986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155480" y="315410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79017" y="4934950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79017" y="5348662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79017" y="5714376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79017" y="6044975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713557" y="461656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f(x)</a:t>
            </a:r>
          </a:p>
        </p:txBody>
      </p:sp>
      <p:graphicFrame>
        <p:nvGraphicFramePr>
          <p:cNvPr id="131" name="Table 130"/>
          <p:cNvGraphicFramePr>
            <a:graphicFrameLocks noGrp="1"/>
          </p:cNvGraphicFramePr>
          <p:nvPr/>
        </p:nvGraphicFramePr>
        <p:xfrm>
          <a:off x="1741111" y="4424101"/>
          <a:ext cx="49724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235216" y="4045636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803"/>
          </a:xfrm>
        </p:spPr>
        <p:txBody>
          <a:bodyPr/>
          <a:lstStyle/>
          <a:p>
            <a:r>
              <a:rPr lang="en-US" dirty="0"/>
              <a:t>Left Limits and Right Limits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5148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90908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25148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90908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41954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07714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41954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07714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25148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890908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25148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890908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41954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07714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41954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07714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979255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345015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79255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345015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696061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061821" y="49314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696061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061821" y="45657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979255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345015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979255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345015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696061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061821" y="41999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696061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061821" y="383419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25148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90908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525148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890908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241954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607714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41954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07714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525148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890908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525148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90908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241954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607714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241954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607714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979255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345015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979255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345015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696061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061821" y="346843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696061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061821" y="310267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979255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345015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79255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345015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696061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0061821" y="273691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696061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061821" y="2371158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endCxn id="8" idx="6"/>
          </p:cNvCxnSpPr>
          <p:nvPr/>
        </p:nvCxnSpPr>
        <p:spPr>
          <a:xfrm>
            <a:off x="7545643" y="4199958"/>
            <a:ext cx="151191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818447" y="55472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818447" y="52972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45319" y="52972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88219" y="529723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878941" y="52972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259941" y="529723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40751" y="529723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22813" y="5287386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661115" y="529723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278680" y="530899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88180" y="360336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088180" y="32983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88180" y="287184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88180" y="250608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88180" y="214032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11717" y="3921174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011717" y="4334886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11717" y="4698662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11717" y="5031199"/>
            <a:ext cx="5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65554" y="361322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025081" y="1237212"/>
                <a:ext cx="6983866" cy="129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𝑓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is undefined. As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𝑓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)=−1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081" y="1237212"/>
                <a:ext cx="6983866" cy="1291700"/>
              </a:xfrm>
              <a:prstGeom prst="rect">
                <a:avLst/>
              </a:prstGeom>
              <a:blipFill>
                <a:blip r:embed="rId3"/>
                <a:stretch>
                  <a:fillRect l="-2182" t="-943" r="-1309" b="-14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1" name="Table 130"/>
          <p:cNvGraphicFramePr>
            <a:graphicFrameLocks noGrp="1"/>
          </p:cNvGraphicFramePr>
          <p:nvPr/>
        </p:nvGraphicFramePr>
        <p:xfrm>
          <a:off x="1897908" y="2635318"/>
          <a:ext cx="49724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-.0001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8874677" y="410851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8940104" y="3468438"/>
            <a:ext cx="151191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888867" y="337699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009842" y="3556930"/>
                <a:ext cx="42104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𝑓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)=1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42" y="3556930"/>
                <a:ext cx="4210445" cy="584775"/>
              </a:xfrm>
              <a:prstGeom prst="rect">
                <a:avLst/>
              </a:prstGeom>
              <a:blipFill>
                <a:blip r:embed="rId4"/>
                <a:stretch>
                  <a:fillRect l="-376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" name="Table 132"/>
          <p:cNvGraphicFramePr>
            <a:graphicFrameLocks noGrp="1"/>
          </p:cNvGraphicFramePr>
          <p:nvPr/>
        </p:nvGraphicFramePr>
        <p:xfrm>
          <a:off x="1882668" y="4266396"/>
          <a:ext cx="49724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7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939948" y="5925546"/>
                <a:ext cx="8426937" cy="74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We write this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=−1</m:t>
                        </m:r>
                      </m:e>
                    </m:func>
                    <m:r>
                      <a:rPr lang="en-US" sz="32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48" y="5925546"/>
                <a:ext cx="8426937" cy="747128"/>
              </a:xfrm>
              <a:prstGeom prst="rect">
                <a:avLst/>
              </a:prstGeom>
              <a:blipFill>
                <a:blip r:embed="rId5"/>
                <a:stretch>
                  <a:fillRect l="-1808" t="-975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5DDEF3-1D8A-4514-8C10-C320D4567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What is a </a:t>
            </a:r>
            <a:r>
              <a:rPr lang="en-US" altLang="en-US" b="1" i="1"/>
              <a:t>derivative</a:t>
            </a:r>
            <a:r>
              <a:rPr lang="en-US" altLang="en-US" b="1"/>
              <a:t>?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831A46-9553-41BD-A3D5-3D2CB03E9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400" dirty="0"/>
              <a:t>Given a function</a:t>
            </a:r>
          </a:p>
          <a:p>
            <a:r>
              <a:rPr lang="en-US" altLang="en-US" sz="4400" dirty="0"/>
              <a:t>A derivative is the rate of change of that function</a:t>
            </a:r>
          </a:p>
          <a:p>
            <a:r>
              <a:rPr lang="en-US" altLang="en-US" sz="4400" dirty="0"/>
              <a:t>Can be represented by slope of the line </a:t>
            </a:r>
            <a:r>
              <a:rPr lang="en-US" altLang="en-US" sz="4400" dirty="0">
                <a:solidFill>
                  <a:srgbClr val="FF0000"/>
                </a:solidFill>
              </a:rPr>
              <a:t>tangent</a:t>
            </a:r>
            <a:r>
              <a:rPr lang="en-US" altLang="en-US" sz="4400" dirty="0"/>
              <a:t> to the curve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B87A144-68C5-4FE5-A3CE-C48C92774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tangent line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80F8142-B4B8-4D21-A0AB-ABEB86E9F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A6D7B0FD-DAA3-45DA-B868-CDFB42BBD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rc 8">
            <a:extLst>
              <a:ext uri="{FF2B5EF4-FFF2-40B4-BE49-F238E27FC236}">
                <a16:creationId xmlns:a16="http://schemas.microsoft.com/office/drawing/2014/main" id="{0B5D5F10-5589-436C-B769-E1D2A4E72BF1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6ADB7A5F-A7FD-45E8-A8F0-5B8A6D45A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>
            <a:extLst>
              <a:ext uri="{FF2B5EF4-FFF2-40B4-BE49-F238E27FC236}">
                <a16:creationId xmlns:a16="http://schemas.microsoft.com/office/drawing/2014/main" id="{116A37E6-ADF5-469C-B307-0963892B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DAC9BA34-7958-4E0A-B21C-9BABB1AA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4668838"/>
            <a:ext cx="139371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single point</a:t>
            </a:r>
          </a:p>
          <a:p>
            <a:r>
              <a:rPr lang="en-US" altLang="en-US" sz="1600"/>
              <a:t>of intersection</a:t>
            </a:r>
            <a:endParaRPr lang="en-US" altLang="en-US"/>
          </a:p>
          <a:p>
            <a:endParaRPr lang="en-US" altLang="en-US"/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DB8E28CD-D727-4C7E-8B5C-EBAA71DC8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5257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0A7290-7669-4857-8D27-93C062B0D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5656"/>
          </a:xfrm>
        </p:spPr>
        <p:txBody>
          <a:bodyPr/>
          <a:lstStyle/>
          <a:p>
            <a:r>
              <a:rPr lang="en-US" altLang="en-US" dirty="0"/>
              <a:t>slope of a secant line</a:t>
            </a:r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0907CF6-895C-4CAD-B28A-5B13F91D4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4805998D-0E99-4D77-AFF4-5AF455C4D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Arc 5">
            <a:extLst>
              <a:ext uri="{FF2B5EF4-FFF2-40B4-BE49-F238E27FC236}">
                <a16:creationId xmlns:a16="http://schemas.microsoft.com/office/drawing/2014/main" id="{64C11C96-DB71-4945-B0D8-95CCFC4E5C8D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384750E2-BF29-4044-8777-2388559A4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4AEF0364-D702-4485-9FC7-B591E3F9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F15A3F3D-262B-473E-BE87-4696E400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6019800"/>
            <a:ext cx="3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8D563704-BBA0-45CC-84AD-F348C5989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984875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0D9A452F-FCFF-477B-9476-3DA12E144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579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>
            <a:extLst>
              <a:ext uri="{FF2B5EF4-FFF2-40B4-BE49-F238E27FC236}">
                <a16:creationId xmlns:a16="http://schemas.microsoft.com/office/drawing/2014/main" id="{ED449897-0E5E-425D-B2F1-F1F19848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66F5E9A2-3EAB-4CAA-AB5F-745D6366E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572000"/>
            <a:ext cx="495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f(x)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3FBBE881-3BDC-4891-B551-E9B447CEC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9823295D-03F9-4105-8416-6378FC5C5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EDB8AE79-A903-40E8-9757-DD78F9E00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506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f(a)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7123ABFE-81B9-4FBB-BF6F-13E55020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2251075"/>
            <a:ext cx="994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f(a) - f(x)</a:t>
            </a:r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96832747-3E66-4CA4-A6EB-F3EBCF5D9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7BF3A295-E3C7-41A6-A315-ECA773CF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590800"/>
            <a:ext cx="725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-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43265-2E07-4333-902F-46E20D7EAC88}"/>
              </a:ext>
            </a:extLst>
          </p:cNvPr>
          <p:cNvSpPr txBox="1"/>
          <p:nvPr/>
        </p:nvSpPr>
        <p:spPr>
          <a:xfrm>
            <a:off x="918839" y="1229557"/>
            <a:ext cx="105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secant line connects 2 points on a curve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utoUpdateAnimBg="0"/>
      <p:bldP spid="9235" grpId="0" autoUpdateAnimBg="0"/>
      <p:bldP spid="9236" grpId="0" autoUpdateAnimBg="0"/>
      <p:bldP spid="92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A6182C9-D77C-4135-8F61-16812E665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slope of a (closer) secant line</a:t>
            </a:r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2802DD98-98BA-4CC3-A3EB-547373952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4874969C-1132-48B4-9E5E-E0B3D04E8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rc 5">
            <a:extLst>
              <a:ext uri="{FF2B5EF4-FFF2-40B4-BE49-F238E27FC236}">
                <a16:creationId xmlns:a16="http://schemas.microsoft.com/office/drawing/2014/main" id="{E07DE234-6841-4D99-BC0D-8B0CE12DE6AC}"/>
              </a:ext>
            </a:extLst>
          </p:cNvPr>
          <p:cNvSpPr>
            <a:spLocks/>
          </p:cNvSpPr>
          <p:nvPr/>
        </p:nvSpPr>
        <p:spPr bwMode="auto">
          <a:xfrm>
            <a:off x="2667000" y="3581400"/>
            <a:ext cx="57150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3D9828F5-4577-4F16-8F9C-C6D25DB2E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2438400" cy="495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51031FF6-D165-4AE5-852D-009E7190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81CB6753-C908-4716-B7A6-C2D3A64D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6019800"/>
            <a:ext cx="3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022B76DB-2A66-4829-9DAE-56ED1633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19800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C35B2F33-0905-4440-902A-DF3D0EB30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579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AEC145E-3680-48A8-9EE1-128040DD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1EC2A1CB-EFDA-4121-A50F-28DF3AEE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24400"/>
            <a:ext cx="641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f(x)</a:t>
            </a: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FBDDEF15-90DB-4747-A5C9-5AF91FA2F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AFAF7322-0796-419C-8466-F805A9425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088C7A74-CB1F-40A5-952D-64B45F8C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506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f(a)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A2ED1A20-B1D0-4554-A7DE-74244A1D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2251075"/>
            <a:ext cx="994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f(a) - f(x)</a:t>
            </a:r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313E2174-F4DB-4226-8D1D-A1F502FAB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1AAD5FBA-9D9E-46F7-852E-777F88F5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590800"/>
            <a:ext cx="725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- x</a:t>
            </a:r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3F0EA151-0026-4939-9A23-4B0CB24AA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55626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21">
            <a:extLst>
              <a:ext uri="{FF2B5EF4-FFF2-40B4-BE49-F238E27FC236}">
                <a16:creationId xmlns:a16="http://schemas.microsoft.com/office/drawing/2014/main" id="{E07EAFCD-127E-409D-B8E8-2D97A401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11833450-477D-46CF-89CF-BC59439E5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962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219F881C-1CD9-4FBD-B8AE-5D5F91A0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35676"/>
            <a:ext cx="284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  <a:p>
            <a:endParaRPr lang="en-US" altLang="en-US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CE464139-D5C3-4227-89A5-EF0F47315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32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utoUpdateAnimBg="0"/>
      <p:bldP spid="1025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1105</Words>
  <Application>Microsoft Office PowerPoint</Application>
  <PresentationFormat>Widescreen</PresentationFormat>
  <Paragraphs>232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Equation</vt:lpstr>
      <vt:lpstr>IST718 Calculus Review</vt:lpstr>
      <vt:lpstr>Credits</vt:lpstr>
      <vt:lpstr>What is a limit?</vt:lpstr>
      <vt:lpstr>Why are limits useful?</vt:lpstr>
      <vt:lpstr>Left Limits and Right Limits</vt:lpstr>
      <vt:lpstr>What is a derivative?</vt:lpstr>
      <vt:lpstr>The tangent line</vt:lpstr>
      <vt:lpstr>slope of a secant line</vt:lpstr>
      <vt:lpstr>slope of a (closer) secant line</vt:lpstr>
      <vt:lpstr>closer and closer…</vt:lpstr>
      <vt:lpstr>watch the slope...</vt:lpstr>
      <vt:lpstr>watch what x does...</vt:lpstr>
      <vt:lpstr>The slope of the secant line gets closer and closer to the slope of the tangent line...</vt:lpstr>
      <vt:lpstr>As the values of x get closer and closer to a!</vt:lpstr>
      <vt:lpstr>PowerPoint Presentation</vt:lpstr>
      <vt:lpstr>PowerPoint Presentation</vt:lpstr>
      <vt:lpstr>thus...</vt:lpstr>
      <vt:lpstr>similarly...</vt:lpstr>
      <vt:lpstr>Which one should I use?</vt:lpstr>
      <vt:lpstr>A VERY simple example...</vt:lpstr>
      <vt:lpstr>PowerPoint Presentation</vt:lpstr>
      <vt:lpstr>PowerPoint Presentation</vt:lpstr>
      <vt:lpstr>back to our example...</vt:lpstr>
      <vt:lpstr>What is a derivative?</vt:lpstr>
      <vt:lpstr>Why are derivatives useful?</vt:lpstr>
      <vt:lpstr>How to Find the Maximum?</vt:lpstr>
      <vt:lpstr>How To Find the Minimum?</vt:lpstr>
      <vt:lpstr>Leibniz Notation</vt:lpstr>
      <vt:lpstr>in conclusion...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math for data scientists: Linear algebra, calculus, and probability</dc:title>
  <dc:creator>Microsoft Office User</dc:creator>
  <cp:lastModifiedBy>Will</cp:lastModifiedBy>
  <cp:revision>49</cp:revision>
  <dcterms:created xsi:type="dcterms:W3CDTF">2018-02-08T19:40:57Z</dcterms:created>
  <dcterms:modified xsi:type="dcterms:W3CDTF">2019-09-24T20:40:21Z</dcterms:modified>
</cp:coreProperties>
</file>