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4" r:id="rId2"/>
    <p:sldId id="335" r:id="rId3"/>
    <p:sldId id="301" r:id="rId4"/>
    <p:sldId id="302" r:id="rId5"/>
    <p:sldId id="336" r:id="rId6"/>
    <p:sldId id="348" r:id="rId7"/>
    <p:sldId id="349" r:id="rId8"/>
    <p:sldId id="350" r:id="rId9"/>
    <p:sldId id="351" r:id="rId10"/>
    <p:sldId id="352" r:id="rId11"/>
    <p:sldId id="369" r:id="rId12"/>
    <p:sldId id="366" r:id="rId13"/>
    <p:sldId id="353" r:id="rId14"/>
    <p:sldId id="354" r:id="rId15"/>
    <p:sldId id="355" r:id="rId16"/>
    <p:sldId id="356" r:id="rId17"/>
    <p:sldId id="357" r:id="rId18"/>
    <p:sldId id="367" r:id="rId19"/>
    <p:sldId id="368" r:id="rId20"/>
    <p:sldId id="337" r:id="rId21"/>
    <p:sldId id="338" r:id="rId22"/>
    <p:sldId id="339" r:id="rId23"/>
    <p:sldId id="340" r:id="rId24"/>
    <p:sldId id="341" r:id="rId25"/>
    <p:sldId id="375" r:id="rId26"/>
    <p:sldId id="374" r:id="rId27"/>
    <p:sldId id="376" r:id="rId28"/>
    <p:sldId id="342" r:id="rId29"/>
    <p:sldId id="371" r:id="rId30"/>
    <p:sldId id="343" r:id="rId31"/>
    <p:sldId id="373" r:id="rId32"/>
    <p:sldId id="344" r:id="rId33"/>
    <p:sldId id="346" r:id="rId34"/>
    <p:sldId id="347" r:id="rId35"/>
    <p:sldId id="358" r:id="rId36"/>
    <p:sldId id="3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0" autoAdjust="0"/>
    <p:restoredTop sz="82901" autoAdjust="0"/>
  </p:normalViewPr>
  <p:slideViewPr>
    <p:cSldViewPr snapToGrid="0">
      <p:cViewPr>
        <p:scale>
          <a:sx n="74" d="100"/>
          <a:sy n="74" d="100"/>
        </p:scale>
        <p:origin x="631" y="43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 free lunch</a:t>
            </a:r>
            <a:r>
              <a:rPr lang="en-US" baseline="0" dirty="0"/>
              <a:t> theorem is </a:t>
            </a:r>
            <a:r>
              <a:rPr lang="en-US" b="1" baseline="0" dirty="0"/>
              <a:t>one of the best arguments against all the hype happening right now in machine learning</a:t>
            </a:r>
            <a:r>
              <a:rPr lang="en-US" baseline="0" dirty="0"/>
              <a:t>. Use whenever possible to shut people’s mouths.</a:t>
            </a:r>
          </a:p>
          <a:p>
            <a:r>
              <a:rPr lang="en-US" baseline="0" dirty="0"/>
              <a:t>The one liner proof is as follows:</a:t>
            </a:r>
          </a:p>
          <a:p>
            <a:r>
              <a:rPr lang="en-US" baseline="0" dirty="0"/>
              <a:t>Let A and B be two algorithms (e.g., methods, models)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pre-operatory exam procedures. If we detect a heart problem, we really need to perform open heart surgery.</a:t>
            </a:r>
          </a:p>
          <a:p>
            <a:r>
              <a:rPr lang="en-US" baseline="0" dirty="0"/>
              <a:t>High precision: Asset management (anti-theft police). They really don’t want to make false accusations.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</a:t>
            </a:r>
            <a:r>
              <a:rPr lang="en-US" baseline="0" dirty="0"/>
              <a:t> heuristics: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If</a:t>
            </a:r>
            <a:r>
              <a:rPr lang="en-US" baseline="0" dirty="0"/>
              <a:t> testing performance doesn’t change with more data, then we need more features (we don’t need to gather more data!)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If testing performance keeps decreasing with data, then we need more data (expensive)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If testing performance gets worse with data, then we are overfitting (we need to rethink our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problem with the previous procedure is that we “don’t use” the validation and test splits to determine validation error (though we could do that).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model. 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639" y="1799248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blue and green lines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 hand plot. 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 and predicting a random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Estimate training and testing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test MSE (red line in ISLR figure 2.9 in above slide) follows the following equation (ISLR equation 2.7):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Irreducible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error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] </m:t>
                    </m:r>
                  </m:oMath>
                </a14:m>
                <a:r>
                  <a:rPr lang="en-US" dirty="0"/>
                  <a:t>defines the </a:t>
                </a:r>
                <a:r>
                  <a:rPr lang="en-US" i="1" dirty="0"/>
                  <a:t>expected test MSE</a:t>
                </a:r>
                <a:r>
                  <a:rPr lang="en-US" dirty="0"/>
                  <a:t>, and refers the </a:t>
                </a:r>
                <a:r>
                  <a:rPr lang="en-US" dirty="0" err="1"/>
                  <a:t>the</a:t>
                </a:r>
                <a:r>
                  <a:rPr lang="en-US" dirty="0"/>
                  <a:t> expected test MSE that we would obtain if we repeatedly estimated </a:t>
                </a:r>
                <a:r>
                  <a:rPr lang="en-US" i="1" dirty="0"/>
                  <a:t>f </a:t>
                </a:r>
                <a:r>
                  <a:rPr lang="en-US" dirty="0"/>
                  <a:t>using a large number of training sets, and tested each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351338"/>
              </a:xfrm>
              <a:blipFill>
                <a:blip r:embed="rId2"/>
                <a:stretch>
                  <a:fillRect l="-965" t="-3081" r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176F-45A8-4823-B113-C8FD5D4B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Bias-Variance Trade Off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C7D2-FA12-4687-83A5-99D09D6D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minimize test MSE, we need to select and tune a statistical learning method which simultaneously minimizes bias and variance. </a:t>
            </a:r>
          </a:p>
          <a:p>
            <a:r>
              <a:rPr lang="en-US" dirty="0"/>
              <a:t>Variance and squared bias are non-negative so test MSE will never fall below the irreducible error term.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E7BD-A4F8-4A65-9672-2F77324C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Variance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4D11-FAEB-401A-A7B7-92CB56FC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linear regression, variance is proportional to the number of variables</a:t>
            </a:r>
          </a:p>
          <a:p>
            <a:r>
              <a:rPr lang="en-US" dirty="0"/>
              <a:t>In nearest neighbors, variance is inversely proportional to the number of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not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true condition positive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true condition negative</a:t>
            </a:r>
          </a:p>
          <a:p>
            <a:r>
              <a:rPr lang="en-US" sz="2000" b="1" dirty="0"/>
              <a:t>Precision</a:t>
            </a:r>
            <a:r>
              <a:rPr lang="en-US" sz="2000" dirty="0"/>
              <a:t>: TP / predicted condition positive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total population</a:t>
            </a:r>
            <a:endParaRPr lang="en-US" sz="2000" b="1" dirty="0"/>
          </a:p>
          <a:p>
            <a:r>
              <a:rPr lang="en-US" sz="2000" dirty="0"/>
              <a:t>False Positive Rate (FPR): 1 – (TN / true condition negative) = 1 - TNR</a:t>
            </a:r>
          </a:p>
          <a:p>
            <a:r>
              <a:rPr lang="en-US" sz="2000" dirty="0"/>
              <a:t>Prevalence: true condition positive / total population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</a:t>
            </a:r>
            <a:r>
              <a:rPr lang="en-US" dirty="0"/>
              <a:t>: Out of all the subjects that were truly diabetic, how many did we predict to be diabetic</a:t>
            </a:r>
          </a:p>
          <a:p>
            <a:r>
              <a:rPr lang="en-US" b="1" dirty="0"/>
              <a:t>TNR / Specificity</a:t>
            </a:r>
            <a:r>
              <a:rPr lang="en-US" dirty="0"/>
              <a:t>: Out of all the subjects that did not have diabetes, how many did we predict to not have diabetes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to have diabetes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1F5-AA6A-4B21-B464-1BCBF7A8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991B-4A34-409C-A7B4-0161F7ED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 interpretation</a:t>
            </a:r>
          </a:p>
          <a:p>
            <a:r>
              <a:rPr lang="en-US" b="1" dirty="0"/>
              <a:t>TPR / Recall</a:t>
            </a:r>
            <a:r>
              <a:rPr lang="en-US" dirty="0"/>
              <a:t>: Use when false positives are better than false negatives. Using this metric, it’s better to label a healthy subject diabetic rather than a diabetic subject healthy.</a:t>
            </a:r>
          </a:p>
          <a:p>
            <a:r>
              <a:rPr lang="en-US" b="1" dirty="0"/>
              <a:t>TNR / Specificity</a:t>
            </a:r>
            <a:r>
              <a:rPr lang="en-US" dirty="0"/>
              <a:t>:  Use when you want to minimize false positives.  Using this metric, you don’t want to classify any subjects with diabetes that do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Use in cases where high confidence in true positives is desirable.  Maximizes the chance that a positive diabetes prediction is correct at the expense of missing some subjects that actually have diabetes.</a:t>
            </a:r>
          </a:p>
          <a:p>
            <a:r>
              <a:rPr lang="en-US" b="1" dirty="0"/>
              <a:t>Accuracy</a:t>
            </a:r>
            <a:r>
              <a:rPr lang="en-US" dirty="0"/>
              <a:t>:  Only works well for balanced data sets.  Probably not appropriate for a diabetes test.</a:t>
            </a:r>
          </a:p>
        </p:txBody>
      </p:sp>
    </p:spTree>
    <p:extLst>
      <p:ext uri="{BB962C8B-B14F-4D97-AF65-F5344CB8AC3E}">
        <p14:creationId xmlns:p14="http://schemas.microsoft.com/office/powerpoint/2010/main" val="1557948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against the model probability prediction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69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08470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1791" y="321947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/ 2</a:t>
            </a:r>
          </a:p>
          <a:p>
            <a:r>
              <a:rPr lang="en-US" dirty="0"/>
              <a:t>FPR = 1 – 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/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classifier predicts with more than 50%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true condition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1 – (TN / true condition negative) = 1 - TNR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11496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61791" y="3219479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 = 1</a:t>
            </a:r>
          </a:p>
          <a:p>
            <a:r>
              <a:rPr lang="en-US" dirty="0"/>
              <a:t>FPR = 1 – (1 /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true condition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1 – (TN / true condition negative) = 1 - TNR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and FPF 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diabetes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8089"/>
              </a:xfrm>
            </p:spPr>
            <p:txBody>
              <a:bodyPr/>
              <a:lstStyle/>
              <a:p>
                <a:r>
                  <a:rPr lang="en-US" dirty="0"/>
                  <a:t>Logistic regression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sigmoid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sigmoid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Finding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/>
                  <a:t> is also done by maximum likelihood estimation!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8089"/>
              </a:xfrm>
              <a:blipFill rotWithShape="0">
                <a:blip r:embed="rId2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499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diabetes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2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assume that disease progression greater than 250 is really bad</a:t>
            </a:r>
          </a:p>
          <a:p>
            <a:r>
              <a:rPr lang="en-US" dirty="0"/>
              <a:t>We want to predict really bad progressions</a:t>
            </a:r>
          </a:p>
          <a:p>
            <a:r>
              <a:rPr lang="en-US" dirty="0"/>
              <a:t>Unbalanced because 10% of people have bad levels of progression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8" y="3197678"/>
            <a:ext cx="49784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316" y="4100231"/>
            <a:ext cx="4501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Area under the curve = 0.9</a:t>
            </a:r>
          </a:p>
          <a:p>
            <a:r>
              <a:rPr lang="en-US" sz="3000" dirty="0"/>
              <a:t>Using all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8782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Test error and expected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error is the prediction error over an </a:t>
                </a:r>
                <a:r>
                  <a:rPr lang="en-US" i="1" dirty="0"/>
                  <a:t>independent </a:t>
                </a:r>
                <a:r>
                  <a:rPr lang="en-US" dirty="0"/>
                  <a:t>test sample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𝛵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both </a:t>
                </a:r>
                <a:r>
                  <a:rPr lang="en-US" i="1" dirty="0"/>
                  <a:t>Y</a:t>
                </a:r>
                <a:r>
                  <a:rPr lang="en-US" dirty="0"/>
                  <a:t> and </a:t>
                </a:r>
                <a:r>
                  <a:rPr lang="en-US" i="1" dirty="0"/>
                  <a:t>X</a:t>
                </a:r>
                <a:r>
                  <a:rPr lang="en-US" dirty="0"/>
                  <a:t> are randomly sampled with a fixed training set </a:t>
                </a:r>
                <a:r>
                  <a:rPr lang="en-US" i="1" dirty="0"/>
                  <a:t>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related quantity is the expected prediction error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Err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where everything is random including the training dataset.</a:t>
                </a:r>
              </a:p>
              <a:p>
                <a:endParaRPr lang="en-US" dirty="0"/>
              </a:p>
              <a:p>
                <a:r>
                  <a:rPr lang="en-US" dirty="0"/>
                  <a:t>Most methods effectively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Err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Err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𝛵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 rotWithShape="0">
                <a:blip r:embed="rId3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i="1" dirty="0"/>
                  <a:t>Training data</a:t>
                </a:r>
                <a:r>
                  <a:rPr lang="en-US" dirty="0"/>
                  <a:t> is used to </a:t>
                </a:r>
                <a:r>
                  <a:rPr lang="en-US" b="1" dirty="0"/>
                  <a:t>fit</a:t>
                </a:r>
                <a:r>
                  <a:rPr lang="en-US" dirty="0"/>
                  <a:t> one model.</a:t>
                </a:r>
              </a:p>
              <a:p>
                <a:r>
                  <a:rPr lang="en-US" i="1" dirty="0"/>
                  <a:t>Validation</a:t>
                </a:r>
                <a:r>
                  <a:rPr lang="en-US" dirty="0"/>
                  <a:t> is used to select model hyper parameters and determines model </a:t>
                </a:r>
                <a:r>
                  <a:rPr lang="en-US" b="1" dirty="0"/>
                  <a:t>complexity</a:t>
                </a:r>
              </a:p>
              <a:p>
                <a:r>
                  <a:rPr lang="en-US" i="1" dirty="0"/>
                  <a:t>Test</a:t>
                </a:r>
                <a:r>
                  <a:rPr lang="en-US" dirty="0"/>
                  <a:t> is used to estimate </a:t>
                </a:r>
                <a:r>
                  <a:rPr lang="en-US" b="1" dirty="0"/>
                  <a:t>expected test error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3311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error: training data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test split</a:t>
            </a:r>
            <a:r>
              <a:rPr lang="en-US" dirty="0"/>
              <a:t> should </a:t>
            </a:r>
            <a:r>
              <a:rPr lang="en-US" b="1" u="sng" dirty="0"/>
              <a:t>only</a:t>
            </a:r>
            <a:r>
              <a:rPr lang="en-US" dirty="0"/>
              <a:t> be used at the end of the data science.</a:t>
            </a:r>
          </a:p>
          <a:p>
            <a:r>
              <a:rPr lang="en-US" dirty="0"/>
              <a:t>If we compare two models in diabetes dataset: linear regression using BMI (M1) and linear regression using BMI and age (M2) (from the </a:t>
            </a:r>
            <a:r>
              <a:rPr lang="en-US" dirty="0" err="1"/>
              <a:t>regression_model_comparison.ipynb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fit: </a:t>
            </a:r>
            <a:br>
              <a:rPr lang="en-US" dirty="0"/>
            </a:br>
            <a:r>
              <a:rPr lang="en-US" dirty="0"/>
              <a:t>M1 MSE (training) = </a:t>
            </a:r>
            <a:r>
              <a:rPr lang="is-IS" dirty="0"/>
              <a:t>3723, </a:t>
            </a:r>
            <a:r>
              <a:rPr lang="is-IS" b="1" dirty="0"/>
              <a:t>M2 MSE  (training) = 3680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dirty="0"/>
              <a:t>Model selection:</a:t>
            </a:r>
            <a:br>
              <a:rPr lang="is-IS" dirty="0"/>
            </a:br>
            <a:r>
              <a:rPr lang="is-IS" b="1" dirty="0"/>
              <a:t>M1 MSE (validation) = 4582</a:t>
            </a:r>
            <a:r>
              <a:rPr lang="is-IS" dirty="0"/>
              <a:t>, M2 MSE (validation) = </a:t>
            </a:r>
            <a:r>
              <a:rPr lang="fi-FI" dirty="0"/>
              <a:t>4618</a:t>
            </a:r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assessment</a:t>
            </a:r>
            <a:r>
              <a:rPr lang="fi-FI" dirty="0"/>
              <a:t>:</a:t>
            </a:r>
            <a:br>
              <a:rPr lang="fi-FI" dirty="0"/>
            </a:br>
            <a:r>
              <a:rPr lang="fi-FI" b="1" dirty="0"/>
              <a:t>M1 MSE (</a:t>
            </a:r>
            <a:r>
              <a:rPr lang="fi-FI" b="1" dirty="0" err="1"/>
              <a:t>test</a:t>
            </a:r>
            <a:r>
              <a:rPr lang="fi-FI" b="1" dirty="0"/>
              <a:t>) = </a:t>
            </a:r>
            <a:r>
              <a:rPr lang="is-IS" b="1" dirty="0"/>
              <a:t>3925</a:t>
            </a:r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expected test error: 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procedure can be generalized to answer the question:</a:t>
            </a:r>
          </a:p>
          <a:p>
            <a:pPr lvl="1"/>
            <a:r>
              <a:rPr lang="en-US" dirty="0"/>
              <a:t>Which variables should be included in the model?</a:t>
            </a:r>
          </a:p>
          <a:p>
            <a:r>
              <a:rPr lang="en-US" dirty="0"/>
              <a:t>One of the simplest such procedures is the forward stepwise selection algorithm (See ISLR 6.1.2):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no </a:t>
            </a:r>
            <a:r>
              <a:rPr lang="en-US" dirty="0" err="1"/>
              <a:t>predicors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predictor_count</a:t>
            </a:r>
            <a:r>
              <a:rPr lang="en-US" dirty="0"/>
              <a:t> from 0 to </a:t>
            </a:r>
            <a:r>
              <a:rPr lang="en-US" i="1" dirty="0"/>
              <a:t>num_predictors-1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 </a:t>
            </a:r>
            <a:r>
              <a:rPr lang="en-US" i="1" dirty="0" err="1"/>
              <a:t>num_predictors</a:t>
            </a:r>
            <a:r>
              <a:rPr lang="en-US" i="1" dirty="0"/>
              <a:t> – </a:t>
            </a:r>
            <a:r>
              <a:rPr lang="en-US" i="1" dirty="0" err="1"/>
              <a:t>predictor_count</a:t>
            </a:r>
            <a:r>
              <a:rPr lang="en-US" dirty="0"/>
              <a:t> models which add one variable to the current model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none of the models has lower validation error than current model, then break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the predictor with the lowest validation error to the model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Repeat until the next predictor in ‘1’ above does not improve model 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current model</a:t>
            </a:r>
          </a:p>
          <a:p>
            <a:r>
              <a:rPr lang="en-US" dirty="0"/>
              <a:t>This procedure selects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bmi</a:t>
            </a:r>
            <a:r>
              <a:rPr lang="nl-NL" dirty="0"/>
              <a:t>, map, </a:t>
            </a:r>
            <a:r>
              <a:rPr lang="nl-NL" dirty="0" err="1"/>
              <a:t>tc</a:t>
            </a:r>
            <a:r>
              <a:rPr lang="nl-NL" dirty="0"/>
              <a:t>, </a:t>
            </a:r>
            <a:r>
              <a:rPr lang="nl-NL" dirty="0" err="1"/>
              <a:t>ltg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glu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most important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test error of </a:t>
            </a:r>
            <a:r>
              <a:rPr lang="is-IS" b="1" dirty="0"/>
              <a:t>3324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26485</TotalTime>
  <Words>3113</Words>
  <Application>Microsoft Office PowerPoint</Application>
  <PresentationFormat>Widescreen</PresentationFormat>
  <Paragraphs>411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From The Previous Class</vt:lpstr>
      <vt:lpstr>Generalization performance</vt:lpstr>
      <vt:lpstr>Generalization performance (2)</vt:lpstr>
      <vt:lpstr>Measuring Generalization Performance: Theory</vt:lpstr>
      <vt:lpstr>Measuring generalization performance: Test error and expected prediction error</vt:lpstr>
      <vt:lpstr>Estimating the expected test error</vt:lpstr>
      <vt:lpstr>Estimating the expected test error: training data splits</vt:lpstr>
      <vt:lpstr>Estimating the expected test error: variable selection</vt:lpstr>
      <vt:lpstr>Estimating the expected test error: n-fold cross validation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Minimizing the Bias-Variance Trade Off Equation</vt:lpstr>
      <vt:lpstr>Example Model Variance Characteristics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Classification in diabetes example</vt:lpstr>
      <vt:lpstr>Classification in diabetes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</cp:lastModifiedBy>
  <cp:revision>575</cp:revision>
  <dcterms:created xsi:type="dcterms:W3CDTF">2016-08-27T13:50:21Z</dcterms:created>
  <dcterms:modified xsi:type="dcterms:W3CDTF">2020-02-17T22:32:52Z</dcterms:modified>
</cp:coreProperties>
</file>