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4" r:id="rId2"/>
    <p:sldId id="335" r:id="rId3"/>
    <p:sldId id="301" r:id="rId4"/>
    <p:sldId id="302" r:id="rId5"/>
    <p:sldId id="336" r:id="rId6"/>
    <p:sldId id="348" r:id="rId7"/>
    <p:sldId id="349" r:id="rId8"/>
    <p:sldId id="350" r:id="rId9"/>
    <p:sldId id="351" r:id="rId10"/>
    <p:sldId id="352" r:id="rId11"/>
    <p:sldId id="369" r:id="rId12"/>
    <p:sldId id="366" r:id="rId13"/>
    <p:sldId id="353" r:id="rId14"/>
    <p:sldId id="354" r:id="rId15"/>
    <p:sldId id="355" r:id="rId16"/>
    <p:sldId id="356" r:id="rId17"/>
    <p:sldId id="357" r:id="rId18"/>
    <p:sldId id="337" r:id="rId19"/>
    <p:sldId id="338" r:id="rId20"/>
    <p:sldId id="339" r:id="rId21"/>
    <p:sldId id="340" r:id="rId22"/>
    <p:sldId id="341" r:id="rId23"/>
    <p:sldId id="375" r:id="rId24"/>
    <p:sldId id="374" r:id="rId25"/>
    <p:sldId id="376" r:id="rId26"/>
    <p:sldId id="342" r:id="rId27"/>
    <p:sldId id="371" r:id="rId28"/>
    <p:sldId id="343" r:id="rId29"/>
    <p:sldId id="373" r:id="rId30"/>
    <p:sldId id="344" r:id="rId31"/>
    <p:sldId id="346" r:id="rId32"/>
    <p:sldId id="347" r:id="rId33"/>
    <p:sldId id="358" r:id="rId34"/>
    <p:sldId id="36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0" autoAdjust="0"/>
    <p:restoredTop sz="95489" autoAdjust="0"/>
  </p:normalViewPr>
  <p:slideViewPr>
    <p:cSldViewPr snapToGrid="0">
      <p:cViewPr varScale="1">
        <p:scale>
          <a:sx n="90" d="100"/>
          <a:sy n="90" d="100"/>
        </p:scale>
        <p:origin x="744" y="43"/>
      </p:cViewPr>
      <p:guideLst/>
    </p:cSldViewPr>
  </p:slideViewPr>
  <p:outlineViewPr>
    <p:cViewPr>
      <p:scale>
        <a:sx n="33" d="100"/>
        <a:sy n="33" d="100"/>
      </p:scale>
      <p:origin x="0" y="-2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D79AE-3F68-E14F-B942-7D70A06B0CF7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7C0C44A1-9C65-A844-8B12-4001734A3DD6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BE1118BD-84DE-B140-B007-B0E35582793C}" type="parTrans" cxnId="{8B2D57CB-9BBE-3843-BE05-B8F318F4314B}">
      <dgm:prSet/>
      <dgm:spPr/>
      <dgm:t>
        <a:bodyPr/>
        <a:lstStyle/>
        <a:p>
          <a:endParaRPr lang="en-US"/>
        </a:p>
      </dgm:t>
    </dgm:pt>
    <dgm:pt modelId="{3135938C-FA37-8A47-9645-0B1B056AB8E0}" type="sibTrans" cxnId="{8B2D57CB-9BBE-3843-BE05-B8F318F4314B}">
      <dgm:prSet/>
      <dgm:spPr/>
      <dgm:t>
        <a:bodyPr/>
        <a:lstStyle/>
        <a:p>
          <a:endParaRPr lang="en-US"/>
        </a:p>
      </dgm:t>
    </dgm:pt>
    <dgm:pt modelId="{C1E647D4-1A11-3F4D-8C66-4026CBCD5EF8}">
      <dgm:prSet phldrT="[Text]"/>
      <dgm:spPr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Validation</a:t>
          </a:r>
        </a:p>
      </dgm:t>
    </dgm:pt>
    <dgm:pt modelId="{D4710D78-BA19-AC4E-871D-7DDFD611556B}" type="parTrans" cxnId="{F74C457F-3455-B14C-8484-02208F88B905}">
      <dgm:prSet/>
      <dgm:spPr/>
      <dgm:t>
        <a:bodyPr/>
        <a:lstStyle/>
        <a:p>
          <a:endParaRPr lang="en-US"/>
        </a:p>
      </dgm:t>
    </dgm:pt>
    <dgm:pt modelId="{12406D8D-2E9E-2843-9119-F204C6AE07D2}" type="sibTrans" cxnId="{F74C457F-3455-B14C-8484-02208F88B905}">
      <dgm:prSet/>
      <dgm:spPr/>
      <dgm:t>
        <a:bodyPr/>
        <a:lstStyle/>
        <a:p>
          <a:endParaRPr lang="en-US"/>
        </a:p>
      </dgm:t>
    </dgm:pt>
    <dgm:pt modelId="{A57DA826-43AC-7942-9639-0479FE2CA517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Test</a:t>
          </a:r>
        </a:p>
      </dgm:t>
    </dgm:pt>
    <dgm:pt modelId="{038C7E87-3ED5-DA4B-89F0-389573A16463}" type="parTrans" cxnId="{9D8A59F9-523D-BF43-A8B6-22AE9604488C}">
      <dgm:prSet/>
      <dgm:spPr/>
      <dgm:t>
        <a:bodyPr/>
        <a:lstStyle/>
        <a:p>
          <a:endParaRPr lang="en-US"/>
        </a:p>
      </dgm:t>
    </dgm:pt>
    <dgm:pt modelId="{EA794522-094F-5A42-94EE-DA58F476F21E}" type="sibTrans" cxnId="{9D8A59F9-523D-BF43-A8B6-22AE9604488C}">
      <dgm:prSet/>
      <dgm:spPr/>
      <dgm:t>
        <a:bodyPr/>
        <a:lstStyle/>
        <a:p>
          <a:endParaRPr lang="en-US"/>
        </a:p>
      </dgm:t>
    </dgm:pt>
    <dgm:pt modelId="{67E23875-2556-7F46-BDBE-7C2B8934E1C7}" type="pres">
      <dgm:prSet presAssocID="{173D79AE-3F68-E14F-B942-7D70A06B0CF7}" presName="Name0" presStyleCnt="0">
        <dgm:presLayoutVars>
          <dgm:dir/>
          <dgm:resizeHandles val="exact"/>
        </dgm:presLayoutVars>
      </dgm:prSet>
      <dgm:spPr/>
    </dgm:pt>
    <dgm:pt modelId="{1E68A13B-3F20-5F42-9751-A4109D197355}" type="pres">
      <dgm:prSet presAssocID="{7C0C44A1-9C65-A844-8B12-4001734A3DD6}" presName="parTxOnly" presStyleLbl="node1" presStyleIdx="0" presStyleCnt="3">
        <dgm:presLayoutVars>
          <dgm:bulletEnabled val="1"/>
        </dgm:presLayoutVars>
      </dgm:prSet>
      <dgm:spPr/>
    </dgm:pt>
    <dgm:pt modelId="{E99E8935-E684-8144-8A5C-009E0487A413}" type="pres">
      <dgm:prSet presAssocID="{3135938C-FA37-8A47-9645-0B1B056AB8E0}" presName="parSpace" presStyleCnt="0"/>
      <dgm:spPr/>
    </dgm:pt>
    <dgm:pt modelId="{252DE0A8-D7FB-6042-AC00-D569481A0926}" type="pres">
      <dgm:prSet presAssocID="{C1E647D4-1A11-3F4D-8C66-4026CBCD5EF8}" presName="parTxOnly" presStyleLbl="node1" presStyleIdx="1" presStyleCnt="3">
        <dgm:presLayoutVars>
          <dgm:bulletEnabled val="1"/>
        </dgm:presLayoutVars>
      </dgm:prSet>
      <dgm:spPr/>
    </dgm:pt>
    <dgm:pt modelId="{1BBF5761-22A7-4D47-8E38-BAF7FADFF12A}" type="pres">
      <dgm:prSet presAssocID="{12406D8D-2E9E-2843-9119-F204C6AE07D2}" presName="parSpace" presStyleCnt="0"/>
      <dgm:spPr/>
    </dgm:pt>
    <dgm:pt modelId="{A39DBD0B-9A72-AD4C-9EDE-FB1EAC872BFF}" type="pres">
      <dgm:prSet presAssocID="{A57DA826-43AC-7942-9639-0479FE2CA51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1F0B53F-0AF0-CA45-8B0B-85F962E5ECAE}" type="presOf" srcId="{A57DA826-43AC-7942-9639-0479FE2CA517}" destId="{A39DBD0B-9A72-AD4C-9EDE-FB1EAC872BFF}" srcOrd="0" destOrd="0" presId="urn:microsoft.com/office/officeart/2005/8/layout/hChevron3"/>
    <dgm:cxn modelId="{F74C457F-3455-B14C-8484-02208F88B905}" srcId="{173D79AE-3F68-E14F-B942-7D70A06B0CF7}" destId="{C1E647D4-1A11-3F4D-8C66-4026CBCD5EF8}" srcOrd="1" destOrd="0" parTransId="{D4710D78-BA19-AC4E-871D-7DDFD611556B}" sibTransId="{12406D8D-2E9E-2843-9119-F204C6AE07D2}"/>
    <dgm:cxn modelId="{156AFFA4-1B33-1F42-99FD-4A8B85048873}" type="presOf" srcId="{C1E647D4-1A11-3F4D-8C66-4026CBCD5EF8}" destId="{252DE0A8-D7FB-6042-AC00-D569481A0926}" srcOrd="0" destOrd="0" presId="urn:microsoft.com/office/officeart/2005/8/layout/hChevron3"/>
    <dgm:cxn modelId="{8B2D57CB-9BBE-3843-BE05-B8F318F4314B}" srcId="{173D79AE-3F68-E14F-B942-7D70A06B0CF7}" destId="{7C0C44A1-9C65-A844-8B12-4001734A3DD6}" srcOrd="0" destOrd="0" parTransId="{BE1118BD-84DE-B140-B007-B0E35582793C}" sibTransId="{3135938C-FA37-8A47-9645-0B1B056AB8E0}"/>
    <dgm:cxn modelId="{0D207FF3-54A0-8147-BEC8-88B0B5AFBAD6}" type="presOf" srcId="{173D79AE-3F68-E14F-B942-7D70A06B0CF7}" destId="{67E23875-2556-7F46-BDBE-7C2B8934E1C7}" srcOrd="0" destOrd="0" presId="urn:microsoft.com/office/officeart/2005/8/layout/hChevron3"/>
    <dgm:cxn modelId="{31A70EF4-BD18-6D47-A11A-C1550A7D7F80}" type="presOf" srcId="{7C0C44A1-9C65-A844-8B12-4001734A3DD6}" destId="{1E68A13B-3F20-5F42-9751-A4109D197355}" srcOrd="0" destOrd="0" presId="urn:microsoft.com/office/officeart/2005/8/layout/hChevron3"/>
    <dgm:cxn modelId="{9D8A59F9-523D-BF43-A8B6-22AE9604488C}" srcId="{173D79AE-3F68-E14F-B942-7D70A06B0CF7}" destId="{A57DA826-43AC-7942-9639-0479FE2CA517}" srcOrd="2" destOrd="0" parTransId="{038C7E87-3ED5-DA4B-89F0-389573A16463}" sibTransId="{EA794522-094F-5A42-94EE-DA58F476F21E}"/>
    <dgm:cxn modelId="{4ABE7FF7-8CF9-A140-9BF9-467F05C35CA5}" type="presParOf" srcId="{67E23875-2556-7F46-BDBE-7C2B8934E1C7}" destId="{1E68A13B-3F20-5F42-9751-A4109D197355}" srcOrd="0" destOrd="0" presId="urn:microsoft.com/office/officeart/2005/8/layout/hChevron3"/>
    <dgm:cxn modelId="{6C51DB40-CC6F-1D44-B9DE-10410640CEAB}" type="presParOf" srcId="{67E23875-2556-7F46-BDBE-7C2B8934E1C7}" destId="{E99E8935-E684-8144-8A5C-009E0487A413}" srcOrd="1" destOrd="0" presId="urn:microsoft.com/office/officeart/2005/8/layout/hChevron3"/>
    <dgm:cxn modelId="{F9E01B35-F374-2141-A9EB-B44BBB9F2AEA}" type="presParOf" srcId="{67E23875-2556-7F46-BDBE-7C2B8934E1C7}" destId="{252DE0A8-D7FB-6042-AC00-D569481A0926}" srcOrd="2" destOrd="0" presId="urn:microsoft.com/office/officeart/2005/8/layout/hChevron3"/>
    <dgm:cxn modelId="{285D0C6E-CEC1-7746-8372-0D6CB0671DB5}" type="presParOf" srcId="{67E23875-2556-7F46-BDBE-7C2B8934E1C7}" destId="{1BBF5761-22A7-4D47-8E38-BAF7FADFF12A}" srcOrd="3" destOrd="0" presId="urn:microsoft.com/office/officeart/2005/8/layout/hChevron3"/>
    <dgm:cxn modelId="{CFA1B46A-B93E-BE40-BB6E-B729F65F5FE4}" type="presParOf" srcId="{67E23875-2556-7F46-BDBE-7C2B8934E1C7}" destId="{A39DBD0B-9A72-AD4C-9EDE-FB1EAC872BF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8A13B-3F20-5F42-9751-A4109D197355}">
      <dsp:nvSpPr>
        <dsp:cNvPr id="0" name=""/>
        <dsp:cNvSpPr/>
      </dsp:nvSpPr>
      <dsp:spPr>
        <a:xfrm>
          <a:off x="2277" y="1443937"/>
          <a:ext cx="1991781" cy="79671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</a:t>
          </a:r>
        </a:p>
      </dsp:txBody>
      <dsp:txXfrm>
        <a:off x="2277" y="1443937"/>
        <a:ext cx="1792603" cy="796712"/>
      </dsp:txXfrm>
    </dsp:sp>
    <dsp:sp modelId="{252DE0A8-D7FB-6042-AC00-D569481A0926}">
      <dsp:nvSpPr>
        <dsp:cNvPr id="0" name=""/>
        <dsp:cNvSpPr/>
      </dsp:nvSpPr>
      <dsp:spPr>
        <a:xfrm>
          <a:off x="1595703" y="1443937"/>
          <a:ext cx="1991781" cy="796712"/>
        </a:xfrm>
        <a:prstGeom prst="chevron">
          <a:avLst/>
        </a:prstGeom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Validation</a:t>
          </a:r>
        </a:p>
      </dsp:txBody>
      <dsp:txXfrm>
        <a:off x="1994059" y="1443937"/>
        <a:ext cx="1195069" cy="796712"/>
      </dsp:txXfrm>
    </dsp:sp>
    <dsp:sp modelId="{A39DBD0B-9A72-AD4C-9EDE-FB1EAC872BFF}">
      <dsp:nvSpPr>
        <dsp:cNvPr id="0" name=""/>
        <dsp:cNvSpPr/>
      </dsp:nvSpPr>
      <dsp:spPr>
        <a:xfrm>
          <a:off x="3189128" y="1443937"/>
          <a:ext cx="1991781" cy="796712"/>
        </a:xfrm>
        <a:prstGeom prst="chevro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</a:t>
          </a:r>
        </a:p>
      </dsp:txBody>
      <dsp:txXfrm>
        <a:off x="3587484" y="1443937"/>
        <a:ext cx="1195069" cy="796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E44B-EBB0-415E-812D-999E3329532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DE1D-8E33-4945-8725-E31E97FC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 free lunch</a:t>
            </a:r>
            <a:r>
              <a:rPr lang="en-US" baseline="0" dirty="0"/>
              <a:t> theorem is </a:t>
            </a:r>
            <a:r>
              <a:rPr lang="en-US" b="1" baseline="0" dirty="0"/>
              <a:t>one of the best arguments against all the hype happening right now in machine learning</a:t>
            </a:r>
            <a:r>
              <a:rPr lang="en-US" baseline="0" dirty="0"/>
              <a:t>. Use whenever possible to shut people’s mouths.</a:t>
            </a:r>
          </a:p>
          <a:p>
            <a:r>
              <a:rPr lang="en-US" baseline="0" dirty="0"/>
              <a:t>The one liner proof is as follows:</a:t>
            </a:r>
          </a:p>
          <a:p>
            <a:r>
              <a:rPr lang="en-US" baseline="0" dirty="0"/>
              <a:t>Let A and B be two algorithms (e.g., methods, models)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Some examples:</a:t>
            </a:r>
          </a:p>
          <a:p>
            <a:r>
              <a:rPr lang="en-US" baseline="0" dirty="0"/>
              <a:t>High TPR: TSA (dragnet). They really want to catch every terrorist.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High TNR: pre-operatory exam procedures. If we detect a heart problem, we really need to perform open heart surgery.</a:t>
            </a:r>
          </a:p>
          <a:p>
            <a:r>
              <a:rPr lang="en-US" baseline="0" dirty="0"/>
              <a:t>High precision: Asset management (anti-theft police). They really don’t want to make false accusations.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1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9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spam 50%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6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</a:t>
            </a:r>
            <a:r>
              <a:rPr lang="en-US" baseline="0"/>
              <a:t>spam 50</a:t>
            </a:r>
            <a:r>
              <a:rPr lang="en-US" baseline="0" dirty="0"/>
              <a:t>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2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of</a:t>
            </a:r>
            <a:r>
              <a:rPr lang="en-US" baseline="0" dirty="0"/>
              <a:t> heuristics: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If</a:t>
            </a:r>
            <a:r>
              <a:rPr lang="en-US" baseline="0" dirty="0"/>
              <a:t> testing performance doesn’t change with more data, then we need more features (we don’t need to gather more data!)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If testing performance keeps decreasing with data, then we need more data (expensive)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If testing performance gets worse with data, then we are overfitting (we need to rethink our 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If 1 in 10 emails is a spam, then the model could show 90% accuracy even though it will never predict spam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6A2B-4610-4FB2-B411-A1548BE07C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usion_matri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Assessing Model Accuracy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334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24" r="15053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Estimating the expected test error: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problem with the previous procedure is that we “don’t use” the validation and test splits to determine validation error (though we could do that). </a:t>
            </a:r>
          </a:p>
          <a:p>
            <a:r>
              <a:rPr lang="en-US" dirty="0"/>
              <a:t>k-fold cross validation (partially) fixes this by running cross validation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09839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0A4-7B37-4801-BF99-9284E5F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 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Variance:  refers to the amount by which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would change if we estimated it using a different training data set.</a:t>
                </a:r>
              </a:p>
              <a:p>
                <a:r>
                  <a:rPr lang="en-US" dirty="0"/>
                  <a:t>Bias refers to the error that is introduced by approximating a real-life problem, which may be extremely complicated, by a much simpler model. </a:t>
                </a:r>
              </a:p>
              <a:p>
                <a:r>
                  <a:rPr lang="en-US" b="1" dirty="0"/>
                  <a:t>High variance</a:t>
                </a:r>
                <a:r>
                  <a:rPr lang="en-US" dirty="0"/>
                  <a:t> means that small changes in the training data can result in large changes in the prediction.</a:t>
                </a:r>
              </a:p>
              <a:p>
                <a:r>
                  <a:rPr lang="en-US" b="1" dirty="0"/>
                  <a:t>High bias </a:t>
                </a:r>
                <a:r>
                  <a:rPr lang="en-US" dirty="0"/>
                  <a:t>is a high error introduced by approximating a complicated real-life problem with a simple model (like linear regression).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1CBC-9162-4CB4-9A7A-74A9DE5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/ Variance Tradeoff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B7C70-B96F-4999-8C95-ACE30A0C1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639" y="1799248"/>
            <a:ext cx="6774258" cy="492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BE39F-E619-4E2D-8503-9B3452D016E3}"/>
              </a:ext>
            </a:extLst>
          </p:cNvPr>
          <p:cNvSpPr txBox="1"/>
          <p:nvPr/>
        </p:nvSpPr>
        <p:spPr>
          <a:xfrm>
            <a:off x="527538" y="1512277"/>
            <a:ext cx="388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bias: Straight orange line in the left 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variance: blue and green lines in left 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Gray line shows that as we continue training, training data MSE continues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Red line shows that as we continue training, validation MSE decreases to a minimum and then starts increasing.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happens as the gray line decreases while the red line increases in the right hand plot. </a:t>
            </a:r>
          </a:p>
        </p:txBody>
      </p:sp>
    </p:spTree>
    <p:extLst>
      <p:ext uri="{BB962C8B-B14F-4D97-AF65-F5344CB8AC3E}">
        <p14:creationId xmlns:p14="http://schemas.microsoft.com/office/powerpoint/2010/main" val="29580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more complex models have low bias and high variance</a:t>
            </a:r>
          </a:p>
          <a:p>
            <a:r>
              <a:rPr lang="en-US" dirty="0"/>
              <a:t>Vice versa, simple models have high bias and low variance</a:t>
            </a:r>
          </a:p>
          <a:p>
            <a:r>
              <a:rPr lang="en-US" dirty="0"/>
              <a:t>This is a </a:t>
            </a:r>
            <a:r>
              <a:rPr lang="en-US" b="1" dirty="0"/>
              <a:t>fundamental tradeoff</a:t>
            </a:r>
          </a:p>
        </p:txBody>
      </p:sp>
    </p:spTree>
    <p:extLst>
      <p:ext uri="{BB962C8B-B14F-4D97-AF65-F5344CB8AC3E}">
        <p14:creationId xmlns:p14="http://schemas.microsoft.com/office/powerpoint/2010/main" val="69614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with the diabetes dataset</a:t>
            </a:r>
          </a:p>
          <a:p>
            <a:r>
              <a:rPr lang="en-US" dirty="0"/>
              <a:t>By adding a polynomial expansion to the variables:</a:t>
            </a:r>
          </a:p>
          <a:p>
            <a:pPr lvl="1"/>
            <a:r>
              <a:rPr lang="en-US" dirty="0" err="1"/>
              <a:t>bmi</a:t>
            </a:r>
            <a:r>
              <a:rPr lang="en-US" dirty="0"/>
              <a:t>, age, </a:t>
            </a:r>
            <a:r>
              <a:rPr lang="en-US" dirty="0" err="1"/>
              <a:t>bmi</a:t>
            </a:r>
            <a:r>
              <a:rPr lang="en-US" dirty="0"/>
              <a:t>*age, bmi^2, age^2, etc.</a:t>
            </a:r>
          </a:p>
          <a:p>
            <a:r>
              <a:rPr lang="en-US" dirty="0"/>
              <a:t>We will have a new </a:t>
            </a:r>
            <a:r>
              <a:rPr lang="en-US" i="1" dirty="0" err="1"/>
              <a:t>X</a:t>
            </a:r>
            <a:r>
              <a:rPr lang="en-US" baseline="-25000" dirty="0" err="1"/>
              <a:t>new</a:t>
            </a:r>
            <a:r>
              <a:rPr lang="en-US" i="1" dirty="0"/>
              <a:t> </a:t>
            </a:r>
            <a:r>
              <a:rPr lang="en-US" dirty="0"/>
              <a:t>matrix with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r>
              <a:rPr lang="en-US" i="1" dirty="0"/>
              <a:t> = </a:t>
            </a:r>
            <a:r>
              <a:rPr lang="en-US" dirty="0"/>
              <a:t>2</a:t>
            </a:r>
            <a:r>
              <a:rPr lang="en-US" i="1" dirty="0"/>
              <a:t>p</a:t>
            </a:r>
            <a:r>
              <a:rPr lang="en-US" dirty="0"/>
              <a:t> + p(p-1)/2 dimensions and run the following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many times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Randomly split the data into training and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/>
              <a:t>k</a:t>
            </a:r>
            <a:r>
              <a:rPr lang="en-US" dirty="0"/>
              <a:t>=1 to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model with </a:t>
            </a:r>
            <a:r>
              <a:rPr lang="en-US" i="1" dirty="0"/>
              <a:t>k </a:t>
            </a:r>
            <a:r>
              <a:rPr lang="en-US" dirty="0"/>
              <a:t>randomly selected features and predicting a random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Estimate training and testing MSE</a:t>
            </a:r>
          </a:p>
        </p:txBody>
      </p:sp>
    </p:spTree>
    <p:extLst>
      <p:ext uri="{BB962C8B-B14F-4D97-AF65-F5344CB8AC3E}">
        <p14:creationId xmlns:p14="http://schemas.microsoft.com/office/powerpoint/2010/main" val="171567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371" y="1690688"/>
            <a:ext cx="6357258" cy="43497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186058" y="6352131"/>
            <a:ext cx="936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74629" y="6040390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Low bias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22914" y="6352131"/>
            <a:ext cx="631371" cy="1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9447" y="6040390"/>
            <a:ext cx="141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</a:t>
            </a:r>
          </a:p>
          <a:p>
            <a:r>
              <a:rPr lang="en-US" dirty="0"/>
              <a:t>High bias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55029" y="3287486"/>
            <a:ext cx="4419600" cy="119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74629" y="3102820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Overfitting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/>
          <p:cNvPicPr>
            <a:picLocks noChangeAspect="1"/>
          </p:cNvPicPr>
          <p:nvPr/>
        </p:nvPicPr>
        <p:blipFill rotWithShape="1">
          <a:blip r:embed="rId3"/>
          <a:srcRect l="799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Bias-Variance decomposition: the learning curve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model doesn’t learn much after 50 examples</a:t>
            </a:r>
          </a:p>
          <a:p>
            <a:r>
              <a:rPr lang="en-US" dirty="0"/>
              <a:t>Complex model keeps learning</a:t>
            </a:r>
          </a:p>
          <a:p>
            <a:r>
              <a:rPr lang="en-US" dirty="0"/>
              <a:t>Simple model has better performance with small datasets</a:t>
            </a:r>
          </a:p>
          <a:p>
            <a:r>
              <a:rPr lang="en-US" dirty="0"/>
              <a:t>Complex model has better performance with big dataset</a:t>
            </a:r>
          </a:p>
        </p:txBody>
      </p:sp>
    </p:spTree>
    <p:extLst>
      <p:ext uri="{BB962C8B-B14F-4D97-AF65-F5344CB8AC3E}">
        <p14:creationId xmlns:p14="http://schemas.microsoft.com/office/powerpoint/2010/main" val="67527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Bias-Variance Trade Off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7273" cy="476990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test MSE for a given value (see the red line in ISLR figure 2.9 in above slide) can be decomposed into the sum of 3 fundamental quantities (see ISLR equation 2.7):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r>
                        <a:rPr lang="en-US" b="0" i="1" smtClean="0">
                          <a:latin typeface="Cambria Math" charset="0"/>
                        </a:rPr>
                        <m:t>[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𝑇𝑒𝑠𝑡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𝑇𝑒𝑠𝑡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Bias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Var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Irreducible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error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Equation 2.7 tells us that in order to minimize the expected test error,</a:t>
                </a:r>
                <a:br>
                  <a:rPr lang="en-US" dirty="0"/>
                </a:br>
                <a:r>
                  <a:rPr lang="en-US" dirty="0"/>
                  <a:t>we need to select a statistical learning method that simultaneously achieves </a:t>
                </a:r>
                <a:r>
                  <a:rPr lang="en-US" i="1" dirty="0"/>
                  <a:t>low variance </a:t>
                </a:r>
                <a:r>
                  <a:rPr lang="en-US" dirty="0"/>
                  <a:t>and </a:t>
                </a:r>
                <a:r>
                  <a:rPr lang="en-US" i="1" dirty="0"/>
                  <a:t>low bias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Also, the expected test MSE can never be less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variance of the irreducible error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refers to an observation from the </a:t>
                </a:r>
                <a:r>
                  <a:rPr lang="en-US"/>
                  <a:t>test data set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7273" cy="4769908"/>
              </a:xfrm>
              <a:blipFill>
                <a:blip r:embed="rId2"/>
                <a:stretch>
                  <a:fillRect l="-624" t="-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6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typically </a:t>
                </a:r>
                <a:r>
                  <a:rPr lang="en-US" i="1" dirty="0"/>
                  <a:t>accuracy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Accuracy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:r>
                  <a:rPr lang="en-US" dirty="0"/>
                  <a:t>I(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) is 1 if</a:t>
                </a:r>
                <a:r>
                  <a:rPr lang="en-US" i="1" dirty="0"/>
                  <a:t> a</a:t>
                </a:r>
                <a:r>
                  <a:rPr lang="en-US" dirty="0"/>
                  <a:t> is equal to </a:t>
                </a:r>
                <a:r>
                  <a:rPr lang="en-US" i="1" dirty="0"/>
                  <a:t>b</a:t>
                </a:r>
                <a:r>
                  <a:rPr lang="en-US" dirty="0"/>
                  <a:t>, and 0 otherwise.</a:t>
                </a:r>
              </a:p>
              <a:p>
                <a:r>
                  <a:rPr lang="en-US" dirty="0"/>
                  <a:t>What might be the problem with using accuracy?</a:t>
                </a:r>
                <a:br>
                  <a:rPr lang="en-US" dirty="0"/>
                </a:br>
                <a:r>
                  <a:rPr lang="en-US" dirty="0"/>
                  <a:t>(hint: what is the accuracy of an algorithm that predicts that every email received is not a spam?)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9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031"/>
            <a:ext cx="10515600" cy="194514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Accuracy is misleading for </a:t>
            </a:r>
            <a:r>
              <a:rPr lang="en-US" sz="2400" i="1" dirty="0"/>
              <a:t>unbalanced</a:t>
            </a:r>
            <a:r>
              <a:rPr lang="en-US" sz="2400" dirty="0"/>
              <a:t> datasets</a:t>
            </a:r>
            <a:endParaRPr lang="en-US" sz="2400" b="1" dirty="0"/>
          </a:p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6817"/>
              </p:ext>
            </p:extLst>
          </p:nvPr>
        </p:nvGraphicFramePr>
        <p:xfrm>
          <a:off x="935634" y="2982687"/>
          <a:ext cx="10620935" cy="3614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38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66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/>
              <a:t>Previous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a </a:t>
            </a:r>
            <a:r>
              <a:rPr lang="en-US" b="1" dirty="0"/>
              <a:t>statistical approach to learning</a:t>
            </a:r>
            <a:r>
              <a:rPr lang="en-US" dirty="0"/>
              <a:t> which acknowledges our uncertainty and noise in the data science process</a:t>
            </a:r>
          </a:p>
          <a:p>
            <a:r>
              <a:rPr lang="en-US" dirty="0"/>
              <a:t>We defined a </a:t>
            </a:r>
            <a:r>
              <a:rPr lang="en-US" b="1" dirty="0"/>
              <a:t>model </a:t>
            </a:r>
            <a:r>
              <a:rPr lang="en-US" dirty="0"/>
              <a:t>of the data</a:t>
            </a:r>
          </a:p>
          <a:p>
            <a:r>
              <a:rPr lang="en-US" dirty="0"/>
              <a:t>We estimated the parameters using </a:t>
            </a:r>
            <a:r>
              <a:rPr lang="en-US" b="1" dirty="0"/>
              <a:t>training data</a:t>
            </a:r>
          </a:p>
          <a:p>
            <a:r>
              <a:rPr lang="en-US" dirty="0"/>
              <a:t>We used the model to </a:t>
            </a:r>
            <a:r>
              <a:rPr lang="en-US" b="1" dirty="0"/>
              <a:t>predict </a:t>
            </a:r>
            <a:r>
              <a:rPr lang="en-US" dirty="0"/>
              <a:t>or </a:t>
            </a:r>
            <a:r>
              <a:rPr lang="en-US" b="1" dirty="0"/>
              <a:t>interpret</a:t>
            </a:r>
            <a:r>
              <a:rPr lang="en-US" dirty="0"/>
              <a:t> the results</a:t>
            </a:r>
          </a:p>
          <a:p>
            <a:r>
              <a:rPr lang="en-US" dirty="0"/>
              <a:t>We could use </a:t>
            </a:r>
            <a:r>
              <a:rPr lang="en-US" b="1" dirty="0"/>
              <a:t>supervised </a:t>
            </a:r>
            <a:r>
              <a:rPr lang="en-US" dirty="0"/>
              <a:t>or </a:t>
            </a:r>
            <a:r>
              <a:rPr lang="en-US" b="1" dirty="0"/>
              <a:t>unsupervised</a:t>
            </a:r>
            <a:r>
              <a:rPr lang="en-US" dirty="0"/>
              <a:t> learning to find relationships between variables</a:t>
            </a:r>
          </a:p>
          <a:p>
            <a:r>
              <a:rPr lang="en-US" dirty="0"/>
              <a:t>If variables are not quantitative, we used classification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171484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858"/>
            <a:ext cx="10515600" cy="2062841"/>
          </a:xfrm>
        </p:spPr>
        <p:txBody>
          <a:bodyPr>
            <a:normAutofit/>
          </a:bodyPr>
          <a:lstStyle/>
          <a:p>
            <a:r>
              <a:rPr lang="en-US" sz="2400" dirty="0"/>
              <a:t>Accuracy is misleading for </a:t>
            </a:r>
            <a:r>
              <a:rPr lang="en-US" sz="2400" i="1" dirty="0"/>
              <a:t>unbalanced</a:t>
            </a:r>
            <a:r>
              <a:rPr lang="en-US" sz="2400" dirty="0"/>
              <a:t> datasets</a:t>
            </a:r>
            <a:endParaRPr lang="en-US" sz="2400" b="1" dirty="0"/>
          </a:p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79863"/>
              </p:ext>
            </p:extLst>
          </p:nvPr>
        </p:nvGraphicFramePr>
        <p:xfrm>
          <a:off x="1218663" y="3261821"/>
          <a:ext cx="10332740" cy="343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4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9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</a:t>
                      </a:r>
                    </a:p>
                    <a:p>
                      <a:pPr algn="ctr"/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0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S/NS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NS/NS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62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4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1145"/>
              </p:ext>
            </p:extLst>
          </p:nvPr>
        </p:nvGraphicFramePr>
        <p:xfrm>
          <a:off x="1545234" y="2819399"/>
          <a:ext cx="8363616" cy="360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91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 </a:t>
                      </a:r>
                    </a:p>
                    <a:p>
                      <a:pPr algn="ctr"/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09B0C0-91B2-41BF-B266-A3612D043495}"/>
              </a:ext>
            </a:extLst>
          </p:cNvPr>
          <p:cNvSpPr txBox="1"/>
          <p:nvPr/>
        </p:nvSpPr>
        <p:spPr>
          <a:xfrm>
            <a:off x="996043" y="1600200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Assume positive = not spam, and negative = not spam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3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5330"/>
          </a:xfrm>
        </p:spPr>
        <p:txBody>
          <a:bodyPr/>
          <a:lstStyle/>
          <a:p>
            <a:r>
              <a:rPr lang="en-US" dirty="0"/>
              <a:t>Common statistics from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211"/>
            <a:ext cx="9949964" cy="3076697"/>
          </a:xfrm>
        </p:spPr>
        <p:txBody>
          <a:bodyPr>
            <a:normAutofit/>
          </a:bodyPr>
          <a:lstStyle/>
          <a:p>
            <a:r>
              <a:rPr lang="en-US" sz="2000" b="1" dirty="0"/>
              <a:t>True positive rate (TPR)</a:t>
            </a:r>
            <a:r>
              <a:rPr lang="en-US" sz="2000" dirty="0"/>
              <a:t>, </a:t>
            </a:r>
            <a:r>
              <a:rPr lang="en-US" sz="2000" b="1" dirty="0"/>
              <a:t>recall</a:t>
            </a:r>
            <a:r>
              <a:rPr lang="en-US" sz="2000" dirty="0"/>
              <a:t>, sensitivity: TP / true condition positive</a:t>
            </a:r>
          </a:p>
          <a:p>
            <a:r>
              <a:rPr lang="en-US" sz="2000" b="1" dirty="0"/>
              <a:t>True negative rate (TNR), </a:t>
            </a:r>
            <a:r>
              <a:rPr lang="en-US" sz="2000" dirty="0"/>
              <a:t>specificity: TN / true condition negative</a:t>
            </a:r>
          </a:p>
          <a:p>
            <a:r>
              <a:rPr lang="en-US" sz="2000" b="1" dirty="0"/>
              <a:t>Precision</a:t>
            </a:r>
            <a:r>
              <a:rPr lang="en-US" sz="2000" dirty="0"/>
              <a:t>: TP / predicted condition positive</a:t>
            </a:r>
          </a:p>
          <a:p>
            <a:r>
              <a:rPr lang="en-US" sz="2000" b="1" dirty="0"/>
              <a:t>Accuracy</a:t>
            </a:r>
            <a:r>
              <a:rPr lang="en-US" sz="2000" dirty="0"/>
              <a:t>: (TP + TN) / total population</a:t>
            </a:r>
            <a:endParaRPr lang="en-US" sz="2000" b="1" dirty="0"/>
          </a:p>
          <a:p>
            <a:r>
              <a:rPr lang="en-US" sz="2000" dirty="0"/>
              <a:t>False Positive Rate (FPR): 1 – (TN / true condition negative) = 1 - TNR</a:t>
            </a:r>
          </a:p>
          <a:p>
            <a:r>
              <a:rPr lang="en-US" sz="2000" dirty="0"/>
              <a:t>Prevalence: true condition positive / total population</a:t>
            </a:r>
          </a:p>
          <a:p>
            <a:r>
              <a:rPr lang="en-US" sz="2000" dirty="0"/>
              <a:t>See: </a:t>
            </a:r>
            <a:r>
              <a:rPr lang="en-US" sz="2000" dirty="0">
                <a:hlinkClick r:id="rId3"/>
              </a:rPr>
              <a:t>https://en.wikipedia.org/wiki/Confusion_matrix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5848"/>
              </p:ext>
            </p:extLst>
          </p:nvPr>
        </p:nvGraphicFramePr>
        <p:xfrm>
          <a:off x="3579606" y="3005383"/>
          <a:ext cx="8363616" cy="3487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82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59F7-A008-4DD8-BABF-ABFADC30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073A-EDAE-467A-93D2-5E2AE45B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machine learning test was developed to predict diabetes.</a:t>
            </a:r>
          </a:p>
          <a:p>
            <a:r>
              <a:rPr lang="en-US" dirty="0"/>
              <a:t>A group of study subjects is collected where some subjects are known to have diabetes and some do not have diabetes.</a:t>
            </a:r>
          </a:p>
          <a:p>
            <a:r>
              <a:rPr lang="en-US" dirty="0"/>
              <a:t>A true prediction means that a subject is predicted to have diabetes</a:t>
            </a:r>
          </a:p>
          <a:p>
            <a:r>
              <a:rPr lang="en-US" dirty="0"/>
              <a:t>A false prediction means that the subject is predicted to not have diabetes</a:t>
            </a:r>
          </a:p>
        </p:txBody>
      </p:sp>
    </p:spTree>
    <p:extLst>
      <p:ext uri="{BB962C8B-B14F-4D97-AF65-F5344CB8AC3E}">
        <p14:creationId xmlns:p14="http://schemas.microsoft.com/office/powerpoint/2010/main" val="449220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897D-F1AC-41B6-AFF5-965D99CA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5E5C-E6BA-4FDD-BAA4-E7522E51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 metrics answer the following questions:</a:t>
            </a:r>
          </a:p>
          <a:p>
            <a:r>
              <a:rPr lang="en-US" b="1" dirty="0"/>
              <a:t>TPR / Recall</a:t>
            </a:r>
            <a:r>
              <a:rPr lang="en-US" dirty="0"/>
              <a:t>: Out of all the subjects that were truly diabetic, how many did we predict to be diabetic</a:t>
            </a:r>
          </a:p>
          <a:p>
            <a:r>
              <a:rPr lang="en-US" b="1" dirty="0"/>
              <a:t>TNR / Specificity</a:t>
            </a:r>
            <a:r>
              <a:rPr lang="en-US" dirty="0"/>
              <a:t>: Out of all the subjects that did not have diabetes, how many did we predict to not have diabetes</a:t>
            </a:r>
          </a:p>
          <a:p>
            <a:r>
              <a:rPr lang="en-US" b="1" dirty="0"/>
              <a:t>Precision</a:t>
            </a:r>
            <a:r>
              <a:rPr lang="en-US" dirty="0"/>
              <a:t>:  How many subjects labeled as being diabetic were actually diabetic</a:t>
            </a:r>
          </a:p>
          <a:p>
            <a:r>
              <a:rPr lang="en-US" b="1" dirty="0"/>
              <a:t>Accuracy</a:t>
            </a:r>
            <a:r>
              <a:rPr lang="en-US" dirty="0"/>
              <a:t>:  How many subjects were correctly predicted to have diabetes out of all subjects in the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83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01F5-AA6A-4B21-B464-1BCBF7A8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991B-4A34-409C-A7B4-0161F7ED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Confusion matrix metric interpretation</a:t>
            </a:r>
          </a:p>
          <a:p>
            <a:r>
              <a:rPr lang="en-US" b="1" dirty="0"/>
              <a:t>TPR / Recall</a:t>
            </a:r>
            <a:r>
              <a:rPr lang="en-US" dirty="0"/>
              <a:t>: Use when false positives are better than false negatives. Using this metric, it’s better to label a healthy subject diabetic rather than a diabetic subject healthy.</a:t>
            </a:r>
          </a:p>
          <a:p>
            <a:r>
              <a:rPr lang="en-US" b="1" dirty="0"/>
              <a:t>TNR / Specificity</a:t>
            </a:r>
            <a:r>
              <a:rPr lang="en-US" dirty="0"/>
              <a:t>:  Use when you want to minimize false positives.  Using this metric, you don’t want to classify any subjects with diabetes that do not have diabetes.</a:t>
            </a:r>
          </a:p>
          <a:p>
            <a:r>
              <a:rPr lang="en-US" b="1" dirty="0"/>
              <a:t>Precision</a:t>
            </a:r>
            <a:r>
              <a:rPr lang="en-US" dirty="0"/>
              <a:t>:  Use in cases where high confidence in true positives is desirable.  Maximizes the chance that a positive diabetes prediction is correct at the expense of missing some subjects that actually have diabetes.</a:t>
            </a:r>
          </a:p>
          <a:p>
            <a:r>
              <a:rPr lang="en-US" b="1" dirty="0"/>
              <a:t>Accuracy</a:t>
            </a:r>
            <a:r>
              <a:rPr lang="en-US" dirty="0"/>
              <a:t>:  Only works well for balanced data sets.  Probably not appropriate for a diabetes test.</a:t>
            </a:r>
          </a:p>
        </p:txBody>
      </p:sp>
    </p:spTree>
    <p:extLst>
      <p:ext uri="{BB962C8B-B14F-4D97-AF65-F5344CB8AC3E}">
        <p14:creationId xmlns:p14="http://schemas.microsoft.com/office/powerpoint/2010/main" val="1557948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8313"/>
          </a:xfrm>
        </p:spPr>
        <p:txBody>
          <a:bodyPr>
            <a:normAutofit/>
          </a:bodyPr>
          <a:lstStyle/>
          <a:p>
            <a:r>
              <a:rPr lang="en-US" dirty="0"/>
              <a:t>ROC was originally developed during world war 2 to measure the ability of radar receiver operators to distinguish between real aircraft targets and “false alarms” on the radar screens.</a:t>
            </a:r>
          </a:p>
          <a:p>
            <a:r>
              <a:rPr lang="en-US" dirty="0"/>
              <a:t>ROC is typically used for models that predict the probability of 2 class outcomes</a:t>
            </a:r>
          </a:p>
          <a:p>
            <a:r>
              <a:rPr lang="en-US" b="1" dirty="0"/>
              <a:t>The key to understanding ROC </a:t>
            </a:r>
          </a:p>
          <a:p>
            <a:pPr lvl="1"/>
            <a:r>
              <a:rPr lang="en-US" b="1" dirty="0"/>
              <a:t>TPR and FPR values are calculated across a range of thresholds where the threshold is compared against the model probability prediction to determine the class</a:t>
            </a:r>
          </a:p>
          <a:p>
            <a:pPr lvl="1"/>
            <a:r>
              <a:rPr lang="en-US" b="1" dirty="0"/>
              <a:t>The resulting data is plotted as TPR vs. FPR</a:t>
            </a:r>
          </a:p>
        </p:txBody>
      </p:sp>
    </p:spTree>
    <p:extLst>
      <p:ext uri="{BB962C8B-B14F-4D97-AF65-F5344CB8AC3E}">
        <p14:creationId xmlns:p14="http://schemas.microsoft.com/office/powerpoint/2010/main" val="120238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6"/>
          </a:xfrm>
        </p:spPr>
        <p:txBody>
          <a:bodyPr>
            <a:normAutofit/>
          </a:bodyPr>
          <a:lstStyle/>
          <a:p>
            <a:r>
              <a:rPr lang="en-US" sz="2400" dirty="0"/>
              <a:t>The ROC curve uses TP and FP cells in the confusion matrix (shown in red). </a:t>
            </a:r>
          </a:p>
          <a:p>
            <a:r>
              <a:rPr lang="en-US" sz="2400" dirty="0"/>
              <a:t>A threshold is used to determine spam vs. not spam (see threshold col in table below)</a:t>
            </a:r>
          </a:p>
          <a:p>
            <a:r>
              <a:rPr lang="en-US" sz="2400" dirty="0"/>
              <a:t>The resulting plot is called a 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61659"/>
              </p:ext>
            </p:extLst>
          </p:nvPr>
        </p:nvGraphicFramePr>
        <p:xfrm>
          <a:off x="838200" y="3792538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31429" y="3375294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68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0920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08470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61791" y="3219479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 =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/ 2</a:t>
            </a:r>
          </a:p>
          <a:p>
            <a:r>
              <a:rPr lang="en-US" dirty="0"/>
              <a:t>FPR = 1 – 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/ 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9308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classify as spam if classifier predicts with more than 50% 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true condition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1 – (TN / true condition negative) = 1 - TNR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1014194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3164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11496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61791" y="3219479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 = 1</a:t>
            </a:r>
          </a:p>
          <a:p>
            <a:r>
              <a:rPr lang="en-US" dirty="0"/>
              <a:t>FPR = 1 – (1 / 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75115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classify as spam if classifier predicts with more than 10% 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true condition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1 – (TN / true condition negative) = 1 - TNR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384186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469"/>
            <a:ext cx="10515600" cy="4163009"/>
          </a:xfrm>
        </p:spPr>
        <p:txBody>
          <a:bodyPr>
            <a:normAutofit/>
          </a:bodyPr>
          <a:lstStyle/>
          <a:p>
            <a:r>
              <a:rPr lang="en-US" dirty="0"/>
              <a:t>Generalization is the performance of a learning method on independent </a:t>
            </a:r>
            <a:r>
              <a:rPr lang="en-US" b="1" dirty="0"/>
              <a:t>test data</a:t>
            </a:r>
          </a:p>
          <a:p>
            <a:r>
              <a:rPr lang="en-US" dirty="0"/>
              <a:t>Generalization performance guides the choice of learning method or model</a:t>
            </a:r>
          </a:p>
          <a:p>
            <a:r>
              <a:rPr lang="en-US" b="1" dirty="0"/>
              <a:t>Why don’t we teach the </a:t>
            </a:r>
            <a:r>
              <a:rPr lang="en-US" b="1" i="1" dirty="0"/>
              <a:t>best method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David Wolpert: American Computer Scientist and </a:t>
            </a:r>
            <a:r>
              <a:rPr lang="en-US" dirty="0" err="1"/>
              <a:t>Mathemetician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Because there is no free lunch in statistics</a:t>
            </a:r>
            <a:r>
              <a:rPr lang="en-US" dirty="0"/>
              <a:t>: </a:t>
            </a:r>
            <a:r>
              <a:rPr lang="en-US" i="1" dirty="0"/>
              <a:t>David Wolpert</a:t>
            </a:r>
            <a:r>
              <a:rPr lang="en-US" dirty="0"/>
              <a:t>, “The Lack of A Priori Distinctions Between Learning Algorithms“, 1996</a:t>
            </a:r>
          </a:p>
          <a:p>
            <a:pPr lvl="1"/>
            <a:r>
              <a:rPr lang="en-US" dirty="0"/>
              <a:t>A Priori:  Reasoning or knowledge which proceeds from theoretical deduction rather than from observation or experience.</a:t>
            </a:r>
          </a:p>
        </p:txBody>
      </p:sp>
    </p:spTree>
    <p:extLst>
      <p:ext uri="{BB962C8B-B14F-4D97-AF65-F5344CB8AC3E}">
        <p14:creationId xmlns:p14="http://schemas.microsoft.com/office/powerpoint/2010/main" val="910819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63009"/>
            <a:ext cx="89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previous 2 slides, we calculated the TPR and FPR for thresholds 0.1 and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practice, we would calculate TPR and FPF for many more thresholds than just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example, we show the two thresholds in the plot below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162" y="5780306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68162" y="3276592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6797" y="586110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15258" y="43306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4222397" y="4343394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81078" y="580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99684" y="5802082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6062" y="3272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418340" y="3820252"/>
            <a:ext cx="840181" cy="52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7431" y="360316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0.5</a:t>
            </a:r>
          </a:p>
        </p:txBody>
      </p:sp>
      <p:sp>
        <p:nvSpPr>
          <p:cNvPr id="24" name="Oval 23"/>
          <p:cNvSpPr/>
          <p:nvPr/>
        </p:nvSpPr>
        <p:spPr>
          <a:xfrm>
            <a:off x="6754650" y="323305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6950594" y="3183200"/>
            <a:ext cx="849090" cy="4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99684" y="299853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0.1</a:t>
            </a:r>
          </a:p>
        </p:txBody>
      </p:sp>
    </p:spTree>
    <p:extLst>
      <p:ext uri="{BB962C8B-B14F-4D97-AF65-F5344CB8AC3E}">
        <p14:creationId xmlns:p14="http://schemas.microsoft.com/office/powerpoint/2010/main" val="1579800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713" y="2087592"/>
            <a:ext cx="48445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we connect a smooth line between the 2 points in this example, we can visualize what the ROC curve might look like if we calculated TPR and FPR for more than just 2 thresholds.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the ROC Curve, we can pick threshold values that optimize a desired outcome.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 It might be better for a medical test to allow more false positives so the test doesn’t miss a true positive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57257" y="4788429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57257" y="2284715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74136" y="488758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859557" y="33998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411492" y="335151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70173" y="481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88779" y="4810205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5157" y="2280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9943745" y="2241180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335486" y="2170420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4FAD8-C6F7-4B25-B9D2-1A8898976C59}"/>
              </a:ext>
            </a:extLst>
          </p:cNvPr>
          <p:cNvSpPr txBox="1"/>
          <p:nvPr/>
        </p:nvSpPr>
        <p:spPr>
          <a:xfrm>
            <a:off x="5330798" y="5310430"/>
            <a:ext cx="677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Activity:  Which point in the plot above is better for the medical test?</a:t>
            </a:r>
          </a:p>
        </p:txBody>
      </p:sp>
    </p:spTree>
    <p:extLst>
      <p:ext uri="{BB962C8B-B14F-4D97-AF65-F5344CB8AC3E}">
        <p14:creationId xmlns:p14="http://schemas.microsoft.com/office/powerpoint/2010/main" val="947733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Measuring generalization performance: ROC curve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082" y="1871452"/>
            <a:ext cx="4767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Plot TPR vs. FPF for every threshold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Area Under the Curve (AUC) represents the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Higher AUC means better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AUC for the red diagonal line represents the “random guess” performance.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58747" y="4564461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58747" y="2060747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68726" y="467572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961047" y="321314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512982" y="3127549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71663" y="458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39151" y="5995684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6647" y="2056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10045235" y="2017212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436976" y="1946452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</p:cNvCxnSpPr>
          <p:nvPr/>
        </p:nvCxnSpPr>
        <p:spPr>
          <a:xfrm flipV="1">
            <a:off x="6436976" y="2017213"/>
            <a:ext cx="4767942" cy="2525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800000">
            <a:off x="8338087" y="314971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classifier</a:t>
            </a:r>
          </a:p>
        </p:txBody>
      </p:sp>
    </p:spTree>
    <p:extLst>
      <p:ext uri="{BB962C8B-B14F-4D97-AF65-F5344CB8AC3E}">
        <p14:creationId xmlns:p14="http://schemas.microsoft.com/office/powerpoint/2010/main" val="1768693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diabetes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88089"/>
              </a:xfrm>
            </p:spPr>
            <p:txBody>
              <a:bodyPr/>
              <a:lstStyle/>
              <a:p>
                <a:r>
                  <a:rPr lang="en-US" dirty="0"/>
                  <a:t>Logistic regression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sigmoid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And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sigmoid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Finding the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/>
                  <a:t> is also done by maximum likelihood estimation!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88089"/>
              </a:xfrm>
              <a:blipFill rotWithShape="0">
                <a:blip r:embed="rId2"/>
                <a:stretch>
                  <a:fillRect l="-1043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49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diabetes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2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assume that disease progression greater than 250 is really bad</a:t>
            </a:r>
          </a:p>
          <a:p>
            <a:r>
              <a:rPr lang="en-US" dirty="0"/>
              <a:t>We want to predict really bad progressions</a:t>
            </a:r>
          </a:p>
          <a:p>
            <a:r>
              <a:rPr lang="en-US" dirty="0"/>
              <a:t>Unbalanced because 10% of people have bad levels of progression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58" y="3197678"/>
            <a:ext cx="4978400" cy="346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4316" y="4100231"/>
            <a:ext cx="45014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Area under the curve = 0.9</a:t>
            </a:r>
          </a:p>
          <a:p>
            <a:r>
              <a:rPr lang="en-US" sz="3000" dirty="0"/>
              <a:t>Using all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87829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470"/>
            <a:ext cx="10515600" cy="1896042"/>
          </a:xfrm>
        </p:spPr>
        <p:txBody>
          <a:bodyPr>
            <a:normAutofit fontScale="92500"/>
          </a:bodyPr>
          <a:lstStyle/>
          <a:p>
            <a:r>
              <a:rPr lang="en-US" dirty="0"/>
              <a:t>The no free lunch theorem implies that we need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Learn about the </a:t>
            </a:r>
            <a:r>
              <a:rPr lang="en-US" b="1" dirty="0"/>
              <a:t>particular dataset </a:t>
            </a:r>
            <a:r>
              <a:rPr lang="en-US" dirty="0"/>
              <a:t>we are working on (data science!)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Select the best method </a:t>
            </a:r>
            <a:r>
              <a:rPr lang="en-US" dirty="0"/>
              <a:t>using generalization performance (data science!)</a:t>
            </a:r>
          </a:p>
          <a:p>
            <a:r>
              <a:rPr lang="en-US" dirty="0"/>
              <a:t>Essentially, there is no rule that maps the best model to each situation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9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125"/>
            <a:ext cx="10841736" cy="1325563"/>
          </a:xfrm>
        </p:spPr>
        <p:txBody>
          <a:bodyPr/>
          <a:lstStyle/>
          <a:p>
            <a:r>
              <a:rPr lang="en-US" dirty="0"/>
              <a:t>Measuring Generalization Performance: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3200" dirty="0"/>
                  <a:t>We need to define a loss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𝑙</m:t>
                    </m:r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𝑌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1200"/>
                  </a:spcAft>
                </a:pPr>
                <a:r>
                  <a:rPr lang="en-US" sz="3200" dirty="0"/>
                  <a:t>Examples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 Squared Error for regression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𝑙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𝑌</m:t>
                    </m:r>
                    <m:r>
                      <a:rPr lang="en-US" sz="2800" b="0" i="0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𝑋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  <m:r>
                      <a:rPr lang="en-US" sz="2800" b="0" i="0" smtClean="0">
                        <a:latin typeface="Cambria Math" charset="0"/>
                      </a:rPr>
                      <m:t>)</m:t>
                    </m:r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Zero-one loss for classification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𝑌</m:t>
                        </m:r>
                        <m:r>
                          <a:rPr lang="en-US" sz="280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I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≠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sz="2800" dirty="0"/>
                </a:br>
                <a:r>
                  <a:rPr lang="en-US" sz="2800" dirty="0"/>
                  <a:t>where I(</a:t>
                </a:r>
                <a:r>
                  <a:rPr lang="en-US" sz="2800" i="1" dirty="0"/>
                  <a:t>a</a:t>
                </a:r>
                <a:r>
                  <a:rPr lang="en-US" sz="2800" dirty="0"/>
                  <a:t>) is an “indicator” variable that equals 1 when the prediction is not equal to the true value (a == true).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If the indicator == 0, the </a:t>
                </a:r>
                <a:r>
                  <a:rPr lang="en-US" sz="2800" i="1" dirty="0" err="1"/>
                  <a:t>i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observation was classified correctly.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  <a:blipFill>
                <a:blip r:embed="rId3"/>
                <a:stretch>
                  <a:fillRect l="-1217" t="-393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2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Test error and expected 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Test error is the prediction error over an </a:t>
                </a:r>
                <a:r>
                  <a:rPr lang="en-US" i="1" dirty="0"/>
                  <a:t>independent </a:t>
                </a:r>
                <a:r>
                  <a:rPr lang="en-US" dirty="0"/>
                  <a:t>test sample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Err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𝛵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where both </a:t>
                </a:r>
                <a:r>
                  <a:rPr lang="en-US" i="1" dirty="0"/>
                  <a:t>Y</a:t>
                </a:r>
                <a:r>
                  <a:rPr lang="en-US" dirty="0"/>
                  <a:t> and </a:t>
                </a:r>
                <a:r>
                  <a:rPr lang="en-US" i="1" dirty="0"/>
                  <a:t>X</a:t>
                </a:r>
                <a:r>
                  <a:rPr lang="en-US" dirty="0"/>
                  <a:t> are randomly sampled with a fixed training set </a:t>
                </a:r>
                <a:r>
                  <a:rPr lang="en-US" i="1" dirty="0"/>
                  <a:t>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related quantity is the expected prediction error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Err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</m:t>
                    </m:r>
                    <m:r>
                      <a:rPr lang="en-US" b="0" i="0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Err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𝛵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where everything is random including the training dataset.</a:t>
                </a:r>
              </a:p>
              <a:p>
                <a:endParaRPr lang="en-US" dirty="0"/>
              </a:p>
              <a:p>
                <a:r>
                  <a:rPr lang="en-US" dirty="0"/>
                  <a:t>Most methods effectively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Err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Err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𝛵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  <a:blipFill rotWithShape="0">
                <a:blip r:embed="rId3"/>
                <a:stretch>
                  <a:fillRect l="-1043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06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expected test error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 and assessment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Splits to estimate the expected test error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7078263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Often, models have differing degrees of complexity controlled by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i="1" dirty="0"/>
                  <a:t>Training data</a:t>
                </a:r>
                <a:r>
                  <a:rPr lang="en-US" dirty="0"/>
                  <a:t> is used to </a:t>
                </a:r>
                <a:r>
                  <a:rPr lang="en-US" b="1" dirty="0"/>
                  <a:t>fit</a:t>
                </a:r>
                <a:r>
                  <a:rPr lang="en-US" dirty="0"/>
                  <a:t> one model.</a:t>
                </a:r>
              </a:p>
              <a:p>
                <a:r>
                  <a:rPr lang="en-US" i="1" dirty="0"/>
                  <a:t>Validation</a:t>
                </a:r>
                <a:r>
                  <a:rPr lang="en-US" dirty="0"/>
                  <a:t> is used to select model hyper parameters and determines model </a:t>
                </a:r>
                <a:r>
                  <a:rPr lang="en-US" b="1" dirty="0"/>
                  <a:t>complexity</a:t>
                </a:r>
              </a:p>
              <a:p>
                <a:r>
                  <a:rPr lang="en-US" i="1" dirty="0"/>
                  <a:t>Test</a:t>
                </a:r>
                <a:r>
                  <a:rPr lang="en-US" dirty="0"/>
                  <a:t> is used to estimate </a:t>
                </a:r>
                <a:r>
                  <a:rPr lang="en-US" b="1" dirty="0"/>
                  <a:t>expected test error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891" t="-3311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918049" y="501635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 selection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29668" y="5016355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assessment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7390" y="501635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 fitting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7390" y="3319462"/>
            <a:ext cx="5187998" cy="5016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315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expected test error: training data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test split</a:t>
            </a:r>
            <a:r>
              <a:rPr lang="en-US" dirty="0"/>
              <a:t> should </a:t>
            </a:r>
            <a:r>
              <a:rPr lang="en-US" b="1" u="sng" dirty="0"/>
              <a:t>only</a:t>
            </a:r>
            <a:r>
              <a:rPr lang="en-US" dirty="0"/>
              <a:t> be used at the end of the data science.</a:t>
            </a:r>
          </a:p>
          <a:p>
            <a:r>
              <a:rPr lang="en-US" dirty="0"/>
              <a:t>If we compare two models in diabetes dataset: linear regression using BMI (M1) and linear regression using BMI and age (M2) (from the </a:t>
            </a:r>
            <a:r>
              <a:rPr lang="en-US" dirty="0" err="1"/>
              <a:t>regression_model_comparison.ipynb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fit: </a:t>
            </a:r>
            <a:br>
              <a:rPr lang="en-US" dirty="0"/>
            </a:br>
            <a:r>
              <a:rPr lang="en-US" dirty="0"/>
              <a:t>M1 MSE (training) = </a:t>
            </a:r>
            <a:r>
              <a:rPr lang="is-IS" dirty="0"/>
              <a:t>3723, </a:t>
            </a:r>
            <a:r>
              <a:rPr lang="is-IS" b="1" dirty="0"/>
              <a:t>M2 MSE  (training) = 3680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dirty="0"/>
              <a:t>Model selection:</a:t>
            </a:r>
            <a:br>
              <a:rPr lang="is-IS" dirty="0"/>
            </a:br>
            <a:r>
              <a:rPr lang="is-IS" b="1" dirty="0"/>
              <a:t>M1 MSE (validation) = 4582</a:t>
            </a:r>
            <a:r>
              <a:rPr lang="is-IS" dirty="0"/>
              <a:t>, M2 MSE (validation) = </a:t>
            </a:r>
            <a:r>
              <a:rPr lang="fi-FI" dirty="0"/>
              <a:t>4618</a:t>
            </a:r>
          </a:p>
          <a:p>
            <a:pPr marL="914400" lvl="1" indent="-457200">
              <a:buFont typeface="+mj-lt"/>
              <a:buAutoNum type="arabicPeriod"/>
            </a:pP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assessment</a:t>
            </a:r>
            <a:r>
              <a:rPr lang="fi-FI" dirty="0"/>
              <a:t>:</a:t>
            </a:r>
            <a:br>
              <a:rPr lang="fi-FI" dirty="0"/>
            </a:br>
            <a:r>
              <a:rPr lang="fi-FI" b="1" dirty="0"/>
              <a:t>M1 MSE (</a:t>
            </a:r>
            <a:r>
              <a:rPr lang="fi-FI" b="1" dirty="0" err="1"/>
              <a:t>test</a:t>
            </a:r>
            <a:r>
              <a:rPr lang="fi-FI" b="1" dirty="0"/>
              <a:t>) = </a:t>
            </a:r>
            <a:r>
              <a:rPr lang="is-IS" b="1" dirty="0"/>
              <a:t>3925</a:t>
            </a:r>
          </a:p>
        </p:txBody>
      </p:sp>
    </p:spTree>
    <p:extLst>
      <p:ext uri="{BB962C8B-B14F-4D97-AF65-F5344CB8AC3E}">
        <p14:creationId xmlns:p14="http://schemas.microsoft.com/office/powerpoint/2010/main" val="78621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expected test error: variable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procedure can be generalized to answer the question:</a:t>
            </a:r>
          </a:p>
          <a:p>
            <a:pPr lvl="1"/>
            <a:r>
              <a:rPr lang="en-US" dirty="0"/>
              <a:t>Which variables should be included in the model?</a:t>
            </a:r>
          </a:p>
          <a:p>
            <a:r>
              <a:rPr lang="en-US" dirty="0"/>
              <a:t>One of the simplest such procedures is the forward stepwise selection algorithm (See ISLR 6.1.2):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with no </a:t>
            </a:r>
            <a:r>
              <a:rPr lang="en-US" dirty="0" err="1"/>
              <a:t>predicors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predictor_count</a:t>
            </a:r>
            <a:r>
              <a:rPr lang="en-US" dirty="0"/>
              <a:t> from 0 to </a:t>
            </a:r>
            <a:r>
              <a:rPr lang="en-US" i="1" dirty="0"/>
              <a:t>num_predictors-1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 </a:t>
            </a:r>
            <a:r>
              <a:rPr lang="en-US" i="1" dirty="0" err="1"/>
              <a:t>num_predictors</a:t>
            </a:r>
            <a:r>
              <a:rPr lang="en-US" i="1" dirty="0"/>
              <a:t> – </a:t>
            </a:r>
            <a:r>
              <a:rPr lang="en-US" i="1" dirty="0" err="1"/>
              <a:t>predictor_count</a:t>
            </a:r>
            <a:r>
              <a:rPr lang="en-US" dirty="0"/>
              <a:t> models which add one variable to the current model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none of the models has lower validation error than current model, then break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the predictor with the lowest validation error to the model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Repeat until the next predictor in ‘1’ above does not improve model performance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Return current model</a:t>
            </a:r>
          </a:p>
          <a:p>
            <a:r>
              <a:rPr lang="en-US" dirty="0"/>
              <a:t>This procedure selects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bmi</a:t>
            </a:r>
            <a:r>
              <a:rPr lang="nl-NL" dirty="0"/>
              <a:t>, map, </a:t>
            </a:r>
            <a:r>
              <a:rPr lang="nl-NL" dirty="0" err="1"/>
              <a:t>tc</a:t>
            </a:r>
            <a:r>
              <a:rPr lang="nl-NL" dirty="0"/>
              <a:t>, </a:t>
            </a:r>
            <a:r>
              <a:rPr lang="nl-NL" dirty="0" err="1"/>
              <a:t>ltg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glu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most important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 test error of </a:t>
            </a:r>
            <a:r>
              <a:rPr lang="is-IS" b="1" dirty="0"/>
              <a:t>3324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4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32475</TotalTime>
  <Words>3068</Words>
  <Application>Microsoft Office PowerPoint</Application>
  <PresentationFormat>Widescreen</PresentationFormat>
  <Paragraphs>410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IST718 Assessing Model Accuracy </vt:lpstr>
      <vt:lpstr>From The Previous Class</vt:lpstr>
      <vt:lpstr>Generalization performance</vt:lpstr>
      <vt:lpstr>Generalization performance (2)</vt:lpstr>
      <vt:lpstr>Measuring Generalization Performance: Theory</vt:lpstr>
      <vt:lpstr>Measuring generalization performance: Test error and expected prediction error</vt:lpstr>
      <vt:lpstr>Estimating the expected test error</vt:lpstr>
      <vt:lpstr>Estimating the expected test error: training data splits</vt:lpstr>
      <vt:lpstr>Estimating the expected test error: variable selection</vt:lpstr>
      <vt:lpstr>Estimating the expected test error: k-fold cross validation</vt:lpstr>
      <vt:lpstr>What is Model Bias and Variance</vt:lpstr>
      <vt:lpstr>Bias / Variance Tradeoff</vt:lpstr>
      <vt:lpstr>The Bias-Variance decomposition</vt:lpstr>
      <vt:lpstr>The Bias-Variance decomposition (2)</vt:lpstr>
      <vt:lpstr>The Bias-Variance decomposition (3)</vt:lpstr>
      <vt:lpstr>Bias-Variance decomposition: the learning curve</vt:lpstr>
      <vt:lpstr>The Bias-Variance Trade Off Equation</vt:lpstr>
      <vt:lpstr>Measuring generalization performance: classification</vt:lpstr>
      <vt:lpstr>Confusion Matrix</vt:lpstr>
      <vt:lpstr>Confusion matrix</vt:lpstr>
      <vt:lpstr>Confusion Matrix</vt:lpstr>
      <vt:lpstr>Common statistics from confusion matrix</vt:lpstr>
      <vt:lpstr>Performance Measurement Interpretation</vt:lpstr>
      <vt:lpstr>Performance Measurement Interpretation</vt:lpstr>
      <vt:lpstr>Performance Measurement Interpretation</vt:lpstr>
      <vt:lpstr>Receiver Operating Characteristic (ROC) Curve</vt:lpstr>
      <vt:lpstr>Receiver Operating Characteristic (ROC) Curve</vt:lpstr>
      <vt:lpstr>ROC Curve</vt:lpstr>
      <vt:lpstr>ROC Curve</vt:lpstr>
      <vt:lpstr>Measuring generalization performance: ROC curve</vt:lpstr>
      <vt:lpstr>Measuring generalization performance: ROC curve</vt:lpstr>
      <vt:lpstr>Measuring generalization performance: ROC curve (2)</vt:lpstr>
      <vt:lpstr>Classification in diabetes example</vt:lpstr>
      <vt:lpstr>Classification in diabetes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</dc:title>
  <dc:creator>Michael Fudge</dc:creator>
  <cp:lastModifiedBy>Will</cp:lastModifiedBy>
  <cp:revision>583</cp:revision>
  <dcterms:created xsi:type="dcterms:W3CDTF">2016-08-27T13:50:21Z</dcterms:created>
  <dcterms:modified xsi:type="dcterms:W3CDTF">2020-02-25T01:33:34Z</dcterms:modified>
</cp:coreProperties>
</file>