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9"/>
  </p:notesMasterIdLst>
  <p:sldIdLst>
    <p:sldId id="256" r:id="rId2"/>
    <p:sldId id="257" r:id="rId3"/>
    <p:sldId id="261" r:id="rId4"/>
    <p:sldId id="260" r:id="rId5"/>
    <p:sldId id="264" r:id="rId6"/>
    <p:sldId id="258" r:id="rId7"/>
    <p:sldId id="263" r:id="rId8"/>
    <p:sldId id="283" r:id="rId9"/>
    <p:sldId id="266" r:id="rId10"/>
    <p:sldId id="268" r:id="rId11"/>
    <p:sldId id="267" r:id="rId12"/>
    <p:sldId id="269" r:id="rId13"/>
    <p:sldId id="271" r:id="rId14"/>
    <p:sldId id="270" r:id="rId15"/>
    <p:sldId id="273" r:id="rId16"/>
    <p:sldId id="274" r:id="rId17"/>
    <p:sldId id="275" r:id="rId18"/>
    <p:sldId id="276" r:id="rId19"/>
    <p:sldId id="272" r:id="rId20"/>
    <p:sldId id="277" r:id="rId21"/>
    <p:sldId id="280" r:id="rId22"/>
    <p:sldId id="278" r:id="rId23"/>
    <p:sldId id="281" r:id="rId24"/>
    <p:sldId id="282" r:id="rId25"/>
    <p:sldId id="279" r:id="rId26"/>
    <p:sldId id="259" r:id="rId27"/>
    <p:sldId id="26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4472C4"/>
    <a:srgbClr val="008000"/>
    <a:srgbClr val="000080"/>
    <a:srgbClr val="3C5F8B"/>
    <a:srgbClr val="4F81BD"/>
    <a:srgbClr val="00008B"/>
    <a:srgbClr val="1F43B4"/>
    <a:srgbClr val="1902C4"/>
    <a:srgbClr val="172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77838" autoAdjust="0"/>
  </p:normalViewPr>
  <p:slideViewPr>
    <p:cSldViewPr snapToGrid="0">
      <p:cViewPr varScale="1">
        <p:scale>
          <a:sx n="68" d="100"/>
          <a:sy n="68" d="100"/>
        </p:scale>
        <p:origin x="1980" y="48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14F10-8DC7-42CE-98B3-096A3760A59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D9CB-E453-4248-A283-C6F253474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8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94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4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5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00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57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41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8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7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55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9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6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01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19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96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52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57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80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04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79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60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1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8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16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8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9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9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0080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E07-B4F1-4769-B8C8-B4A2E79893B5}" type="datetime1">
              <a:rPr lang="zh-CN" altLang="en-US" smtClean="0"/>
              <a:t>2016/5/18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DF1-B9FC-415D-ABDE-15D6573A65C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02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EEED-E023-4400-A730-B0F4C9293F8B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DF1-B9FC-415D-ABDE-15D6573A6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3E0-2C9A-4757-8E54-874BB1FD8753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DF1-B9FC-415D-ABDE-15D6573A6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6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190469"/>
            <a:ext cx="8394700" cy="90487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80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095342"/>
            <a:ext cx="8394700" cy="5069151"/>
          </a:xfrm>
        </p:spPr>
        <p:txBody>
          <a:bodyPr/>
          <a:lstStyle>
            <a:lvl1pPr marL="324000" indent="-324000"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>
                <a:latin typeface="+mn-lt"/>
                <a:cs typeface="Arial" panose="020B0604020202020204" pitchFamily="34" charset="0"/>
              </a:defRPr>
            </a:lvl1pPr>
            <a:lvl2pPr marL="540000" indent="-288000">
              <a:buClr>
                <a:srgbClr val="000080"/>
              </a:buClr>
              <a:defRPr sz="2400">
                <a:latin typeface="+mn-lt"/>
                <a:cs typeface="Arial" panose="020B0604020202020204" pitchFamily="34" charset="0"/>
              </a:defRPr>
            </a:lvl2pPr>
            <a:lvl3pPr marL="792000" indent="-288000">
              <a:buClr>
                <a:srgbClr val="000080"/>
              </a:buClr>
              <a:buFont typeface="Wingdings" panose="05000000000000000000" pitchFamily="2" charset="2"/>
              <a:buChar char="ü"/>
              <a:defRPr sz="2400">
                <a:latin typeface="+mn-lt"/>
                <a:cs typeface="Arial" panose="020B0604020202020204" pitchFamily="34" charset="0"/>
              </a:defRPr>
            </a:lvl3pPr>
            <a:lvl4pPr marL="1152000" indent="-288000"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>
                <a:latin typeface="+mn-lt"/>
                <a:cs typeface="Arial" panose="020B0604020202020204" pitchFamily="34" charset="0"/>
              </a:defRPr>
            </a:lvl4pPr>
            <a:lvl5pPr marL="1152000" indent="-288000">
              <a:buClr>
                <a:srgbClr val="000080"/>
              </a:buClr>
              <a:buFont typeface="宋体" panose="02010600030101010101" pitchFamily="2" charset="-122"/>
              <a:buChar char="‐"/>
              <a:defRPr sz="2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18C5-EEBE-4FB4-AB5E-562AB327789C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1109" y="6489912"/>
            <a:ext cx="20574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756F1F-84DF-4859-8AE8-4B3E0E67445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16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F77F-982D-4F78-ADE9-66BE32ABFB87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DF1-B9FC-415D-ABDE-15D6573A6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9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F10B-D271-44BA-ABA8-1752DDE10E39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DF1-B9FC-415D-ABDE-15D6573A6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6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C154-B2DD-41C9-B9D6-8DCFE1CBF107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DF1-B9FC-415D-ABDE-15D6573A6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7903-BC12-4D4D-A4B4-A28E6E0FEFCE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DF1-B9FC-415D-ABDE-15D6573A6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4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E49-DE93-4249-B945-B613023F71B7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DF1-B9FC-415D-ABDE-15D6573A6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B21-A25D-4B7A-B9CC-E847742213FB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DF1-B9FC-415D-ABDE-15D6573A6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77BF-88A2-4219-A7C6-7EFAAE9D7EED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DF1-B9FC-415D-ABDE-15D6573A6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2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D54D-88BC-4ECF-A856-40A50DEA7032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5DF1-B9FC-415D-ABDE-15D6573A6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2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024" y="1516687"/>
            <a:ext cx="8901953" cy="678051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An Embedding Approach to Anomaly Detection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6618" y="3132451"/>
            <a:ext cx="7990764" cy="1512409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Renjun Hu</a:t>
            </a:r>
            <a:r>
              <a:rPr lang="en-US" altLang="zh-CN" b="1" baseline="30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Charu</a:t>
            </a:r>
            <a:r>
              <a:rPr lang="en-US" altLang="zh-CN" dirty="0"/>
              <a:t> Aggarwal</a:t>
            </a:r>
            <a:r>
              <a:rPr lang="en-US" altLang="zh-CN" baseline="30000" dirty="0"/>
              <a:t>2</a:t>
            </a:r>
            <a:r>
              <a:rPr lang="en-US" altLang="zh-CN" dirty="0"/>
              <a:t>, Shuai Ma</a:t>
            </a:r>
            <a:r>
              <a:rPr lang="en-US" altLang="zh-CN" baseline="30000" dirty="0"/>
              <a:t>1</a:t>
            </a:r>
            <a:r>
              <a:rPr lang="en-US" altLang="zh-CN" dirty="0"/>
              <a:t>, and </a:t>
            </a:r>
            <a:r>
              <a:rPr lang="en-US" altLang="zh-CN" dirty="0" err="1"/>
              <a:t>Jinpeng</a:t>
            </a:r>
            <a:r>
              <a:rPr lang="en-US" altLang="zh-CN" dirty="0"/>
              <a:t> Huai</a:t>
            </a:r>
            <a:r>
              <a:rPr lang="en-US" altLang="zh-CN" baseline="30000" dirty="0"/>
              <a:t>1</a:t>
            </a:r>
          </a:p>
          <a:p>
            <a:r>
              <a:rPr lang="en-US" altLang="zh-CN" baseline="30000" dirty="0"/>
              <a:t>1</a:t>
            </a:r>
            <a:r>
              <a:rPr lang="en-US" altLang="zh-CN" dirty="0"/>
              <a:t>SKLSDE Lab, </a:t>
            </a:r>
            <a:r>
              <a:rPr lang="en-US" altLang="zh-CN" dirty="0" err="1"/>
              <a:t>Beihang</a:t>
            </a:r>
            <a:r>
              <a:rPr lang="en-US" altLang="zh-CN" dirty="0"/>
              <a:t> University, China     </a:t>
            </a:r>
          </a:p>
          <a:p>
            <a:r>
              <a:rPr lang="en-US" altLang="zh-CN" baseline="30000" dirty="0"/>
              <a:t>2</a:t>
            </a:r>
            <a:r>
              <a:rPr lang="en-US" altLang="zh-CN" dirty="0"/>
              <a:t>IBM T. J. Watson Research Center, USA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9" y="5257799"/>
            <a:ext cx="4493259" cy="941381"/>
          </a:xfrm>
          <a:prstGeom prst="rect">
            <a:avLst/>
          </a:prstGeom>
        </p:spPr>
      </p:pic>
      <p:pic>
        <p:nvPicPr>
          <p:cNvPr id="5" name="图片 4" descr="ib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4948" y="5421206"/>
            <a:ext cx="3083083" cy="61456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8683" y="6492875"/>
            <a:ext cx="2057400" cy="365125"/>
          </a:xfrm>
        </p:spPr>
        <p:txBody>
          <a:bodyPr/>
          <a:lstStyle/>
          <a:p>
            <a:fld id="{25865DF1-B9FC-415D-ABDE-15D6573A65C0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3740888"/>
            <a:ext cx="8394700" cy="5322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Computation: minimizing objective function </a:t>
            </a:r>
            <a:r>
              <a:rPr lang="en-US" altLang="zh-CN" i="1" dirty="0" smtClean="0">
                <a:solidFill>
                  <a:srgbClr val="FF0000"/>
                </a:solidFill>
              </a:rPr>
              <a:t>O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4650" y="972000"/>
            <a:ext cx="8394700" cy="92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Given an undirected graph </a:t>
            </a:r>
            <a:r>
              <a:rPr lang="en-US" altLang="zh-CN" i="1" dirty="0" smtClean="0"/>
              <a:t>G=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V, E</a:t>
            </a:r>
            <a:r>
              <a:rPr lang="en-US" altLang="zh-CN" dirty="0" smtClean="0"/>
              <a:t>), associate each node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with a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-dimensional vector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4650" y="2121059"/>
            <a:ext cx="8394700" cy="130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Goal: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reserve local linkage structure</a:t>
            </a:r>
          </a:p>
          <a:p>
            <a:pPr lvl="1"/>
            <a:r>
              <a:rPr lang="en-US" altLang="zh-CN" dirty="0" smtClean="0"/>
              <a:t>Connected nodes should have similar values of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Disconnected nodes should have diverse values of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74650" y="4875926"/>
            <a:ext cx="8394700" cy="1669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i="1" dirty="0" smtClean="0"/>
              <a:t>n</a:t>
            </a:r>
            <a:r>
              <a:rPr lang="en-US" altLang="zh-CN" dirty="0" smtClean="0"/>
              <a:t>: number of nodes in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: number of edges in </a:t>
            </a:r>
            <a:r>
              <a:rPr lang="en-US" altLang="zh-CN" i="1" dirty="0" smtClean="0"/>
              <a:t>G</a:t>
            </a:r>
            <a:endParaRPr lang="en-US" altLang="zh-CN" i="1" dirty="0"/>
          </a:p>
          <a:p>
            <a:pPr lvl="1"/>
            <a:r>
              <a:rPr lang="el-GR" altLang="zh-CN" dirty="0" smtClean="0"/>
              <a:t>α</a:t>
            </a:r>
            <a:r>
              <a:rPr lang="en-US" altLang="zh-CN" dirty="0" smtClean="0"/>
              <a:t> : balancing factor that regulates the importance of the two components in </a:t>
            </a:r>
            <a:r>
              <a:rPr lang="en-US" altLang="zh-CN" i="1" dirty="0" smtClean="0"/>
              <a:t>O</a:t>
            </a:r>
          </a:p>
          <a:p>
            <a:pPr lvl="1"/>
            <a:r>
              <a:rPr lang="en-US" altLang="zh-CN" dirty="0" smtClean="0"/>
              <a:t>The embedding ensures that 0≤‖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 </a:t>
            </a:r>
            <a:r>
              <a:rPr lang="en-US" altLang="zh-CN" dirty="0" smtClean="0"/>
              <a:t>-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j</a:t>
            </a:r>
            <a:r>
              <a:rPr lang="en-US" altLang="zh-CN" dirty="0" smtClean="0"/>
              <a:t>‖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≤1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04692"/>
              </p:ext>
            </p:extLst>
          </p:nvPr>
        </p:nvGraphicFramePr>
        <p:xfrm>
          <a:off x="1842950" y="4128621"/>
          <a:ext cx="5458101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1" name="Equation" r:id="rId4" imgW="3390840" imgH="469800" progId="Equation.DSMT4">
                  <p:embed/>
                </p:oleObj>
              </mc:Choice>
              <mc:Fallback>
                <p:oleObj name="Equation" r:id="rId4" imgW="3390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2950" y="4128621"/>
                        <a:ext cx="5458101" cy="7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51109" y="6395783"/>
            <a:ext cx="2057400" cy="365125"/>
          </a:xfrm>
        </p:spPr>
        <p:txBody>
          <a:bodyPr/>
          <a:lstStyle/>
          <a:p>
            <a:fld id="{E3756F1F-84DF-4859-8AE8-4B3E0E67445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0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quantitative measure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2999972"/>
            <a:ext cx="8394700" cy="586854"/>
          </a:xfrm>
        </p:spPr>
        <p:txBody>
          <a:bodyPr/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NB(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: how </a:t>
            </a:r>
            <a:r>
              <a:rPr lang="en-US" altLang="zh-CN" dirty="0">
                <a:solidFill>
                  <a:srgbClr val="FF0000"/>
                </a:solidFill>
              </a:rPr>
              <a:t>node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 connects to communities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4650" y="971999"/>
            <a:ext cx="8394700" cy="180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Inspired by structural inconsistencies and structural </a:t>
            </a:r>
            <a:r>
              <a:rPr lang="en-US" altLang="zh-CN" dirty="0"/>
              <a:t>holes (social brokers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Connect to a number of diverse influential communities</a:t>
            </a:r>
          </a:p>
          <a:p>
            <a:pPr lvl="1"/>
            <a:r>
              <a:rPr lang="en-US" altLang="zh-CN" dirty="0" smtClean="0"/>
              <a:t>Bridge across </a:t>
            </a:r>
            <a:r>
              <a:rPr lang="en-US" altLang="zh-CN" dirty="0"/>
              <a:t>complementary sources </a:t>
            </a:r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319491"/>
              </p:ext>
            </p:extLst>
          </p:nvPr>
        </p:nvGraphicFramePr>
        <p:xfrm>
          <a:off x="2304000" y="3465254"/>
          <a:ext cx="45360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8" name="Equation" r:id="rId4" imgW="2755800" imgH="393480" progId="Equation.DSMT4">
                  <p:embed/>
                </p:oleObj>
              </mc:Choice>
              <mc:Fallback>
                <p:oleObj name="Equation" r:id="rId4" imgW="275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4000" y="3465254"/>
                        <a:ext cx="4536000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374650" y="4452682"/>
            <a:ext cx="8394700" cy="586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 err="1" smtClean="0">
                <a:solidFill>
                  <a:srgbClr val="FF0000"/>
                </a:solidFill>
              </a:rPr>
              <a:t>AScore</a:t>
            </a:r>
            <a:r>
              <a:rPr lang="en-US" altLang="zh-CN" i="1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: the anomalousness of node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26546"/>
              </p:ext>
            </p:extLst>
          </p:nvPr>
        </p:nvGraphicFramePr>
        <p:xfrm>
          <a:off x="2555126" y="4881075"/>
          <a:ext cx="4033749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9" name="Equation" r:id="rId6" imgW="2438280" imgH="457200" progId="Equation.DSMT4">
                  <p:embed/>
                </p:oleObj>
              </mc:Choice>
              <mc:Fallback>
                <p:oleObj name="Equation" r:id="rId6" imgW="2438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126" y="4881075"/>
                        <a:ext cx="4033749" cy="7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374650" y="5624383"/>
            <a:ext cx="8394700" cy="6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smtClean="0"/>
              <a:t>Detect anomalies by </a:t>
            </a:r>
            <a:r>
              <a:rPr lang="en-US" altLang="zh-CN" i="1" dirty="0" err="1"/>
              <a:t>AScore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&gt;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thre</a:t>
            </a:r>
            <a:endParaRPr lang="en-US" altLang="zh-CN" i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1109" y="6597488"/>
            <a:ext cx="2057400" cy="365125"/>
          </a:xfrm>
        </p:spPr>
        <p:txBody>
          <a:bodyPr/>
          <a:lstStyle/>
          <a:p>
            <a:fld id="{E3756F1F-84DF-4859-8AE8-4B3E0E67445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0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4779626" y="665377"/>
            <a:ext cx="4153500" cy="2880000"/>
            <a:chOff x="8308653" y="14310664"/>
            <a:chExt cx="7309008" cy="506800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653" y="14310664"/>
              <a:ext cx="7278116" cy="506800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0839" y="16688434"/>
              <a:ext cx="3546822" cy="2700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74" y="971999"/>
            <a:ext cx="4626149" cy="573828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Optimality of embedding, </a:t>
            </a:r>
            <a:br>
              <a:rPr lang="en-US" altLang="zh-CN" dirty="0" smtClean="0"/>
            </a:br>
            <a:r>
              <a:rPr lang="en-US" altLang="zh-CN" i="1" dirty="0" smtClean="0"/>
              <a:t>i.e.</a:t>
            </a:r>
            <a:r>
              <a:rPr lang="en-US" altLang="zh-CN" dirty="0" smtClean="0"/>
              <a:t>, minimum value of </a:t>
            </a:r>
            <a:r>
              <a:rPr lang="en-US" altLang="zh-CN" i="1" dirty="0" smtClean="0"/>
              <a:t>O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Small values </a:t>
            </a:r>
            <a:r>
              <a:rPr lang="en-US" altLang="zh-CN" dirty="0"/>
              <a:t>within groups because of missing edges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No values </a:t>
            </a:r>
            <a:r>
              <a:rPr lang="en-US" altLang="zh-CN" dirty="0" smtClean="0"/>
              <a:t>across groups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Certain values </a:t>
            </a:r>
            <a:r>
              <a:rPr lang="en-US" altLang="zh-CN" dirty="0" smtClean="0"/>
              <a:t>for the red node </a:t>
            </a:r>
            <a:br>
              <a:rPr lang="en-US" altLang="zh-CN" dirty="0" smtClean="0"/>
            </a:br>
            <a:r>
              <a:rPr lang="en-US" altLang="zh-CN" dirty="0" smtClean="0"/>
              <a:t>(no better embedding)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Anomalousness of nodes</a:t>
            </a:r>
          </a:p>
          <a:p>
            <a:pPr lvl="1"/>
            <a:r>
              <a:rPr lang="en-US" altLang="zh-CN" i="1" dirty="0" err="1" smtClean="0">
                <a:solidFill>
                  <a:srgbClr val="FF0000"/>
                </a:solidFill>
              </a:rPr>
              <a:t>AScore</a:t>
            </a:r>
            <a:r>
              <a:rPr lang="en-US" altLang="zh-CN" i="1" dirty="0" smtClean="0">
                <a:solidFill>
                  <a:srgbClr val="FF0000"/>
                </a:solidFill>
              </a:rPr>
              <a:t>(red)</a:t>
            </a:r>
            <a:r>
              <a:rPr lang="en-US" altLang="zh-CN" dirty="0" smtClean="0">
                <a:solidFill>
                  <a:srgbClr val="FF0000"/>
                </a:solidFill>
              </a:rPr>
              <a:t> = 4 </a:t>
            </a:r>
            <a:r>
              <a:rPr lang="en-US" altLang="zh-CN" dirty="0" smtClean="0"/>
              <a:t>(equal values </a:t>
            </a:r>
            <a:br>
              <a:rPr lang="en-US" altLang="zh-CN" dirty="0" smtClean="0"/>
            </a:br>
            <a:r>
              <a:rPr lang="en-US" altLang="zh-CN" dirty="0" smtClean="0"/>
              <a:t>in dimensions of </a:t>
            </a:r>
            <a:r>
              <a:rPr lang="en-US" altLang="zh-CN" i="1" dirty="0" smtClean="0"/>
              <a:t>NB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red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i="1" dirty="0" err="1">
                <a:solidFill>
                  <a:srgbClr val="FF0000"/>
                </a:solidFill>
              </a:rPr>
              <a:t>AScore</a:t>
            </a:r>
            <a:r>
              <a:rPr lang="en-US" altLang="zh-CN" i="1" dirty="0">
                <a:solidFill>
                  <a:srgbClr val="FF0000"/>
                </a:solidFill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</a:rPr>
              <a:t>i</a:t>
            </a:r>
            <a:r>
              <a:rPr lang="en-US" altLang="zh-CN" i="1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 ≈ 1 </a:t>
            </a:r>
            <a:r>
              <a:rPr lang="en-US" altLang="zh-CN" dirty="0"/>
              <a:t>for </a:t>
            </a:r>
            <a:r>
              <a:rPr lang="en-US" altLang="zh-CN" dirty="0" smtClean="0"/>
              <a:t>others (</a:t>
            </a:r>
            <a:r>
              <a:rPr lang="en-US" altLang="zh-CN" i="1" dirty="0" smtClean="0"/>
              <a:t>NB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only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has a dominating dimension)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46702"/>
              </p:ext>
            </p:extLst>
          </p:nvPr>
        </p:nvGraphicFramePr>
        <p:xfrm>
          <a:off x="4890617" y="3947616"/>
          <a:ext cx="42449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Equation" r:id="rId6" imgW="2616120" imgH="393480" progId="Equation.DSMT4">
                  <p:embed/>
                </p:oleObj>
              </mc:Choice>
              <mc:Fallback>
                <p:oleObj name="Equation" r:id="rId6" imgW="2616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0617" y="3947616"/>
                        <a:ext cx="42449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73215"/>
              </p:ext>
            </p:extLst>
          </p:nvPr>
        </p:nvGraphicFramePr>
        <p:xfrm>
          <a:off x="5084763" y="4614863"/>
          <a:ext cx="3660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8" imgW="2438280" imgH="457200" progId="Equation.DSMT4">
                  <p:embed/>
                </p:oleObj>
              </mc:Choice>
              <mc:Fallback>
                <p:oleObj name="Equation" r:id="rId8" imgW="2438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84763" y="4614863"/>
                        <a:ext cx="366077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/>
          <p:cNvSpPr txBox="1">
            <a:spLocks/>
          </p:cNvSpPr>
          <p:nvPr/>
        </p:nvSpPr>
        <p:spPr>
          <a:xfrm>
            <a:off x="5241425" y="5562800"/>
            <a:ext cx="3269744" cy="80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The red node is detected as an anomaly!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737677" y="0"/>
            <a:ext cx="0" cy="6830477"/>
          </a:xfrm>
          <a:prstGeom prst="line">
            <a:avLst/>
          </a:prstGeom>
          <a:ln w="28575">
            <a:solidFill>
              <a:srgbClr val="00008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49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5069151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Anomaly detection model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Algorithm optimization techniques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Sampling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Graph partitioning based initialization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Dimension reduction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7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 in the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5069151"/>
          </a:xfrm>
        </p:spPr>
        <p:txBody>
          <a:bodyPr/>
          <a:lstStyle/>
          <a:p>
            <a:r>
              <a:rPr lang="en-US" altLang="zh-CN" dirty="0" smtClean="0"/>
              <a:t>Objective function 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 is a sum over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i="1" baseline="30000" dirty="0"/>
              <a:t>2</a:t>
            </a:r>
            <a:r>
              <a:rPr lang="en-US" altLang="zh-CN" dirty="0"/>
              <a:t>) </a:t>
            </a:r>
            <a:r>
              <a:rPr lang="en-US" altLang="zh-CN" dirty="0" smtClean="0"/>
              <a:t>terms</a:t>
            </a:r>
          </a:p>
          <a:p>
            <a:pPr lvl="1"/>
            <a:r>
              <a:rPr lang="en-US" altLang="zh-CN" dirty="0" smtClean="0"/>
              <a:t>Forbidden in large social networks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Optimizing 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 uses a gradient descent method</a:t>
            </a:r>
          </a:p>
          <a:p>
            <a:pPr lvl="1"/>
            <a:r>
              <a:rPr lang="en-US" altLang="zh-CN" dirty="0" smtClean="0"/>
              <a:t>Critically dependent on a good initialization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Dimensionality of embedding (</a:t>
            </a:r>
            <a:r>
              <a:rPr lang="en-US" altLang="zh-CN" i="1" dirty="0" smtClean="0"/>
              <a:t>i.e.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) could be large</a:t>
            </a:r>
          </a:p>
          <a:p>
            <a:pPr lvl="1"/>
            <a:r>
              <a:rPr lang="en-US" altLang="zh-CN" i="1" dirty="0" smtClean="0"/>
              <a:t>E.g.</a:t>
            </a:r>
            <a:r>
              <a:rPr lang="en-US" altLang="zh-CN" dirty="0" smtClean="0"/>
              <a:t>, </a:t>
            </a:r>
            <a:r>
              <a:rPr lang="en-US" altLang="zh-CN" sz="2600" dirty="0" smtClean="0"/>
              <a:t>8,353</a:t>
            </a:r>
            <a:r>
              <a:rPr lang="en-US" altLang="zh-CN" dirty="0" smtClean="0"/>
              <a:t> for YouTube and </a:t>
            </a:r>
            <a:r>
              <a:rPr lang="en-US" altLang="zh-CN" sz="2600" dirty="0" smtClean="0"/>
              <a:t>6,288,363</a:t>
            </a:r>
            <a:r>
              <a:rPr lang="en-US" altLang="zh-CN" dirty="0" smtClean="0"/>
              <a:t> for Orkut [Yang &amp; </a:t>
            </a:r>
            <a:r>
              <a:rPr lang="en-US" altLang="zh-CN" dirty="0" err="1" smtClean="0"/>
              <a:t>Leskovec</a:t>
            </a:r>
            <a:r>
              <a:rPr lang="en-US" altLang="zh-CN" dirty="0"/>
              <a:t> </a:t>
            </a:r>
            <a:r>
              <a:rPr lang="en-US" altLang="zh-CN" dirty="0" smtClean="0"/>
              <a:t>2012]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890" y="6316393"/>
            <a:ext cx="9135110" cy="0"/>
          </a:xfrm>
          <a:prstGeom prst="line">
            <a:avLst/>
          </a:prstGeom>
          <a:ln w="28575">
            <a:solidFill>
              <a:srgbClr val="0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099" y="6288253"/>
            <a:ext cx="8820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黑体" pitchFamily="49" charset="-122"/>
              </a:rPr>
              <a:t>J. Yang and J. </a:t>
            </a:r>
            <a:r>
              <a:rPr lang="en-US" altLang="zh-CN" sz="1600" dirty="0" err="1" smtClean="0">
                <a:ea typeface="黑体" pitchFamily="49" charset="-122"/>
              </a:rPr>
              <a:t>Leskovec</a:t>
            </a:r>
            <a:r>
              <a:rPr lang="en-US" altLang="zh-CN" sz="1600" dirty="0" smtClean="0">
                <a:ea typeface="黑体" pitchFamily="49" charset="-122"/>
              </a:rPr>
              <a:t>. Defining and evaluation network communities based on ground-truth. In </a:t>
            </a:r>
            <a:r>
              <a:rPr lang="en-US" altLang="zh-CN" sz="1600" i="1" dirty="0" smtClean="0">
                <a:ea typeface="黑体" pitchFamily="49" charset="-122"/>
              </a:rPr>
              <a:t>ICDM</a:t>
            </a:r>
            <a:r>
              <a:rPr lang="en-US" altLang="zh-CN" sz="1600" dirty="0" smtClean="0">
                <a:ea typeface="黑体" pitchFamily="49" charset="-122"/>
              </a:rPr>
              <a:t>, 2012.</a:t>
            </a:r>
            <a:endParaRPr lang="zh-CN" altLang="en-US" sz="1600" dirty="0"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7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487339"/>
          </a:xfrm>
        </p:spPr>
        <p:txBody>
          <a:bodyPr/>
          <a:lstStyle/>
          <a:p>
            <a:r>
              <a:rPr lang="en-US" altLang="zh-CN" dirty="0"/>
              <a:t>Objective function </a:t>
            </a:r>
            <a:r>
              <a:rPr lang="en-US" altLang="zh-CN" i="1" dirty="0"/>
              <a:t>O</a:t>
            </a:r>
            <a:r>
              <a:rPr lang="en-US" altLang="zh-CN" dirty="0"/>
              <a:t> is a sum over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i="1" baseline="30000" dirty="0"/>
              <a:t>2</a:t>
            </a:r>
            <a:r>
              <a:rPr lang="en-US" altLang="zh-CN" dirty="0"/>
              <a:t>) </a:t>
            </a:r>
            <a:r>
              <a:rPr lang="en-US" altLang="zh-CN" dirty="0" smtClean="0"/>
              <a:t>terms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744070"/>
              </p:ext>
            </p:extLst>
          </p:nvPr>
        </p:nvGraphicFramePr>
        <p:xfrm>
          <a:off x="1592262" y="4915804"/>
          <a:ext cx="6189806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" name="Equation" r:id="rId4" imgW="3886200" imgH="406080" progId="Equation.DSMT4">
                  <p:embed/>
                </p:oleObj>
              </mc:Choice>
              <mc:Fallback>
                <p:oleObj name="Equation" r:id="rId4" imgW="3886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2262" y="4915804"/>
                        <a:ext cx="6189806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374650" y="2613664"/>
            <a:ext cx="8394700" cy="141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Observation: balancing factor </a:t>
            </a:r>
            <a:r>
              <a:rPr lang="el-GR" altLang="zh-CN" dirty="0" smtClean="0"/>
              <a:t>α</a:t>
            </a:r>
            <a:r>
              <a:rPr lang="en-US" altLang="zh-CN" dirty="0" smtClean="0"/>
              <a:t> is close to 0</a:t>
            </a:r>
          </a:p>
          <a:p>
            <a:pPr lvl="1"/>
            <a:r>
              <a:rPr lang="en-US" altLang="zh-CN" dirty="0" smtClean="0"/>
              <a:t>Very inefficient</a:t>
            </a:r>
          </a:p>
          <a:p>
            <a:pPr lvl="1"/>
            <a:r>
              <a:rPr lang="en-US" altLang="zh-CN" dirty="0" smtClean="0"/>
              <a:t>Possible to approximately represent 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 by sampling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398733"/>
              </p:ext>
            </p:extLst>
          </p:nvPr>
        </p:nvGraphicFramePr>
        <p:xfrm>
          <a:off x="1972500" y="1470428"/>
          <a:ext cx="5199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1" name="Equation" r:id="rId6" imgW="3390840" imgH="469800" progId="Equation.DSMT4">
                  <p:embed/>
                </p:oleObj>
              </mc:Choice>
              <mc:Fallback>
                <p:oleObj name="Equation" r:id="rId6" imgW="3390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2500" y="1470428"/>
                        <a:ext cx="5199000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374650" y="5707993"/>
            <a:ext cx="8394700" cy="48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smtClean="0"/>
              <a:t>|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s</a:t>
            </a:r>
            <a:r>
              <a:rPr lang="en-US" altLang="zh-CN" dirty="0" smtClean="0"/>
              <a:t>| = |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| = </a:t>
            </a:r>
            <a:r>
              <a:rPr lang="en-US" altLang="zh-CN" i="1" dirty="0" smtClean="0"/>
              <a:t>m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74650" y="4399610"/>
            <a:ext cx="8394700" cy="496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Sampled objective function </a:t>
            </a:r>
            <a:r>
              <a:rPr lang="en-US" altLang="zh-CN" i="1" dirty="0" smtClean="0"/>
              <a:t>O</a:t>
            </a:r>
            <a:endParaRPr lang="zh-CN" altLang="en-US" i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5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Graph partitioning based </a:t>
            </a:r>
            <a:r>
              <a:rPr lang="en-US" altLang="zh-CN" dirty="0" smtClean="0"/>
              <a:t>initialization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951363"/>
          </a:xfrm>
        </p:spPr>
        <p:txBody>
          <a:bodyPr/>
          <a:lstStyle/>
          <a:p>
            <a:r>
              <a:rPr lang="en-US" altLang="zh-CN" dirty="0"/>
              <a:t>Optimizing </a:t>
            </a:r>
            <a:r>
              <a:rPr lang="en-US" altLang="zh-CN" i="1" dirty="0"/>
              <a:t>O</a:t>
            </a:r>
            <a:r>
              <a:rPr lang="en-US" altLang="zh-CN" dirty="0"/>
              <a:t> </a:t>
            </a:r>
            <a:r>
              <a:rPr lang="en-US" altLang="zh-CN" dirty="0" smtClean="0"/>
              <a:t>uses a </a:t>
            </a:r>
            <a:r>
              <a:rPr lang="en-US" altLang="zh-CN" dirty="0"/>
              <a:t>gradient descent </a:t>
            </a:r>
            <a:r>
              <a:rPr lang="en-US" altLang="zh-CN" dirty="0" smtClean="0"/>
              <a:t>method</a:t>
            </a:r>
          </a:p>
          <a:p>
            <a:pPr lvl="1"/>
            <a:r>
              <a:rPr lang="en-US" altLang="zh-CN" dirty="0"/>
              <a:t>Critically dependent on a good </a:t>
            </a:r>
            <a:r>
              <a:rPr lang="en-US" altLang="zh-CN" dirty="0" smtClean="0"/>
              <a:t>initialization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4649" y="4933097"/>
            <a:ext cx="8769351" cy="136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Incorporating graph partitioning (METIS) for initialization</a:t>
            </a:r>
          </a:p>
          <a:p>
            <a:pPr lvl="1"/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i </a:t>
            </a:r>
            <a:r>
              <a:rPr lang="en-US" altLang="zh-CN" dirty="0" smtClean="0"/>
              <a:t>: partition number of node </a:t>
            </a:r>
            <a:r>
              <a:rPr lang="en-US" altLang="zh-CN" i="1" dirty="0" err="1" smtClean="0"/>
              <a:t>i</a:t>
            </a:r>
            <a:endParaRPr lang="en-US" altLang="zh-CN" i="1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4650" y="2368451"/>
            <a:ext cx="4197350" cy="2449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 good initialization means small value of </a:t>
            </a:r>
            <a:r>
              <a:rPr lang="en-US" altLang="zh-CN" i="1" dirty="0" smtClean="0"/>
              <a:t>O</a:t>
            </a:r>
          </a:p>
          <a:p>
            <a:pPr lvl="1"/>
            <a:r>
              <a:rPr lang="en-US" altLang="zh-CN" dirty="0" smtClean="0"/>
              <a:t>Densely connected nodes have similar values of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Nodes across groups have diverse values of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endParaRPr lang="en-US" altLang="zh-CN" dirty="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4761659" y="2288774"/>
            <a:ext cx="3762031" cy="2608559"/>
            <a:chOff x="8308653" y="14310664"/>
            <a:chExt cx="7309008" cy="506800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653" y="14310664"/>
              <a:ext cx="7278116" cy="506800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0839" y="16688434"/>
              <a:ext cx="3546822" cy="270000"/>
            </a:xfrm>
            <a:prstGeom prst="rect">
              <a:avLst/>
            </a:prstGeom>
          </p:spPr>
        </p:pic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363836"/>
              </p:ext>
            </p:extLst>
          </p:nvPr>
        </p:nvGraphicFramePr>
        <p:xfrm>
          <a:off x="2593505" y="5664318"/>
          <a:ext cx="395699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0" name="Equation" r:id="rId6" imgW="2234880" imgH="507960" progId="Equation.DSMT4">
                  <p:embed/>
                </p:oleObj>
              </mc:Choice>
              <mc:Fallback>
                <p:oleObj name="Equation" r:id="rId6" imgW="2234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3505" y="5664318"/>
                        <a:ext cx="3956990" cy="9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5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Dimension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832608"/>
            <a:ext cx="4959634" cy="25177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complete d-dimensions are </a:t>
            </a:r>
            <a:r>
              <a:rPr lang="en-US" altLang="zh-CN" dirty="0" smtClean="0">
                <a:solidFill>
                  <a:srgbClr val="FF0000"/>
                </a:solidFill>
              </a:rPr>
              <a:t>unnecessary</a:t>
            </a:r>
          </a:p>
          <a:p>
            <a:pPr lvl="1"/>
            <a:r>
              <a:rPr lang="en-US" altLang="zh-CN" dirty="0" smtClean="0"/>
              <a:t>Nodes typically connect to a limited number of communities</a:t>
            </a:r>
          </a:p>
          <a:p>
            <a:pPr lvl="1"/>
            <a:r>
              <a:rPr lang="en-US" altLang="zh-CN" dirty="0" smtClean="0"/>
              <a:t>A limited number of communities suffice to ascertain anomalies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4650" y="4577231"/>
            <a:ext cx="8394700" cy="218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 approximation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el-GR" altLang="zh-CN" dirty="0" smtClean="0">
                <a:solidFill>
                  <a:srgbClr val="FF0000"/>
                </a:solidFill>
              </a:rPr>
              <a:t>β</a:t>
            </a:r>
            <a:r>
              <a:rPr lang="en-US" altLang="zh-CN" dirty="0" smtClean="0">
                <a:solidFill>
                  <a:srgbClr val="FF0000"/>
                </a:solidFill>
              </a:rPr>
              <a:t> reduction) </a:t>
            </a:r>
          </a:p>
          <a:p>
            <a:pPr lvl="1"/>
            <a:r>
              <a:rPr lang="en-US" altLang="zh-CN" dirty="0" smtClean="0"/>
              <a:t>only maintain (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+</a:t>
            </a:r>
            <a:r>
              <a:rPr lang="el-GR" altLang="zh-CN" dirty="0" smtClean="0"/>
              <a:t>β</a:t>
            </a:r>
            <a:r>
              <a:rPr lang="en-US" altLang="zh-CN" dirty="0" smtClean="0"/>
              <a:t>)-dimensions for embedding of each node</a:t>
            </a:r>
          </a:p>
          <a:p>
            <a:pPr lvl="1"/>
            <a:r>
              <a:rPr lang="en-US" altLang="zh-CN" i="1" dirty="0" smtClean="0"/>
              <a:t>k</a:t>
            </a:r>
            <a:r>
              <a:rPr lang="en-US" altLang="zh-CN" dirty="0" smtClean="0"/>
              <a:t> : the maximum number of communities to connect</a:t>
            </a:r>
          </a:p>
          <a:p>
            <a:pPr lvl="1"/>
            <a:r>
              <a:rPr lang="el-GR" altLang="zh-CN" dirty="0" smtClean="0"/>
              <a:t>β</a:t>
            </a:r>
            <a:r>
              <a:rPr lang="en-US" altLang="zh-CN" dirty="0" smtClean="0"/>
              <a:t> : tolerate mistakes when determining the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communities</a:t>
            </a:r>
          </a:p>
          <a:p>
            <a:pPr lvl="1"/>
            <a:r>
              <a:rPr lang="en-US" altLang="zh-CN" i="1" dirty="0" smtClean="0"/>
              <a:t>k</a:t>
            </a:r>
            <a:r>
              <a:rPr lang="en-US" altLang="zh-CN" dirty="0" smtClean="0"/>
              <a:t> &lt;&lt;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&amp; </a:t>
            </a:r>
            <a:r>
              <a:rPr lang="el-GR" altLang="zh-CN" dirty="0" smtClean="0"/>
              <a:t>β</a:t>
            </a:r>
            <a:r>
              <a:rPr lang="en-US" altLang="zh-CN" dirty="0" smtClean="0"/>
              <a:t> &lt;&lt;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e.g.</a:t>
            </a:r>
            <a:r>
              <a:rPr lang="en-US" altLang="zh-CN" dirty="0" smtClean="0"/>
              <a:t>, 10 &amp; 2 for a network with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= 10</a:t>
            </a:r>
            <a:r>
              <a:rPr lang="en-US" altLang="zh-CN" baseline="30000" dirty="0" smtClean="0"/>
              <a:t>6</a:t>
            </a:r>
            <a:endParaRPr lang="zh-CN" altLang="en-US" baseline="300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74650" y="972000"/>
            <a:ext cx="8394700" cy="95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Dimensionality of embedding (</a:t>
            </a:r>
            <a:r>
              <a:rPr lang="en-US" altLang="zh-CN" i="1" dirty="0"/>
              <a:t>i.e.</a:t>
            </a:r>
            <a:r>
              <a:rPr lang="en-US" altLang="zh-CN" dirty="0"/>
              <a:t>, </a:t>
            </a:r>
            <a:r>
              <a:rPr lang="en-US" altLang="zh-CN" i="1" dirty="0"/>
              <a:t>d</a:t>
            </a:r>
            <a:r>
              <a:rPr lang="en-US" altLang="zh-CN" dirty="0"/>
              <a:t>) can be large</a:t>
            </a:r>
          </a:p>
        </p:txBody>
      </p:sp>
      <p:pic>
        <p:nvPicPr>
          <p:cNvPr id="15" name="图片 14" descr="Screen_Shot_2015-05-04_at_11.27.46_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2828" y="1741928"/>
            <a:ext cx="3971172" cy="283530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474963" y="4350330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/>
              <a:t>(Gordon) Hughes Effect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9974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Impacts of optimization techniques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770475"/>
              </p:ext>
            </p:extLst>
          </p:nvPr>
        </p:nvGraphicFramePr>
        <p:xfrm>
          <a:off x="374650" y="1218628"/>
          <a:ext cx="8394700" cy="5242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1446"/>
                <a:gridCol w="2304418"/>
                <a:gridCol w="2304418"/>
                <a:gridCol w="2304418"/>
              </a:tblGrid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Space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Efficiency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Effectiveness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8077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Sampling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Prev.: O(</a:t>
                      </a:r>
                      <a:r>
                        <a:rPr lang="en-US" altLang="zh-CN" sz="2000" i="1" dirty="0" smtClean="0"/>
                        <a:t>n</a:t>
                      </a:r>
                      <a:r>
                        <a:rPr lang="en-US" altLang="zh-CN" sz="2000" i="1" baseline="30000" dirty="0" smtClean="0"/>
                        <a:t>2</a:t>
                      </a:r>
                      <a:r>
                        <a:rPr lang="en-US" altLang="zh-CN" sz="2000" dirty="0" smtClean="0"/>
                        <a:t>∙</a:t>
                      </a:r>
                      <a:r>
                        <a:rPr lang="en-US" altLang="zh-CN" sz="2000" i="1" dirty="0" smtClean="0"/>
                        <a:t>d</a:t>
                      </a:r>
                      <a:r>
                        <a:rPr lang="en-US" altLang="zh-CN" sz="2000" dirty="0" smtClean="0"/>
                        <a:t>)</a:t>
                      </a:r>
                      <a:endParaRPr lang="en-US" altLang="zh-CN" sz="20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Remain </a:t>
                      </a:r>
                      <a:r>
                        <a:rPr lang="en-US" altLang="zh-CN" sz="2000" baseline="0" dirty="0" smtClean="0"/>
                        <a:t>effective (from experiments)</a:t>
                      </a:r>
                      <a:endParaRPr lang="en-US" altLang="zh-CN" sz="2000" baseline="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807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After: O(</a:t>
                      </a:r>
                      <a:r>
                        <a:rPr lang="en-US" altLang="zh-CN" sz="2000" i="1" dirty="0" err="1" smtClean="0"/>
                        <a:t>m</a:t>
                      </a:r>
                      <a:r>
                        <a:rPr lang="en-US" altLang="zh-CN" sz="2000" dirty="0" err="1" smtClean="0"/>
                        <a:t>∙</a:t>
                      </a:r>
                      <a:r>
                        <a:rPr lang="en-US" altLang="zh-CN" sz="2000" i="1" dirty="0" err="1" smtClean="0"/>
                        <a:t>d</a:t>
                      </a:r>
                      <a:r>
                        <a:rPr lang="en-US" altLang="zh-CN" sz="2000" dirty="0" smtClean="0"/>
                        <a:t>)</a:t>
                      </a:r>
                      <a:endParaRPr lang="en-US" altLang="zh-CN" sz="20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077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 partitioning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Prev.: 0</a:t>
                      </a:r>
                      <a:endParaRPr lang="zh-CN" alt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Provide a good initialization</a:t>
                      </a:r>
                      <a:endParaRPr lang="en-US" altLang="zh-CN" sz="20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807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After: O(</a:t>
                      </a:r>
                      <a:r>
                        <a:rPr lang="en-US" altLang="zh-CN" sz="2000" i="1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CN" sz="2000" i="1" dirty="0" err="1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CN" sz="2000" i="1" dirty="0" err="1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∙log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))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077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k+</a:t>
                      </a:r>
                      <a:r>
                        <a:rPr lang="el-GR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β 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reduction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Prev.: O(</a:t>
                      </a:r>
                      <a:r>
                        <a:rPr lang="en-US" altLang="zh-CN" sz="2000" i="1" dirty="0" err="1" smtClean="0"/>
                        <a:t>n</a:t>
                      </a:r>
                      <a:r>
                        <a:rPr lang="en-US" altLang="zh-CN" sz="2000" dirty="0" err="1" smtClean="0"/>
                        <a:t>∙</a:t>
                      </a:r>
                      <a:r>
                        <a:rPr lang="en-US" altLang="zh-CN" sz="2000" i="1" dirty="0" err="1" smtClean="0"/>
                        <a:t>d</a:t>
                      </a:r>
                      <a:r>
                        <a:rPr lang="en-US" altLang="zh-CN" sz="2000" dirty="0" smtClean="0"/>
                        <a:t>)</a:t>
                      </a:r>
                      <a:r>
                        <a:rPr lang="en-US" altLang="zh-CN" sz="2000" baseline="0" dirty="0" smtClean="0">
                          <a:sym typeface="Wingdings" panose="05000000000000000000" pitchFamily="2" charset="2"/>
                        </a:rPr>
                        <a:t> </a:t>
                      </a:r>
                      <a:endParaRPr lang="zh-CN" alt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Prev.: O(</a:t>
                      </a:r>
                      <a:r>
                        <a:rPr lang="en-US" altLang="zh-CN" sz="2000" i="1" dirty="0" err="1" smtClean="0"/>
                        <a:t>t</a:t>
                      </a:r>
                      <a:r>
                        <a:rPr lang="en-US" altLang="zh-CN" sz="2000" dirty="0" err="1" smtClean="0"/>
                        <a:t>∙</a:t>
                      </a:r>
                      <a:r>
                        <a:rPr lang="en-US" altLang="zh-CN" sz="2000" i="1" dirty="0" err="1" smtClean="0"/>
                        <a:t>m</a:t>
                      </a:r>
                      <a:r>
                        <a:rPr lang="en-US" altLang="zh-CN" sz="2000" dirty="0" err="1" smtClean="0"/>
                        <a:t>∙</a:t>
                      </a:r>
                      <a:r>
                        <a:rPr lang="en-US" altLang="zh-CN" sz="2000" i="1" dirty="0" err="1" smtClean="0"/>
                        <a:t>d</a:t>
                      </a:r>
                      <a:r>
                        <a:rPr lang="en-US" altLang="zh-CN" sz="2000" dirty="0" smtClean="0"/>
                        <a:t>) </a:t>
                      </a:r>
                      <a:br>
                        <a:rPr lang="en-US" altLang="zh-CN" sz="2000" dirty="0" smtClean="0"/>
                      </a:br>
                      <a:r>
                        <a:rPr lang="en-US" altLang="zh-CN" sz="2000" i="1" dirty="0" smtClean="0"/>
                        <a:t>t</a:t>
                      </a:r>
                      <a:r>
                        <a:rPr lang="en-US" altLang="zh-CN" sz="2000" dirty="0" smtClean="0"/>
                        <a:t> : # of iterations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Slightly</a:t>
                      </a:r>
                      <a:r>
                        <a:rPr lang="en-US" altLang="zh-CN" sz="2000" baseline="0" dirty="0" smtClean="0"/>
                        <a:t> improve effectiveness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807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After: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O(</a:t>
                      </a: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∙(</a:t>
                      </a: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l-GR" altLang="zh-CN" sz="2000" i="0" dirty="0" smtClean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After: O(</a:t>
                      </a:r>
                      <a:r>
                        <a:rPr lang="en-US" altLang="zh-CN" sz="2000" i="1" dirty="0" err="1" smtClean="0"/>
                        <a:t>t</a:t>
                      </a:r>
                      <a:r>
                        <a:rPr lang="en-US" altLang="zh-CN" sz="2000" dirty="0" err="1" smtClean="0"/>
                        <a:t>∙</a:t>
                      </a:r>
                      <a:r>
                        <a:rPr lang="en-US" altLang="zh-CN" sz="2000" i="1" dirty="0" err="1" smtClean="0"/>
                        <a:t>m</a:t>
                      </a:r>
                      <a:r>
                        <a:rPr lang="en-US" altLang="zh-CN" sz="2000" dirty="0" smtClean="0"/>
                        <a:t>∙(</a:t>
                      </a:r>
                      <a:r>
                        <a:rPr lang="en-US" altLang="zh-CN" sz="2000" i="1" dirty="0" smtClean="0"/>
                        <a:t>k</a:t>
                      </a:r>
                      <a:r>
                        <a:rPr lang="en-US" altLang="zh-CN" sz="2000" dirty="0" smtClean="0"/>
                        <a:t>+</a:t>
                      </a:r>
                      <a:r>
                        <a:rPr lang="el-GR" altLang="zh-CN" sz="2000" dirty="0" smtClean="0"/>
                        <a:t>β</a:t>
                      </a:r>
                      <a:r>
                        <a:rPr lang="en-US" altLang="zh-CN" sz="2000" dirty="0" smtClean="0"/>
                        <a:t>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72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5069151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Anomaly detection model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Algorithm optimizations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Evaluation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8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179773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Anomaly detection</a:t>
            </a:r>
          </a:p>
          <a:p>
            <a:pPr lvl="1"/>
            <a:r>
              <a:rPr lang="en-US" altLang="zh-CN" dirty="0" smtClean="0"/>
              <a:t>Identification of patterns </a:t>
            </a:r>
            <a:r>
              <a:rPr lang="en-US" altLang="zh-CN" dirty="0"/>
              <a:t>in data that do </a:t>
            </a:r>
            <a:r>
              <a:rPr lang="en-US" altLang="zh-CN" dirty="0" smtClean="0"/>
              <a:t>not conform </a:t>
            </a:r>
            <a:r>
              <a:rPr lang="en-US" altLang="zh-CN" dirty="0"/>
              <a:t>to expected </a:t>
            </a:r>
            <a:r>
              <a:rPr lang="en-US" altLang="zh-CN" dirty="0" smtClean="0"/>
              <a:t>behaviors [</a:t>
            </a:r>
            <a:r>
              <a:rPr lang="en-US" altLang="zh-CN" dirty="0" err="1" smtClean="0"/>
              <a:t>Chandola</a:t>
            </a:r>
            <a:r>
              <a:rPr lang="en-US" altLang="zh-CN" dirty="0" smtClean="0"/>
              <a:t> et al. 2009]</a:t>
            </a:r>
          </a:p>
          <a:p>
            <a:pPr lvl="1"/>
            <a:r>
              <a:rPr lang="en-US" altLang="zh-CN" dirty="0" smtClean="0"/>
              <a:t>Useful in </a:t>
            </a:r>
            <a:r>
              <a:rPr lang="en-US" altLang="zh-CN" dirty="0"/>
              <a:t>a wide </a:t>
            </a:r>
            <a:r>
              <a:rPr lang="en-US" altLang="zh-CN" dirty="0" smtClean="0"/>
              <a:t>variety of </a:t>
            </a:r>
            <a:r>
              <a:rPr lang="en-US" altLang="zh-CN" dirty="0"/>
              <a:t>applications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42" y="2778463"/>
            <a:ext cx="2209941" cy="16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77" y="2778463"/>
            <a:ext cx="1644301" cy="16200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374650" y="4657971"/>
            <a:ext cx="8394700" cy="181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 networks, anomaly detection has broader meanings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Application-specific significance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Possibility to improve the performance of network-centric mining tasks such as community detection and classification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890" y="6512101"/>
            <a:ext cx="9135110" cy="0"/>
          </a:xfrm>
          <a:prstGeom prst="line">
            <a:avLst/>
          </a:prstGeom>
          <a:ln w="28575">
            <a:solidFill>
              <a:srgbClr val="0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099" y="6510855"/>
            <a:ext cx="882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黑体" pitchFamily="49" charset="-122"/>
              </a:rPr>
              <a:t>V</a:t>
            </a:r>
            <a:r>
              <a:rPr lang="en-US" altLang="zh-CN" sz="1600" dirty="0">
                <a:ea typeface="黑体" pitchFamily="49" charset="-122"/>
              </a:rPr>
              <a:t>.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>
                <a:ea typeface="黑体" pitchFamily="49" charset="-122"/>
              </a:rPr>
              <a:t>Chandola</a:t>
            </a:r>
            <a:r>
              <a:rPr lang="en-US" altLang="zh-CN" sz="1600" dirty="0">
                <a:ea typeface="黑体" pitchFamily="49" charset="-122"/>
              </a:rPr>
              <a:t>, </a:t>
            </a:r>
            <a:r>
              <a:rPr lang="en-US" altLang="zh-CN" sz="1600" dirty="0" smtClean="0">
                <a:ea typeface="黑体" pitchFamily="49" charset="-122"/>
              </a:rPr>
              <a:t>A. </a:t>
            </a:r>
            <a:r>
              <a:rPr lang="en-US" altLang="zh-CN" sz="1600" dirty="0">
                <a:ea typeface="黑体" pitchFamily="49" charset="-122"/>
              </a:rPr>
              <a:t>Banerjee, and </a:t>
            </a:r>
            <a:r>
              <a:rPr lang="en-US" altLang="zh-CN" sz="1600" dirty="0" smtClean="0">
                <a:ea typeface="黑体" pitchFamily="49" charset="-122"/>
              </a:rPr>
              <a:t>V. </a:t>
            </a:r>
            <a:r>
              <a:rPr lang="en-US" altLang="zh-CN" sz="1600" dirty="0">
                <a:ea typeface="黑体" pitchFamily="49" charset="-122"/>
              </a:rPr>
              <a:t>Kumar. </a:t>
            </a:r>
            <a:r>
              <a:rPr lang="en-US" altLang="zh-CN" sz="1600" dirty="0" smtClean="0">
                <a:ea typeface="黑体" pitchFamily="49" charset="-122"/>
              </a:rPr>
              <a:t>Anomaly </a:t>
            </a:r>
            <a:r>
              <a:rPr lang="en-US" altLang="zh-CN" sz="1600" dirty="0">
                <a:ea typeface="黑体" pitchFamily="49" charset="-122"/>
              </a:rPr>
              <a:t>detection: A survey. </a:t>
            </a:r>
            <a:r>
              <a:rPr lang="en-US" altLang="zh-CN" sz="1600" i="1" dirty="0">
                <a:ea typeface="黑体" pitchFamily="49" charset="-122"/>
              </a:rPr>
              <a:t>ACM </a:t>
            </a:r>
            <a:r>
              <a:rPr lang="en-US" altLang="zh-CN" sz="1600" i="1" dirty="0" err="1">
                <a:ea typeface="黑体" pitchFamily="49" charset="-122"/>
              </a:rPr>
              <a:t>Comput</a:t>
            </a:r>
            <a:r>
              <a:rPr lang="en-US" altLang="zh-CN" sz="1600" i="1" dirty="0">
                <a:ea typeface="黑体" pitchFamily="49" charset="-122"/>
              </a:rPr>
              <a:t>. </a:t>
            </a:r>
            <a:r>
              <a:rPr lang="en-US" altLang="zh-CN" sz="1600" i="1" dirty="0" err="1">
                <a:ea typeface="黑体" pitchFamily="49" charset="-122"/>
              </a:rPr>
              <a:t>Surv</a:t>
            </a:r>
            <a:r>
              <a:rPr lang="en-US" altLang="zh-CN" sz="1600" i="1" dirty="0">
                <a:ea typeface="黑体" pitchFamily="49" charset="-122"/>
              </a:rPr>
              <a:t>.</a:t>
            </a:r>
            <a:r>
              <a:rPr lang="en-US" altLang="zh-CN" sz="1600" dirty="0">
                <a:ea typeface="黑体" pitchFamily="49" charset="-122"/>
              </a:rPr>
              <a:t> </a:t>
            </a:r>
            <a:r>
              <a:rPr lang="en-US" altLang="zh-CN" sz="1600" dirty="0" smtClean="0">
                <a:ea typeface="黑体" pitchFamily="49" charset="-122"/>
              </a:rPr>
              <a:t>41(3), 2009.</a:t>
            </a:r>
            <a:endParaRPr lang="zh-CN" altLang="en-US" sz="1600" dirty="0"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27" y="2778196"/>
            <a:ext cx="1715000" cy="162000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3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500986"/>
          </a:xfrm>
        </p:spPr>
        <p:txBody>
          <a:bodyPr/>
          <a:lstStyle/>
          <a:p>
            <a:r>
              <a:rPr lang="en-US" altLang="zh-CN" sz="2400" dirty="0" smtClean="0"/>
              <a:t>Datasets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2566"/>
              </p:ext>
            </p:extLst>
          </p:nvPr>
        </p:nvGraphicFramePr>
        <p:xfrm>
          <a:off x="432984" y="1381995"/>
          <a:ext cx="8278032" cy="1442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7294"/>
                <a:gridCol w="1763918"/>
                <a:gridCol w="1763918"/>
                <a:gridCol w="3202902"/>
              </a:tblGrid>
              <a:tr h="360670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2000" b="1" smtClean="0">
                          <a:latin typeface="+mn-lt"/>
                          <a:cs typeface="Arial" panose="020B0604020202020204" pitchFamily="34" charset="0"/>
                        </a:rPr>
                        <a:t>Dataset</a:t>
                      </a:r>
                      <a:endParaRPr lang="zh-CN" altLang="en-US" sz="20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2000" b="1" dirty="0" smtClean="0">
                          <a:latin typeface="+mn-lt"/>
                          <a:cs typeface="Arial" panose="020B0604020202020204" pitchFamily="34" charset="0"/>
                        </a:rPr>
                        <a:t># of nodes</a:t>
                      </a:r>
                      <a:endParaRPr lang="zh-CN" altLang="en-US" sz="20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2000" b="1" dirty="0" smtClean="0">
                          <a:latin typeface="+mn-lt"/>
                          <a:cs typeface="Arial" panose="020B0604020202020204" pitchFamily="34" charset="0"/>
                        </a:rPr>
                        <a:t># of edges</a:t>
                      </a:r>
                      <a:endParaRPr lang="zh-CN" altLang="en-US" sz="20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2000" b="1" dirty="0" smtClean="0">
                          <a:latin typeface="+mn-lt"/>
                          <a:cs typeface="Arial" panose="020B0604020202020204" pitchFamily="34" charset="0"/>
                        </a:rPr>
                        <a:t>Descriptions</a:t>
                      </a:r>
                      <a:endParaRPr lang="zh-CN" altLang="en-US" sz="20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670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Amazon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334,863</a:t>
                      </a:r>
                      <a:endParaRPr lang="zh-CN" alt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925,872</a:t>
                      </a:r>
                      <a:endParaRPr lang="zh-CN" alt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Product co-purchasing</a:t>
                      </a:r>
                      <a:endParaRPr lang="zh-CN" alt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670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DBLP</a:t>
                      </a:r>
                      <a:endParaRPr lang="zh-CN" alt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1,150,852</a:t>
                      </a:r>
                      <a:endParaRPr lang="zh-CN" alt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5,098,175</a:t>
                      </a:r>
                      <a:endParaRPr lang="zh-CN" alt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Co-authorship</a:t>
                      </a:r>
                      <a:endParaRPr lang="zh-CN" alt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670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Synthetic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altLang="zh-CN" sz="2000" baseline="30000" dirty="0" smtClean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 - 4x10</a:t>
                      </a:r>
                      <a:r>
                        <a:rPr lang="en-US" altLang="zh-CN" sz="2000" baseline="30000" dirty="0" smtClean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altLang="zh-CN" sz="200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2000" i="1" dirty="0" smtClean="0">
                          <a:latin typeface="+mn-lt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altLang="zh-CN" sz="2000" i="0" dirty="0" smtClean="0">
                          <a:latin typeface="+mn-lt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zh-CN" sz="2000" i="1" dirty="0" smtClean="0">
                          <a:latin typeface="+mn-lt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altLang="zh-CN" sz="2000" baseline="30000" dirty="0" smtClean="0">
                          <a:latin typeface="+mn-lt"/>
                          <a:cs typeface="Arial" panose="020B0604020202020204" pitchFamily="34" charset="0"/>
                        </a:rPr>
                        <a:t>1.15</a:t>
                      </a:r>
                      <a:endParaRPr lang="zh-CN" altLang="en-US" sz="2000" baseline="30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2000" baseline="0" dirty="0" smtClean="0">
                          <a:latin typeface="+mn-lt"/>
                          <a:cs typeface="Arial" panose="020B0604020202020204" pitchFamily="34" charset="0"/>
                        </a:rPr>
                        <a:t>LFR-benchmark graph</a:t>
                      </a:r>
                      <a:endParaRPr lang="zh-CN" altLang="en-US" sz="2000" dirty="0">
                        <a:solidFill>
                          <a:srgbClr val="008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374650" y="2866187"/>
            <a:ext cx="8394700" cy="48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Anomaly injection on Synthetic data for ground-truth of anomalies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8138" y="3380900"/>
            <a:ext cx="8394700" cy="23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Algorithms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Embed(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d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: </a:t>
            </a:r>
            <a:r>
              <a:rPr lang="en-US" altLang="zh-CN" sz="2000" dirty="0"/>
              <a:t>embedding </a:t>
            </a:r>
            <a:r>
              <a:rPr lang="en-US" altLang="zh-CN" sz="2000" dirty="0" smtClean="0"/>
              <a:t>of 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-dimensions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Embed(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</a:rPr>
              <a:t>+</a:t>
            </a:r>
            <a:r>
              <a:rPr lang="el-GR" altLang="zh-CN" sz="2000" dirty="0" smtClean="0">
                <a:solidFill>
                  <a:srgbClr val="FF0000"/>
                </a:solidFill>
              </a:rPr>
              <a:t>β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dirty="0" smtClean="0"/>
              <a:t>: </a:t>
            </a:r>
            <a:r>
              <a:rPr lang="en-US" altLang="zh-CN" sz="2000" dirty="0"/>
              <a:t>embedding </a:t>
            </a:r>
            <a:r>
              <a:rPr lang="en-US" altLang="zh-CN" sz="2000" dirty="0" smtClean="0"/>
              <a:t>with k+</a:t>
            </a:r>
            <a:r>
              <a:rPr lang="el-GR" altLang="zh-CN" sz="2000" dirty="0" smtClean="0"/>
              <a:t>β</a:t>
            </a:r>
            <a:r>
              <a:rPr lang="en-US" altLang="zh-CN" sz="2000" dirty="0" smtClean="0"/>
              <a:t> reduction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Oddball</a:t>
            </a:r>
            <a:r>
              <a:rPr lang="en-US" altLang="zh-CN" sz="2000" dirty="0" smtClean="0"/>
              <a:t> : based on violation of power-laws of </a:t>
            </a:r>
            <a:r>
              <a:rPr lang="en-US" altLang="zh-CN" sz="2000" dirty="0" err="1" smtClean="0"/>
              <a:t>egonet</a:t>
            </a:r>
            <a:r>
              <a:rPr lang="en-US" altLang="zh-CN" sz="2000" dirty="0" smtClean="0"/>
              <a:t>-based features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MDS(</a:t>
            </a:r>
            <a:r>
              <a:rPr lang="en-US" altLang="zh-CN" sz="2000" i="1" dirty="0">
                <a:solidFill>
                  <a:srgbClr val="FF0000"/>
                </a:solidFill>
              </a:rPr>
              <a:t>d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/>
              <a:t>: similar to Embed(</a:t>
            </a:r>
            <a:r>
              <a:rPr lang="en-US" altLang="zh-CN" sz="2000" i="1" dirty="0"/>
              <a:t>d</a:t>
            </a:r>
            <a:r>
              <a:rPr lang="en-US" altLang="zh-CN" sz="2000" dirty="0"/>
              <a:t>), except using multi-dimensional scaling for embedding (preserve global </a:t>
            </a:r>
            <a:r>
              <a:rPr lang="en-US" altLang="zh-CN" sz="2000" dirty="0" smtClean="0"/>
              <a:t>structure)</a:t>
            </a:r>
            <a:endParaRPr lang="en-US" altLang="zh-CN" sz="20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74650" y="5697340"/>
            <a:ext cx="8394700" cy="1039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Parameters: </a:t>
            </a:r>
            <a:r>
              <a:rPr lang="en-US" altLang="zh-CN" sz="2400" i="1" dirty="0" smtClean="0"/>
              <a:t>d</a:t>
            </a:r>
            <a:r>
              <a:rPr lang="en-US" altLang="zh-CN" sz="2400" dirty="0" smtClean="0"/>
              <a:t> =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/500, 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 = </a:t>
            </a:r>
            <a:r>
              <a:rPr lang="en-US" altLang="zh-CN" sz="2400" i="1" dirty="0" err="1" smtClean="0"/>
              <a:t>avgDeg</a:t>
            </a:r>
            <a:r>
              <a:rPr lang="en-US" altLang="zh-CN" sz="2400" dirty="0" smtClean="0"/>
              <a:t>, </a:t>
            </a:r>
            <a:r>
              <a:rPr lang="el-GR" altLang="zh-CN" sz="2400" dirty="0" smtClean="0"/>
              <a:t>β</a:t>
            </a:r>
            <a:r>
              <a:rPr lang="en-US" altLang="zh-CN" sz="2400" dirty="0" smtClean="0"/>
              <a:t> = 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/4</a:t>
            </a:r>
          </a:p>
          <a:p>
            <a:pPr marL="324000" lvl="2" indent="-324000">
              <a:spcBef>
                <a:spcPts val="10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Implementation: C++, Core i5 3.10GHz, 16GB of memory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6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 on DBLP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2206957"/>
          </a:xfrm>
        </p:spPr>
        <p:txBody>
          <a:bodyPr/>
          <a:lstStyle/>
          <a:p>
            <a:r>
              <a:rPr lang="en-US" altLang="zh-CN" dirty="0" smtClean="0"/>
              <a:t>Different people with the same name</a:t>
            </a:r>
          </a:p>
          <a:p>
            <a:pPr marL="2520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Wei Wang</a:t>
            </a:r>
          </a:p>
          <a:p>
            <a:pPr lvl="1"/>
            <a:r>
              <a:rPr lang="en-US" altLang="zh-CN" sz="2000" dirty="0" smtClean="0"/>
              <a:t>84 people named Wei Wang [DBLP, May 10 2016</a:t>
            </a:r>
            <a:r>
              <a:rPr lang="en-US" altLang="zh-CN" sz="2000" dirty="0" smtClean="0">
                <a:solidFill>
                  <a:srgbClr val="008000"/>
                </a:solidFill>
              </a:rPr>
              <a:t>]</a:t>
            </a:r>
          </a:p>
          <a:p>
            <a:pPr lvl="1"/>
            <a:r>
              <a:rPr lang="en-US" altLang="zh-CN" sz="2000" dirty="0" smtClean="0"/>
              <a:t>University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Waterloo (Canada), </a:t>
            </a:r>
            <a:r>
              <a:rPr lang="en-US" altLang="zh-CN" sz="2000" dirty="0" err="1" smtClean="0"/>
              <a:t>Fudan</a:t>
            </a:r>
            <a:r>
              <a:rPr lang="en-US" altLang="zh-CN" sz="2000" dirty="0" smtClean="0"/>
              <a:t> University (China), </a:t>
            </a:r>
            <a:r>
              <a:rPr lang="en-US" altLang="zh-CN" sz="2000" dirty="0"/>
              <a:t>University of California, San </a:t>
            </a:r>
            <a:r>
              <a:rPr lang="en-US" altLang="zh-CN" sz="2000" dirty="0" smtClean="0"/>
              <a:t>Diego (USA), etc.</a:t>
            </a:r>
            <a:endParaRPr lang="en-US" altLang="zh-CN" sz="2000" dirty="0" smtClean="0">
              <a:solidFill>
                <a:srgbClr val="008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4650" y="3513722"/>
            <a:ext cx="8394700" cy="2819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People with many collaborators in diverse institutes</a:t>
            </a:r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Dr</a:t>
            </a:r>
            <a:r>
              <a:rPr lang="en-US" altLang="zh-CN" sz="2400" dirty="0">
                <a:solidFill>
                  <a:srgbClr val="FF0000"/>
                </a:solidFill>
              </a:rPr>
              <a:t>. </a:t>
            </a:r>
            <a:r>
              <a:rPr lang="en-US" altLang="zh-CN" sz="2400" dirty="0" err="1">
                <a:solidFill>
                  <a:srgbClr val="FF0000"/>
                </a:solidFill>
              </a:rPr>
              <a:t>Ajith</a:t>
            </a:r>
            <a:r>
              <a:rPr lang="en-US" altLang="zh-CN" sz="2400" dirty="0">
                <a:solidFill>
                  <a:srgbClr val="FF0000"/>
                </a:solidFill>
              </a:rPr>
              <a:t> Abraham</a:t>
            </a:r>
          </a:p>
          <a:p>
            <a:pPr lvl="1"/>
            <a:r>
              <a:rPr lang="en-US" altLang="zh-CN" sz="2000" dirty="0"/>
              <a:t>Director of intelligence research labs </a:t>
            </a:r>
            <a:r>
              <a:rPr lang="en-US" altLang="zh-CN" sz="2000" dirty="0" smtClean="0"/>
              <a:t>which has members </a:t>
            </a:r>
            <a:r>
              <a:rPr lang="en-US" altLang="zh-CN" sz="2000" dirty="0"/>
              <a:t>from more than 100 countries</a:t>
            </a:r>
          </a:p>
          <a:p>
            <a:pPr lvl="1"/>
            <a:r>
              <a:rPr lang="en-US" altLang="zh-CN" sz="2000" dirty="0" smtClean="0"/>
              <a:t>Work </a:t>
            </a:r>
            <a:r>
              <a:rPr lang="en-US" altLang="zh-CN" sz="2000" dirty="0"/>
              <a:t>in </a:t>
            </a:r>
            <a:r>
              <a:rPr lang="en-US" altLang="zh-CN" sz="2000" dirty="0" smtClean="0"/>
              <a:t>a multi-disciplinary environment involving machine </a:t>
            </a:r>
            <a:r>
              <a:rPr lang="en-US" altLang="zh-CN" sz="2000" dirty="0"/>
              <a:t>intelligence, cyber security, sensor </a:t>
            </a:r>
            <a:r>
              <a:rPr lang="en-US" altLang="zh-CN" sz="2000" dirty="0" smtClean="0"/>
              <a:t>networks and </a:t>
            </a:r>
            <a:r>
              <a:rPr lang="en-US" altLang="zh-CN" sz="2000" dirty="0"/>
              <a:t>data mining</a:t>
            </a:r>
          </a:p>
          <a:p>
            <a:pPr lvl="1"/>
            <a:r>
              <a:rPr lang="en-US" altLang="zh-CN" sz="2000" dirty="0" smtClean="0"/>
              <a:t>Teach </a:t>
            </a:r>
            <a:r>
              <a:rPr lang="en-US" altLang="zh-CN" sz="2000" dirty="0"/>
              <a:t>in </a:t>
            </a:r>
            <a:r>
              <a:rPr lang="en-US" altLang="zh-CN" sz="2000" dirty="0" smtClean="0"/>
              <a:t>23 </a:t>
            </a:r>
            <a:r>
              <a:rPr lang="en-US" altLang="zh-CN" sz="2000" dirty="0"/>
              <a:t>universities all over the world</a:t>
            </a:r>
            <a:endParaRPr lang="en-US" altLang="zh-CN" sz="20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6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 study: modularity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4651" y="972000"/>
            <a:ext cx="839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黑体" pitchFamily="49" charset="-122"/>
              </a:rPr>
              <a:t>Modularity measures the strength of division of a network into 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黑体" pitchFamily="49" charset="-122"/>
              </a:rPr>
              <a:t>Using modularity to evaluate the improvement of the effectiveness of community detection</a:t>
            </a:r>
            <a:endParaRPr lang="zh-CN" altLang="en-US" sz="2000" dirty="0">
              <a:ea typeface="黑体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1" y="2088250"/>
            <a:ext cx="7763958" cy="2981741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52757"/>
              </p:ext>
            </p:extLst>
          </p:nvPr>
        </p:nvGraphicFramePr>
        <p:xfrm>
          <a:off x="1524000" y="5151879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oddball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Embed(</a:t>
                      </a:r>
                      <a:r>
                        <a:rPr lang="en-US" altLang="zh-CN" sz="2000" b="1" i="1" dirty="0" smtClean="0"/>
                        <a:t>d</a:t>
                      </a:r>
                      <a:r>
                        <a:rPr lang="en-US" altLang="zh-CN" sz="2000" b="1" dirty="0" smtClean="0"/>
                        <a:t>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Embed(</a:t>
                      </a:r>
                      <a:r>
                        <a:rPr lang="en-US" altLang="zh-CN" sz="2000" b="1" i="1" dirty="0" smtClean="0"/>
                        <a:t>k</a:t>
                      </a:r>
                      <a:r>
                        <a:rPr lang="en-US" altLang="zh-CN" sz="2000" b="1" dirty="0" smtClean="0"/>
                        <a:t>+</a:t>
                      </a:r>
                      <a:r>
                        <a:rPr lang="el-GR" altLang="zh-CN" sz="2000" b="1" dirty="0" smtClean="0"/>
                        <a:t>β)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Amazon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2.1%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2.8%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3.0%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DBLP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4.2%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4.1%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5.6%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283608" y="6340599"/>
            <a:ext cx="450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ea typeface="黑体" pitchFamily="49" charset="-122"/>
              </a:rPr>
              <a:t>Table 1: Improvement of modularity</a:t>
            </a: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 study</a:t>
            </a:r>
            <a:r>
              <a:rPr lang="en-US" altLang="zh-CN" dirty="0"/>
              <a:t>: </a:t>
            </a:r>
            <a:r>
              <a:rPr lang="en-US" altLang="zh-CN" i="1" dirty="0" smtClean="0"/>
              <a:t>F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 measure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2088000"/>
            <a:ext cx="7578783" cy="302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651" y="972000"/>
            <a:ext cx="839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黑体" pitchFamily="49" charset="-122"/>
              </a:rPr>
              <a:t>On Synthetic data with ground-truth of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黑体" pitchFamily="49" charset="-122"/>
              </a:rPr>
              <a:t>Mixing parameter </a:t>
            </a:r>
            <a:r>
              <a:rPr lang="el-GR" altLang="zh-CN" sz="2000" i="1" dirty="0" smtClean="0">
                <a:ea typeface="黑体" pitchFamily="49" charset="-122"/>
              </a:rPr>
              <a:t>μ</a:t>
            </a:r>
            <a:r>
              <a:rPr lang="en-US" altLang="zh-CN" sz="2000" dirty="0" smtClean="0">
                <a:ea typeface="黑体" pitchFamily="49" charset="-122"/>
              </a:rPr>
              <a:t>: fraction of inter-group edges (</a:t>
            </a:r>
            <a:r>
              <a:rPr lang="en-US" altLang="zh-CN" sz="2000" i="1" dirty="0" smtClean="0">
                <a:ea typeface="黑体" pitchFamily="49" charset="-122"/>
              </a:rPr>
              <a:t>i.e.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l-GR" altLang="zh-CN" sz="2000" i="1" dirty="0">
                <a:ea typeface="黑体" pitchFamily="49" charset="-122"/>
              </a:rPr>
              <a:t>μ</a:t>
            </a:r>
            <a:r>
              <a:rPr lang="el-GR" altLang="zh-CN" sz="2000" dirty="0">
                <a:ea typeface="黑体" pitchFamily="49" charset="-122"/>
              </a:rPr>
              <a:t> </a:t>
            </a:r>
            <a:r>
              <a:rPr lang="el-GR" altLang="zh-CN" sz="2000" dirty="0" smtClean="0">
                <a:ea typeface="黑体" pitchFamily="49" charset="-122"/>
              </a:rPr>
              <a:t>↑</a:t>
            </a:r>
            <a:r>
              <a:rPr lang="en-US" altLang="zh-CN" sz="2000" dirty="0">
                <a:ea typeface="黑体" pitchFamily="49" charset="-122"/>
              </a:rPr>
              <a:t>,</a:t>
            </a:r>
            <a:r>
              <a:rPr lang="en-US" altLang="zh-CN" sz="2000" dirty="0" smtClean="0">
                <a:ea typeface="黑体" pitchFamily="49" charset="-122"/>
              </a:rPr>
              <a:t> strength of community structure ↓)</a:t>
            </a:r>
            <a:endParaRPr lang="zh-CN" altLang="en-US" sz="2000" dirty="0">
              <a:ea typeface="黑体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06857"/>
              </p:ext>
            </p:extLst>
          </p:nvPr>
        </p:nvGraphicFramePr>
        <p:xfrm>
          <a:off x="1122256" y="5138231"/>
          <a:ext cx="689949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6037"/>
                <a:gridCol w="1541151"/>
                <a:gridCol w="1541151"/>
                <a:gridCol w="154115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oddball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Embed(</a:t>
                      </a:r>
                      <a:r>
                        <a:rPr lang="en-US" altLang="zh-CN" sz="2000" b="1" i="1" dirty="0" smtClean="0"/>
                        <a:t>d</a:t>
                      </a:r>
                      <a:r>
                        <a:rPr lang="en-US" altLang="zh-CN" sz="2000" b="1" dirty="0" smtClean="0"/>
                        <a:t>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Embed(</a:t>
                      </a:r>
                      <a:r>
                        <a:rPr lang="en-US" altLang="zh-CN" sz="2000" b="1" i="1" dirty="0" smtClean="0"/>
                        <a:t>k</a:t>
                      </a:r>
                      <a:r>
                        <a:rPr lang="en-US" altLang="zh-CN" sz="2000" b="1" dirty="0" smtClean="0"/>
                        <a:t>+</a:t>
                      </a:r>
                      <a:r>
                        <a:rPr lang="el-GR" altLang="zh-CN" sz="2000" b="1" dirty="0" smtClean="0"/>
                        <a:t>β)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Varying graph sizes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70%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88%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89%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Varying </a:t>
                      </a:r>
                      <a:r>
                        <a:rPr lang="el-GR" altLang="zh-CN" sz="2000" b="1" i="1" dirty="0" smtClean="0">
                          <a:ea typeface="黑体" pitchFamily="49" charset="-122"/>
                        </a:rPr>
                        <a:t>μ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68%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86%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06803" y="6354247"/>
            <a:ext cx="528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ea typeface="黑体" pitchFamily="49" charset="-122"/>
              </a:rPr>
              <a:t>Table 2: </a:t>
            </a:r>
            <a:r>
              <a:rPr lang="en-US" altLang="zh-CN" sz="2000" i="1" dirty="0" smtClean="0">
                <a:ea typeface="黑体" pitchFamily="49" charset="-122"/>
              </a:rPr>
              <a:t>F</a:t>
            </a:r>
            <a:r>
              <a:rPr lang="en-US" altLang="zh-CN" sz="2000" i="1" baseline="-25000" dirty="0" smtClean="0">
                <a:ea typeface="黑体" pitchFamily="49" charset="-122"/>
              </a:rPr>
              <a:t>1</a:t>
            </a:r>
            <a:r>
              <a:rPr lang="en-US" altLang="zh-CN" sz="2000" dirty="0" smtClean="0">
                <a:ea typeface="黑体" pitchFamily="49" charset="-122"/>
              </a:rPr>
              <a:t> score of anomalies</a:t>
            </a: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5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Impacts on quality: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&amp; embedding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89505"/>
              </p:ext>
            </p:extLst>
          </p:nvPr>
        </p:nvGraphicFramePr>
        <p:xfrm>
          <a:off x="1892831" y="1911448"/>
          <a:ext cx="5358339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6531"/>
                <a:gridCol w="1830904"/>
                <a:gridCol w="18309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MDS(</a:t>
                      </a:r>
                      <a:r>
                        <a:rPr lang="en-US" altLang="zh-CN" sz="2000" b="1" i="1" dirty="0" smtClean="0"/>
                        <a:t>d</a:t>
                      </a:r>
                      <a:r>
                        <a:rPr lang="en-US" altLang="zh-CN" sz="2000" b="1" dirty="0" smtClean="0"/>
                        <a:t>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Embed(</a:t>
                      </a:r>
                      <a:r>
                        <a:rPr lang="en-US" altLang="zh-CN" sz="2000" b="1" i="1" dirty="0" smtClean="0"/>
                        <a:t>d</a:t>
                      </a:r>
                      <a:r>
                        <a:rPr lang="en-US" altLang="zh-CN" sz="2000" b="1" dirty="0" smtClean="0"/>
                        <a:t>)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 = 200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11.3%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89.4%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 = 400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13.6%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90.6%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9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d = 600</a:t>
                      </a:r>
                      <a:endParaRPr lang="zh-CN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12.7%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89.8%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7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d = 800</a:t>
                      </a:r>
                      <a:endParaRPr lang="zh-CN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7.9%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85.5%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d = 1000</a:t>
                      </a:r>
                      <a:endParaRPr lang="zh-CN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11.3%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88.8%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Average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11.3%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88.8%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05971" y="4712882"/>
            <a:ext cx="573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ea typeface="黑体" pitchFamily="49" charset="-122"/>
              </a:rPr>
              <a:t>Table 3: MDS(</a:t>
            </a:r>
            <a:r>
              <a:rPr lang="en-US" altLang="zh-CN" sz="2000" i="1" dirty="0" smtClean="0">
                <a:ea typeface="黑体" pitchFamily="49" charset="-122"/>
              </a:rPr>
              <a:t>d</a:t>
            </a:r>
            <a:r>
              <a:rPr lang="en-US" altLang="zh-CN" sz="2000" dirty="0" smtClean="0">
                <a:ea typeface="黑体" pitchFamily="49" charset="-122"/>
              </a:rPr>
              <a:t>) vs. Embed(</a:t>
            </a:r>
            <a:r>
              <a:rPr lang="en-US" altLang="zh-CN" sz="2000" i="1" dirty="0" smtClean="0">
                <a:ea typeface="黑体" pitchFamily="49" charset="-122"/>
              </a:rPr>
              <a:t>d</a:t>
            </a:r>
            <a:r>
              <a:rPr lang="en-US" altLang="zh-CN" sz="2000" dirty="0" smtClean="0">
                <a:ea typeface="黑体" pitchFamily="49" charset="-122"/>
              </a:rPr>
              <a:t>) using </a:t>
            </a:r>
            <a:r>
              <a:rPr lang="en-US" altLang="zh-CN" sz="2000" i="1" dirty="0" smtClean="0">
                <a:ea typeface="黑体" pitchFamily="49" charset="-122"/>
              </a:rPr>
              <a:t>F</a:t>
            </a:r>
            <a:r>
              <a:rPr lang="en-US" altLang="zh-CN" sz="2000" i="1" baseline="-25000" dirty="0" smtClean="0">
                <a:ea typeface="黑体" pitchFamily="49" charset="-122"/>
              </a:rPr>
              <a:t>1</a:t>
            </a:r>
            <a:r>
              <a:rPr lang="en-US" altLang="zh-CN" sz="2000" dirty="0" smtClean="0">
                <a:ea typeface="黑体" pitchFamily="49" charset="-122"/>
              </a:rPr>
              <a:t> measure</a:t>
            </a: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4650" y="5326186"/>
            <a:ext cx="839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黑体" pitchFamily="49" charset="-122"/>
              </a:rPr>
              <a:t>Multi-dimensional scaling fails to effectively detect anomalies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黑体" pitchFamily="49" charset="-122"/>
              </a:rPr>
              <a:t>Our approach works well as long as </a:t>
            </a:r>
            <a:r>
              <a:rPr lang="en-US" altLang="zh-CN" sz="2000" i="1" dirty="0" smtClean="0">
                <a:ea typeface="黑体" pitchFamily="49" charset="-122"/>
              </a:rPr>
              <a:t>d</a:t>
            </a:r>
            <a:r>
              <a:rPr lang="en-US" altLang="zh-CN" sz="2000" dirty="0" smtClean="0">
                <a:ea typeface="黑体" pitchFamily="49" charset="-122"/>
              </a:rPr>
              <a:t> falls into a reasonable range</a:t>
            </a: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4651" y="972000"/>
            <a:ext cx="839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黑体" pitchFamily="49" charset="-122"/>
              </a:rPr>
              <a:t>Synthetic data, </a:t>
            </a:r>
            <a:r>
              <a:rPr lang="en-US" altLang="zh-CN" sz="2000" i="1" dirty="0" smtClean="0">
                <a:ea typeface="黑体" pitchFamily="49" charset="-122"/>
              </a:rPr>
              <a:t>n</a:t>
            </a:r>
            <a:r>
              <a:rPr lang="en-US" altLang="zh-CN" sz="2000" dirty="0" smtClean="0">
                <a:ea typeface="黑体" pitchFamily="49" charset="-122"/>
              </a:rPr>
              <a:t> = 400K, </a:t>
            </a:r>
            <a:r>
              <a:rPr lang="en-US" altLang="zh-CN" sz="2000" i="1" dirty="0" smtClean="0">
                <a:ea typeface="黑体" pitchFamily="49" charset="-122"/>
              </a:rPr>
              <a:t>n</a:t>
            </a:r>
            <a:r>
              <a:rPr lang="en-US" altLang="zh-CN" sz="2000" dirty="0" smtClean="0">
                <a:ea typeface="黑体" pitchFamily="49" charset="-122"/>
              </a:rPr>
              <a:t>/500 = 800</a:t>
            </a:r>
            <a:endParaRPr lang="en-US" altLang="zh-CN" sz="2000" dirty="0" smtClean="0">
              <a:solidFill>
                <a:srgbClr val="008000"/>
              </a:solidFill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0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0" y="1116596"/>
            <a:ext cx="7706801" cy="28578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Efficiency study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6" y="3974495"/>
            <a:ext cx="3648584" cy="28293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46394" y="365127"/>
            <a:ext cx="3299677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</a:rPr>
              <a:t>x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 : out of memory exception</a:t>
            </a:r>
            <a:endParaRPr lang="zh-CN" altLang="en-US" sz="2000" dirty="0">
              <a:solidFill>
                <a:srgbClr val="FF0000"/>
              </a:solidFill>
              <a:ea typeface="黑体" pitchFamily="49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9083"/>
              </p:ext>
            </p:extLst>
          </p:nvPr>
        </p:nvGraphicFramePr>
        <p:xfrm>
          <a:off x="3971398" y="4342572"/>
          <a:ext cx="5049671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587"/>
                <a:gridCol w="1864042"/>
                <a:gridCol w="18640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E(</a:t>
                      </a:r>
                      <a:r>
                        <a:rPr lang="en-US" altLang="zh-CN" sz="2000" b="1" i="1" dirty="0" smtClean="0"/>
                        <a:t>k</a:t>
                      </a:r>
                      <a:r>
                        <a:rPr lang="en-US" altLang="zh-CN" sz="2000" b="1" dirty="0" smtClean="0"/>
                        <a:t>+</a:t>
                      </a:r>
                      <a:r>
                        <a:rPr lang="el-GR" altLang="zh-CN" sz="2000" b="1" dirty="0" smtClean="0"/>
                        <a:t>β)</a:t>
                      </a:r>
                      <a:r>
                        <a:rPr lang="en-US" altLang="zh-CN" sz="2000" b="1" dirty="0" smtClean="0"/>
                        <a:t>/E(</a:t>
                      </a:r>
                      <a:r>
                        <a:rPr lang="en-US" altLang="zh-CN" sz="2000" b="1" i="1" dirty="0" smtClean="0"/>
                        <a:t>d</a:t>
                      </a:r>
                      <a:r>
                        <a:rPr lang="en-US" altLang="zh-CN" sz="2000" b="1" dirty="0" smtClean="0"/>
                        <a:t>)</a:t>
                      </a:r>
                      <a:endParaRPr lang="zh-CN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E(</a:t>
                      </a:r>
                      <a:r>
                        <a:rPr lang="en-US" altLang="zh-CN" sz="2000" b="1" i="1" dirty="0" smtClean="0"/>
                        <a:t>k</a:t>
                      </a:r>
                      <a:r>
                        <a:rPr lang="en-US" altLang="zh-CN" sz="2000" b="1" dirty="0" smtClean="0"/>
                        <a:t>+</a:t>
                      </a:r>
                      <a:r>
                        <a:rPr lang="el-GR" altLang="zh-CN" sz="2000" b="1" dirty="0" smtClean="0"/>
                        <a:t>β)</a:t>
                      </a:r>
                      <a:r>
                        <a:rPr lang="en-US" altLang="zh-CN" sz="2000" b="1" dirty="0" smtClean="0"/>
                        <a:t>/MDS(</a:t>
                      </a:r>
                      <a:r>
                        <a:rPr lang="en-US" altLang="zh-CN" sz="2000" b="1" i="1" dirty="0" smtClean="0"/>
                        <a:t>d</a:t>
                      </a:r>
                      <a:r>
                        <a:rPr lang="en-US" altLang="zh-CN" sz="2000" b="1" dirty="0" smtClean="0"/>
                        <a:t>)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Amazon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35.3%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25.0%</a:t>
                      </a:r>
                      <a:endParaRPr lang="zh-CN" altLang="en-US" sz="2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DBLP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23.4%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13.1%</a:t>
                      </a:r>
                      <a:endParaRPr lang="zh-CN" altLang="en-US" sz="2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Synthetic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25.6%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13.2%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707437" y="5927532"/>
            <a:ext cx="380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ea typeface="黑体" pitchFamily="49" charset="-122"/>
              </a:rPr>
              <a:t>Table 4: running time comparison</a:t>
            </a: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2640300"/>
            <a:ext cx="8394700" cy="220480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 embedding approach</a:t>
            </a:r>
          </a:p>
          <a:p>
            <a:pPr lvl="1"/>
            <a:r>
              <a:rPr lang="en-US" altLang="zh-CN" dirty="0" smtClean="0"/>
              <a:t>Preserve local linkage structure of networks</a:t>
            </a:r>
          </a:p>
          <a:p>
            <a:pPr lvl="1"/>
            <a:r>
              <a:rPr lang="en-US" altLang="zh-CN" dirty="0" smtClean="0"/>
              <a:t>A quantitative measure </a:t>
            </a:r>
            <a:r>
              <a:rPr lang="en-US" altLang="zh-CN" i="1" dirty="0" err="1" smtClean="0"/>
              <a:t>Ascore</a:t>
            </a:r>
            <a:r>
              <a:rPr lang="en-US" altLang="zh-CN" dirty="0" smtClean="0"/>
              <a:t> inspired by structural inconsistencies and structural holes</a:t>
            </a:r>
          </a:p>
          <a:p>
            <a:pPr lvl="1"/>
            <a:r>
              <a:rPr lang="en-US" altLang="zh-CN" dirty="0" smtClean="0"/>
              <a:t>Three algorithm optimization techniques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4649" y="972000"/>
            <a:ext cx="8394701" cy="166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Structural inconsistencies</a:t>
            </a:r>
          </a:p>
          <a:p>
            <a:pPr lvl="1"/>
            <a:r>
              <a:rPr lang="en-US" altLang="zh-CN" dirty="0" smtClean="0"/>
              <a:t>Nodes that connect to a number of diverse influential communities</a:t>
            </a:r>
          </a:p>
          <a:p>
            <a:pPr lvl="1"/>
            <a:r>
              <a:rPr lang="en-US" altLang="zh-CN" dirty="0"/>
              <a:t>A formal quantitative </a:t>
            </a:r>
            <a:r>
              <a:rPr lang="en-US" altLang="zh-CN" dirty="0" smtClean="0"/>
              <a:t>definition of social brokers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4650" y="4733428"/>
            <a:ext cx="8394700" cy="224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Quality and efficiency results</a:t>
            </a:r>
          </a:p>
          <a:p>
            <a:pPr lvl="1"/>
            <a:r>
              <a:rPr lang="en-US" altLang="zh-CN" dirty="0" smtClean="0"/>
              <a:t>Modularity increases 2.9%, 4.9% and 6.9% on Amazon, DBLP </a:t>
            </a:r>
            <a:r>
              <a:rPr lang="en-US" altLang="zh-CN" dirty="0"/>
              <a:t>and Synthetic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/>
              <a:t>F1 measure </a:t>
            </a:r>
            <a:r>
              <a:rPr lang="en-US" altLang="zh-CN" dirty="0" smtClean="0"/>
              <a:t>is 88% on Synthetic data</a:t>
            </a:r>
          </a:p>
          <a:p>
            <a:pPr lvl="1"/>
            <a:r>
              <a:rPr lang="en-US" altLang="zh-CN" dirty="0" smtClean="0"/>
              <a:t>Running time increases reasonably </a:t>
            </a:r>
            <a:r>
              <a:rPr lang="en-US" altLang="zh-CN" i="1" dirty="0" smtClean="0"/>
              <a:t>w.r.t</a:t>
            </a:r>
            <a:r>
              <a:rPr lang="en-US" altLang="zh-CN" dirty="0" smtClean="0"/>
              <a:t> graph sizes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8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3490580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DF1-B9FC-415D-ABDE-15D6573A65C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400" y="972000"/>
            <a:ext cx="6889087" cy="20192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Structural hole theory </a:t>
            </a:r>
            <a:r>
              <a:rPr lang="en-US" altLang="zh-CN" sz="2400" dirty="0" smtClean="0"/>
              <a:t>[Burt 1992, 2004]</a:t>
            </a:r>
          </a:p>
          <a:p>
            <a:pPr lvl="1"/>
            <a:r>
              <a:rPr lang="en-US" altLang="zh-CN" dirty="0" smtClean="0"/>
              <a:t>Theory of </a:t>
            </a:r>
            <a:r>
              <a:rPr lang="en-US" altLang="zh-CN" dirty="0"/>
              <a:t>social capital</a:t>
            </a:r>
          </a:p>
          <a:p>
            <a:pPr lvl="1"/>
            <a:r>
              <a:rPr lang="en-US" altLang="zh-CN" dirty="0" smtClean="0"/>
              <a:t>A structural hole is a </a:t>
            </a:r>
            <a:r>
              <a:rPr lang="en-US" altLang="zh-CN" dirty="0"/>
              <a:t>gap between two </a:t>
            </a:r>
            <a:r>
              <a:rPr lang="en-US" altLang="zh-CN" dirty="0" smtClean="0"/>
              <a:t>nodes </a:t>
            </a:r>
            <a:r>
              <a:rPr lang="en-US" altLang="zh-CN" dirty="0"/>
              <a:t>who have complementary sources to </a:t>
            </a:r>
            <a:r>
              <a:rPr lang="en-US" altLang="zh-CN" dirty="0" smtClean="0"/>
              <a:t>information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890" y="6316393"/>
            <a:ext cx="9135110" cy="0"/>
          </a:xfrm>
          <a:prstGeom prst="line">
            <a:avLst/>
          </a:prstGeom>
          <a:ln w="28575">
            <a:solidFill>
              <a:srgbClr val="0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099" y="6288253"/>
            <a:ext cx="8820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黑体" pitchFamily="49" charset="-122"/>
              </a:rPr>
              <a:t>Burt, Ronald S. (1992). Structural holes: the social structure of competition. Harvard University Press.</a:t>
            </a:r>
          </a:p>
          <a:p>
            <a:r>
              <a:rPr lang="en-US" altLang="zh-CN" sz="1600" dirty="0">
                <a:ea typeface="黑体" pitchFamily="49" charset="-122"/>
              </a:rPr>
              <a:t>Burt, Ronald S. (2004). Structural Holes and Good Ideas. </a:t>
            </a:r>
            <a:r>
              <a:rPr lang="en-US" altLang="zh-CN" sz="1600" i="1" dirty="0">
                <a:ea typeface="黑体" pitchFamily="49" charset="-122"/>
              </a:rPr>
              <a:t>American Journal of Sociology</a:t>
            </a:r>
            <a:r>
              <a:rPr lang="en-US" altLang="zh-CN" sz="1600" dirty="0">
                <a:ea typeface="黑体" pitchFamily="49" charset="-122"/>
              </a:rPr>
              <a:t> 110 (2): 349–399</a:t>
            </a:r>
            <a:r>
              <a:rPr lang="en-US" altLang="zh-CN" sz="1600" dirty="0" smtClean="0">
                <a:ea typeface="黑体" pitchFamily="49" charset="-122"/>
              </a:rPr>
              <a:t>.</a:t>
            </a:r>
            <a:endParaRPr lang="zh-CN" altLang="en-US" sz="1600" dirty="0">
              <a:ea typeface="黑体" pitchFamily="49" charset="-122"/>
            </a:endParaRPr>
          </a:p>
        </p:txBody>
      </p:sp>
      <p:pic>
        <p:nvPicPr>
          <p:cNvPr id="11" name="图片 10" descr="download-bur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1921" y="692821"/>
            <a:ext cx="1685682" cy="2174530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8076" y="3009695"/>
            <a:ext cx="1965660" cy="206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371079" y="5246077"/>
            <a:ext cx="8398271" cy="78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>
                <a:solidFill>
                  <a:srgbClr val="FF0000"/>
                </a:solidFill>
              </a:rPr>
              <a:t>Node A </a:t>
            </a:r>
            <a:r>
              <a:rPr lang="en-US" altLang="zh-CN" dirty="0" smtClean="0">
                <a:solidFill>
                  <a:srgbClr val="FF0000"/>
                </a:solidFill>
              </a:rPr>
              <a:t>(social broker) </a:t>
            </a:r>
            <a:r>
              <a:rPr lang="en-US" altLang="zh-CN" dirty="0"/>
              <a:t>is more likely to get novel information than </a:t>
            </a:r>
            <a:r>
              <a:rPr lang="en-US" altLang="zh-CN" dirty="0" smtClean="0"/>
              <a:t>B</a:t>
            </a:r>
            <a:r>
              <a:rPr lang="en-US" altLang="zh-CN" dirty="0"/>
              <a:t>, even though they have the same number of links. 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085524" y="2822555"/>
            <a:ext cx="2058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b="1" dirty="0" smtClean="0"/>
              <a:t>Prof. Ronald S. Burt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107155" y="2826567"/>
            <a:ext cx="3043084" cy="2363330"/>
            <a:chOff x="1107155" y="2947590"/>
            <a:chExt cx="3043084" cy="236333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07155" y="2947590"/>
              <a:ext cx="3043084" cy="236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2321772" y="3870272"/>
              <a:ext cx="253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u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788283" y="4267280"/>
              <a:ext cx="253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v</a:t>
              </a:r>
              <a:endParaRPr lang="zh-CN" altLang="en-US" sz="2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465758" y="3629125"/>
            <a:ext cx="8208912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How to detect social brokers?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A formal quantitative definition is needed in the first place!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49" y="972000"/>
            <a:ext cx="5147827" cy="207612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Structural inconsistencies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odes that connect to a number of diverse influential communities</a:t>
            </a:r>
          </a:p>
          <a:p>
            <a:pPr lvl="1"/>
            <a:r>
              <a:rPr lang="en-US" altLang="zh-CN" dirty="0" smtClean="0"/>
              <a:t>Detect </a:t>
            </a:r>
            <a:r>
              <a:rPr lang="en-US" altLang="zh-CN" dirty="0"/>
              <a:t>social brokers quantitatively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4650" y="3492000"/>
            <a:ext cx="8575340" cy="2810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Anomalousness from </a:t>
            </a:r>
            <a:r>
              <a:rPr lang="en-US" altLang="zh-CN" dirty="0" err="1" smtClean="0"/>
              <a:t>homophily</a:t>
            </a:r>
            <a:r>
              <a:rPr lang="en-US" altLang="zh-CN" dirty="0" smtClean="0"/>
              <a:t> </a:t>
            </a:r>
            <a:r>
              <a:rPr lang="en-US" altLang="zh-CN" sz="2400" dirty="0" smtClean="0"/>
              <a:t>[McPherson et al. 2001]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Linked nodes have similar properties</a:t>
            </a:r>
          </a:p>
          <a:p>
            <a:pPr lvl="1"/>
            <a:r>
              <a:rPr lang="en-US" altLang="zh-CN" dirty="0" smtClean="0"/>
              <a:t>Fundamental </a:t>
            </a:r>
            <a:r>
              <a:rPr lang="en-US" altLang="zh-CN" dirty="0"/>
              <a:t>to a wide variety of algorithms in network science</a:t>
            </a:r>
          </a:p>
          <a:p>
            <a:pPr lvl="2"/>
            <a:r>
              <a:rPr lang="en-US" altLang="zh-CN" i="1" dirty="0"/>
              <a:t>E.g.</a:t>
            </a:r>
            <a:r>
              <a:rPr lang="en-US" altLang="zh-CN" dirty="0"/>
              <a:t>, community detection, collective classification, link prediction, influence </a:t>
            </a:r>
            <a:r>
              <a:rPr lang="en-US" altLang="zh-CN" dirty="0" smtClean="0"/>
              <a:t>analysis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Violated by structural </a:t>
            </a:r>
            <a:r>
              <a:rPr lang="en-US" altLang="zh-CN" dirty="0" smtClean="0">
                <a:solidFill>
                  <a:srgbClr val="FF0000"/>
                </a:solidFill>
              </a:rPr>
              <a:t>inconsistencies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8890" y="6316393"/>
            <a:ext cx="9135110" cy="0"/>
          </a:xfrm>
          <a:prstGeom prst="line">
            <a:avLst/>
          </a:prstGeom>
          <a:ln w="28575">
            <a:solidFill>
              <a:srgbClr val="0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21099" y="6288253"/>
            <a:ext cx="8820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黑体" pitchFamily="49" charset="-122"/>
              </a:rPr>
              <a:t>M. McPherson, L. </a:t>
            </a:r>
            <a:r>
              <a:rPr lang="en-US" altLang="zh-CN" sz="1600" dirty="0" err="1" smtClean="0">
                <a:ea typeface="黑体" pitchFamily="49" charset="-122"/>
              </a:rPr>
              <a:t>Simth-lovin</a:t>
            </a:r>
            <a:r>
              <a:rPr lang="en-US" altLang="zh-CN" sz="1600" dirty="0" smtClean="0">
                <a:ea typeface="黑体" pitchFamily="49" charset="-122"/>
              </a:rPr>
              <a:t> and J. Cook. Birds of a feather: </a:t>
            </a:r>
            <a:r>
              <a:rPr lang="en-US" altLang="zh-CN" sz="1600" dirty="0" err="1" smtClean="0">
                <a:ea typeface="黑体" pitchFamily="49" charset="-122"/>
              </a:rPr>
              <a:t>Homophily</a:t>
            </a:r>
            <a:r>
              <a:rPr lang="en-US" altLang="zh-CN" sz="1600" dirty="0" smtClean="0">
                <a:ea typeface="黑体" pitchFamily="49" charset="-122"/>
              </a:rPr>
              <a:t> in social networks. </a:t>
            </a:r>
            <a:r>
              <a:rPr lang="en-US" altLang="zh-CN" sz="1600" i="1" dirty="0" smtClean="0">
                <a:ea typeface="黑体" pitchFamily="49" charset="-122"/>
              </a:rPr>
              <a:t>Annual review of sociology</a:t>
            </a:r>
            <a:r>
              <a:rPr lang="en-US" altLang="zh-CN" sz="1600" dirty="0" smtClean="0">
                <a:ea typeface="黑体" pitchFamily="49" charset="-122"/>
              </a:rPr>
              <a:t>, Vol. 27: 415-444, 2001.</a:t>
            </a:r>
            <a:endParaRPr lang="zh-CN" altLang="en-US" sz="1600" dirty="0">
              <a:ea typeface="黑体" pitchFamily="49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5636526" y="680970"/>
            <a:ext cx="3313464" cy="2460009"/>
            <a:chOff x="9012140" y="1409701"/>
            <a:chExt cx="5459104" cy="4235452"/>
          </a:xfrm>
        </p:grpSpPr>
        <p:sp>
          <p:nvSpPr>
            <p:cNvPr id="102" name="Oval 1"/>
            <p:cNvSpPr/>
            <p:nvPr/>
          </p:nvSpPr>
          <p:spPr>
            <a:xfrm>
              <a:off x="11125341" y="2851557"/>
              <a:ext cx="264150" cy="27034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3"/>
            <p:cNvSpPr/>
            <p:nvPr/>
          </p:nvSpPr>
          <p:spPr>
            <a:xfrm>
              <a:off x="11829743" y="3842832"/>
              <a:ext cx="264150" cy="27034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4"/>
            <p:cNvSpPr/>
            <p:nvPr/>
          </p:nvSpPr>
          <p:spPr>
            <a:xfrm>
              <a:off x="12269993" y="2851557"/>
              <a:ext cx="264150" cy="27034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6"/>
            <p:cNvCxnSpPr>
              <a:stCxn id="102" idx="6"/>
              <a:endCxn id="108" idx="2"/>
            </p:cNvCxnSpPr>
            <p:nvPr/>
          </p:nvCxnSpPr>
          <p:spPr>
            <a:xfrm>
              <a:off x="11389491" y="2986731"/>
              <a:ext cx="880500" cy="1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22"/>
            <p:cNvCxnSpPr>
              <a:endCxn id="103" idx="1"/>
            </p:cNvCxnSpPr>
            <p:nvPr/>
          </p:nvCxnSpPr>
          <p:spPr>
            <a:xfrm rot="16200000" flipH="1">
              <a:off x="11204673" y="3218674"/>
              <a:ext cx="760521" cy="566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23"/>
            <p:cNvCxnSpPr>
              <a:stCxn id="103" idx="0"/>
              <a:endCxn id="108" idx="3"/>
            </p:cNvCxnSpPr>
            <p:nvPr/>
          </p:nvCxnSpPr>
          <p:spPr>
            <a:xfrm rot="5400000" flipH="1" flipV="1">
              <a:off x="11754987" y="3289143"/>
              <a:ext cx="760521" cy="3468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70"/>
            <p:cNvCxnSpPr>
              <a:stCxn id="108" idx="6"/>
            </p:cNvCxnSpPr>
            <p:nvPr/>
          </p:nvCxnSpPr>
          <p:spPr>
            <a:xfrm flipV="1">
              <a:off x="12534143" y="2761442"/>
              <a:ext cx="440250" cy="2252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92"/>
            <p:cNvCxnSpPr>
              <a:endCxn id="125" idx="1"/>
            </p:cNvCxnSpPr>
            <p:nvPr/>
          </p:nvCxnSpPr>
          <p:spPr>
            <a:xfrm rot="16200000" flipH="1">
              <a:off x="12165994" y="3402003"/>
              <a:ext cx="1391331" cy="831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51"/>
            <p:cNvCxnSpPr>
              <a:stCxn id="108" idx="5"/>
              <a:endCxn id="135" idx="2"/>
            </p:cNvCxnSpPr>
            <p:nvPr/>
          </p:nvCxnSpPr>
          <p:spPr>
            <a:xfrm flipV="1">
              <a:off x="12495459" y="3076848"/>
              <a:ext cx="1183335" cy="5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230"/>
            <p:cNvCxnSpPr>
              <a:stCxn id="102" idx="7"/>
            </p:cNvCxnSpPr>
            <p:nvPr/>
          </p:nvCxnSpPr>
          <p:spPr>
            <a:xfrm rot="5400000" flipH="1" flipV="1">
              <a:off x="11781307" y="1610014"/>
              <a:ext cx="850636" cy="1711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319"/>
            <p:cNvCxnSpPr>
              <a:endCxn id="102" idx="4"/>
            </p:cNvCxnSpPr>
            <p:nvPr/>
          </p:nvCxnSpPr>
          <p:spPr>
            <a:xfrm flipV="1">
              <a:off x="10420941" y="3121904"/>
              <a:ext cx="836475" cy="720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331"/>
            <p:cNvCxnSpPr>
              <a:endCxn id="102" idx="3"/>
            </p:cNvCxnSpPr>
            <p:nvPr/>
          </p:nvCxnSpPr>
          <p:spPr>
            <a:xfrm flipV="1">
              <a:off x="9804590" y="3082314"/>
              <a:ext cx="1359436" cy="659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386"/>
            <p:cNvCxnSpPr>
              <a:stCxn id="175" idx="6"/>
            </p:cNvCxnSpPr>
            <p:nvPr/>
          </p:nvCxnSpPr>
          <p:spPr>
            <a:xfrm flipV="1">
              <a:off x="10420941" y="4023065"/>
              <a:ext cx="1408801" cy="495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96"/>
            <p:cNvCxnSpPr>
              <a:endCxn id="135" idx="3"/>
            </p:cNvCxnSpPr>
            <p:nvPr/>
          </p:nvCxnSpPr>
          <p:spPr>
            <a:xfrm flipV="1">
              <a:off x="12093893" y="3172429"/>
              <a:ext cx="1623586" cy="805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397"/>
            <p:cNvCxnSpPr>
              <a:endCxn id="108" idx="3"/>
            </p:cNvCxnSpPr>
            <p:nvPr/>
          </p:nvCxnSpPr>
          <p:spPr>
            <a:xfrm flipV="1">
              <a:off x="10420941" y="3082314"/>
              <a:ext cx="1887736" cy="1391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36"/>
            <p:cNvCxnSpPr>
              <a:stCxn id="131" idx="5"/>
            </p:cNvCxnSpPr>
            <p:nvPr/>
          </p:nvCxnSpPr>
          <p:spPr>
            <a:xfrm rot="16200000" flipH="1">
              <a:off x="10754467" y="2525740"/>
              <a:ext cx="174766" cy="566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37"/>
            <p:cNvCxnSpPr>
              <a:stCxn id="127" idx="5"/>
              <a:endCxn id="102" idx="0"/>
            </p:cNvCxnSpPr>
            <p:nvPr/>
          </p:nvCxnSpPr>
          <p:spPr>
            <a:xfrm>
              <a:off x="10734457" y="2000922"/>
              <a:ext cx="522959" cy="850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91"/>
            <p:cNvCxnSpPr>
              <a:stCxn id="103" idx="4"/>
            </p:cNvCxnSpPr>
            <p:nvPr/>
          </p:nvCxnSpPr>
          <p:spPr>
            <a:xfrm rot="16200000" flipH="1">
              <a:off x="11623365" y="4451632"/>
              <a:ext cx="720928" cy="4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/>
            <p:cNvGrpSpPr/>
            <p:nvPr/>
          </p:nvGrpSpPr>
          <p:grpSpPr>
            <a:xfrm>
              <a:off x="9012140" y="1409701"/>
              <a:ext cx="5459104" cy="4235452"/>
              <a:chOff x="10686196" y="1309805"/>
              <a:chExt cx="5459104" cy="4235452"/>
            </a:xfrm>
          </p:grpSpPr>
          <p:sp>
            <p:nvSpPr>
              <p:cNvPr id="125" name="Oval 2"/>
              <p:cNvSpPr/>
              <p:nvPr/>
            </p:nvSpPr>
            <p:spPr>
              <a:xfrm>
                <a:off x="14912600" y="4373749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5"/>
              <p:cNvSpPr/>
              <p:nvPr/>
            </p:nvSpPr>
            <p:spPr>
              <a:xfrm>
                <a:off x="14912600" y="5004562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6"/>
              <p:cNvSpPr/>
              <p:nvPr/>
            </p:nvSpPr>
            <p:spPr>
              <a:xfrm>
                <a:off x="12183047" y="1670269"/>
                <a:ext cx="264150" cy="270349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7"/>
              <p:cNvSpPr/>
              <p:nvPr/>
            </p:nvSpPr>
            <p:spPr>
              <a:xfrm>
                <a:off x="14208199" y="5004562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8"/>
              <p:cNvSpPr/>
              <p:nvPr/>
            </p:nvSpPr>
            <p:spPr>
              <a:xfrm>
                <a:off x="11390596" y="1670269"/>
                <a:ext cx="264150" cy="270349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9"/>
              <p:cNvSpPr/>
              <p:nvPr/>
            </p:nvSpPr>
            <p:spPr>
              <a:xfrm>
                <a:off x="13591849" y="4734213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0"/>
              <p:cNvSpPr/>
              <p:nvPr/>
            </p:nvSpPr>
            <p:spPr>
              <a:xfrm>
                <a:off x="12006947" y="2391197"/>
                <a:ext cx="264150" cy="270349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1"/>
              <p:cNvSpPr/>
              <p:nvPr/>
            </p:nvSpPr>
            <p:spPr>
              <a:xfrm>
                <a:off x="15705050" y="2391197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2"/>
              <p:cNvSpPr/>
              <p:nvPr/>
            </p:nvSpPr>
            <p:spPr>
              <a:xfrm>
                <a:off x="15088700" y="2210964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"/>
              <p:cNvSpPr/>
              <p:nvPr/>
            </p:nvSpPr>
            <p:spPr>
              <a:xfrm>
                <a:off x="15528950" y="1760385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4"/>
              <p:cNvSpPr/>
              <p:nvPr/>
            </p:nvSpPr>
            <p:spPr>
              <a:xfrm>
                <a:off x="15352850" y="2841777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20"/>
              <p:cNvCxnSpPr/>
              <p:nvPr/>
            </p:nvCxnSpPr>
            <p:spPr>
              <a:xfrm>
                <a:off x="11654746" y="1760385"/>
                <a:ext cx="528300" cy="1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21"/>
              <p:cNvCxnSpPr/>
              <p:nvPr/>
            </p:nvCxnSpPr>
            <p:spPr>
              <a:xfrm>
                <a:off x="11566696" y="2391197"/>
                <a:ext cx="440250" cy="90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38"/>
              <p:cNvCxnSpPr>
                <a:stCxn id="161" idx="6"/>
                <a:endCxn id="125" idx="2"/>
              </p:cNvCxnSpPr>
              <p:nvPr/>
            </p:nvCxnSpPr>
            <p:spPr>
              <a:xfrm>
                <a:off x="14472349" y="4508922"/>
                <a:ext cx="440250" cy="1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39"/>
              <p:cNvCxnSpPr>
                <a:stCxn id="133" idx="1"/>
                <a:endCxn id="150" idx="5"/>
              </p:cNvCxnSpPr>
              <p:nvPr/>
            </p:nvCxnSpPr>
            <p:spPr>
              <a:xfrm rot="16200000" flipV="1">
                <a:off x="14914967" y="2038140"/>
                <a:ext cx="259416" cy="1654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40"/>
              <p:cNvSpPr/>
              <p:nvPr/>
            </p:nvSpPr>
            <p:spPr>
              <a:xfrm>
                <a:off x="11742796" y="1399921"/>
                <a:ext cx="264150" cy="270349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41"/>
              <p:cNvSpPr/>
              <p:nvPr/>
            </p:nvSpPr>
            <p:spPr>
              <a:xfrm>
                <a:off x="15088700" y="1580154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42"/>
              <p:cNvSpPr/>
              <p:nvPr/>
            </p:nvSpPr>
            <p:spPr>
              <a:xfrm>
                <a:off x="11302546" y="2210964"/>
                <a:ext cx="264150" cy="270349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63"/>
              <p:cNvCxnSpPr>
                <a:endCxn id="131" idx="0"/>
              </p:cNvCxnSpPr>
              <p:nvPr/>
            </p:nvCxnSpPr>
            <p:spPr>
              <a:xfrm rot="5400000">
                <a:off x="11980686" y="2098953"/>
                <a:ext cx="450580" cy="1339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64"/>
              <p:cNvCxnSpPr>
                <a:endCxn id="142" idx="0"/>
              </p:cNvCxnSpPr>
              <p:nvPr/>
            </p:nvCxnSpPr>
            <p:spPr>
              <a:xfrm rot="5400000">
                <a:off x="11321460" y="2053778"/>
                <a:ext cx="270349" cy="44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69"/>
              <p:cNvCxnSpPr/>
              <p:nvPr/>
            </p:nvCxnSpPr>
            <p:spPr>
              <a:xfrm rot="5400000">
                <a:off x="14555234" y="2211997"/>
                <a:ext cx="450580" cy="880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72"/>
              <p:cNvCxnSpPr>
                <a:stCxn id="129" idx="5"/>
                <a:endCxn id="131" idx="1"/>
              </p:cNvCxnSpPr>
              <p:nvPr/>
            </p:nvCxnSpPr>
            <p:spPr>
              <a:xfrm rot="16200000" flipH="1">
                <a:off x="11565965" y="1951123"/>
                <a:ext cx="529764" cy="429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86"/>
              <p:cNvSpPr/>
              <p:nvPr/>
            </p:nvSpPr>
            <p:spPr>
              <a:xfrm>
                <a:off x="11126446" y="1309805"/>
                <a:ext cx="1479241" cy="151394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87"/>
              <p:cNvSpPr/>
              <p:nvPr/>
            </p:nvSpPr>
            <p:spPr>
              <a:xfrm>
                <a:off x="15528950" y="4734213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88"/>
              <p:cNvSpPr/>
              <p:nvPr/>
            </p:nvSpPr>
            <p:spPr>
              <a:xfrm>
                <a:off x="14648449" y="2481313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89"/>
              <p:cNvSpPr/>
              <p:nvPr/>
            </p:nvSpPr>
            <p:spPr>
              <a:xfrm>
                <a:off x="14736499" y="1760385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90"/>
              <p:cNvCxnSpPr>
                <a:stCxn id="161" idx="5"/>
                <a:endCxn id="126" idx="1"/>
              </p:cNvCxnSpPr>
              <p:nvPr/>
            </p:nvCxnSpPr>
            <p:spPr>
              <a:xfrm rot="16200000" flipH="1">
                <a:off x="14472651" y="4565520"/>
                <a:ext cx="439647" cy="517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93"/>
              <p:cNvCxnSpPr>
                <a:stCxn id="149" idx="5"/>
                <a:endCxn id="135" idx="1"/>
              </p:cNvCxnSpPr>
              <p:nvPr/>
            </p:nvCxnSpPr>
            <p:spPr>
              <a:xfrm rot="16200000" flipH="1">
                <a:off x="15048074" y="2537909"/>
                <a:ext cx="169300" cy="51761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95"/>
              <p:cNvCxnSpPr>
                <a:endCxn id="132" idx="2"/>
              </p:cNvCxnSpPr>
              <p:nvPr/>
            </p:nvCxnSpPr>
            <p:spPr>
              <a:xfrm>
                <a:off x="15352850" y="2391197"/>
                <a:ext cx="352200" cy="135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96"/>
              <p:cNvCxnSpPr>
                <a:stCxn id="133" idx="7"/>
                <a:endCxn id="134" idx="3"/>
              </p:cNvCxnSpPr>
              <p:nvPr/>
            </p:nvCxnSpPr>
            <p:spPr>
              <a:xfrm rot="5400000" flipH="1" flipV="1">
                <a:off x="15311192" y="1994115"/>
                <a:ext cx="259416" cy="253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97"/>
              <p:cNvCxnSpPr>
                <a:endCxn id="133" idx="3"/>
              </p:cNvCxnSpPr>
              <p:nvPr/>
            </p:nvCxnSpPr>
            <p:spPr>
              <a:xfrm flipV="1">
                <a:off x="14912600" y="2441721"/>
                <a:ext cx="214784" cy="118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98"/>
              <p:cNvCxnSpPr>
                <a:stCxn id="135" idx="0"/>
              </p:cNvCxnSpPr>
              <p:nvPr/>
            </p:nvCxnSpPr>
            <p:spPr>
              <a:xfrm rot="16200000" flipV="1">
                <a:off x="15194630" y="2551482"/>
                <a:ext cx="360464" cy="220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48"/>
              <p:cNvCxnSpPr>
                <a:stCxn id="171" idx="4"/>
              </p:cNvCxnSpPr>
              <p:nvPr/>
            </p:nvCxnSpPr>
            <p:spPr>
              <a:xfrm rot="16200000" flipH="1">
                <a:off x="11810169" y="4075922"/>
                <a:ext cx="349531" cy="44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49"/>
              <p:cNvCxnSpPr>
                <a:endCxn id="175" idx="1"/>
              </p:cNvCxnSpPr>
              <p:nvPr/>
            </p:nvCxnSpPr>
            <p:spPr>
              <a:xfrm rot="16200000" flipH="1">
                <a:off x="11384977" y="3838671"/>
                <a:ext cx="490172" cy="478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0"/>
              <p:cNvCxnSpPr>
                <a:endCxn id="127" idx="3"/>
              </p:cNvCxnSpPr>
              <p:nvPr/>
            </p:nvCxnSpPr>
            <p:spPr>
              <a:xfrm flipV="1">
                <a:off x="11566696" y="1901025"/>
                <a:ext cx="655034" cy="400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71"/>
              <p:cNvSpPr/>
              <p:nvPr/>
            </p:nvSpPr>
            <p:spPr>
              <a:xfrm>
                <a:off x="14472349" y="1490036"/>
                <a:ext cx="1672951" cy="1712203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73"/>
              <p:cNvSpPr/>
              <p:nvPr/>
            </p:nvSpPr>
            <p:spPr>
              <a:xfrm>
                <a:off x="14208199" y="4373749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86"/>
              <p:cNvCxnSpPr/>
              <p:nvPr/>
            </p:nvCxnSpPr>
            <p:spPr>
              <a:xfrm>
                <a:off x="14472349" y="5184793"/>
                <a:ext cx="440250" cy="1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87"/>
              <p:cNvCxnSpPr>
                <a:endCxn id="173" idx="1"/>
              </p:cNvCxnSpPr>
              <p:nvPr/>
            </p:nvCxnSpPr>
            <p:spPr>
              <a:xfrm rot="16200000" flipH="1">
                <a:off x="10947827" y="4376268"/>
                <a:ext cx="219824" cy="214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88"/>
              <p:cNvCxnSpPr>
                <a:stCxn id="130" idx="5"/>
                <a:endCxn id="128" idx="2"/>
              </p:cNvCxnSpPr>
              <p:nvPr/>
            </p:nvCxnSpPr>
            <p:spPr>
              <a:xfrm rot="16200000" flipH="1">
                <a:off x="13925374" y="4856910"/>
                <a:ext cx="174766" cy="3908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89"/>
              <p:cNvCxnSpPr>
                <a:stCxn id="130" idx="7"/>
              </p:cNvCxnSpPr>
              <p:nvPr/>
            </p:nvCxnSpPr>
            <p:spPr>
              <a:xfrm rot="5400000" flipH="1" flipV="1">
                <a:off x="13897503" y="4473791"/>
                <a:ext cx="219824" cy="380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90"/>
              <p:cNvCxnSpPr/>
              <p:nvPr/>
            </p:nvCxnSpPr>
            <p:spPr>
              <a:xfrm rot="5400000">
                <a:off x="14116933" y="4823412"/>
                <a:ext cx="360464" cy="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94"/>
              <p:cNvCxnSpPr/>
              <p:nvPr/>
            </p:nvCxnSpPr>
            <p:spPr>
              <a:xfrm rot="5400000">
                <a:off x="14909386" y="4823412"/>
                <a:ext cx="360464" cy="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98"/>
              <p:cNvCxnSpPr>
                <a:stCxn id="126" idx="6"/>
                <a:endCxn id="148" idx="3"/>
              </p:cNvCxnSpPr>
              <p:nvPr/>
            </p:nvCxnSpPr>
            <p:spPr>
              <a:xfrm flipV="1">
                <a:off x="15176750" y="4964969"/>
                <a:ext cx="390884" cy="174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202"/>
              <p:cNvCxnSpPr>
                <a:endCxn id="148" idx="1"/>
              </p:cNvCxnSpPr>
              <p:nvPr/>
            </p:nvCxnSpPr>
            <p:spPr>
              <a:xfrm>
                <a:off x="15176750" y="4553980"/>
                <a:ext cx="390884" cy="219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224"/>
              <p:cNvSpPr/>
              <p:nvPr/>
            </p:nvSpPr>
            <p:spPr>
              <a:xfrm>
                <a:off x="13415749" y="4193516"/>
                <a:ext cx="2553451" cy="135174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225"/>
              <p:cNvSpPr/>
              <p:nvPr/>
            </p:nvSpPr>
            <p:spPr>
              <a:xfrm>
                <a:off x="11830846" y="3652821"/>
                <a:ext cx="264150" cy="270349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226"/>
              <p:cNvSpPr/>
              <p:nvPr/>
            </p:nvSpPr>
            <p:spPr>
              <a:xfrm>
                <a:off x="10774246" y="4103401"/>
                <a:ext cx="264150" cy="270349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227"/>
              <p:cNvSpPr/>
              <p:nvPr/>
            </p:nvSpPr>
            <p:spPr>
              <a:xfrm>
                <a:off x="11126446" y="4553980"/>
                <a:ext cx="264150" cy="270349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228"/>
              <p:cNvSpPr/>
              <p:nvPr/>
            </p:nvSpPr>
            <p:spPr>
              <a:xfrm>
                <a:off x="11214496" y="3562705"/>
                <a:ext cx="264150" cy="270349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229"/>
              <p:cNvSpPr/>
              <p:nvPr/>
            </p:nvSpPr>
            <p:spPr>
              <a:xfrm>
                <a:off x="11830846" y="4283634"/>
                <a:ext cx="264150" cy="270349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233"/>
              <p:cNvCxnSpPr>
                <a:stCxn id="174" idx="6"/>
                <a:endCxn id="171" idx="2"/>
              </p:cNvCxnSpPr>
              <p:nvPr/>
            </p:nvCxnSpPr>
            <p:spPr>
              <a:xfrm>
                <a:off x="11478646" y="3697879"/>
                <a:ext cx="352200" cy="90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234"/>
              <p:cNvCxnSpPr>
                <a:endCxn id="175" idx="3"/>
              </p:cNvCxnSpPr>
              <p:nvPr/>
            </p:nvCxnSpPr>
            <p:spPr>
              <a:xfrm flipV="1">
                <a:off x="11390596" y="4514390"/>
                <a:ext cx="478934" cy="174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235"/>
              <p:cNvCxnSpPr>
                <a:stCxn id="172" idx="7"/>
                <a:endCxn id="174" idx="3"/>
              </p:cNvCxnSpPr>
              <p:nvPr/>
            </p:nvCxnSpPr>
            <p:spPr>
              <a:xfrm rot="5400000" flipH="1" flipV="1">
                <a:off x="10951680" y="3841494"/>
                <a:ext cx="349531" cy="253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256"/>
              <p:cNvCxnSpPr>
                <a:endCxn id="171" idx="3"/>
              </p:cNvCxnSpPr>
              <p:nvPr/>
            </p:nvCxnSpPr>
            <p:spPr>
              <a:xfrm flipV="1">
                <a:off x="11038396" y="3883577"/>
                <a:ext cx="831136" cy="400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257"/>
              <p:cNvCxnSpPr>
                <a:endCxn id="173" idx="7"/>
              </p:cNvCxnSpPr>
              <p:nvPr/>
            </p:nvCxnSpPr>
            <p:spPr>
              <a:xfrm rot="5400000">
                <a:off x="11300203" y="3974879"/>
                <a:ext cx="670403" cy="566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258"/>
              <p:cNvCxnSpPr/>
              <p:nvPr/>
            </p:nvCxnSpPr>
            <p:spPr>
              <a:xfrm>
                <a:off x="13855999" y="4824329"/>
                <a:ext cx="1672951" cy="1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290"/>
              <p:cNvCxnSpPr>
                <a:stCxn id="130" idx="6"/>
                <a:endCxn id="126" idx="2"/>
              </p:cNvCxnSpPr>
              <p:nvPr/>
            </p:nvCxnSpPr>
            <p:spPr>
              <a:xfrm>
                <a:off x="13855999" y="4869387"/>
                <a:ext cx="1056600" cy="270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291"/>
              <p:cNvCxnSpPr/>
              <p:nvPr/>
            </p:nvCxnSpPr>
            <p:spPr>
              <a:xfrm>
                <a:off x="14472349" y="4553980"/>
                <a:ext cx="1056600" cy="360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292"/>
              <p:cNvCxnSpPr>
                <a:endCxn id="134" idx="4"/>
              </p:cNvCxnSpPr>
              <p:nvPr/>
            </p:nvCxnSpPr>
            <p:spPr>
              <a:xfrm rot="5400000" flipH="1" flipV="1">
                <a:off x="15189464" y="2370217"/>
                <a:ext cx="811044" cy="1320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293"/>
              <p:cNvCxnSpPr>
                <a:stCxn id="150" idx="4"/>
                <a:endCxn id="135" idx="1"/>
              </p:cNvCxnSpPr>
              <p:nvPr/>
            </p:nvCxnSpPr>
            <p:spPr>
              <a:xfrm rot="16200000" flipH="1">
                <a:off x="14704736" y="2194572"/>
                <a:ext cx="850636" cy="522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294"/>
              <p:cNvCxnSpPr>
                <a:endCxn id="132" idx="1"/>
              </p:cNvCxnSpPr>
              <p:nvPr/>
            </p:nvCxnSpPr>
            <p:spPr>
              <a:xfrm>
                <a:off x="15000650" y="1940618"/>
                <a:ext cx="743086" cy="4901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320"/>
              <p:cNvCxnSpPr>
                <a:stCxn id="149" idx="6"/>
                <a:endCxn id="132" idx="3"/>
              </p:cNvCxnSpPr>
              <p:nvPr/>
            </p:nvCxnSpPr>
            <p:spPr>
              <a:xfrm>
                <a:off x="14912600" y="2616486"/>
                <a:ext cx="831136" cy="54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323"/>
              <p:cNvCxnSpPr>
                <a:endCxn id="134" idx="2"/>
              </p:cNvCxnSpPr>
              <p:nvPr/>
            </p:nvCxnSpPr>
            <p:spPr>
              <a:xfrm flipV="1">
                <a:off x="14824549" y="1895560"/>
                <a:ext cx="704400" cy="5857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330"/>
              <p:cNvCxnSpPr>
                <a:stCxn id="174" idx="4"/>
                <a:endCxn id="173" idx="0"/>
              </p:cNvCxnSpPr>
              <p:nvPr/>
            </p:nvCxnSpPr>
            <p:spPr>
              <a:xfrm rot="5400000">
                <a:off x="10942082" y="4149491"/>
                <a:ext cx="720928" cy="88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332"/>
              <p:cNvCxnSpPr>
                <a:stCxn id="128" idx="7"/>
                <a:endCxn id="125" idx="3"/>
              </p:cNvCxnSpPr>
              <p:nvPr/>
            </p:nvCxnSpPr>
            <p:spPr>
              <a:xfrm rot="5400000" flipH="1" flipV="1">
                <a:off x="14472651" y="4565520"/>
                <a:ext cx="439647" cy="517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341"/>
              <p:cNvCxnSpPr>
                <a:stCxn id="172" idx="6"/>
                <a:endCxn id="175" idx="2"/>
              </p:cNvCxnSpPr>
              <p:nvPr/>
            </p:nvCxnSpPr>
            <p:spPr>
              <a:xfrm>
                <a:off x="11038396" y="4238576"/>
                <a:ext cx="792450" cy="180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Oval 367"/>
              <p:cNvSpPr/>
              <p:nvPr/>
            </p:nvSpPr>
            <p:spPr>
              <a:xfrm>
                <a:off x="10686196" y="3292357"/>
                <a:ext cx="1672951" cy="1712203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398"/>
              <p:cNvCxnSpPr>
                <a:stCxn id="142" idx="7"/>
              </p:cNvCxnSpPr>
              <p:nvPr/>
            </p:nvCxnSpPr>
            <p:spPr>
              <a:xfrm rot="5400000" flipH="1" flipV="1">
                <a:off x="11389286" y="1808996"/>
                <a:ext cx="580288" cy="302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404"/>
              <p:cNvCxnSpPr>
                <a:endCxn id="131" idx="1"/>
              </p:cNvCxnSpPr>
              <p:nvPr/>
            </p:nvCxnSpPr>
            <p:spPr>
              <a:xfrm rot="16200000" flipH="1">
                <a:off x="11602004" y="1987162"/>
                <a:ext cx="760521" cy="126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410"/>
              <p:cNvCxnSpPr>
                <a:endCxn id="149" idx="0"/>
              </p:cNvCxnSpPr>
              <p:nvPr/>
            </p:nvCxnSpPr>
            <p:spPr>
              <a:xfrm rot="5400000">
                <a:off x="14663230" y="1967795"/>
                <a:ext cx="630813" cy="396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411"/>
              <p:cNvCxnSpPr>
                <a:endCxn id="132" idx="2"/>
              </p:cNvCxnSpPr>
              <p:nvPr/>
            </p:nvCxnSpPr>
            <p:spPr>
              <a:xfrm rot="16200000" flipH="1">
                <a:off x="15146990" y="1968310"/>
                <a:ext cx="675870" cy="440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415"/>
              <p:cNvCxnSpPr>
                <a:stCxn id="141" idx="6"/>
                <a:endCxn id="134" idx="1"/>
              </p:cNvCxnSpPr>
              <p:nvPr/>
            </p:nvCxnSpPr>
            <p:spPr>
              <a:xfrm>
                <a:off x="15352850" y="1715327"/>
                <a:ext cx="214784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422"/>
              <p:cNvCxnSpPr>
                <a:endCxn id="127" idx="2"/>
              </p:cNvCxnSpPr>
              <p:nvPr/>
            </p:nvCxnSpPr>
            <p:spPr>
              <a:xfrm rot="16200000" flipH="1">
                <a:off x="11982352" y="1604748"/>
                <a:ext cx="225291" cy="176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8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49" y="972000"/>
            <a:ext cx="5147827" cy="208653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Structural inconsistencies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odes that connect to a number of diverse influential communities</a:t>
            </a:r>
          </a:p>
          <a:p>
            <a:pPr lvl="1"/>
            <a:r>
              <a:rPr lang="en-US" altLang="zh-CN" dirty="0"/>
              <a:t>Detect social brokers quantitatively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3169" y="3492000"/>
            <a:ext cx="8575340" cy="2893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The presence of structural inconsistencies may: </a:t>
            </a:r>
          </a:p>
          <a:p>
            <a:pPr lvl="1"/>
            <a:r>
              <a:rPr lang="en-US" altLang="zh-CN" dirty="0" smtClean="0"/>
              <a:t>have a substantial impact on network structure</a:t>
            </a:r>
          </a:p>
          <a:p>
            <a:pPr lvl="2"/>
            <a:r>
              <a:rPr lang="en-US" altLang="zh-CN" i="1" dirty="0"/>
              <a:t>E.g.</a:t>
            </a:r>
            <a:r>
              <a:rPr lang="en-US" altLang="zh-CN" dirty="0"/>
              <a:t>, all nodes tend to form one large cluster</a:t>
            </a:r>
          </a:p>
          <a:p>
            <a:pPr lvl="1"/>
            <a:r>
              <a:rPr lang="en-US" altLang="zh-CN" dirty="0" smtClean="0"/>
              <a:t>prevent effective applications of network mining algorithms</a:t>
            </a:r>
          </a:p>
          <a:p>
            <a:pPr lvl="2"/>
            <a:r>
              <a:rPr lang="en-US" altLang="zh-CN" i="1" dirty="0" smtClean="0"/>
              <a:t>E.g.</a:t>
            </a:r>
            <a:r>
              <a:rPr lang="en-US" altLang="zh-CN" dirty="0" smtClean="0"/>
              <a:t>, hard </a:t>
            </a:r>
            <a:r>
              <a:rPr lang="en-US" altLang="zh-CN" dirty="0"/>
              <a:t>for community detection algorithms to achieve meaningful clusters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01" name="组合 100"/>
          <p:cNvGrpSpPr/>
          <p:nvPr/>
        </p:nvGrpSpPr>
        <p:grpSpPr>
          <a:xfrm>
            <a:off x="5636526" y="680970"/>
            <a:ext cx="3313464" cy="2460009"/>
            <a:chOff x="9012140" y="1409701"/>
            <a:chExt cx="5459104" cy="4235452"/>
          </a:xfrm>
        </p:grpSpPr>
        <p:sp>
          <p:nvSpPr>
            <p:cNvPr id="102" name="Oval 1"/>
            <p:cNvSpPr/>
            <p:nvPr/>
          </p:nvSpPr>
          <p:spPr>
            <a:xfrm>
              <a:off x="11125341" y="2851557"/>
              <a:ext cx="264150" cy="27034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3"/>
            <p:cNvSpPr/>
            <p:nvPr/>
          </p:nvSpPr>
          <p:spPr>
            <a:xfrm>
              <a:off x="11829743" y="3842832"/>
              <a:ext cx="264150" cy="27034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4"/>
            <p:cNvSpPr/>
            <p:nvPr/>
          </p:nvSpPr>
          <p:spPr>
            <a:xfrm>
              <a:off x="12269993" y="2851557"/>
              <a:ext cx="264150" cy="27034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6"/>
            <p:cNvCxnSpPr>
              <a:stCxn id="102" idx="6"/>
              <a:endCxn id="106" idx="2"/>
            </p:cNvCxnSpPr>
            <p:nvPr/>
          </p:nvCxnSpPr>
          <p:spPr>
            <a:xfrm>
              <a:off x="11389491" y="2986731"/>
              <a:ext cx="880500" cy="1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22"/>
            <p:cNvCxnSpPr>
              <a:endCxn id="103" idx="1"/>
            </p:cNvCxnSpPr>
            <p:nvPr/>
          </p:nvCxnSpPr>
          <p:spPr>
            <a:xfrm rot="16200000" flipH="1">
              <a:off x="11204673" y="3218674"/>
              <a:ext cx="760521" cy="566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23"/>
            <p:cNvCxnSpPr>
              <a:stCxn id="103" idx="0"/>
              <a:endCxn id="106" idx="3"/>
            </p:cNvCxnSpPr>
            <p:nvPr/>
          </p:nvCxnSpPr>
          <p:spPr>
            <a:xfrm rot="5400000" flipH="1" flipV="1">
              <a:off x="11754987" y="3289143"/>
              <a:ext cx="760521" cy="3468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70"/>
            <p:cNvCxnSpPr>
              <a:stCxn id="106" idx="6"/>
            </p:cNvCxnSpPr>
            <p:nvPr/>
          </p:nvCxnSpPr>
          <p:spPr>
            <a:xfrm flipV="1">
              <a:off x="12534143" y="2761442"/>
              <a:ext cx="440250" cy="2252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92"/>
            <p:cNvCxnSpPr>
              <a:endCxn id="123" idx="1"/>
            </p:cNvCxnSpPr>
            <p:nvPr/>
          </p:nvCxnSpPr>
          <p:spPr>
            <a:xfrm rot="16200000" flipH="1">
              <a:off x="12165994" y="3402003"/>
              <a:ext cx="1391331" cy="831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51"/>
            <p:cNvCxnSpPr>
              <a:stCxn id="106" idx="5"/>
              <a:endCxn id="133" idx="2"/>
            </p:cNvCxnSpPr>
            <p:nvPr/>
          </p:nvCxnSpPr>
          <p:spPr>
            <a:xfrm flipV="1">
              <a:off x="12495459" y="3076848"/>
              <a:ext cx="1183335" cy="5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230"/>
            <p:cNvCxnSpPr>
              <a:stCxn id="102" idx="7"/>
            </p:cNvCxnSpPr>
            <p:nvPr/>
          </p:nvCxnSpPr>
          <p:spPr>
            <a:xfrm rot="5400000" flipH="1" flipV="1">
              <a:off x="11781307" y="1610014"/>
              <a:ext cx="850636" cy="1711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319"/>
            <p:cNvCxnSpPr>
              <a:endCxn id="102" idx="4"/>
            </p:cNvCxnSpPr>
            <p:nvPr/>
          </p:nvCxnSpPr>
          <p:spPr>
            <a:xfrm flipV="1">
              <a:off x="10420941" y="3121904"/>
              <a:ext cx="836475" cy="720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331"/>
            <p:cNvCxnSpPr>
              <a:endCxn id="102" idx="3"/>
            </p:cNvCxnSpPr>
            <p:nvPr/>
          </p:nvCxnSpPr>
          <p:spPr>
            <a:xfrm flipV="1">
              <a:off x="9804590" y="3082314"/>
              <a:ext cx="1359436" cy="659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386"/>
            <p:cNvCxnSpPr>
              <a:stCxn id="173" idx="6"/>
            </p:cNvCxnSpPr>
            <p:nvPr/>
          </p:nvCxnSpPr>
          <p:spPr>
            <a:xfrm flipV="1">
              <a:off x="10420941" y="4023065"/>
              <a:ext cx="1408801" cy="495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396"/>
            <p:cNvCxnSpPr>
              <a:endCxn id="133" idx="3"/>
            </p:cNvCxnSpPr>
            <p:nvPr/>
          </p:nvCxnSpPr>
          <p:spPr>
            <a:xfrm flipV="1">
              <a:off x="12093893" y="3172429"/>
              <a:ext cx="1623586" cy="805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397"/>
            <p:cNvCxnSpPr>
              <a:endCxn id="106" idx="3"/>
            </p:cNvCxnSpPr>
            <p:nvPr/>
          </p:nvCxnSpPr>
          <p:spPr>
            <a:xfrm flipV="1">
              <a:off x="10420941" y="3082314"/>
              <a:ext cx="1887736" cy="1391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6"/>
            <p:cNvCxnSpPr>
              <a:stCxn id="129" idx="5"/>
            </p:cNvCxnSpPr>
            <p:nvPr/>
          </p:nvCxnSpPr>
          <p:spPr>
            <a:xfrm rot="16200000" flipH="1">
              <a:off x="10754467" y="2525740"/>
              <a:ext cx="174766" cy="566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37"/>
            <p:cNvCxnSpPr>
              <a:stCxn id="125" idx="5"/>
              <a:endCxn id="102" idx="0"/>
            </p:cNvCxnSpPr>
            <p:nvPr/>
          </p:nvCxnSpPr>
          <p:spPr>
            <a:xfrm>
              <a:off x="10734457" y="2000922"/>
              <a:ext cx="522959" cy="850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91"/>
            <p:cNvCxnSpPr>
              <a:stCxn id="103" idx="4"/>
            </p:cNvCxnSpPr>
            <p:nvPr/>
          </p:nvCxnSpPr>
          <p:spPr>
            <a:xfrm rot="16200000" flipH="1">
              <a:off x="11623365" y="4451632"/>
              <a:ext cx="720928" cy="4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/>
            <p:cNvGrpSpPr/>
            <p:nvPr/>
          </p:nvGrpSpPr>
          <p:grpSpPr>
            <a:xfrm>
              <a:off x="9012140" y="1409701"/>
              <a:ext cx="5459104" cy="4235452"/>
              <a:chOff x="10686196" y="1309805"/>
              <a:chExt cx="5459104" cy="4235452"/>
            </a:xfrm>
          </p:grpSpPr>
          <p:sp>
            <p:nvSpPr>
              <p:cNvPr id="123" name="Oval 2"/>
              <p:cNvSpPr/>
              <p:nvPr/>
            </p:nvSpPr>
            <p:spPr>
              <a:xfrm>
                <a:off x="14912600" y="4373749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5"/>
              <p:cNvSpPr/>
              <p:nvPr/>
            </p:nvSpPr>
            <p:spPr>
              <a:xfrm>
                <a:off x="14912600" y="5004562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6"/>
              <p:cNvSpPr/>
              <p:nvPr/>
            </p:nvSpPr>
            <p:spPr>
              <a:xfrm>
                <a:off x="12183047" y="1670269"/>
                <a:ext cx="264150" cy="270349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7"/>
              <p:cNvSpPr/>
              <p:nvPr/>
            </p:nvSpPr>
            <p:spPr>
              <a:xfrm>
                <a:off x="14208199" y="5004562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8"/>
              <p:cNvSpPr/>
              <p:nvPr/>
            </p:nvSpPr>
            <p:spPr>
              <a:xfrm>
                <a:off x="11390596" y="1670269"/>
                <a:ext cx="264150" cy="270349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9"/>
              <p:cNvSpPr/>
              <p:nvPr/>
            </p:nvSpPr>
            <p:spPr>
              <a:xfrm>
                <a:off x="13591849" y="4734213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0"/>
              <p:cNvSpPr/>
              <p:nvPr/>
            </p:nvSpPr>
            <p:spPr>
              <a:xfrm>
                <a:off x="12006947" y="2391197"/>
                <a:ext cx="264150" cy="270349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1"/>
              <p:cNvSpPr/>
              <p:nvPr/>
            </p:nvSpPr>
            <p:spPr>
              <a:xfrm>
                <a:off x="15705050" y="2391197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2"/>
              <p:cNvSpPr/>
              <p:nvPr/>
            </p:nvSpPr>
            <p:spPr>
              <a:xfrm>
                <a:off x="15088700" y="2210964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"/>
              <p:cNvSpPr/>
              <p:nvPr/>
            </p:nvSpPr>
            <p:spPr>
              <a:xfrm>
                <a:off x="15528950" y="1760385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4"/>
              <p:cNvSpPr/>
              <p:nvPr/>
            </p:nvSpPr>
            <p:spPr>
              <a:xfrm>
                <a:off x="15352850" y="2841777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20"/>
              <p:cNvCxnSpPr/>
              <p:nvPr/>
            </p:nvCxnSpPr>
            <p:spPr>
              <a:xfrm>
                <a:off x="11654746" y="1760385"/>
                <a:ext cx="528300" cy="1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21"/>
              <p:cNvCxnSpPr/>
              <p:nvPr/>
            </p:nvCxnSpPr>
            <p:spPr>
              <a:xfrm>
                <a:off x="11566696" y="2391197"/>
                <a:ext cx="440250" cy="90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38"/>
              <p:cNvCxnSpPr>
                <a:stCxn id="159" idx="6"/>
                <a:endCxn id="123" idx="2"/>
              </p:cNvCxnSpPr>
              <p:nvPr/>
            </p:nvCxnSpPr>
            <p:spPr>
              <a:xfrm>
                <a:off x="14472349" y="4508922"/>
                <a:ext cx="440250" cy="1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39"/>
              <p:cNvCxnSpPr>
                <a:stCxn id="131" idx="1"/>
                <a:endCxn id="148" idx="5"/>
              </p:cNvCxnSpPr>
              <p:nvPr/>
            </p:nvCxnSpPr>
            <p:spPr>
              <a:xfrm rot="16200000" flipV="1">
                <a:off x="14914967" y="2038140"/>
                <a:ext cx="259416" cy="1654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Oval 40"/>
              <p:cNvSpPr/>
              <p:nvPr/>
            </p:nvSpPr>
            <p:spPr>
              <a:xfrm>
                <a:off x="11742796" y="1399921"/>
                <a:ext cx="264150" cy="270349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41"/>
              <p:cNvSpPr/>
              <p:nvPr/>
            </p:nvSpPr>
            <p:spPr>
              <a:xfrm>
                <a:off x="15088700" y="1580154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42"/>
              <p:cNvSpPr/>
              <p:nvPr/>
            </p:nvSpPr>
            <p:spPr>
              <a:xfrm>
                <a:off x="11302546" y="2210964"/>
                <a:ext cx="264150" cy="270349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63"/>
              <p:cNvCxnSpPr>
                <a:endCxn id="129" idx="0"/>
              </p:cNvCxnSpPr>
              <p:nvPr/>
            </p:nvCxnSpPr>
            <p:spPr>
              <a:xfrm rot="5400000">
                <a:off x="11980686" y="2098953"/>
                <a:ext cx="450580" cy="1339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64"/>
              <p:cNvCxnSpPr>
                <a:endCxn id="140" idx="0"/>
              </p:cNvCxnSpPr>
              <p:nvPr/>
            </p:nvCxnSpPr>
            <p:spPr>
              <a:xfrm rot="5400000">
                <a:off x="11321460" y="2053778"/>
                <a:ext cx="270349" cy="44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69"/>
              <p:cNvCxnSpPr/>
              <p:nvPr/>
            </p:nvCxnSpPr>
            <p:spPr>
              <a:xfrm rot="5400000">
                <a:off x="14555234" y="2211997"/>
                <a:ext cx="450580" cy="880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72"/>
              <p:cNvCxnSpPr>
                <a:stCxn id="127" idx="5"/>
                <a:endCxn id="129" idx="1"/>
              </p:cNvCxnSpPr>
              <p:nvPr/>
            </p:nvCxnSpPr>
            <p:spPr>
              <a:xfrm rot="16200000" flipH="1">
                <a:off x="11565965" y="1951123"/>
                <a:ext cx="529764" cy="429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Oval 86"/>
              <p:cNvSpPr/>
              <p:nvPr/>
            </p:nvSpPr>
            <p:spPr>
              <a:xfrm>
                <a:off x="11126446" y="1309805"/>
                <a:ext cx="1479241" cy="151394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87"/>
              <p:cNvSpPr/>
              <p:nvPr/>
            </p:nvSpPr>
            <p:spPr>
              <a:xfrm>
                <a:off x="15528950" y="4734213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88"/>
              <p:cNvSpPr/>
              <p:nvPr/>
            </p:nvSpPr>
            <p:spPr>
              <a:xfrm>
                <a:off x="14648449" y="2481313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89"/>
              <p:cNvSpPr/>
              <p:nvPr/>
            </p:nvSpPr>
            <p:spPr>
              <a:xfrm>
                <a:off x="14736499" y="1760385"/>
                <a:ext cx="264150" cy="270349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90"/>
              <p:cNvCxnSpPr>
                <a:stCxn id="159" idx="5"/>
                <a:endCxn id="124" idx="1"/>
              </p:cNvCxnSpPr>
              <p:nvPr/>
            </p:nvCxnSpPr>
            <p:spPr>
              <a:xfrm rot="16200000" flipH="1">
                <a:off x="14472651" y="4565520"/>
                <a:ext cx="439647" cy="517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93"/>
              <p:cNvCxnSpPr>
                <a:stCxn id="147" idx="5"/>
                <a:endCxn id="133" idx="1"/>
              </p:cNvCxnSpPr>
              <p:nvPr/>
            </p:nvCxnSpPr>
            <p:spPr>
              <a:xfrm rot="16200000" flipH="1">
                <a:off x="15048074" y="2537909"/>
                <a:ext cx="169300" cy="51761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95"/>
              <p:cNvCxnSpPr>
                <a:endCxn id="130" idx="2"/>
              </p:cNvCxnSpPr>
              <p:nvPr/>
            </p:nvCxnSpPr>
            <p:spPr>
              <a:xfrm>
                <a:off x="15352850" y="2391197"/>
                <a:ext cx="352200" cy="135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96"/>
              <p:cNvCxnSpPr>
                <a:stCxn id="131" idx="7"/>
                <a:endCxn id="132" idx="3"/>
              </p:cNvCxnSpPr>
              <p:nvPr/>
            </p:nvCxnSpPr>
            <p:spPr>
              <a:xfrm rot="5400000" flipH="1" flipV="1">
                <a:off x="15311192" y="1994115"/>
                <a:ext cx="259416" cy="253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97"/>
              <p:cNvCxnSpPr>
                <a:endCxn id="131" idx="3"/>
              </p:cNvCxnSpPr>
              <p:nvPr/>
            </p:nvCxnSpPr>
            <p:spPr>
              <a:xfrm flipV="1">
                <a:off x="14912600" y="2441721"/>
                <a:ext cx="214784" cy="118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98"/>
              <p:cNvCxnSpPr>
                <a:stCxn id="133" idx="0"/>
              </p:cNvCxnSpPr>
              <p:nvPr/>
            </p:nvCxnSpPr>
            <p:spPr>
              <a:xfrm rot="16200000" flipV="1">
                <a:off x="15194630" y="2551482"/>
                <a:ext cx="360464" cy="220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48"/>
              <p:cNvCxnSpPr>
                <a:stCxn id="169" idx="4"/>
              </p:cNvCxnSpPr>
              <p:nvPr/>
            </p:nvCxnSpPr>
            <p:spPr>
              <a:xfrm rot="16200000" flipH="1">
                <a:off x="11810169" y="4075922"/>
                <a:ext cx="349531" cy="44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49"/>
              <p:cNvCxnSpPr>
                <a:endCxn id="173" idx="1"/>
              </p:cNvCxnSpPr>
              <p:nvPr/>
            </p:nvCxnSpPr>
            <p:spPr>
              <a:xfrm rot="16200000" flipH="1">
                <a:off x="11384977" y="3838671"/>
                <a:ext cx="490172" cy="478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0"/>
              <p:cNvCxnSpPr>
                <a:endCxn id="125" idx="3"/>
              </p:cNvCxnSpPr>
              <p:nvPr/>
            </p:nvCxnSpPr>
            <p:spPr>
              <a:xfrm flipV="1">
                <a:off x="11566696" y="1901025"/>
                <a:ext cx="655034" cy="400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71"/>
              <p:cNvSpPr/>
              <p:nvPr/>
            </p:nvSpPr>
            <p:spPr>
              <a:xfrm>
                <a:off x="14472349" y="1490036"/>
                <a:ext cx="1672951" cy="1712203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73"/>
              <p:cNvSpPr/>
              <p:nvPr/>
            </p:nvSpPr>
            <p:spPr>
              <a:xfrm>
                <a:off x="14208199" y="4373749"/>
                <a:ext cx="264150" cy="27034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86"/>
              <p:cNvCxnSpPr/>
              <p:nvPr/>
            </p:nvCxnSpPr>
            <p:spPr>
              <a:xfrm>
                <a:off x="14472349" y="5184793"/>
                <a:ext cx="440250" cy="1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87"/>
              <p:cNvCxnSpPr>
                <a:endCxn id="171" idx="1"/>
              </p:cNvCxnSpPr>
              <p:nvPr/>
            </p:nvCxnSpPr>
            <p:spPr>
              <a:xfrm rot="16200000" flipH="1">
                <a:off x="10947827" y="4376268"/>
                <a:ext cx="219824" cy="214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88"/>
              <p:cNvCxnSpPr>
                <a:stCxn id="128" idx="5"/>
                <a:endCxn id="126" idx="2"/>
              </p:cNvCxnSpPr>
              <p:nvPr/>
            </p:nvCxnSpPr>
            <p:spPr>
              <a:xfrm rot="16200000" flipH="1">
                <a:off x="13925374" y="4856910"/>
                <a:ext cx="174766" cy="3908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89"/>
              <p:cNvCxnSpPr>
                <a:stCxn id="128" idx="7"/>
              </p:cNvCxnSpPr>
              <p:nvPr/>
            </p:nvCxnSpPr>
            <p:spPr>
              <a:xfrm rot="5400000" flipH="1" flipV="1">
                <a:off x="13897503" y="4473791"/>
                <a:ext cx="219824" cy="380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90"/>
              <p:cNvCxnSpPr/>
              <p:nvPr/>
            </p:nvCxnSpPr>
            <p:spPr>
              <a:xfrm rot="5400000">
                <a:off x="14116933" y="4823412"/>
                <a:ext cx="360464" cy="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94"/>
              <p:cNvCxnSpPr/>
              <p:nvPr/>
            </p:nvCxnSpPr>
            <p:spPr>
              <a:xfrm rot="5400000">
                <a:off x="14909386" y="4823412"/>
                <a:ext cx="360464" cy="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98"/>
              <p:cNvCxnSpPr>
                <a:stCxn id="124" idx="6"/>
                <a:endCxn id="146" idx="3"/>
              </p:cNvCxnSpPr>
              <p:nvPr/>
            </p:nvCxnSpPr>
            <p:spPr>
              <a:xfrm flipV="1">
                <a:off x="15176750" y="4964969"/>
                <a:ext cx="390884" cy="174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202"/>
              <p:cNvCxnSpPr>
                <a:endCxn id="146" idx="1"/>
              </p:cNvCxnSpPr>
              <p:nvPr/>
            </p:nvCxnSpPr>
            <p:spPr>
              <a:xfrm>
                <a:off x="15176750" y="4553980"/>
                <a:ext cx="390884" cy="219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224"/>
              <p:cNvSpPr/>
              <p:nvPr/>
            </p:nvSpPr>
            <p:spPr>
              <a:xfrm>
                <a:off x="13415749" y="4193516"/>
                <a:ext cx="2553451" cy="1351741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225"/>
              <p:cNvSpPr/>
              <p:nvPr/>
            </p:nvSpPr>
            <p:spPr>
              <a:xfrm>
                <a:off x="11830846" y="3652821"/>
                <a:ext cx="264150" cy="270349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226"/>
              <p:cNvSpPr/>
              <p:nvPr/>
            </p:nvSpPr>
            <p:spPr>
              <a:xfrm>
                <a:off x="10774246" y="4103401"/>
                <a:ext cx="264150" cy="270349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227"/>
              <p:cNvSpPr/>
              <p:nvPr/>
            </p:nvSpPr>
            <p:spPr>
              <a:xfrm>
                <a:off x="11126446" y="4553980"/>
                <a:ext cx="264150" cy="270349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228"/>
              <p:cNvSpPr/>
              <p:nvPr/>
            </p:nvSpPr>
            <p:spPr>
              <a:xfrm>
                <a:off x="11214496" y="3562705"/>
                <a:ext cx="264150" cy="270349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229"/>
              <p:cNvSpPr/>
              <p:nvPr/>
            </p:nvSpPr>
            <p:spPr>
              <a:xfrm>
                <a:off x="11830846" y="4283634"/>
                <a:ext cx="264150" cy="270349"/>
              </a:xfrm>
              <a:prstGeom prst="ellipse">
                <a:avLst/>
              </a:prstGeom>
              <a:solidFill>
                <a:srgbClr val="FF0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233"/>
              <p:cNvCxnSpPr>
                <a:stCxn id="172" idx="6"/>
                <a:endCxn id="169" idx="2"/>
              </p:cNvCxnSpPr>
              <p:nvPr/>
            </p:nvCxnSpPr>
            <p:spPr>
              <a:xfrm>
                <a:off x="11478646" y="3697879"/>
                <a:ext cx="352200" cy="90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234"/>
              <p:cNvCxnSpPr>
                <a:endCxn id="173" idx="3"/>
              </p:cNvCxnSpPr>
              <p:nvPr/>
            </p:nvCxnSpPr>
            <p:spPr>
              <a:xfrm flipV="1">
                <a:off x="11390596" y="4514390"/>
                <a:ext cx="478934" cy="174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235"/>
              <p:cNvCxnSpPr>
                <a:stCxn id="170" idx="7"/>
                <a:endCxn id="172" idx="3"/>
              </p:cNvCxnSpPr>
              <p:nvPr/>
            </p:nvCxnSpPr>
            <p:spPr>
              <a:xfrm rot="5400000" flipH="1" flipV="1">
                <a:off x="10951680" y="3841494"/>
                <a:ext cx="349531" cy="253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256"/>
              <p:cNvCxnSpPr>
                <a:endCxn id="169" idx="3"/>
              </p:cNvCxnSpPr>
              <p:nvPr/>
            </p:nvCxnSpPr>
            <p:spPr>
              <a:xfrm flipV="1">
                <a:off x="11038396" y="3883577"/>
                <a:ext cx="831136" cy="400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257"/>
              <p:cNvCxnSpPr>
                <a:endCxn id="171" idx="7"/>
              </p:cNvCxnSpPr>
              <p:nvPr/>
            </p:nvCxnSpPr>
            <p:spPr>
              <a:xfrm rot="5400000">
                <a:off x="11300203" y="3974879"/>
                <a:ext cx="670403" cy="566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258"/>
              <p:cNvCxnSpPr/>
              <p:nvPr/>
            </p:nvCxnSpPr>
            <p:spPr>
              <a:xfrm>
                <a:off x="13855999" y="4824329"/>
                <a:ext cx="1672951" cy="1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290"/>
              <p:cNvCxnSpPr>
                <a:stCxn id="128" idx="6"/>
                <a:endCxn id="124" idx="2"/>
              </p:cNvCxnSpPr>
              <p:nvPr/>
            </p:nvCxnSpPr>
            <p:spPr>
              <a:xfrm>
                <a:off x="13855999" y="4869387"/>
                <a:ext cx="1056600" cy="270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291"/>
              <p:cNvCxnSpPr/>
              <p:nvPr/>
            </p:nvCxnSpPr>
            <p:spPr>
              <a:xfrm>
                <a:off x="14472349" y="4553980"/>
                <a:ext cx="1056600" cy="360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292"/>
              <p:cNvCxnSpPr>
                <a:endCxn id="132" idx="4"/>
              </p:cNvCxnSpPr>
              <p:nvPr/>
            </p:nvCxnSpPr>
            <p:spPr>
              <a:xfrm rot="5400000" flipH="1" flipV="1">
                <a:off x="15189464" y="2370217"/>
                <a:ext cx="811044" cy="1320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293"/>
              <p:cNvCxnSpPr>
                <a:stCxn id="148" idx="4"/>
                <a:endCxn id="133" idx="1"/>
              </p:cNvCxnSpPr>
              <p:nvPr/>
            </p:nvCxnSpPr>
            <p:spPr>
              <a:xfrm rot="16200000" flipH="1">
                <a:off x="14704736" y="2194572"/>
                <a:ext cx="850636" cy="522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294"/>
              <p:cNvCxnSpPr>
                <a:endCxn id="130" idx="1"/>
              </p:cNvCxnSpPr>
              <p:nvPr/>
            </p:nvCxnSpPr>
            <p:spPr>
              <a:xfrm>
                <a:off x="15000650" y="1940618"/>
                <a:ext cx="743086" cy="4901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320"/>
              <p:cNvCxnSpPr>
                <a:stCxn id="147" idx="6"/>
                <a:endCxn id="130" idx="3"/>
              </p:cNvCxnSpPr>
              <p:nvPr/>
            </p:nvCxnSpPr>
            <p:spPr>
              <a:xfrm>
                <a:off x="14912600" y="2616486"/>
                <a:ext cx="831136" cy="54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323"/>
              <p:cNvCxnSpPr>
                <a:endCxn id="132" idx="2"/>
              </p:cNvCxnSpPr>
              <p:nvPr/>
            </p:nvCxnSpPr>
            <p:spPr>
              <a:xfrm flipV="1">
                <a:off x="14824549" y="1895560"/>
                <a:ext cx="704400" cy="5857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330"/>
              <p:cNvCxnSpPr>
                <a:stCxn id="172" idx="4"/>
                <a:endCxn id="171" idx="0"/>
              </p:cNvCxnSpPr>
              <p:nvPr/>
            </p:nvCxnSpPr>
            <p:spPr>
              <a:xfrm rot="5400000">
                <a:off x="10942082" y="4149491"/>
                <a:ext cx="720928" cy="88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332"/>
              <p:cNvCxnSpPr>
                <a:stCxn id="126" idx="7"/>
                <a:endCxn id="123" idx="3"/>
              </p:cNvCxnSpPr>
              <p:nvPr/>
            </p:nvCxnSpPr>
            <p:spPr>
              <a:xfrm rot="5400000" flipH="1" flipV="1">
                <a:off x="14472651" y="4565520"/>
                <a:ext cx="439647" cy="517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341"/>
              <p:cNvCxnSpPr>
                <a:stCxn id="170" idx="6"/>
                <a:endCxn id="173" idx="2"/>
              </p:cNvCxnSpPr>
              <p:nvPr/>
            </p:nvCxnSpPr>
            <p:spPr>
              <a:xfrm>
                <a:off x="11038396" y="4238576"/>
                <a:ext cx="792450" cy="180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367"/>
              <p:cNvSpPr/>
              <p:nvPr/>
            </p:nvSpPr>
            <p:spPr>
              <a:xfrm>
                <a:off x="10686196" y="3292357"/>
                <a:ext cx="1672951" cy="1712203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398"/>
              <p:cNvCxnSpPr>
                <a:stCxn id="140" idx="7"/>
              </p:cNvCxnSpPr>
              <p:nvPr/>
            </p:nvCxnSpPr>
            <p:spPr>
              <a:xfrm rot="5400000" flipH="1" flipV="1">
                <a:off x="11389286" y="1808996"/>
                <a:ext cx="580288" cy="302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404"/>
              <p:cNvCxnSpPr>
                <a:endCxn id="129" idx="1"/>
              </p:cNvCxnSpPr>
              <p:nvPr/>
            </p:nvCxnSpPr>
            <p:spPr>
              <a:xfrm rot="16200000" flipH="1">
                <a:off x="11602004" y="1987162"/>
                <a:ext cx="760521" cy="126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410"/>
              <p:cNvCxnSpPr>
                <a:endCxn id="147" idx="0"/>
              </p:cNvCxnSpPr>
              <p:nvPr/>
            </p:nvCxnSpPr>
            <p:spPr>
              <a:xfrm rot="5400000">
                <a:off x="14663230" y="1967795"/>
                <a:ext cx="630813" cy="396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411"/>
              <p:cNvCxnSpPr>
                <a:endCxn id="130" idx="2"/>
              </p:cNvCxnSpPr>
              <p:nvPr/>
            </p:nvCxnSpPr>
            <p:spPr>
              <a:xfrm rot="16200000" flipH="1">
                <a:off x="15146990" y="1968310"/>
                <a:ext cx="675870" cy="440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415"/>
              <p:cNvCxnSpPr>
                <a:stCxn id="139" idx="6"/>
                <a:endCxn id="132" idx="1"/>
              </p:cNvCxnSpPr>
              <p:nvPr/>
            </p:nvCxnSpPr>
            <p:spPr>
              <a:xfrm>
                <a:off x="15352850" y="1715327"/>
                <a:ext cx="214784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422"/>
              <p:cNvCxnSpPr>
                <a:endCxn id="125" idx="2"/>
              </p:cNvCxnSpPr>
              <p:nvPr/>
            </p:nvCxnSpPr>
            <p:spPr>
              <a:xfrm rot="16200000" flipH="1">
                <a:off x="11982352" y="1604748"/>
                <a:ext cx="225291" cy="176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6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5069151"/>
          </a:xfrm>
        </p:spPr>
        <p:txBody>
          <a:bodyPr/>
          <a:lstStyle/>
          <a:p>
            <a:endParaRPr lang="en-US" altLang="zh-CN" b="1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Anomaly detection model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Graph embedding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 quantitative measure of anomaly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Algorithm optimization techniques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0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graph embedding?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896772"/>
          </a:xfrm>
        </p:spPr>
        <p:txBody>
          <a:bodyPr/>
          <a:lstStyle/>
          <a:p>
            <a:r>
              <a:rPr lang="en-US" altLang="zh-CN" dirty="0" smtClean="0"/>
              <a:t>Structural inconsistencies</a:t>
            </a:r>
          </a:p>
          <a:p>
            <a:pPr lvl="1"/>
            <a:r>
              <a:rPr lang="en-US" altLang="zh-CN" dirty="0" smtClean="0"/>
              <a:t>connect </a:t>
            </a:r>
            <a:r>
              <a:rPr lang="en-US" altLang="zh-CN" dirty="0"/>
              <a:t>to a number of diverse </a:t>
            </a:r>
            <a:r>
              <a:rPr lang="en-US" altLang="zh-CN" dirty="0" smtClean="0"/>
              <a:t>influential communities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4650" y="2216569"/>
            <a:ext cx="8394700" cy="56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</a:t>
            </a:r>
            <a:r>
              <a:rPr lang="en-US" altLang="zh-CN" dirty="0" smtClean="0"/>
              <a:t>valuate the diversity or similarity of nodes. How?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4650" y="4486808"/>
            <a:ext cx="8394700" cy="168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Graph embedding</a:t>
            </a:r>
          </a:p>
          <a:p>
            <a:pPr lvl="1"/>
            <a:r>
              <a:rPr lang="en-US" altLang="zh-CN" dirty="0" smtClean="0"/>
              <a:t>Associate each node with a multidimensional vector</a:t>
            </a:r>
          </a:p>
          <a:p>
            <a:pPr lvl="1"/>
            <a:r>
              <a:rPr lang="en-US" altLang="zh-CN" dirty="0" smtClean="0"/>
              <a:t>Preserve local linkage structure (instead of global structure)</a:t>
            </a:r>
          </a:p>
          <a:p>
            <a:pPr lvl="1"/>
            <a:r>
              <a:rPr lang="en-US" altLang="zh-CN" dirty="0" smtClean="0"/>
              <a:t>Each dimension corresponds to a community in the network</a:t>
            </a:r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3423311" y="3011128"/>
            <a:ext cx="5495601" cy="116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smtClean="0"/>
              <a:t>To node B, node A is more similar than C, </a:t>
            </a:r>
            <a:r>
              <a:rPr lang="en-US" altLang="zh-CN" dirty="0"/>
              <a:t>even though they have the same </a:t>
            </a:r>
            <a:r>
              <a:rPr lang="en-US" altLang="zh-CN" dirty="0" smtClean="0"/>
              <a:t>(global) distance from B.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04365" y="2903128"/>
            <a:ext cx="3030895" cy="1167945"/>
            <a:chOff x="504365" y="3064492"/>
            <a:chExt cx="3030895" cy="1167945"/>
          </a:xfrm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044365" y="3064492"/>
              <a:ext cx="215351" cy="216000"/>
            </a:xfrm>
            <a:prstGeom prst="ellipse">
              <a:avLst/>
            </a:prstGeom>
            <a:solidFill>
              <a:srgbClr val="4F81BD"/>
            </a:solidFill>
            <a:ln w="28575">
              <a:solidFill>
                <a:srgbClr val="3C5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584365" y="3424492"/>
              <a:ext cx="215351" cy="216000"/>
            </a:xfrm>
            <a:prstGeom prst="ellipse">
              <a:avLst/>
            </a:prstGeom>
            <a:solidFill>
              <a:srgbClr val="4F81BD"/>
            </a:solidFill>
            <a:ln w="28575">
              <a:solidFill>
                <a:srgbClr val="3C5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44365" y="3784492"/>
              <a:ext cx="215351" cy="216000"/>
            </a:xfrm>
            <a:prstGeom prst="ellipse">
              <a:avLst/>
            </a:prstGeom>
            <a:solidFill>
              <a:srgbClr val="4F81BD"/>
            </a:solidFill>
            <a:ln w="28575">
              <a:solidFill>
                <a:srgbClr val="3C5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504365" y="3424492"/>
              <a:ext cx="215351" cy="216000"/>
            </a:xfrm>
            <a:prstGeom prst="ellipse">
              <a:avLst/>
            </a:prstGeom>
            <a:solidFill>
              <a:srgbClr val="4F81BD"/>
            </a:solidFill>
            <a:ln w="28575">
              <a:solidFill>
                <a:srgbClr val="3C5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4" idx="0"/>
              <a:endCxn id="7" idx="2"/>
            </p:cNvCxnSpPr>
            <p:nvPr/>
          </p:nvCxnSpPr>
          <p:spPr>
            <a:xfrm flipV="1">
              <a:off x="612041" y="3172492"/>
              <a:ext cx="432324" cy="252000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4" idx="5"/>
              <a:endCxn id="9" idx="2"/>
            </p:cNvCxnSpPr>
            <p:nvPr/>
          </p:nvCxnSpPr>
          <p:spPr>
            <a:xfrm>
              <a:off x="688179" y="3608860"/>
              <a:ext cx="356186" cy="283632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" idx="6"/>
              <a:endCxn id="8" idx="1"/>
            </p:cNvCxnSpPr>
            <p:nvPr/>
          </p:nvCxnSpPr>
          <p:spPr>
            <a:xfrm>
              <a:off x="1259716" y="3172492"/>
              <a:ext cx="356186" cy="283632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9" idx="6"/>
              <a:endCxn id="8" idx="3"/>
            </p:cNvCxnSpPr>
            <p:nvPr/>
          </p:nvCxnSpPr>
          <p:spPr>
            <a:xfrm flipV="1">
              <a:off x="1259716" y="3608860"/>
              <a:ext cx="356186" cy="283632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2779909" y="3066764"/>
              <a:ext cx="215351" cy="216000"/>
            </a:xfrm>
            <a:prstGeom prst="ellipse">
              <a:avLst/>
            </a:prstGeom>
            <a:solidFill>
              <a:srgbClr val="4F81BD"/>
            </a:solidFill>
            <a:ln w="28575">
              <a:solidFill>
                <a:srgbClr val="3C5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3319909" y="3426764"/>
              <a:ext cx="215351" cy="216000"/>
            </a:xfrm>
            <a:prstGeom prst="ellipse">
              <a:avLst/>
            </a:prstGeom>
            <a:solidFill>
              <a:srgbClr val="4F81BD"/>
            </a:solidFill>
            <a:ln w="28575">
              <a:solidFill>
                <a:srgbClr val="3C5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2779909" y="3786764"/>
              <a:ext cx="215351" cy="216000"/>
            </a:xfrm>
            <a:prstGeom prst="ellipse">
              <a:avLst/>
            </a:prstGeom>
            <a:solidFill>
              <a:srgbClr val="4F81BD"/>
            </a:solidFill>
            <a:ln w="28575">
              <a:solidFill>
                <a:srgbClr val="3C5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2239909" y="3426764"/>
              <a:ext cx="215351" cy="216000"/>
            </a:xfrm>
            <a:prstGeom prst="ellipse">
              <a:avLst/>
            </a:prstGeom>
            <a:solidFill>
              <a:srgbClr val="4F81BD"/>
            </a:solidFill>
            <a:ln w="28575">
              <a:solidFill>
                <a:srgbClr val="3C5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stCxn id="30" idx="0"/>
              <a:endCxn id="27" idx="2"/>
            </p:cNvCxnSpPr>
            <p:nvPr/>
          </p:nvCxnSpPr>
          <p:spPr>
            <a:xfrm flipV="1">
              <a:off x="2347585" y="3174764"/>
              <a:ext cx="432324" cy="252000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30" idx="5"/>
              <a:endCxn id="29" idx="2"/>
            </p:cNvCxnSpPr>
            <p:nvPr/>
          </p:nvCxnSpPr>
          <p:spPr>
            <a:xfrm>
              <a:off x="2423723" y="3611132"/>
              <a:ext cx="356186" cy="283632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7" idx="6"/>
              <a:endCxn id="28" idx="1"/>
            </p:cNvCxnSpPr>
            <p:nvPr/>
          </p:nvCxnSpPr>
          <p:spPr>
            <a:xfrm>
              <a:off x="2995260" y="3174764"/>
              <a:ext cx="356186" cy="283632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6"/>
              <a:endCxn id="28" idx="3"/>
            </p:cNvCxnSpPr>
            <p:nvPr/>
          </p:nvCxnSpPr>
          <p:spPr>
            <a:xfrm flipV="1">
              <a:off x="2995260" y="3611132"/>
              <a:ext cx="356186" cy="283632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8" idx="6"/>
              <a:endCxn id="30" idx="2"/>
            </p:cNvCxnSpPr>
            <p:nvPr/>
          </p:nvCxnSpPr>
          <p:spPr>
            <a:xfrm>
              <a:off x="1799716" y="3532492"/>
              <a:ext cx="440193" cy="2272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259716" y="3832327"/>
              <a:ext cx="272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A</a:t>
              </a:r>
              <a:endParaRPr lang="zh-CN" altLang="en-US" sz="2000" b="1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63431" y="3078394"/>
              <a:ext cx="272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B</a:t>
              </a:r>
              <a:endParaRPr lang="zh-CN" altLang="en-US" sz="2000" b="1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14876" y="3079522"/>
              <a:ext cx="272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</a:t>
              </a:r>
              <a:endParaRPr lang="zh-CN" altLang="en-US" sz="2000" b="1" dirty="0"/>
            </a:p>
          </p:txBody>
        </p:sp>
        <p:cxnSp>
          <p:nvCxnSpPr>
            <p:cNvPr id="36" name="直接连接符 35"/>
            <p:cNvCxnSpPr>
              <a:stCxn id="29" idx="0"/>
              <a:endCxn id="27" idx="4"/>
            </p:cNvCxnSpPr>
            <p:nvPr/>
          </p:nvCxnSpPr>
          <p:spPr>
            <a:xfrm flipV="1">
              <a:off x="2887585" y="3282764"/>
              <a:ext cx="0" cy="504000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0" idx="6"/>
              <a:endCxn id="28" idx="2"/>
            </p:cNvCxnSpPr>
            <p:nvPr/>
          </p:nvCxnSpPr>
          <p:spPr>
            <a:xfrm>
              <a:off x="2455260" y="3534764"/>
              <a:ext cx="864649" cy="0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14" idx="6"/>
              <a:endCxn id="8" idx="2"/>
            </p:cNvCxnSpPr>
            <p:nvPr/>
          </p:nvCxnSpPr>
          <p:spPr>
            <a:xfrm>
              <a:off x="719716" y="3532492"/>
              <a:ext cx="864649" cy="0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9" idx="0"/>
              <a:endCxn id="7" idx="4"/>
            </p:cNvCxnSpPr>
            <p:nvPr/>
          </p:nvCxnSpPr>
          <p:spPr>
            <a:xfrm flipV="1">
              <a:off x="1152041" y="3280492"/>
              <a:ext cx="0" cy="504000"/>
            </a:xfrm>
            <a:prstGeom prst="line">
              <a:avLst/>
            </a:prstGeom>
            <a:ln w="28575">
              <a:solidFill>
                <a:srgbClr val="0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1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graph embedding?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896772"/>
          </a:xfrm>
        </p:spPr>
        <p:txBody>
          <a:bodyPr/>
          <a:lstStyle/>
          <a:p>
            <a:r>
              <a:rPr lang="en-US" altLang="zh-CN" dirty="0" smtClean="0"/>
              <a:t>Structural inconsistencies</a:t>
            </a:r>
          </a:p>
          <a:p>
            <a:pPr lvl="1"/>
            <a:r>
              <a:rPr lang="en-US" altLang="zh-CN" dirty="0" smtClean="0"/>
              <a:t>connect </a:t>
            </a:r>
            <a:r>
              <a:rPr lang="en-US" altLang="zh-CN" dirty="0"/>
              <a:t>to a number of diverse </a:t>
            </a:r>
            <a:r>
              <a:rPr lang="en-US" altLang="zh-CN" dirty="0" smtClean="0"/>
              <a:t>influential communities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4650" y="2496647"/>
            <a:ext cx="8394700" cy="321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An alternative option: doing community detection followed by anomaly detection</a:t>
            </a:r>
          </a:p>
          <a:p>
            <a:pPr lvl="1"/>
            <a:r>
              <a:rPr lang="en-US" altLang="zh-CN" dirty="0" smtClean="0"/>
              <a:t>Do not distinguish anomalies from normal nodes</a:t>
            </a:r>
          </a:p>
          <a:p>
            <a:pPr lvl="1"/>
            <a:r>
              <a:rPr lang="en-US" altLang="zh-CN" dirty="0" smtClean="0"/>
              <a:t>The presence of anomalies has certain impacts on the results of community detection</a:t>
            </a:r>
          </a:p>
          <a:p>
            <a:pPr lvl="1"/>
            <a:r>
              <a:rPr lang="en-US" altLang="zh-CN" dirty="0" smtClean="0"/>
              <a:t>Community detection is a heavy task.</a:t>
            </a:r>
          </a:p>
          <a:p>
            <a:pPr lvl="1"/>
            <a:r>
              <a:rPr lang="en-US" altLang="zh-CN" dirty="0" smtClean="0"/>
              <a:t>Fail </a:t>
            </a:r>
            <a:r>
              <a:rPr lang="en-US" altLang="zh-CN" dirty="0"/>
              <a:t>to detect structural inconsistencies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8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972000"/>
            <a:ext cx="8394700" cy="924067"/>
          </a:xfrm>
        </p:spPr>
        <p:txBody>
          <a:bodyPr/>
          <a:lstStyle/>
          <a:p>
            <a:r>
              <a:rPr lang="en-US" altLang="zh-CN" dirty="0" smtClean="0"/>
              <a:t>Given an undirected graph </a:t>
            </a:r>
            <a:r>
              <a:rPr lang="en-US" altLang="zh-CN" i="1" dirty="0" smtClean="0"/>
              <a:t>G=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V, E</a:t>
            </a:r>
            <a:r>
              <a:rPr lang="en-US" altLang="zh-CN" dirty="0" smtClean="0"/>
              <a:t>), </a:t>
            </a:r>
            <a:r>
              <a:rPr lang="en-US" altLang="zh-CN" dirty="0"/>
              <a:t>a</a:t>
            </a:r>
            <a:r>
              <a:rPr lang="en-US" altLang="zh-CN" dirty="0" smtClean="0"/>
              <a:t>ssociate each node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with a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-dimensional vector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4855009" y="2152250"/>
            <a:ext cx="4153500" cy="2880000"/>
            <a:chOff x="8308653" y="14310664"/>
            <a:chExt cx="7309008" cy="506800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653" y="14310664"/>
              <a:ext cx="7278116" cy="506800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0839" y="16688434"/>
              <a:ext cx="3546822" cy="270000"/>
            </a:xfrm>
            <a:prstGeom prst="rect">
              <a:avLst/>
            </a:prstGeom>
          </p:spPr>
        </p:pic>
      </p:grpSp>
      <p:sp>
        <p:nvSpPr>
          <p:cNvPr id="7" name="内容占位符 2"/>
          <p:cNvSpPr txBox="1">
            <a:spLocks/>
          </p:cNvSpPr>
          <p:nvPr/>
        </p:nvSpPr>
        <p:spPr>
          <a:xfrm>
            <a:off x="374650" y="2681750"/>
            <a:ext cx="4719850" cy="199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i="1" dirty="0" smtClean="0"/>
              <a:t>V</a:t>
            </a:r>
            <a:r>
              <a:rPr lang="en-US" altLang="zh-CN" dirty="0" smtClean="0"/>
              <a:t> = {1,2,…,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i="1" dirty="0"/>
              <a:t>d</a:t>
            </a:r>
            <a:r>
              <a:rPr lang="en-US" altLang="zh-CN" dirty="0"/>
              <a:t> : number of </a:t>
            </a:r>
            <a:r>
              <a:rPr lang="en-US" altLang="zh-CN" dirty="0" smtClean="0"/>
              <a:t>communities</a:t>
            </a:r>
          </a:p>
          <a:p>
            <a:pPr lvl="1"/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 </a:t>
            </a:r>
            <a:r>
              <a:rPr lang="en-US" altLang="zh-CN" dirty="0" smtClean="0"/>
              <a:t>: correlation between node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and the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communities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59655" y="5334330"/>
            <a:ext cx="8019926" cy="79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reasonable </a:t>
            </a:r>
            <a:r>
              <a:rPr lang="en-US" altLang="zh-CN" dirty="0" smtClean="0">
                <a:solidFill>
                  <a:srgbClr val="FF0000"/>
                </a:solidFill>
              </a:rPr>
              <a:t>selection of </a:t>
            </a:r>
            <a:r>
              <a:rPr lang="en-US" altLang="zh-CN" i="1" dirty="0">
                <a:solidFill>
                  <a:srgbClr val="FF0000"/>
                </a:solidFill>
              </a:rPr>
              <a:t>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suffices for anomaly detection.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Not necessary to use the number of real-life communities.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6F1F-84DF-4859-8AE8-4B3E0E67445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1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21441</TotalTime>
  <Words>1663</Words>
  <Application>Microsoft Office PowerPoint</Application>
  <PresentationFormat>全屏显示(4:3)</PresentationFormat>
  <Paragraphs>348</Paragraphs>
  <Slides>27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Equation</vt:lpstr>
      <vt:lpstr>An Embedding Approach to Anomaly Detection</vt:lpstr>
      <vt:lpstr>Motivation</vt:lpstr>
      <vt:lpstr>Motivation</vt:lpstr>
      <vt:lpstr>Motivation</vt:lpstr>
      <vt:lpstr>Motivation</vt:lpstr>
      <vt:lpstr>Outline</vt:lpstr>
      <vt:lpstr>Why graph embedding?</vt:lpstr>
      <vt:lpstr>Why graph embedding?</vt:lpstr>
      <vt:lpstr>Graph embedding</vt:lpstr>
      <vt:lpstr>Graph embedding</vt:lpstr>
      <vt:lpstr>A quantitative measure</vt:lpstr>
      <vt:lpstr>Example</vt:lpstr>
      <vt:lpstr>Outline</vt:lpstr>
      <vt:lpstr>Issues in the model</vt:lpstr>
      <vt:lpstr>Sampling</vt:lpstr>
      <vt:lpstr>Graph partitioning based initialization</vt:lpstr>
      <vt:lpstr>Dimension reduction</vt:lpstr>
      <vt:lpstr>Impacts of optimization techniques</vt:lpstr>
      <vt:lpstr>Outline</vt:lpstr>
      <vt:lpstr>Experimental settings</vt:lpstr>
      <vt:lpstr>Case study on DBLP</vt:lpstr>
      <vt:lpstr>Quality study: modularity</vt:lpstr>
      <vt:lpstr>Quality study: F1 measure</vt:lpstr>
      <vt:lpstr>Impacts on quality: d &amp; embedding</vt:lpstr>
      <vt:lpstr>Efficiency study</vt:lpstr>
      <vt:lpstr>Summary</vt:lpstr>
      <vt:lpstr>Thanks!  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Renjun Hu</dc:creator>
  <cp:lastModifiedBy>Renjun Hu</cp:lastModifiedBy>
  <cp:revision>2088</cp:revision>
  <dcterms:created xsi:type="dcterms:W3CDTF">2015-07-30T08:59:51Z</dcterms:created>
  <dcterms:modified xsi:type="dcterms:W3CDTF">2016-05-18T09:02:02Z</dcterms:modified>
</cp:coreProperties>
</file>