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1" r:id="rId3"/>
    <p:sldId id="270" r:id="rId4"/>
    <p:sldId id="285" r:id="rId5"/>
    <p:sldId id="261" r:id="rId6"/>
    <p:sldId id="297" r:id="rId7"/>
    <p:sldId id="262" r:id="rId8"/>
    <p:sldId id="299" r:id="rId9"/>
    <p:sldId id="300" r:id="rId10"/>
    <p:sldId id="287" r:id="rId11"/>
    <p:sldId id="319" r:id="rId12"/>
    <p:sldId id="316" r:id="rId13"/>
    <p:sldId id="315" r:id="rId14"/>
    <p:sldId id="264" r:id="rId15"/>
    <p:sldId id="318" r:id="rId16"/>
    <p:sldId id="288" r:id="rId17"/>
    <p:sldId id="266" r:id="rId18"/>
    <p:sldId id="271" r:id="rId19"/>
    <p:sldId id="309" r:id="rId20"/>
    <p:sldId id="272" r:id="rId21"/>
    <p:sldId id="310" r:id="rId22"/>
    <p:sldId id="289" r:id="rId23"/>
    <p:sldId id="258" r:id="rId24"/>
    <p:sldId id="259" r:id="rId25"/>
    <p:sldId id="301" r:id="rId26"/>
    <p:sldId id="302" r:id="rId27"/>
    <p:sldId id="303" r:id="rId28"/>
    <p:sldId id="304" r:id="rId29"/>
    <p:sldId id="305" r:id="rId30"/>
    <p:sldId id="306" r:id="rId31"/>
    <p:sldId id="307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pos="158" userDrawn="1">
          <p15:clr>
            <a:srgbClr val="A4A3A4"/>
          </p15:clr>
        </p15:guide>
        <p15:guide id="7" pos="56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L" initials="D" lastIdx="1" clrIdx="0">
    <p:extLst>
      <p:ext uri="{19B8F6BF-5375-455C-9EA6-DF929625EA0E}">
        <p15:presenceInfo xmlns:p15="http://schemas.microsoft.com/office/powerpoint/2012/main" userId="D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79317" autoAdjust="0"/>
  </p:normalViewPr>
  <p:slideViewPr>
    <p:cSldViewPr snapToGrid="0" showGuides="1">
      <p:cViewPr varScale="1">
        <p:scale>
          <a:sx n="55" d="100"/>
          <a:sy n="55" d="100"/>
        </p:scale>
        <p:origin x="1560" y="72"/>
      </p:cViewPr>
      <p:guideLst>
        <p:guide orient="horz" pos="2115"/>
        <p:guide pos="2880"/>
        <p:guide orient="horz" pos="119"/>
        <p:guide orient="horz" pos="4110"/>
        <p:guide orient="horz" pos="572"/>
        <p:guide pos="158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199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8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E72C7-AD34-4910-A8C7-5412147B633E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B91A6-5B9D-43FC-8860-3B43BF799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5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01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1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68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78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762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9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77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3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833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74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05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069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78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12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08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21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603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51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59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62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59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31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5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7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5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9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66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53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B91A6-5B9D-43FC-8860-3B43BF79920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5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9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9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2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5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9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7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87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9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4452-3ED5-42D5-8C93-5251F0309612}" type="datetimeFigureOut">
              <a:rPr lang="zh-CN" altLang="en-US" smtClean="0"/>
              <a:pPr/>
              <a:t>2016-02-26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466A7-A42F-4354-8707-9D8D90640BF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1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2.jpeg"/><Relationship Id="rId9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10" Type="http://schemas.openxmlformats.org/officeDocument/2006/relationships/image" Target="../media/image15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9.wmf"/><Relationship Id="rId5" Type="http://schemas.openxmlformats.org/officeDocument/2006/relationships/image" Target="../media/image3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2.jpeg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5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4.wmf"/><Relationship Id="rId5" Type="http://schemas.openxmlformats.org/officeDocument/2006/relationships/image" Target="../media/image3.png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.jpeg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83" y="2110327"/>
            <a:ext cx="8607973" cy="841191"/>
          </a:xfrm>
        </p:spPr>
        <p:txBody>
          <a:bodyPr anchor="ctr">
            <a:noAutofit/>
          </a:bodyPr>
          <a:lstStyle/>
          <a:p>
            <a:r>
              <a:rPr lang="en-US" altLang="zh-CN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Scaling up Link Prediction with Ensembles</a:t>
            </a:r>
            <a:endParaRPr lang="zh-CN" alt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83" y="3745886"/>
            <a:ext cx="8607973" cy="12202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Liang Duan</a:t>
            </a:r>
            <a:r>
              <a:rPr lang="en-US" altLang="zh-CN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Charu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Aggarwal</a:t>
            </a:r>
            <a:r>
              <a:rPr lang="en-US" altLang="zh-CN" sz="1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Shuai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</a:t>
            </a:r>
            <a:r>
              <a:rPr lang="en-US" altLang="zh-C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Renjun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Hu</a:t>
            </a:r>
            <a:r>
              <a:rPr lang="en-US" altLang="zh-C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Jinpeng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Huai</a:t>
            </a:r>
            <a:r>
              <a:rPr lang="en-US" altLang="zh-CN" sz="1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SKLSDE Lab,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Beihang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University, China               </a:t>
            </a:r>
            <a:endParaRPr lang="en-US" altLang="zh-CN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IBM T. J. Watson Research Center, USA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12" y="5799822"/>
            <a:ext cx="3465747" cy="72610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pic>
        <p:nvPicPr>
          <p:cNvPr id="8" name="图片 7" descr="ibm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1605" y="5902031"/>
            <a:ext cx="3083083" cy="6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451505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784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Latent Factor Model for Link Prediction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Bagging Methods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5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78865"/>
            <a:ext cx="6387498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Structural Bagging Methods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61216" y="910099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Problems in latent factor models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90663" y="1343554"/>
            <a:ext cx="8283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complexity is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en-US" altLang="zh-CN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usually increases with the network size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bad performance (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&amp;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on large sparse networks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55104" y="2388235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bagging methods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5493" y="4435239"/>
            <a:ext cx="8373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decompose the link prediction problem into smaller sub-problems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 results of multiple ensembles to a robust result</a:t>
            </a:r>
          </a:p>
        </p:txBody>
      </p:sp>
      <p:sp>
        <p:nvSpPr>
          <p:cNvPr id="64" name="圆角矩形标注 63"/>
          <p:cNvSpPr/>
          <p:nvPr/>
        </p:nvSpPr>
        <p:spPr>
          <a:xfrm>
            <a:off x="5538069" y="5320661"/>
            <a:ext cx="2969459" cy="379990"/>
          </a:xfrm>
          <a:prstGeom prst="wedgeRoundRectCallout">
            <a:avLst>
              <a:gd name="adj1" fmla="val -27455"/>
              <a:gd name="adj2" fmla="val -100644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ensemble-enabled method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93183" y="2864211"/>
            <a:ext cx="6045743" cy="1536384"/>
            <a:chOff x="1693183" y="2864211"/>
            <a:chExt cx="6045743" cy="1536384"/>
          </a:xfrm>
        </p:grpSpPr>
        <p:grpSp>
          <p:nvGrpSpPr>
            <p:cNvPr id="63" name="组合 62"/>
            <p:cNvGrpSpPr/>
            <p:nvPr/>
          </p:nvGrpSpPr>
          <p:grpSpPr>
            <a:xfrm>
              <a:off x="1693183" y="2864211"/>
              <a:ext cx="4757213" cy="1536384"/>
              <a:chOff x="1693183" y="2910705"/>
              <a:chExt cx="4757213" cy="1536384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4002565" y="2910705"/>
                <a:ext cx="1325118" cy="3841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Ensemble 1</a:t>
                </a:r>
                <a:endParaRPr lang="zh-CN" altLang="en-US" b="1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4002565" y="4062968"/>
                <a:ext cx="1325118" cy="3841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Ensemble x</a:t>
                </a:r>
                <a:endParaRPr lang="zh-CN" altLang="en-US" b="1" dirty="0"/>
              </a:p>
            </p:txBody>
          </p:sp>
          <p:cxnSp>
            <p:nvCxnSpPr>
              <p:cNvPr id="8" name="直接箭头连接符 7"/>
              <p:cNvCxnSpPr>
                <a:stCxn id="28" idx="4"/>
                <a:endCxn id="15" idx="1"/>
              </p:cNvCxnSpPr>
              <p:nvPr/>
            </p:nvCxnSpPr>
            <p:spPr>
              <a:xfrm flipV="1">
                <a:off x="2747068" y="3102766"/>
                <a:ext cx="1255497" cy="4524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28" idx="4"/>
                <a:endCxn id="16" idx="1"/>
              </p:cNvCxnSpPr>
              <p:nvPr/>
            </p:nvCxnSpPr>
            <p:spPr>
              <a:xfrm>
                <a:off x="2747068" y="3555206"/>
                <a:ext cx="1255497" cy="6998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5" idx="3"/>
                <a:endCxn id="65" idx="1"/>
              </p:cNvCxnSpPr>
              <p:nvPr/>
            </p:nvCxnSpPr>
            <p:spPr>
              <a:xfrm>
                <a:off x="5327683" y="3102766"/>
                <a:ext cx="1122713" cy="4655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>
                <a:stCxn id="16" idx="3"/>
                <a:endCxn id="65" idx="1"/>
              </p:cNvCxnSpPr>
              <p:nvPr/>
            </p:nvCxnSpPr>
            <p:spPr>
              <a:xfrm flipV="1">
                <a:off x="5327683" y="3568336"/>
                <a:ext cx="1122713" cy="68669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流程图: 磁盘 27"/>
              <p:cNvSpPr/>
              <p:nvPr/>
            </p:nvSpPr>
            <p:spPr>
              <a:xfrm>
                <a:off x="1693183" y="3328126"/>
                <a:ext cx="1053885" cy="454160"/>
              </a:xfrm>
              <a:prstGeom prst="flowChartMagneticDisk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Data</a:t>
                </a:r>
                <a:endParaRPr lang="zh-CN" altLang="en-US" b="1" dirty="0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012491" y="3373765"/>
                <a:ext cx="1325118" cy="38412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/>
                  <a:t>Ensemble 2</a:t>
                </a:r>
                <a:endParaRPr lang="zh-CN" altLang="en-US" b="1" dirty="0"/>
              </a:p>
            </p:txBody>
          </p:sp>
          <p:cxnSp>
            <p:nvCxnSpPr>
              <p:cNvPr id="37" name="直接箭头连接符 36"/>
              <p:cNvCxnSpPr>
                <a:stCxn id="28" idx="4"/>
                <a:endCxn id="34" idx="1"/>
              </p:cNvCxnSpPr>
              <p:nvPr/>
            </p:nvCxnSpPr>
            <p:spPr>
              <a:xfrm>
                <a:off x="2747068" y="3555206"/>
                <a:ext cx="1265423" cy="106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4" idx="3"/>
                <a:endCxn id="65" idx="1"/>
              </p:cNvCxnSpPr>
              <p:nvPr/>
            </p:nvCxnSpPr>
            <p:spPr>
              <a:xfrm>
                <a:off x="5337609" y="3565826"/>
                <a:ext cx="1112787" cy="25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圆角矩形 64"/>
            <p:cNvSpPr/>
            <p:nvPr/>
          </p:nvSpPr>
          <p:spPr>
            <a:xfrm>
              <a:off x="6450396" y="3356056"/>
              <a:ext cx="1288530" cy="33157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Result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67931" y="5430141"/>
            <a:ext cx="7856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 sizes of the matrices in NMF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 the number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latent factors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6" y="188913"/>
            <a:ext cx="6650161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Node Bagging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9858" y="921303"/>
            <a:ext cx="7886700" cy="436326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60693" y="5091333"/>
            <a:ext cx="7671544" cy="943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Bound of random node bagging </a:t>
            </a:r>
          </a:p>
          <a:p>
            <a:pPr marL="457200" lvl="1" indent="0" algn="just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expected times of each node pair included in </a:t>
            </a:r>
            <a:r>
              <a:rPr lang="el-GR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ensembles is at least </a:t>
            </a:r>
            <a:r>
              <a:rPr lang="el-GR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40443"/>
              </p:ext>
            </p:extLst>
          </p:nvPr>
        </p:nvGraphicFramePr>
        <p:xfrm>
          <a:off x="1348325" y="2058003"/>
          <a:ext cx="47958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1" name="Equation" r:id="rId6" imgW="2768400" imgH="457200" progId="Equation.DSMT4">
                  <p:embed/>
                </p:oleObj>
              </mc:Choice>
              <mc:Fallback>
                <p:oleObj name="Equation" r:id="rId6" imgW="2768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8325" y="2058003"/>
                        <a:ext cx="47958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60462"/>
              </p:ext>
            </p:extLst>
          </p:nvPr>
        </p:nvGraphicFramePr>
        <p:xfrm>
          <a:off x="1348326" y="3007973"/>
          <a:ext cx="5673818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2" name="Equation" r:id="rId8" imgW="3276360" imgH="228600" progId="Equation.DSMT4">
                  <p:embed/>
                </p:oleObj>
              </mc:Choice>
              <mc:Fallback>
                <p:oleObj name="Equation" r:id="rId8" imgW="3276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48326" y="3007973"/>
                        <a:ext cx="5673818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88559"/>
              </p:ext>
            </p:extLst>
          </p:nvPr>
        </p:nvGraphicFramePr>
        <p:xfrm>
          <a:off x="1348325" y="3546868"/>
          <a:ext cx="5232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" name="Equation" r:id="rId10" imgW="3022560" imgH="457200" progId="Equation.DSMT4">
                  <p:embed/>
                </p:oleObj>
              </mc:Choice>
              <mc:Fallback>
                <p:oleObj name="Equation" r:id="rId10" imgW="3022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8325" y="3546868"/>
                        <a:ext cx="5232400" cy="79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60198" y="2038875"/>
            <a:ext cx="48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0198" y="2998594"/>
            <a:ext cx="48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0198" y="3558203"/>
            <a:ext cx="48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197" y="1999533"/>
            <a:ext cx="6723943" cy="250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1623716" y="1367008"/>
            <a:ext cx="5398428" cy="371115"/>
          </a:xfrm>
          <a:prstGeom prst="wedgeRoundRectCallout">
            <a:avLst>
              <a:gd name="adj1" fmla="val -33749"/>
              <a:gd name="adj2" fmla="val 105141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fraction of the number of nodes to be selected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4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6050" y="188913"/>
            <a:ext cx="7795674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&amp; Biased Edge Bagging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392" y="1372738"/>
            <a:ext cx="7886700" cy="436326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Edge bagging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265392" y="5162148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Biased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edge bagging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89755" y="967138"/>
            <a:ext cx="800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node bagging samples less relevant regions. </a:t>
            </a:r>
            <a:endParaRPr lang="zh-CN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6281" y="4242361"/>
            <a:ext cx="6248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2 and 3 are same to the random node bagging.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951" y="4740165"/>
            <a:ext cx="800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bagging tends to include high degree nodes. </a:t>
            </a:r>
            <a:endParaRPr lang="zh-CN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4554" y="5534677"/>
            <a:ext cx="800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with edge bagging: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522079"/>
              </p:ext>
            </p:extLst>
          </p:nvPr>
        </p:nvGraphicFramePr>
        <p:xfrm>
          <a:off x="1279434" y="2133872"/>
          <a:ext cx="763111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Equation" r:id="rId6" imgW="4241520" imgH="1143000" progId="Equation.DSMT4">
                  <p:embed/>
                </p:oleObj>
              </mc:Choice>
              <mc:Fallback>
                <p:oleObj name="Equation" r:id="rId6" imgW="42415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9434" y="2133872"/>
                        <a:ext cx="7631112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2"/>
          <p:cNvSpPr txBox="1">
            <a:spLocks/>
          </p:cNvSpPr>
          <p:nvPr/>
        </p:nvSpPr>
        <p:spPr>
          <a:xfrm>
            <a:off x="265392" y="1761329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2849" y="2122835"/>
            <a:ext cx="488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75840"/>
              </p:ext>
            </p:extLst>
          </p:nvPr>
        </p:nvGraphicFramePr>
        <p:xfrm>
          <a:off x="1412092" y="5979402"/>
          <a:ext cx="741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Equation" r:id="rId8" imgW="4279680" imgH="228600" progId="Equation.DSMT4">
                  <p:embed/>
                </p:oleObj>
              </mc:Choice>
              <mc:Fallback>
                <p:oleObj name="Equation" r:id="rId8" imgW="427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2092" y="5979402"/>
                        <a:ext cx="7414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87548" y="2105985"/>
            <a:ext cx="8213578" cy="25716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7547" y="5570535"/>
            <a:ext cx="8213578" cy="928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7544848" cy="7191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Link Prediction Characteristics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590" y="926071"/>
            <a:ext cx="8392047" cy="479579"/>
          </a:xfrm>
        </p:spPr>
        <p:txBody>
          <a:bodyPr>
            <a:noAutofit/>
          </a:bodyPr>
          <a:lstStyle/>
          <a:p>
            <a:pPr algn="just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Bagging should be designed in particular for link prediction.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71499" y="2095020"/>
            <a:ext cx="8616843" cy="445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Most of all new links span within short distances (closing triangles)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49232" y="3190377"/>
            <a:ext cx="8251772" cy="65639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node should be always sampled together with all its neighbors.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027263" y="4117281"/>
            <a:ext cx="2068957" cy="1681050"/>
            <a:chOff x="2084705" y="2284136"/>
            <a:chExt cx="2068957" cy="1681050"/>
          </a:xfrm>
        </p:grpSpPr>
        <p:sp>
          <p:nvSpPr>
            <p:cNvPr id="21" name="椭圆 20"/>
            <p:cNvSpPr/>
            <p:nvPr/>
          </p:nvSpPr>
          <p:spPr>
            <a:xfrm>
              <a:off x="2292350" y="2697706"/>
              <a:ext cx="1700784" cy="12674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621280" y="3035029"/>
              <a:ext cx="1027176" cy="61164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996184" y="3226054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619248" y="2809240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355594" y="2797285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350514" y="3617028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2614930" y="3614158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234438" y="2471848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693924" y="2284136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084705" y="3659325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336036" y="2320258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885946" y="2751337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897630" y="3633970"/>
              <a:ext cx="256032" cy="256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>
              <a:stCxn id="10" idx="5"/>
              <a:endCxn id="9" idx="1"/>
            </p:cNvCxnSpPr>
            <p:nvPr/>
          </p:nvCxnSpPr>
          <p:spPr>
            <a:xfrm>
              <a:off x="2837785" y="3027777"/>
              <a:ext cx="195894" cy="23577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3"/>
              <a:endCxn id="9" idx="7"/>
            </p:cNvCxnSpPr>
            <p:nvPr/>
          </p:nvCxnSpPr>
          <p:spPr>
            <a:xfrm flipH="1">
              <a:off x="3214721" y="3015822"/>
              <a:ext cx="178368" cy="24772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9" idx="3"/>
              <a:endCxn id="13" idx="7"/>
            </p:cNvCxnSpPr>
            <p:nvPr/>
          </p:nvCxnSpPr>
          <p:spPr>
            <a:xfrm flipH="1">
              <a:off x="2833467" y="3444591"/>
              <a:ext cx="200212" cy="20706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2" idx="1"/>
              <a:endCxn id="9" idx="5"/>
            </p:cNvCxnSpPr>
            <p:nvPr/>
          </p:nvCxnSpPr>
          <p:spPr>
            <a:xfrm flipH="1" flipV="1">
              <a:off x="3214721" y="3444591"/>
              <a:ext cx="173288" cy="20993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14" idx="5"/>
              <a:endCxn id="10" idx="1"/>
            </p:cNvCxnSpPr>
            <p:nvPr/>
          </p:nvCxnSpPr>
          <p:spPr>
            <a:xfrm>
              <a:off x="2452975" y="2690385"/>
              <a:ext cx="203768" cy="15635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15" idx="4"/>
              <a:endCxn id="10" idx="0"/>
            </p:cNvCxnSpPr>
            <p:nvPr/>
          </p:nvCxnSpPr>
          <p:spPr>
            <a:xfrm flipH="1">
              <a:off x="2747264" y="2540168"/>
              <a:ext cx="74676" cy="26907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7" idx="4"/>
              <a:endCxn id="11" idx="0"/>
            </p:cNvCxnSpPr>
            <p:nvPr/>
          </p:nvCxnSpPr>
          <p:spPr>
            <a:xfrm>
              <a:off x="3464052" y="2576290"/>
              <a:ext cx="19558" cy="220995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11" idx="6"/>
              <a:endCxn id="18" idx="2"/>
            </p:cNvCxnSpPr>
            <p:nvPr/>
          </p:nvCxnSpPr>
          <p:spPr>
            <a:xfrm flipV="1">
              <a:off x="3611626" y="2879353"/>
              <a:ext cx="274320" cy="4594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16" idx="6"/>
              <a:endCxn id="13" idx="2"/>
            </p:cNvCxnSpPr>
            <p:nvPr/>
          </p:nvCxnSpPr>
          <p:spPr>
            <a:xfrm flipV="1">
              <a:off x="2340737" y="3742174"/>
              <a:ext cx="274193" cy="4516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12" idx="6"/>
              <a:endCxn id="20" idx="2"/>
            </p:cNvCxnSpPr>
            <p:nvPr/>
          </p:nvCxnSpPr>
          <p:spPr>
            <a:xfrm>
              <a:off x="3606546" y="3745044"/>
              <a:ext cx="291084" cy="1694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15" idx="6"/>
              <a:endCxn id="17" idx="2"/>
            </p:cNvCxnSpPr>
            <p:nvPr/>
          </p:nvCxnSpPr>
          <p:spPr>
            <a:xfrm>
              <a:off x="2949956" y="2412152"/>
              <a:ext cx="386080" cy="3612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任意多边形 74"/>
            <p:cNvSpPr/>
            <p:nvPr/>
          </p:nvSpPr>
          <p:spPr>
            <a:xfrm>
              <a:off x="3552825" y="3028950"/>
              <a:ext cx="123825" cy="631825"/>
            </a:xfrm>
            <a:custGeom>
              <a:avLst/>
              <a:gdLst>
                <a:gd name="connsiteX0" fmla="*/ 0 w 123825"/>
                <a:gd name="connsiteY0" fmla="*/ 0 h 631825"/>
                <a:gd name="connsiteX1" fmla="*/ 12700 w 123825"/>
                <a:gd name="connsiteY1" fmla="*/ 15875 h 631825"/>
                <a:gd name="connsiteX2" fmla="*/ 25400 w 123825"/>
                <a:gd name="connsiteY2" fmla="*/ 34925 h 631825"/>
                <a:gd name="connsiteX3" fmla="*/ 34925 w 123825"/>
                <a:gd name="connsiteY3" fmla="*/ 41275 h 631825"/>
                <a:gd name="connsiteX4" fmla="*/ 47625 w 123825"/>
                <a:gd name="connsiteY4" fmla="*/ 60325 h 631825"/>
                <a:gd name="connsiteX5" fmla="*/ 53975 w 123825"/>
                <a:gd name="connsiteY5" fmla="*/ 69850 h 631825"/>
                <a:gd name="connsiteX6" fmla="*/ 57150 w 123825"/>
                <a:gd name="connsiteY6" fmla="*/ 79375 h 631825"/>
                <a:gd name="connsiteX7" fmla="*/ 63500 w 123825"/>
                <a:gd name="connsiteY7" fmla="*/ 88900 h 631825"/>
                <a:gd name="connsiteX8" fmla="*/ 69850 w 123825"/>
                <a:gd name="connsiteY8" fmla="*/ 107950 h 631825"/>
                <a:gd name="connsiteX9" fmla="*/ 76200 w 123825"/>
                <a:gd name="connsiteY9" fmla="*/ 117475 h 631825"/>
                <a:gd name="connsiteX10" fmla="*/ 82550 w 123825"/>
                <a:gd name="connsiteY10" fmla="*/ 136525 h 631825"/>
                <a:gd name="connsiteX11" fmla="*/ 88900 w 123825"/>
                <a:gd name="connsiteY11" fmla="*/ 146050 h 631825"/>
                <a:gd name="connsiteX12" fmla="*/ 95250 w 123825"/>
                <a:gd name="connsiteY12" fmla="*/ 165100 h 631825"/>
                <a:gd name="connsiteX13" fmla="*/ 101600 w 123825"/>
                <a:gd name="connsiteY13" fmla="*/ 174625 h 631825"/>
                <a:gd name="connsiteX14" fmla="*/ 111125 w 123825"/>
                <a:gd name="connsiteY14" fmla="*/ 206375 h 631825"/>
                <a:gd name="connsiteX15" fmla="*/ 114300 w 123825"/>
                <a:gd name="connsiteY15" fmla="*/ 215900 h 631825"/>
                <a:gd name="connsiteX16" fmla="*/ 117475 w 123825"/>
                <a:gd name="connsiteY16" fmla="*/ 238125 h 631825"/>
                <a:gd name="connsiteX17" fmla="*/ 123825 w 123825"/>
                <a:gd name="connsiteY17" fmla="*/ 311150 h 631825"/>
                <a:gd name="connsiteX18" fmla="*/ 120650 w 123825"/>
                <a:gd name="connsiteY18" fmla="*/ 406400 h 631825"/>
                <a:gd name="connsiteX19" fmla="*/ 111125 w 123825"/>
                <a:gd name="connsiteY19" fmla="*/ 438150 h 631825"/>
                <a:gd name="connsiteX20" fmla="*/ 104775 w 123825"/>
                <a:gd name="connsiteY20" fmla="*/ 447675 h 631825"/>
                <a:gd name="connsiteX21" fmla="*/ 98425 w 123825"/>
                <a:gd name="connsiteY21" fmla="*/ 466725 h 631825"/>
                <a:gd name="connsiteX22" fmla="*/ 88900 w 123825"/>
                <a:gd name="connsiteY22" fmla="*/ 485775 h 631825"/>
                <a:gd name="connsiteX23" fmla="*/ 82550 w 123825"/>
                <a:gd name="connsiteY23" fmla="*/ 495300 h 631825"/>
                <a:gd name="connsiteX24" fmla="*/ 76200 w 123825"/>
                <a:gd name="connsiteY24" fmla="*/ 514350 h 631825"/>
                <a:gd name="connsiteX25" fmla="*/ 66675 w 123825"/>
                <a:gd name="connsiteY25" fmla="*/ 533400 h 631825"/>
                <a:gd name="connsiteX26" fmla="*/ 60325 w 123825"/>
                <a:gd name="connsiteY26" fmla="*/ 542925 h 631825"/>
                <a:gd name="connsiteX27" fmla="*/ 57150 w 123825"/>
                <a:gd name="connsiteY27" fmla="*/ 552450 h 631825"/>
                <a:gd name="connsiteX28" fmla="*/ 44450 w 123825"/>
                <a:gd name="connsiteY28" fmla="*/ 571500 h 631825"/>
                <a:gd name="connsiteX29" fmla="*/ 38100 w 123825"/>
                <a:gd name="connsiteY29" fmla="*/ 581025 h 631825"/>
                <a:gd name="connsiteX30" fmla="*/ 28575 w 123825"/>
                <a:gd name="connsiteY30" fmla="*/ 600075 h 631825"/>
                <a:gd name="connsiteX31" fmla="*/ 19050 w 123825"/>
                <a:gd name="connsiteY31" fmla="*/ 603250 h 631825"/>
                <a:gd name="connsiteX32" fmla="*/ 6350 w 123825"/>
                <a:gd name="connsiteY32" fmla="*/ 619125 h 631825"/>
                <a:gd name="connsiteX33" fmla="*/ 3175 w 123825"/>
                <a:gd name="connsiteY33" fmla="*/ 628650 h 631825"/>
                <a:gd name="connsiteX34" fmla="*/ 0 w 123825"/>
                <a:gd name="connsiteY34" fmla="*/ 631825 h 63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3825" h="631825">
                  <a:moveTo>
                    <a:pt x="0" y="0"/>
                  </a:moveTo>
                  <a:cubicBezTo>
                    <a:pt x="4233" y="5292"/>
                    <a:pt x="8714" y="10394"/>
                    <a:pt x="12700" y="15875"/>
                  </a:cubicBezTo>
                  <a:cubicBezTo>
                    <a:pt x="17189" y="22047"/>
                    <a:pt x="19050" y="30692"/>
                    <a:pt x="25400" y="34925"/>
                  </a:cubicBezTo>
                  <a:lnTo>
                    <a:pt x="34925" y="41275"/>
                  </a:lnTo>
                  <a:lnTo>
                    <a:pt x="47625" y="60325"/>
                  </a:lnTo>
                  <a:cubicBezTo>
                    <a:pt x="49742" y="63500"/>
                    <a:pt x="52768" y="66230"/>
                    <a:pt x="53975" y="69850"/>
                  </a:cubicBezTo>
                  <a:cubicBezTo>
                    <a:pt x="55033" y="73025"/>
                    <a:pt x="55653" y="76382"/>
                    <a:pt x="57150" y="79375"/>
                  </a:cubicBezTo>
                  <a:cubicBezTo>
                    <a:pt x="58857" y="82788"/>
                    <a:pt x="61950" y="85413"/>
                    <a:pt x="63500" y="88900"/>
                  </a:cubicBezTo>
                  <a:cubicBezTo>
                    <a:pt x="66218" y="95017"/>
                    <a:pt x="66137" y="102381"/>
                    <a:pt x="69850" y="107950"/>
                  </a:cubicBezTo>
                  <a:cubicBezTo>
                    <a:pt x="71967" y="111125"/>
                    <a:pt x="74650" y="113988"/>
                    <a:pt x="76200" y="117475"/>
                  </a:cubicBezTo>
                  <a:cubicBezTo>
                    <a:pt x="78918" y="123592"/>
                    <a:pt x="78837" y="130956"/>
                    <a:pt x="82550" y="136525"/>
                  </a:cubicBezTo>
                  <a:cubicBezTo>
                    <a:pt x="84667" y="139700"/>
                    <a:pt x="87350" y="142563"/>
                    <a:pt x="88900" y="146050"/>
                  </a:cubicBezTo>
                  <a:cubicBezTo>
                    <a:pt x="91618" y="152167"/>
                    <a:pt x="91537" y="159531"/>
                    <a:pt x="95250" y="165100"/>
                  </a:cubicBezTo>
                  <a:cubicBezTo>
                    <a:pt x="97367" y="168275"/>
                    <a:pt x="100050" y="171138"/>
                    <a:pt x="101600" y="174625"/>
                  </a:cubicBezTo>
                  <a:cubicBezTo>
                    <a:pt x="107636" y="188206"/>
                    <a:pt x="107431" y="193445"/>
                    <a:pt x="111125" y="206375"/>
                  </a:cubicBezTo>
                  <a:cubicBezTo>
                    <a:pt x="112044" y="209593"/>
                    <a:pt x="113242" y="212725"/>
                    <a:pt x="114300" y="215900"/>
                  </a:cubicBezTo>
                  <a:cubicBezTo>
                    <a:pt x="115358" y="223308"/>
                    <a:pt x="116827" y="230670"/>
                    <a:pt x="117475" y="238125"/>
                  </a:cubicBezTo>
                  <a:cubicBezTo>
                    <a:pt x="124759" y="321887"/>
                    <a:pt x="116644" y="260885"/>
                    <a:pt x="123825" y="311150"/>
                  </a:cubicBezTo>
                  <a:cubicBezTo>
                    <a:pt x="122767" y="342900"/>
                    <a:pt x="122515" y="374687"/>
                    <a:pt x="120650" y="406400"/>
                  </a:cubicBezTo>
                  <a:cubicBezTo>
                    <a:pt x="120364" y="411267"/>
                    <a:pt x="111934" y="436937"/>
                    <a:pt x="111125" y="438150"/>
                  </a:cubicBezTo>
                  <a:cubicBezTo>
                    <a:pt x="109008" y="441325"/>
                    <a:pt x="106325" y="444188"/>
                    <a:pt x="104775" y="447675"/>
                  </a:cubicBezTo>
                  <a:cubicBezTo>
                    <a:pt x="102057" y="453792"/>
                    <a:pt x="102138" y="461156"/>
                    <a:pt x="98425" y="466725"/>
                  </a:cubicBezTo>
                  <a:cubicBezTo>
                    <a:pt x="80227" y="494022"/>
                    <a:pt x="102045" y="459485"/>
                    <a:pt x="88900" y="485775"/>
                  </a:cubicBezTo>
                  <a:cubicBezTo>
                    <a:pt x="87193" y="489188"/>
                    <a:pt x="84100" y="491813"/>
                    <a:pt x="82550" y="495300"/>
                  </a:cubicBezTo>
                  <a:cubicBezTo>
                    <a:pt x="79832" y="501417"/>
                    <a:pt x="79913" y="508781"/>
                    <a:pt x="76200" y="514350"/>
                  </a:cubicBezTo>
                  <a:cubicBezTo>
                    <a:pt x="58002" y="541647"/>
                    <a:pt x="79820" y="507110"/>
                    <a:pt x="66675" y="533400"/>
                  </a:cubicBezTo>
                  <a:cubicBezTo>
                    <a:pt x="64968" y="536813"/>
                    <a:pt x="62032" y="539512"/>
                    <a:pt x="60325" y="542925"/>
                  </a:cubicBezTo>
                  <a:cubicBezTo>
                    <a:pt x="58828" y="545918"/>
                    <a:pt x="58775" y="549524"/>
                    <a:pt x="57150" y="552450"/>
                  </a:cubicBezTo>
                  <a:cubicBezTo>
                    <a:pt x="53444" y="559121"/>
                    <a:pt x="48683" y="565150"/>
                    <a:pt x="44450" y="571500"/>
                  </a:cubicBezTo>
                  <a:cubicBezTo>
                    <a:pt x="42333" y="574675"/>
                    <a:pt x="39307" y="577405"/>
                    <a:pt x="38100" y="581025"/>
                  </a:cubicBezTo>
                  <a:cubicBezTo>
                    <a:pt x="36008" y="587300"/>
                    <a:pt x="34170" y="595599"/>
                    <a:pt x="28575" y="600075"/>
                  </a:cubicBezTo>
                  <a:cubicBezTo>
                    <a:pt x="25962" y="602166"/>
                    <a:pt x="22225" y="602192"/>
                    <a:pt x="19050" y="603250"/>
                  </a:cubicBezTo>
                  <a:cubicBezTo>
                    <a:pt x="11070" y="627191"/>
                    <a:pt x="22763" y="598609"/>
                    <a:pt x="6350" y="619125"/>
                  </a:cubicBezTo>
                  <a:cubicBezTo>
                    <a:pt x="4259" y="621738"/>
                    <a:pt x="4672" y="625657"/>
                    <a:pt x="3175" y="628650"/>
                  </a:cubicBezTo>
                  <a:cubicBezTo>
                    <a:pt x="2506" y="629989"/>
                    <a:pt x="1058" y="630767"/>
                    <a:pt x="0" y="631825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直接连接符 77"/>
          <p:cNvCxnSpPr>
            <a:stCxn id="14" idx="7"/>
            <a:endCxn id="15" idx="2"/>
          </p:cNvCxnSpPr>
          <p:nvPr/>
        </p:nvCxnSpPr>
        <p:spPr>
          <a:xfrm flipV="1">
            <a:off x="6395533" y="4245297"/>
            <a:ext cx="240949" cy="9719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477432" y="6107032"/>
            <a:ext cx="350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Triangle-closing model.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54175" y="4577166"/>
            <a:ext cx="54079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The edge (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is a triangle-closing edge.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When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node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is selected, its neighbors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are also put into the same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ensemble.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4993" y="3992982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63453" y="2740577"/>
            <a:ext cx="80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link prediction characteristics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81040" y="1560628"/>
            <a:ext cx="511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Observation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1478372"/>
            <a:ext cx="699779" cy="69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75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7544848" cy="7191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Enabled Top-</a:t>
            </a:r>
            <a:r>
              <a:rPr lang="en-US" altLang="zh-CN" sz="36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Predictions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857" y="929140"/>
            <a:ext cx="7886700" cy="428490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Framework for ensemble-enabled top-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prediction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48692" y="1472813"/>
            <a:ext cx="5348922" cy="4485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network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and parameters </a:t>
            </a:r>
            <a:r>
              <a:rPr lang="el-GR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CN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zh-CN" altLang="en-US" sz="2000" b="1" dirty="0"/>
          </a:p>
        </p:txBody>
      </p:sp>
      <p:sp>
        <p:nvSpPr>
          <p:cNvPr id="10" name="下箭头 9"/>
          <p:cNvSpPr/>
          <p:nvPr/>
        </p:nvSpPr>
        <p:spPr>
          <a:xfrm>
            <a:off x="4347713" y="1996200"/>
            <a:ext cx="445090" cy="36245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66491" y="2435159"/>
            <a:ext cx="5610206" cy="4485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repeat </a:t>
            </a:r>
            <a:r>
              <a:rPr lang="el-GR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μ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times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endParaRPr lang="zh-CN" altLang="en-US" sz="2000" dirty="0"/>
          </a:p>
        </p:txBody>
      </p:sp>
      <p:sp>
        <p:nvSpPr>
          <p:cNvPr id="23" name="下箭头 22"/>
          <p:cNvSpPr/>
          <p:nvPr/>
        </p:nvSpPr>
        <p:spPr>
          <a:xfrm>
            <a:off x="4252463" y="5050076"/>
            <a:ext cx="445090" cy="36245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3714891" y="6048761"/>
            <a:ext cx="1710734" cy="4771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az-Cyrl-AZ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Г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72120" y="2991911"/>
            <a:ext cx="5409327" cy="7665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←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ensemble generated by one of node,   edge and biased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edge bagging;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2119" y="3819552"/>
            <a:ext cx="5409327" cy="5033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spcBef>
                <a:spcPts val="10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Compute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by factorizing 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using NMF;</a:t>
            </a:r>
          </a:p>
        </p:txBody>
      </p:sp>
      <p:sp>
        <p:nvSpPr>
          <p:cNvPr id="15" name="矩形 14"/>
          <p:cNvSpPr/>
          <p:nvPr/>
        </p:nvSpPr>
        <p:spPr>
          <a:xfrm>
            <a:off x="1972119" y="4422174"/>
            <a:ext cx="5409328" cy="5033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spcBef>
                <a:spcPts val="10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l-GR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’ using top-(</a:t>
            </a:r>
            <a:r>
              <a:rPr lang="el-GR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method on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972119" y="5004399"/>
                <a:ext cx="5409328" cy="50338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>
                  <a:spcBef>
                    <a:spcPts val="1000"/>
                  </a:spcBef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4: </a:t>
                </a:r>
                <a:r>
                  <a:rPr lang="az-Cyrl-AZ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Г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←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top-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largest value node pairs in </a:t>
                </a:r>
                <a:r>
                  <a:rPr lang="el-GR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Γ</a:t>
                </a:r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∪</m:t>
                    </m:r>
                  </m:oMath>
                </a14:m>
                <a:r>
                  <a:rPr lang="en-US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az-Cyrl-AZ" altLang="zh-CN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Г</a:t>
                </a:r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119" y="5004399"/>
                <a:ext cx="5409328" cy="503385"/>
              </a:xfrm>
              <a:prstGeom prst="rect">
                <a:avLst/>
              </a:prstGeom>
              <a:blipFill rotWithShape="0">
                <a:blip r:embed="rId5"/>
                <a:stretch>
                  <a:fillRect l="-1125" r="-900" b="-1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肘形连接符 10"/>
          <p:cNvCxnSpPr>
            <a:stCxn id="16" idx="1"/>
            <a:endCxn id="19" idx="1"/>
          </p:cNvCxnSpPr>
          <p:nvPr/>
        </p:nvCxnSpPr>
        <p:spPr>
          <a:xfrm rot="10800000">
            <a:off x="1866491" y="2659446"/>
            <a:ext cx="105628" cy="2596646"/>
          </a:xfrm>
          <a:prstGeom prst="bentConnector3">
            <a:avLst>
              <a:gd name="adj1" fmla="val 5508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下箭头 19"/>
          <p:cNvSpPr/>
          <p:nvPr/>
        </p:nvSpPr>
        <p:spPr>
          <a:xfrm>
            <a:off x="4347713" y="5616093"/>
            <a:ext cx="445090" cy="36245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5842869" y="5654193"/>
            <a:ext cx="2234331" cy="521411"/>
          </a:xfrm>
          <a:prstGeom prst="wedgeRoundRectCallout">
            <a:avLst>
              <a:gd name="adj1" fmla="val -25750"/>
              <a:gd name="adj2" fmla="val -71416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aximum value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451505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784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Latent Factor Model for Link Prediction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Bagging Methods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350922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746" y="910985"/>
            <a:ext cx="8524494" cy="433392"/>
          </a:xfrm>
        </p:spPr>
        <p:txBody>
          <a:bodyPr>
            <a:normAutofit lnSpcReduction="10000"/>
          </a:bodyPr>
          <a:lstStyle/>
          <a:p>
            <a:r>
              <a:rPr lang="en-US" altLang="zh-C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n-US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39807"/>
              </p:ext>
            </p:extLst>
          </p:nvPr>
        </p:nvGraphicFramePr>
        <p:xfrm>
          <a:off x="1423349" y="1361024"/>
          <a:ext cx="6186890" cy="179342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7106"/>
                <a:gridCol w="1533840"/>
                <a:gridCol w="1506052"/>
                <a:gridCol w="1859892"/>
              </a:tblGrid>
              <a:tr h="2989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nodes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edges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04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YouTube</a:t>
                      </a: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friendship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3,223,589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9,375,374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04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Flickr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friendship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2,302,925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33,140,017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904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Wikipedia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hyperlink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1,870,709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39,953,145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04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Twitter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follower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41,652,230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1,468,365,182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904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Friendster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friendship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68,349,466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2,586,147,869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-120237" y="6065883"/>
            <a:ext cx="842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All algorithms were written in C/C++ with no parallelization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 Intel Xeon 2.4GHz CPUs and 64GB of Memory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80735"/>
              </p:ext>
            </p:extLst>
          </p:nvPr>
        </p:nvGraphicFramePr>
        <p:xfrm>
          <a:off x="808381" y="3810826"/>
          <a:ext cx="8070489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953"/>
                <a:gridCol w="6127536"/>
              </a:tblGrid>
              <a:tr h="23630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16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popular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neighborhood based method </a:t>
                      </a:r>
                      <a:r>
                        <a:rPr lang="en-US" altLang="zh-CN" sz="16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Adamic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/Adar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30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16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BIGCLAM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probabilistic generative model based on community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affiliations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30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16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latent factor model for link prediction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30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16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NMF(Node)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 with random node bagging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30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16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NMF(Edge)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 with edge bagging 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6304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ts val="16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NMF(Biased)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 with biased edge bagging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12" name="内容占位符 2"/>
          <p:cNvSpPr txBox="1">
            <a:spLocks/>
          </p:cNvSpPr>
          <p:nvPr/>
        </p:nvSpPr>
        <p:spPr>
          <a:xfrm>
            <a:off x="261612" y="3343373"/>
            <a:ext cx="8524494" cy="4333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  <a:r>
              <a:rPr lang="en-US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61612" y="5693270"/>
            <a:ext cx="8524494" cy="4333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045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Test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49" y="1373047"/>
            <a:ext cx="3600000" cy="243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377" y="1403978"/>
            <a:ext cx="3600000" cy="24099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6979" y="4005072"/>
            <a:ext cx="3600000" cy="24259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81804" y="3752359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(a) YouTube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12546" y="375235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(b) Flickr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85951" y="6396887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(c) Wikipedia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62971" y="911435"/>
            <a:ext cx="863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Efficiency comparison: with respect to the network sizes.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7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Test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" y="1514423"/>
            <a:ext cx="3600000" cy="24019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962" y="1516400"/>
            <a:ext cx="3600000" cy="240000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22307"/>
              </p:ext>
            </p:extLst>
          </p:nvPr>
        </p:nvGraphicFramePr>
        <p:xfrm>
          <a:off x="2105271" y="4728566"/>
          <a:ext cx="4933458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336"/>
                <a:gridCol w="1162929"/>
                <a:gridCol w="1105359"/>
                <a:gridCol w="1236834"/>
              </a:tblGrid>
              <a:tr h="23972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BIGCLAM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72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Twitter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20x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107x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43x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72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Friendster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31x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21x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175x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80947" y="5785836"/>
            <a:ext cx="5902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speedup of NMF(Biased) compared with other methods.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2971" y="911435"/>
            <a:ext cx="863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Efficiency comparison: with respect to the network sizes.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8004" y="3919223"/>
            <a:ext cx="1318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(d) Twitter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64896" y="3919223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(e) Friendster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1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305201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923" y="2267334"/>
            <a:ext cx="3474943" cy="517376"/>
          </a:xfrm>
        </p:spPr>
        <p:txBody>
          <a:bodyPr>
            <a:normAutofit/>
          </a:bodyPr>
          <a:lstStyle/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3542" y="921241"/>
            <a:ext cx="8890458" cy="886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Link prediction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predicting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formation of future links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dynamic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07842" y="1734006"/>
            <a:ext cx="3232871" cy="966968"/>
            <a:chOff x="3107842" y="1682247"/>
            <a:chExt cx="3232871" cy="966968"/>
          </a:xfrm>
        </p:grpSpPr>
        <p:grpSp>
          <p:nvGrpSpPr>
            <p:cNvPr id="94" name="组合 93"/>
            <p:cNvGrpSpPr/>
            <p:nvPr/>
          </p:nvGrpSpPr>
          <p:grpSpPr>
            <a:xfrm>
              <a:off x="3107842" y="1682247"/>
              <a:ext cx="1202694" cy="945281"/>
              <a:chOff x="3925991" y="1799263"/>
              <a:chExt cx="1202694" cy="945281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4447307" y="2488512"/>
                <a:ext cx="256032" cy="2560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3925991" y="2228111"/>
                <a:ext cx="256032" cy="2560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4872653" y="2240220"/>
                <a:ext cx="256032" cy="2560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274991" y="1799263"/>
                <a:ext cx="256032" cy="2560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103" name="椭圆 102"/>
              <p:cNvSpPr/>
              <p:nvPr/>
            </p:nvSpPr>
            <p:spPr>
              <a:xfrm>
                <a:off x="4834807" y="1811321"/>
                <a:ext cx="256032" cy="2560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104" name="直接连接符 103"/>
              <p:cNvCxnSpPr>
                <a:stCxn id="96" idx="5"/>
                <a:endCxn id="95" idx="1"/>
              </p:cNvCxnSpPr>
              <p:nvPr/>
            </p:nvCxnSpPr>
            <p:spPr>
              <a:xfrm>
                <a:off x="4144528" y="2446648"/>
                <a:ext cx="340274" cy="79359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>
                <a:stCxn id="99" idx="3"/>
                <a:endCxn id="95" idx="7"/>
              </p:cNvCxnSpPr>
              <p:nvPr/>
            </p:nvCxnSpPr>
            <p:spPr>
              <a:xfrm flipH="1">
                <a:off x="4665844" y="2458757"/>
                <a:ext cx="244304" cy="67250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>
                <a:stCxn id="102" idx="3"/>
                <a:endCxn id="96" idx="0"/>
              </p:cNvCxnSpPr>
              <p:nvPr/>
            </p:nvCxnSpPr>
            <p:spPr>
              <a:xfrm flipH="1">
                <a:off x="4054007" y="2017800"/>
                <a:ext cx="258479" cy="210311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>
                <a:stCxn id="103" idx="4"/>
                <a:endCxn id="99" idx="0"/>
              </p:cNvCxnSpPr>
              <p:nvPr/>
            </p:nvCxnSpPr>
            <p:spPr>
              <a:xfrm>
                <a:off x="4962823" y="2067353"/>
                <a:ext cx="37846" cy="172867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>
                <a:stCxn id="102" idx="6"/>
                <a:endCxn id="103" idx="2"/>
              </p:cNvCxnSpPr>
              <p:nvPr/>
            </p:nvCxnSpPr>
            <p:spPr>
              <a:xfrm>
                <a:off x="4531023" y="1927279"/>
                <a:ext cx="303784" cy="12058"/>
              </a:xfrm>
              <a:prstGeom prst="line">
                <a:avLst/>
              </a:prstGeom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右箭头 111"/>
            <p:cNvSpPr/>
            <p:nvPr/>
          </p:nvSpPr>
          <p:spPr>
            <a:xfrm>
              <a:off x="4577813" y="2075076"/>
              <a:ext cx="386486" cy="179535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138019" y="1703934"/>
              <a:ext cx="1202694" cy="945281"/>
              <a:chOff x="6177595" y="1875303"/>
              <a:chExt cx="1202694" cy="945281"/>
            </a:xfrm>
          </p:grpSpPr>
          <p:grpSp>
            <p:nvGrpSpPr>
              <p:cNvPr id="134" name="组合 133"/>
              <p:cNvGrpSpPr/>
              <p:nvPr/>
            </p:nvGrpSpPr>
            <p:grpSpPr>
              <a:xfrm>
                <a:off x="6177595" y="1875303"/>
                <a:ext cx="1202694" cy="945281"/>
                <a:chOff x="3925991" y="1799263"/>
                <a:chExt cx="1202694" cy="945281"/>
              </a:xfrm>
            </p:grpSpPr>
            <p:sp>
              <p:nvSpPr>
                <p:cNvPr id="135" name="椭圆 134"/>
                <p:cNvSpPr/>
                <p:nvPr/>
              </p:nvSpPr>
              <p:spPr>
                <a:xfrm>
                  <a:off x="4447307" y="2488512"/>
                  <a:ext cx="256032" cy="2560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3925991" y="2228111"/>
                  <a:ext cx="256032" cy="2560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4872653" y="2240220"/>
                  <a:ext cx="256032" cy="2560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274991" y="1799263"/>
                  <a:ext cx="256032" cy="2560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4834807" y="1811321"/>
                  <a:ext cx="256032" cy="2560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dirty="0"/>
                </a:p>
              </p:txBody>
            </p:sp>
            <p:cxnSp>
              <p:nvCxnSpPr>
                <p:cNvPr id="140" name="直接连接符 139"/>
                <p:cNvCxnSpPr>
                  <a:stCxn id="136" idx="5"/>
                  <a:endCxn id="135" idx="1"/>
                </p:cNvCxnSpPr>
                <p:nvPr/>
              </p:nvCxnSpPr>
              <p:spPr>
                <a:xfrm>
                  <a:off x="4144528" y="2446648"/>
                  <a:ext cx="340274" cy="79359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接连接符 140"/>
                <p:cNvCxnSpPr>
                  <a:stCxn id="137" idx="3"/>
                  <a:endCxn id="135" idx="7"/>
                </p:cNvCxnSpPr>
                <p:nvPr/>
              </p:nvCxnSpPr>
              <p:spPr>
                <a:xfrm flipH="1">
                  <a:off x="4665844" y="2458757"/>
                  <a:ext cx="244304" cy="67250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/>
                <p:cNvCxnSpPr>
                  <a:stCxn id="138" idx="3"/>
                  <a:endCxn id="136" idx="0"/>
                </p:cNvCxnSpPr>
                <p:nvPr/>
              </p:nvCxnSpPr>
              <p:spPr>
                <a:xfrm flipH="1">
                  <a:off x="4054007" y="2017800"/>
                  <a:ext cx="258479" cy="210311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>
                  <a:stCxn id="139" idx="4"/>
                  <a:endCxn id="137" idx="0"/>
                </p:cNvCxnSpPr>
                <p:nvPr/>
              </p:nvCxnSpPr>
              <p:spPr>
                <a:xfrm>
                  <a:off x="4962823" y="2067353"/>
                  <a:ext cx="37846" cy="172867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>
                  <a:stCxn id="138" idx="6"/>
                  <a:endCxn id="139" idx="2"/>
                </p:cNvCxnSpPr>
                <p:nvPr/>
              </p:nvCxnSpPr>
              <p:spPr>
                <a:xfrm>
                  <a:off x="4531023" y="1927279"/>
                  <a:ext cx="303784" cy="12058"/>
                </a:xfrm>
                <a:prstGeom prst="line">
                  <a:avLst/>
                </a:prstGeom>
                <a:ln w="2857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直接连接符 144"/>
              <p:cNvCxnSpPr>
                <a:stCxn id="137" idx="2"/>
                <a:endCxn id="136" idx="6"/>
              </p:cNvCxnSpPr>
              <p:nvPr/>
            </p:nvCxnSpPr>
            <p:spPr>
              <a:xfrm flipH="1" flipV="1">
                <a:off x="6433627" y="2432167"/>
                <a:ext cx="690630" cy="1210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/>
              <p:cNvCxnSpPr>
                <a:stCxn id="135" idx="0"/>
                <a:endCxn id="138" idx="5"/>
              </p:cNvCxnSpPr>
              <p:nvPr/>
            </p:nvCxnSpPr>
            <p:spPr>
              <a:xfrm flipH="1" flipV="1">
                <a:off x="6745132" y="2093840"/>
                <a:ext cx="81795" cy="4707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/>
          <p:cNvSpPr txBox="1"/>
          <p:nvPr/>
        </p:nvSpPr>
        <p:spPr>
          <a:xfrm>
            <a:off x="507465" y="2693476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recommender systems, examples:</a:t>
            </a:r>
            <a:endParaRPr lang="zh-CN" altLang="en-US" sz="20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628762" y="4625992"/>
            <a:ext cx="1205476" cy="1137000"/>
            <a:chOff x="1678568" y="2308353"/>
            <a:chExt cx="1205476" cy="1137000"/>
          </a:xfrm>
        </p:grpSpPr>
        <p:cxnSp>
          <p:nvCxnSpPr>
            <p:cNvPr id="73" name="直接连接符 72"/>
            <p:cNvCxnSpPr>
              <a:stCxn id="91" idx="2"/>
              <a:endCxn id="84" idx="0"/>
            </p:cNvCxnSpPr>
            <p:nvPr/>
          </p:nvCxnSpPr>
          <p:spPr>
            <a:xfrm flipH="1">
              <a:off x="2691319" y="2308353"/>
              <a:ext cx="192725" cy="777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89" idx="2"/>
              <a:endCxn id="84" idx="1"/>
            </p:cNvCxnSpPr>
            <p:nvPr/>
          </p:nvCxnSpPr>
          <p:spPr>
            <a:xfrm>
              <a:off x="1678568" y="3174997"/>
              <a:ext cx="652751" cy="27035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262333" y="3375914"/>
            <a:ext cx="3089689" cy="3089451"/>
            <a:chOff x="262333" y="3375914"/>
            <a:chExt cx="3089689" cy="3089451"/>
          </a:xfrm>
        </p:grpSpPr>
        <p:grpSp>
          <p:nvGrpSpPr>
            <p:cNvPr id="75" name="组合 74"/>
            <p:cNvGrpSpPr/>
            <p:nvPr/>
          </p:nvGrpSpPr>
          <p:grpSpPr>
            <a:xfrm>
              <a:off x="262333" y="3538563"/>
              <a:ext cx="2852836" cy="2926802"/>
              <a:chOff x="1564807" y="995640"/>
              <a:chExt cx="2852836" cy="2926802"/>
            </a:xfrm>
          </p:grpSpPr>
          <p:cxnSp>
            <p:nvCxnSpPr>
              <p:cNvPr id="76" name="直接连接符 75"/>
              <p:cNvCxnSpPr>
                <a:stCxn id="88" idx="0"/>
                <a:endCxn id="90" idx="1"/>
              </p:cNvCxnSpPr>
              <p:nvPr/>
            </p:nvCxnSpPr>
            <p:spPr>
              <a:xfrm flipV="1">
                <a:off x="1924807" y="1355640"/>
                <a:ext cx="863875" cy="547641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86" idx="0"/>
                <a:endCxn id="90" idx="3"/>
              </p:cNvCxnSpPr>
              <p:nvPr/>
            </p:nvCxnSpPr>
            <p:spPr>
              <a:xfrm flipH="1" flipV="1">
                <a:off x="3508682" y="1355640"/>
                <a:ext cx="541138" cy="63685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88" idx="3"/>
                <a:endCxn id="86" idx="1"/>
              </p:cNvCxnSpPr>
              <p:nvPr/>
            </p:nvCxnSpPr>
            <p:spPr>
              <a:xfrm>
                <a:off x="2284807" y="2263281"/>
                <a:ext cx="1397190" cy="184609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87" idx="1"/>
                <a:endCxn id="84" idx="3"/>
              </p:cNvCxnSpPr>
              <p:nvPr/>
            </p:nvCxnSpPr>
            <p:spPr>
              <a:xfrm flipH="1">
                <a:off x="3303987" y="2986652"/>
                <a:ext cx="365234" cy="233417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组合 79"/>
              <p:cNvGrpSpPr/>
              <p:nvPr/>
            </p:nvGrpSpPr>
            <p:grpSpPr>
              <a:xfrm>
                <a:off x="2788682" y="995640"/>
                <a:ext cx="720000" cy="1087429"/>
                <a:chOff x="2788682" y="995640"/>
                <a:chExt cx="720000" cy="1087429"/>
              </a:xfrm>
            </p:grpSpPr>
            <p:pic>
              <p:nvPicPr>
                <p:cNvPr id="90" name="图片 8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88682" y="995640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91" name="文本框 90"/>
                <p:cNvSpPr txBox="1"/>
                <p:nvPr/>
              </p:nvSpPr>
              <p:spPr>
                <a:xfrm>
                  <a:off x="2890490" y="1713737"/>
                  <a:ext cx="492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Lily</a:t>
                  </a:r>
                  <a:endParaRPr lang="zh-CN" altLang="en-US" dirty="0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564807" y="1903281"/>
                <a:ext cx="720000" cy="1046432"/>
                <a:chOff x="1486752" y="1936734"/>
                <a:chExt cx="720000" cy="1046432"/>
              </a:xfrm>
            </p:grpSpPr>
            <p:pic>
              <p:nvPicPr>
                <p:cNvPr id="88" name="图片 8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6752" y="1936734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89" name="文本框 88"/>
                <p:cNvSpPr txBox="1"/>
                <p:nvPr/>
              </p:nvSpPr>
              <p:spPr>
                <a:xfrm>
                  <a:off x="1534824" y="2613834"/>
                  <a:ext cx="6367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Alice</a:t>
                  </a:r>
                  <a:endParaRPr lang="zh-CN" altLang="en-US" dirty="0"/>
                </a:p>
              </p:txBody>
            </p:sp>
          </p:grpSp>
          <p:grpSp>
            <p:nvGrpSpPr>
              <p:cNvPr id="82" name="组合 81"/>
              <p:cNvGrpSpPr/>
              <p:nvPr/>
            </p:nvGrpSpPr>
            <p:grpSpPr>
              <a:xfrm>
                <a:off x="3669221" y="1992490"/>
                <a:ext cx="748422" cy="1178828"/>
                <a:chOff x="3803033" y="1984503"/>
                <a:chExt cx="748422" cy="1178828"/>
              </a:xfrm>
            </p:grpSpPr>
            <p:pic>
              <p:nvPicPr>
                <p:cNvPr id="86" name="图片 8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15809" y="1984503"/>
                  <a:ext cx="735646" cy="910800"/>
                </a:xfrm>
                <a:prstGeom prst="rect">
                  <a:avLst/>
                </a:prstGeom>
              </p:spPr>
            </p:pic>
            <p:sp>
              <p:nvSpPr>
                <p:cNvPr id="87" name="文本框 86"/>
                <p:cNvSpPr txBox="1"/>
                <p:nvPr/>
              </p:nvSpPr>
              <p:spPr>
                <a:xfrm>
                  <a:off x="3803033" y="2793999"/>
                  <a:ext cx="6655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Hank</a:t>
                  </a:r>
                  <a:endParaRPr lang="zh-CN" altLang="en-US" dirty="0"/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2533532" y="2860069"/>
                <a:ext cx="824265" cy="1062373"/>
                <a:chOff x="2533532" y="3016183"/>
                <a:chExt cx="824265" cy="1062373"/>
              </a:xfrm>
            </p:grpSpPr>
            <p:pic>
              <p:nvPicPr>
                <p:cNvPr id="84" name="图片 83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987" y="3016183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85" name="文本框 84"/>
                <p:cNvSpPr txBox="1"/>
                <p:nvPr/>
              </p:nvSpPr>
              <p:spPr>
                <a:xfrm>
                  <a:off x="2533532" y="3709224"/>
                  <a:ext cx="8242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Martin</a:t>
                  </a:r>
                  <a:endParaRPr lang="zh-CN" altLang="en-US" dirty="0"/>
                </a:p>
              </p:txBody>
            </p:sp>
          </p:grpSp>
        </p:grpSp>
        <p:sp>
          <p:nvSpPr>
            <p:cNvPr id="11" name="圆角矩形标注 10"/>
            <p:cNvSpPr/>
            <p:nvPr/>
          </p:nvSpPr>
          <p:spPr>
            <a:xfrm>
              <a:off x="2249088" y="3375914"/>
              <a:ext cx="1102934" cy="379990"/>
            </a:xfrm>
            <a:prstGeom prst="wedgeRoundRectCallout">
              <a:avLst>
                <a:gd name="adj1" fmla="val -37695"/>
                <a:gd name="adj2" fmla="val 95129"/>
                <a:gd name="adj3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friends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390051" y="3409942"/>
            <a:ext cx="2610290" cy="3132543"/>
            <a:chOff x="3390051" y="3409942"/>
            <a:chExt cx="2610290" cy="3132543"/>
          </a:xfrm>
        </p:grpSpPr>
        <p:grpSp>
          <p:nvGrpSpPr>
            <p:cNvPr id="148" name="组合 147"/>
            <p:cNvGrpSpPr/>
            <p:nvPr/>
          </p:nvGrpSpPr>
          <p:grpSpPr>
            <a:xfrm>
              <a:off x="3390051" y="3604959"/>
              <a:ext cx="2409825" cy="2937526"/>
              <a:chOff x="3074685" y="3433489"/>
              <a:chExt cx="2409825" cy="2937526"/>
            </a:xfrm>
          </p:grpSpPr>
          <p:pic>
            <p:nvPicPr>
              <p:cNvPr id="149" name="图片 14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1158" y="3433489"/>
                <a:ext cx="485775" cy="485775"/>
              </a:xfrm>
              <a:prstGeom prst="rect">
                <a:avLst/>
              </a:prstGeom>
            </p:spPr>
          </p:pic>
          <p:pic>
            <p:nvPicPr>
              <p:cNvPr id="150" name="图片 14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4685" y="4275515"/>
                <a:ext cx="2409825" cy="2095500"/>
              </a:xfrm>
              <a:prstGeom prst="rect">
                <a:avLst/>
              </a:prstGeom>
            </p:spPr>
          </p:pic>
          <p:cxnSp>
            <p:nvCxnSpPr>
              <p:cNvPr id="151" name="直接连接符 150"/>
              <p:cNvCxnSpPr>
                <a:stCxn id="149" idx="2"/>
              </p:cNvCxnSpPr>
              <p:nvPr/>
            </p:nvCxnSpPr>
            <p:spPr>
              <a:xfrm flipH="1">
                <a:off x="3736357" y="3919264"/>
                <a:ext cx="477689" cy="428807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/>
              <p:cNvCxnSpPr>
                <a:stCxn id="149" idx="2"/>
              </p:cNvCxnSpPr>
              <p:nvPr/>
            </p:nvCxnSpPr>
            <p:spPr>
              <a:xfrm>
                <a:off x="4214046" y="3919264"/>
                <a:ext cx="612604" cy="428807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圆角矩形标注 92"/>
            <p:cNvSpPr/>
            <p:nvPr/>
          </p:nvSpPr>
          <p:spPr>
            <a:xfrm>
              <a:off x="4897407" y="3409942"/>
              <a:ext cx="1102934" cy="379990"/>
            </a:xfrm>
            <a:prstGeom prst="wedgeRoundRectCallout">
              <a:avLst>
                <a:gd name="adj1" fmla="val -40505"/>
                <a:gd name="adj2" fmla="val 115522"/>
                <a:gd name="adj3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movies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09342" y="3190277"/>
            <a:ext cx="2520000" cy="3069998"/>
            <a:chOff x="6209342" y="3190277"/>
            <a:chExt cx="2520000" cy="3069998"/>
          </a:xfrm>
        </p:grpSpPr>
        <p:grpSp>
          <p:nvGrpSpPr>
            <p:cNvPr id="154" name="组合 153"/>
            <p:cNvGrpSpPr/>
            <p:nvPr/>
          </p:nvGrpSpPr>
          <p:grpSpPr>
            <a:xfrm>
              <a:off x="6209342" y="3740275"/>
              <a:ext cx="2520000" cy="2520000"/>
              <a:chOff x="5799371" y="3402231"/>
              <a:chExt cx="2854540" cy="2868861"/>
            </a:xfrm>
          </p:grpSpPr>
          <p:pic>
            <p:nvPicPr>
              <p:cNvPr id="155" name="图片 15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99371" y="3423117"/>
                <a:ext cx="1762125" cy="2847975"/>
              </a:xfrm>
              <a:prstGeom prst="rect">
                <a:avLst/>
              </a:prstGeom>
            </p:spPr>
          </p:pic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53761" y="3402231"/>
                <a:ext cx="1200150" cy="2819400"/>
              </a:xfrm>
              <a:prstGeom prst="rect">
                <a:avLst/>
              </a:prstGeom>
            </p:spPr>
          </p:pic>
        </p:grpSp>
        <p:sp>
          <p:nvSpPr>
            <p:cNvPr id="97" name="圆角矩形标注 96"/>
            <p:cNvSpPr/>
            <p:nvPr/>
          </p:nvSpPr>
          <p:spPr>
            <a:xfrm>
              <a:off x="6684332" y="3190277"/>
              <a:ext cx="1750541" cy="379990"/>
            </a:xfrm>
            <a:prstGeom prst="wedgeRoundRectCallout">
              <a:avLst>
                <a:gd name="adj1" fmla="val -23529"/>
                <a:gd name="adj2" fmla="val 95129"/>
                <a:gd name="adj3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collaborators</a:t>
              </a:r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文本框 156"/>
          <p:cNvSpPr txBox="1"/>
          <p:nvPr/>
        </p:nvSpPr>
        <p:spPr>
          <a:xfrm>
            <a:off x="2133867" y="6164350"/>
            <a:ext cx="525882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applications in large networks!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6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 Test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2971" y="911435"/>
            <a:ext cx="8630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effectiveness of a top-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link prediction method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evaluated with the following measure: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73256"/>
              </p:ext>
            </p:extLst>
          </p:nvPr>
        </p:nvGraphicFramePr>
        <p:xfrm>
          <a:off x="2528392" y="1744910"/>
          <a:ext cx="4617840" cy="671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" name="Equation" r:id="rId6" imgW="2882900" imgH="419100" progId="Equation.DSMT4">
                  <p:embed/>
                </p:oleObj>
              </mc:Choice>
              <mc:Fallback>
                <p:oleObj name="Equation" r:id="rId6" imgW="2882900" imgH="419100" progId="Equation.DSMT4">
                  <p:embed/>
                  <p:pic>
                    <p:nvPicPr>
                      <p:cNvPr id="0" name="Picture 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392" y="1744910"/>
                        <a:ext cx="4617840" cy="671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" y="3481387"/>
            <a:ext cx="3600000" cy="24297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85842" y="3481387"/>
            <a:ext cx="3600000" cy="2431631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681804" y="5924059"/>
            <a:ext cx="1572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(a) YouTube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7296" y="5924059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(b) Flickr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70408" y="2909558"/>
            <a:ext cx="863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Accuracy comparison: with respect to the number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of predicted links.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 Test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951643" y="4597031"/>
          <a:ext cx="5303748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400"/>
                <a:gridCol w="1221040"/>
                <a:gridCol w="1174076"/>
                <a:gridCol w="1253232"/>
              </a:tblGrid>
              <a:tr h="239729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NMF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BIGCLAM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72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YouTube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72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Flickr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39729">
                <a:tc>
                  <a:txBody>
                    <a:bodyPr/>
                    <a:lstStyle/>
                    <a:p>
                      <a:pPr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Wikipedia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  <a:endParaRPr lang="zh-CN" altLang="en-US" sz="16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121292" y="5861218"/>
            <a:ext cx="688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improved by NMF(Biased) compared with other methods.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5434" y="6192527"/>
            <a:ext cx="549701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efficiency and accuracy are improved!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5948" y="934559"/>
            <a:ext cx="863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Accuracy comparison: with respect to the number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of predicted links.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9597" y="1427206"/>
            <a:ext cx="3600000" cy="2453731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708893" y="3872042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(c) Wikipedia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451505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784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Latent Factor Model for Link Prediction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Bagging Methods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8" y="188913"/>
            <a:ext cx="6471840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5672" y="932937"/>
            <a:ext cx="8878328" cy="17198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ensemble-enabled approach for top-k link prediction;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scale to large networks with over 15 million nodes and 1 billion edges;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both accuracy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efficiency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improved.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68853" y="5058044"/>
            <a:ext cx="8624322" cy="157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distributed approaches scalable on networks with billions of  nodes;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personalized recommendation using our approach.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84554"/>
              </p:ext>
            </p:extLst>
          </p:nvPr>
        </p:nvGraphicFramePr>
        <p:xfrm>
          <a:off x="1524000" y="3075939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YouTube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Twitter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20x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Flickr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Friendster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31x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Wikipedia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74163" y="2613043"/>
            <a:ext cx="8630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and efficiency improved by NMF(Biased) compared with NMF: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7167023" cy="719137"/>
          </a:xfrm>
        </p:spPr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043" y="2703959"/>
            <a:ext cx="3731594" cy="898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Thanks!</a:t>
            </a:r>
            <a:endParaRPr lang="zh-CN" alt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4964" y="3868617"/>
            <a:ext cx="1120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253746" y="910985"/>
            <a:ext cx="8524494" cy="433392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and ground truth data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65957"/>
              </p:ext>
            </p:extLst>
          </p:nvPr>
        </p:nvGraphicFramePr>
        <p:xfrm>
          <a:off x="976748" y="1500242"/>
          <a:ext cx="7240802" cy="20923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1001"/>
                <a:gridCol w="2936144"/>
                <a:gridCol w="1641764"/>
                <a:gridCol w="1421893"/>
              </a:tblGrid>
              <a:tr h="298904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nodes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edges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904">
                <a:tc rowSpan="2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YouTube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2006-12-09 ― 2007-02-22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1,503,841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3,691,893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04">
                <a:tc vMerge="1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2007-02-23 ― 2007-07-22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1,503,841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806,213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9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Flickr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2006-11-01 ― 2006-11-30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1,580,291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13,341,698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04">
                <a:tc vMerge="1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2006-12-01 ― 2007-05-17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1,580,291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3,942,599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890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Wikipedia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2001-02-19 ― 2006-10-31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1,682,759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28,100,011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8904">
                <a:tc vMerge="1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2006-11-01 ― 2007-04-05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1,682,759</a:t>
                      </a:r>
                      <a:endParaRPr lang="zh-CN" alt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600"/>
                        </a:lnSpc>
                      </a:pPr>
                      <a:r>
                        <a:rPr lang="en-US" altLang="zh-CN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5,856,896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96191" y="4752898"/>
            <a:ext cx="800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latest five month part is treated as its ground truth.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6191" y="3919524"/>
            <a:ext cx="800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in the first time slot is the training data and the remaining is the ground truth data.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6191" y="5372888"/>
            <a:ext cx="800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Twitter and Friendster do not have timestamps and are only used for the scalability test.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0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825" y="914332"/>
            <a:ext cx="86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and efficiency comparison: with respect to the number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of predicted links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98" y="1621438"/>
            <a:ext cx="8640000" cy="43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0825" y="914332"/>
            <a:ext cx="86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and efficiency comparison: with respect to the network sizes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54" y="1354768"/>
            <a:ext cx="7200000" cy="542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824" y="914332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and efficiency comparison: with respect to the expected appearing times </a:t>
            </a:r>
            <a:r>
              <a:rPr lang="el-GR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82" y="1636670"/>
            <a:ext cx="8640000" cy="43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824" y="914332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and efficiency comparison: with respect to the fraction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4" y="1548394"/>
            <a:ext cx="8640000" cy="43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2028" y="4691225"/>
            <a:ext cx="1108347" cy="1083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299121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2857" y="912720"/>
            <a:ext cx="56909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in link prediction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1193" y="5574223"/>
            <a:ext cx="657640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existing methods only search over a subset of possible links rather than the entire network.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0869" y="1792234"/>
            <a:ext cx="6537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network with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nodes contains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possible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links.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8733" y="1341545"/>
            <a:ext cx="7555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Assume a node pair could be done in a single machine cycle.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0869" y="2262465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of required time: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42832"/>
              </p:ext>
            </p:extLst>
          </p:nvPr>
        </p:nvGraphicFramePr>
        <p:xfrm>
          <a:off x="857955" y="2872261"/>
          <a:ext cx="7119852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963"/>
                <a:gridCol w="1779963"/>
                <a:gridCol w="1779963"/>
                <a:gridCol w="1779963"/>
              </a:tblGrid>
              <a:tr h="30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 Sizes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GHz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GHz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GHz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zh-C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 sec.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333 sec.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sec.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0839"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zh-C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nodes</a:t>
                      </a:r>
                      <a:endParaRPr lang="zh-CN" alt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27.8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9.3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en-US" altLang="zh-CN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2.78 </a:t>
                      </a:r>
                      <a:r>
                        <a:rPr lang="en-US" altLang="zh-CN" sz="18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0839"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zh-C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nodes</a:t>
                      </a:r>
                      <a:endParaRPr lang="zh-CN" alt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100</a:t>
                      </a:r>
                      <a:r>
                        <a:rPr lang="en-US" altLang="zh-CN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days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35 days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10 days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00839"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altLang="zh-CN" sz="18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nodes</a:t>
                      </a:r>
                      <a:endParaRPr lang="zh-CN" altLang="en-US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10000 days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3500 days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1000 days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856367" y="4892843"/>
            <a:ext cx="7173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search the entire space in large networks!</a:t>
            </a:r>
            <a:endParaRPr lang="zh-CN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42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824" y="914332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and efficiency comparison: with respect to the number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of latent factors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4" y="1658648"/>
            <a:ext cx="8640000" cy="44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588666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0824" y="914332"/>
            <a:ext cx="889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Accuracy and efficiency comparison: with respect to the tolerance </a:t>
            </a:r>
            <a:r>
              <a:rPr lang="el-GR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of top-(</a:t>
            </a:r>
            <a:r>
              <a:rPr lang="el-GR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4" y="1548394"/>
            <a:ext cx="8640000" cy="43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8327" y="188913"/>
            <a:ext cx="6451505" cy="71913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CN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6784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Factor Model for Link Prediction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Structural Bagging Methods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Study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9302" y="188913"/>
            <a:ext cx="7795674" cy="719137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Factor Model for Link Prediction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05331" y="2270800"/>
                <a:ext cx="823831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matrix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containing the weights of the edges </a:t>
                </a:r>
                <a:r>
                  <a:rPr lang="en-US" altLang="zh-CN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31" y="2270800"/>
                <a:ext cx="8238313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40" t="-7692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250825" y="2909322"/>
            <a:ext cx="7886700" cy="458519"/>
            <a:chOff x="250825" y="2940320"/>
            <a:chExt cx="7886700" cy="458519"/>
          </a:xfrm>
        </p:grpSpPr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250825" y="2962513"/>
              <a:ext cx="7886700" cy="4363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Nonnegative Matrix factorization (NMF)</a:t>
              </a:r>
              <a:endPara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1025642"/>
                </p:ext>
              </p:extLst>
            </p:nvPr>
          </p:nvGraphicFramePr>
          <p:xfrm>
            <a:off x="6465505" y="2940320"/>
            <a:ext cx="1295999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5" name="Equation" r:id="rId7" imgW="609336" imgH="203112" progId="Equation.DSMT4">
                    <p:embed/>
                  </p:oleObj>
                </mc:Choice>
                <mc:Fallback>
                  <p:oleObj name="Equation" r:id="rId7" imgW="60933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5505" y="2940320"/>
                          <a:ext cx="1295999" cy="432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文本框 48"/>
          <p:cNvSpPr txBox="1"/>
          <p:nvPr/>
        </p:nvSpPr>
        <p:spPr>
          <a:xfrm>
            <a:off x="656317" y="3490779"/>
            <a:ext cx="790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-dimensional latent factor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-th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node.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36459" y="4003990"/>
            <a:ext cx="8197575" cy="540000"/>
            <a:chOff x="555434" y="4050484"/>
            <a:chExt cx="7672378" cy="540000"/>
          </a:xfrm>
        </p:grpSpPr>
        <p:sp>
          <p:nvSpPr>
            <p:cNvPr id="50" name="文本框 49"/>
            <p:cNvSpPr txBox="1"/>
            <p:nvPr/>
          </p:nvSpPr>
          <p:spPr>
            <a:xfrm>
              <a:off x="555434" y="4080537"/>
              <a:ext cx="34945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determine </a:t>
              </a:r>
              <a:r>
                <a:rPr lang="en-US" altLang="zh-CN" sz="2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by 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857282"/>
                </p:ext>
              </p:extLst>
            </p:nvPr>
          </p:nvGraphicFramePr>
          <p:xfrm>
            <a:off x="2611636" y="4050484"/>
            <a:ext cx="2015784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96" name="Equation" r:id="rId9" imgW="1091726" imgH="291973" progId="Equation.DSMT4">
                    <p:embed/>
                  </p:oleObj>
                </mc:Choice>
                <mc:Fallback>
                  <p:oleObj name="Equation" r:id="rId9" imgW="1091726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636" y="4050484"/>
                          <a:ext cx="2015784" cy="540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本框 51"/>
            <p:cNvSpPr txBox="1"/>
            <p:nvPr/>
          </p:nvSpPr>
          <p:spPr>
            <a:xfrm>
              <a:off x="4586964" y="4087509"/>
              <a:ext cx="36408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using multiplicative update rule:</a:t>
              </a:r>
              <a:endParaRPr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34018"/>
              </p:ext>
            </p:extLst>
          </p:nvPr>
        </p:nvGraphicFramePr>
        <p:xfrm>
          <a:off x="2154768" y="4629351"/>
          <a:ext cx="422900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7" name="Equation" r:id="rId11" imgW="2400300" imgH="469900" progId="Equation.DSMT4">
                  <p:embed/>
                </p:oleObj>
              </mc:Choice>
              <mc:Fallback>
                <p:oleObj name="Equation" r:id="rId11" imgW="24003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768" y="4629351"/>
                        <a:ext cx="4229009" cy="82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内容占位符 2"/>
          <p:cNvSpPr txBox="1">
            <a:spLocks/>
          </p:cNvSpPr>
          <p:nvPr/>
        </p:nvSpPr>
        <p:spPr>
          <a:xfrm>
            <a:off x="260350" y="5601844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prediction</a:t>
            </a:r>
            <a:endParaRPr lang="en-US" altLang="zh-CN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98447" y="6059500"/>
            <a:ext cx="849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entries in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altLang="zh-CN" sz="2000" b="1" i="1" baseline="30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viewed as predictions of 0-entries in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60350" y="905752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G(N, A)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weight matrix 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8985" y="1321836"/>
            <a:ext cx="8326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an undirected graph</a:t>
            </a:r>
          </a:p>
          <a:p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node set of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containing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nodes</a:t>
            </a:r>
          </a:p>
          <a:p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edge set of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containing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edges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9302" y="188913"/>
            <a:ext cx="7795674" cy="719137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Factor Model for Link Prediction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内容占位符 2"/>
          <p:cNvSpPr>
            <a:spLocks noGrp="1"/>
          </p:cNvSpPr>
          <p:nvPr>
            <p:ph idx="1"/>
          </p:nvPr>
        </p:nvSpPr>
        <p:spPr>
          <a:xfrm>
            <a:off x="259858" y="921303"/>
            <a:ext cx="8668242" cy="867304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1: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Given a network with 5 nodes and r = 3, predict links on this network.</a:t>
            </a:r>
            <a:endParaRPr lang="en-US" altLang="zh-CN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39491" y="1839837"/>
            <a:ext cx="1461294" cy="1562648"/>
            <a:chOff x="471348" y="4185440"/>
            <a:chExt cx="1241607" cy="1315073"/>
          </a:xfrm>
        </p:grpSpPr>
        <p:sp>
          <p:nvSpPr>
            <p:cNvPr id="41" name="椭圆 40"/>
            <p:cNvSpPr/>
            <p:nvPr/>
          </p:nvSpPr>
          <p:spPr>
            <a:xfrm>
              <a:off x="767881" y="4297362"/>
              <a:ext cx="232959" cy="2329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1</a:t>
              </a:r>
              <a:endParaRPr lang="zh-CN" altLang="en-US" sz="2000" b="1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1390194" y="4379521"/>
              <a:ext cx="232959" cy="2329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2</a:t>
              </a:r>
              <a:endParaRPr lang="zh-CN" altLang="en-US" sz="2000" b="1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1385513" y="4943019"/>
              <a:ext cx="232959" cy="2329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3</a:t>
              </a:r>
              <a:endParaRPr lang="zh-CN" altLang="en-US" sz="2000" b="1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903312" y="5145828"/>
              <a:ext cx="232959" cy="2329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4</a:t>
              </a:r>
              <a:endParaRPr lang="zh-CN" altLang="en-US" sz="2000" b="1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471348" y="4767919"/>
              <a:ext cx="232959" cy="2329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/>
                <a:t>5</a:t>
              </a:r>
              <a:endParaRPr lang="zh-CN" altLang="en-US" sz="2000" b="1" dirty="0"/>
            </a:p>
          </p:txBody>
        </p: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1000840" y="4413842"/>
              <a:ext cx="389354" cy="821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1" idx="3"/>
              <a:endCxn id="45" idx="7"/>
            </p:cNvCxnSpPr>
            <p:nvPr/>
          </p:nvCxnSpPr>
          <p:spPr>
            <a:xfrm flipH="1">
              <a:off x="670191" y="4496205"/>
              <a:ext cx="131806" cy="3058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1" idx="5"/>
              <a:endCxn id="43" idx="1"/>
            </p:cNvCxnSpPr>
            <p:nvPr/>
          </p:nvCxnSpPr>
          <p:spPr>
            <a:xfrm>
              <a:off x="966724" y="4496205"/>
              <a:ext cx="452905" cy="4809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43" idx="0"/>
              <a:endCxn id="42" idx="4"/>
            </p:cNvCxnSpPr>
            <p:nvPr/>
          </p:nvCxnSpPr>
          <p:spPr>
            <a:xfrm flipV="1">
              <a:off x="1501993" y="4612480"/>
              <a:ext cx="4681" cy="3305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6"/>
              <a:endCxn id="43" idx="3"/>
            </p:cNvCxnSpPr>
            <p:nvPr/>
          </p:nvCxnSpPr>
          <p:spPr>
            <a:xfrm flipV="1">
              <a:off x="1136271" y="5141862"/>
              <a:ext cx="283358" cy="120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080029" y="4185440"/>
              <a:ext cx="230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93813" y="4678849"/>
              <a:ext cx="230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481980" y="4649261"/>
              <a:ext cx="230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2903" y="4468896"/>
              <a:ext cx="230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182212" y="5161959"/>
              <a:ext cx="230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44490" y="1813221"/>
            <a:ext cx="2840196" cy="2217115"/>
            <a:chOff x="2144490" y="1813221"/>
            <a:chExt cx="2840196" cy="2217115"/>
          </a:xfrm>
        </p:grpSpPr>
        <p:sp>
          <p:nvSpPr>
            <p:cNvPr id="51" name="右箭头 50"/>
            <p:cNvSpPr/>
            <p:nvPr/>
          </p:nvSpPr>
          <p:spPr>
            <a:xfrm>
              <a:off x="2144490" y="2568383"/>
              <a:ext cx="564517" cy="2570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842644" y="1813221"/>
              <a:ext cx="2142042" cy="2217115"/>
              <a:chOff x="2904990" y="1730093"/>
              <a:chExt cx="2142042" cy="2217115"/>
            </a:xfrm>
          </p:grpSpPr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47044795"/>
                  </p:ext>
                </p:extLst>
              </p:nvPr>
            </p:nvGraphicFramePr>
            <p:xfrm>
              <a:off x="2904990" y="1730093"/>
              <a:ext cx="2142042" cy="180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62" name="Equation" r:id="rId6" imgW="1130040" imgH="1143000" progId="Equation.DSMT4">
                      <p:embed/>
                    </p:oleObj>
                  </mc:Choice>
                  <mc:Fallback>
                    <p:oleObj name="Equation" r:id="rId6" imgW="113004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4990" y="1730093"/>
                            <a:ext cx="2142042" cy="180000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" name="文本框 2"/>
              <p:cNvSpPr txBox="1"/>
              <p:nvPr/>
            </p:nvSpPr>
            <p:spPr>
              <a:xfrm>
                <a:off x="3762651" y="3547098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zh-CN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109561" y="1734439"/>
            <a:ext cx="3695435" cy="2295897"/>
            <a:chOff x="5109561" y="1734439"/>
            <a:chExt cx="3695435" cy="2295897"/>
          </a:xfrm>
        </p:grpSpPr>
        <p:sp>
          <p:nvSpPr>
            <p:cNvPr id="64" name="右箭头 63"/>
            <p:cNvSpPr/>
            <p:nvPr/>
          </p:nvSpPr>
          <p:spPr>
            <a:xfrm>
              <a:off x="5109561" y="2542364"/>
              <a:ext cx="564517" cy="2570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766365" y="1734439"/>
              <a:ext cx="3038631" cy="2295897"/>
              <a:chOff x="5766365" y="1651311"/>
              <a:chExt cx="3038631" cy="2295897"/>
            </a:xfrm>
          </p:grpSpPr>
          <p:graphicFrame>
            <p:nvGraphicFramePr>
              <p:cNvPr id="66" name="对象 6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1701194"/>
                  </p:ext>
                </p:extLst>
              </p:nvPr>
            </p:nvGraphicFramePr>
            <p:xfrm>
              <a:off x="5766365" y="1651311"/>
              <a:ext cx="1102026" cy="1863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63" name="Equation" r:id="rId8" imgW="1041120" imgH="1168200" progId="Equation.DSMT4">
                      <p:embed/>
                    </p:oleObj>
                  </mc:Choice>
                  <mc:Fallback>
                    <p:oleObj name="Equation" r:id="rId8" imgW="1041120" imgH="1168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6365" y="1651311"/>
                            <a:ext cx="1102026" cy="1863725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对象 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4747640"/>
                  </p:ext>
                </p:extLst>
              </p:nvPr>
            </p:nvGraphicFramePr>
            <p:xfrm>
              <a:off x="6988008" y="2014593"/>
              <a:ext cx="1816988" cy="11601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64" name="Equation" r:id="rId10" imgW="1714320" imgH="711000" progId="Equation.DSMT4">
                      <p:embed/>
                    </p:oleObj>
                  </mc:Choice>
                  <mc:Fallback>
                    <p:oleObj name="Equation" r:id="rId10" imgW="171432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88008" y="2014593"/>
                            <a:ext cx="1816988" cy="116012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" name="文本框 52"/>
              <p:cNvSpPr txBox="1"/>
              <p:nvPr/>
            </p:nvSpPr>
            <p:spPr>
              <a:xfrm>
                <a:off x="6133580" y="3530093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lang="zh-CN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7700602" y="3547098"/>
                <a:ext cx="4459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000" i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zh-CN" altLang="en-US" sz="2000" i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704468" y="4414262"/>
            <a:ext cx="2270522" cy="1562648"/>
            <a:chOff x="1704468" y="4414262"/>
            <a:chExt cx="2270522" cy="1562648"/>
          </a:xfrm>
        </p:grpSpPr>
        <p:grpSp>
          <p:nvGrpSpPr>
            <p:cNvPr id="137" name="组合 136"/>
            <p:cNvGrpSpPr/>
            <p:nvPr/>
          </p:nvGrpSpPr>
          <p:grpSpPr>
            <a:xfrm>
              <a:off x="1704468" y="4414262"/>
              <a:ext cx="1461294" cy="1562648"/>
              <a:chOff x="623814" y="3727638"/>
              <a:chExt cx="1461294" cy="1562648"/>
            </a:xfrm>
          </p:grpSpPr>
          <p:cxnSp>
            <p:nvCxnSpPr>
              <p:cNvPr id="86" name="直接连接符 85"/>
              <p:cNvCxnSpPr/>
              <p:nvPr/>
            </p:nvCxnSpPr>
            <p:spPr>
              <a:xfrm>
                <a:off x="1098130" y="4119020"/>
                <a:ext cx="159394" cy="73138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H="1">
                <a:off x="1354461" y="4176108"/>
                <a:ext cx="379155" cy="71483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flipV="1">
                <a:off x="886218" y="4176108"/>
                <a:ext cx="847398" cy="36364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886218" y="4539756"/>
                <a:ext cx="801737" cy="2080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1" name="组合 120"/>
              <p:cNvGrpSpPr/>
              <p:nvPr/>
            </p:nvGrpSpPr>
            <p:grpSpPr>
              <a:xfrm>
                <a:off x="623814" y="3727638"/>
                <a:ext cx="1461294" cy="1562648"/>
                <a:chOff x="471348" y="4185440"/>
                <a:chExt cx="1241607" cy="1315073"/>
              </a:xfrm>
            </p:grpSpPr>
            <p:sp>
              <p:nvSpPr>
                <p:cNvPr id="122" name="椭圆 121"/>
                <p:cNvSpPr/>
                <p:nvPr/>
              </p:nvSpPr>
              <p:spPr>
                <a:xfrm>
                  <a:off x="767881" y="4297362"/>
                  <a:ext cx="232959" cy="2329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/>
                    <a:t>1</a:t>
                  </a:r>
                  <a:endParaRPr lang="zh-CN" altLang="en-US" sz="2000" b="1" dirty="0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1390194" y="4379521"/>
                  <a:ext cx="232959" cy="2329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 smtClean="0"/>
                    <a:t>2</a:t>
                  </a:r>
                  <a:endParaRPr lang="zh-CN" altLang="en-US" sz="2000" b="1" dirty="0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1385513" y="4943019"/>
                  <a:ext cx="232959" cy="2329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 smtClean="0"/>
                    <a:t>3</a:t>
                  </a:r>
                  <a:endParaRPr lang="zh-CN" altLang="en-US" sz="2000" b="1" dirty="0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903312" y="5145828"/>
                  <a:ext cx="232959" cy="2329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 smtClean="0"/>
                    <a:t>4</a:t>
                  </a:r>
                  <a:endParaRPr lang="zh-CN" altLang="en-US" sz="2000" b="1" dirty="0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71348" y="4767919"/>
                  <a:ext cx="232959" cy="23295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 smtClean="0"/>
                    <a:t>5</a:t>
                  </a:r>
                  <a:endParaRPr lang="zh-CN" altLang="en-US" sz="2000" b="1" dirty="0"/>
                </a:p>
              </p:txBody>
            </p:sp>
            <p:cxnSp>
              <p:nvCxnSpPr>
                <p:cNvPr id="127" name="直接连接符 126"/>
                <p:cNvCxnSpPr>
                  <a:stCxn id="122" idx="6"/>
                  <a:endCxn id="123" idx="2"/>
                </p:cNvCxnSpPr>
                <p:nvPr/>
              </p:nvCxnSpPr>
              <p:spPr>
                <a:xfrm>
                  <a:off x="1000840" y="4413842"/>
                  <a:ext cx="389354" cy="82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>
                  <a:stCxn id="122" idx="3"/>
                  <a:endCxn id="126" idx="7"/>
                </p:cNvCxnSpPr>
                <p:nvPr/>
              </p:nvCxnSpPr>
              <p:spPr>
                <a:xfrm flipH="1">
                  <a:off x="670191" y="4496205"/>
                  <a:ext cx="131806" cy="3058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>
                  <a:stCxn id="122" idx="5"/>
                  <a:endCxn id="124" idx="1"/>
                </p:cNvCxnSpPr>
                <p:nvPr/>
              </p:nvCxnSpPr>
              <p:spPr>
                <a:xfrm>
                  <a:off x="966724" y="4496205"/>
                  <a:ext cx="452905" cy="48093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>
                  <a:stCxn id="124" idx="0"/>
                  <a:endCxn id="123" idx="4"/>
                </p:cNvCxnSpPr>
                <p:nvPr/>
              </p:nvCxnSpPr>
              <p:spPr>
                <a:xfrm flipV="1">
                  <a:off x="1501993" y="4612480"/>
                  <a:ext cx="4681" cy="33053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连接符 130"/>
                <p:cNvCxnSpPr>
                  <a:stCxn id="125" idx="6"/>
                  <a:endCxn id="124" idx="3"/>
                </p:cNvCxnSpPr>
                <p:nvPr/>
              </p:nvCxnSpPr>
              <p:spPr>
                <a:xfrm flipV="1">
                  <a:off x="1136271" y="5141862"/>
                  <a:ext cx="283358" cy="1204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文本框 131"/>
                <p:cNvSpPr txBox="1"/>
                <p:nvPr/>
              </p:nvSpPr>
              <p:spPr>
                <a:xfrm>
                  <a:off x="1080029" y="4185440"/>
                  <a:ext cx="230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993813" y="4678849"/>
                  <a:ext cx="230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1481980" y="4649261"/>
                  <a:ext cx="230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文本框 134"/>
                <p:cNvSpPr txBox="1"/>
                <p:nvPr/>
              </p:nvSpPr>
              <p:spPr>
                <a:xfrm>
                  <a:off x="492903" y="4468896"/>
                  <a:ext cx="230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文本框 135"/>
                <p:cNvSpPr txBox="1"/>
                <p:nvPr/>
              </p:nvSpPr>
              <p:spPr>
                <a:xfrm>
                  <a:off x="1182212" y="5161959"/>
                  <a:ext cx="230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5" name="右箭头 64"/>
            <p:cNvSpPr/>
            <p:nvPr/>
          </p:nvSpPr>
          <p:spPr>
            <a:xfrm rot="10800000">
              <a:off x="3410473" y="5062637"/>
              <a:ext cx="564517" cy="2570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88084" y="4343899"/>
            <a:ext cx="3215089" cy="2240400"/>
            <a:chOff x="4288084" y="4343899"/>
            <a:chExt cx="3215089" cy="2240400"/>
          </a:xfrm>
        </p:grpSpPr>
        <p:grpSp>
          <p:nvGrpSpPr>
            <p:cNvPr id="11" name="组合 10"/>
            <p:cNvGrpSpPr/>
            <p:nvPr/>
          </p:nvGrpSpPr>
          <p:grpSpPr>
            <a:xfrm>
              <a:off x="4288084" y="4343899"/>
              <a:ext cx="2127745" cy="2240400"/>
              <a:chOff x="4288084" y="4063342"/>
              <a:chExt cx="2127745" cy="2240400"/>
            </a:xfrm>
          </p:grpSpPr>
          <p:graphicFrame>
            <p:nvGraphicFramePr>
              <p:cNvPr id="68" name="对象 6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1507316"/>
                  </p:ext>
                </p:extLst>
              </p:nvPr>
            </p:nvGraphicFramePr>
            <p:xfrm>
              <a:off x="4288084" y="4063342"/>
              <a:ext cx="2127745" cy="1801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65" name="Equation" r:id="rId12" imgW="1701720" imgH="1143000" progId="Equation.DSMT4">
                      <p:embed/>
                    </p:oleObj>
                  </mc:Choice>
                  <mc:Fallback>
                    <p:oleObj name="Equation" r:id="rId12" imgW="1701720" imgH="1143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8084" y="4063342"/>
                            <a:ext cx="2127745" cy="1801813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" name="文本框 59"/>
              <p:cNvSpPr txBox="1"/>
              <p:nvPr/>
            </p:nvSpPr>
            <p:spPr>
              <a:xfrm>
                <a:off x="5051761" y="5903632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FF</a:t>
                </a:r>
                <a:r>
                  <a:rPr lang="en-US" altLang="zh-CN" sz="2000" i="1" baseline="30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endParaRPr lang="zh-CN" altLang="en-US" sz="2000" i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圆角右箭头 8"/>
            <p:cNvSpPr/>
            <p:nvPr/>
          </p:nvSpPr>
          <p:spPr>
            <a:xfrm rot="10800000">
              <a:off x="7039743" y="4576432"/>
              <a:ext cx="463430" cy="524984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97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7" name="内容占位符 2"/>
          <p:cNvSpPr txBox="1">
            <a:spLocks/>
          </p:cNvSpPr>
          <p:nvPr/>
        </p:nvSpPr>
        <p:spPr>
          <a:xfrm>
            <a:off x="620829" y="3835891"/>
            <a:ext cx="8310245" cy="1067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best value of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altLang="zh-CN" sz="20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a link (</a:t>
            </a:r>
            <a:r>
              <a:rPr lang="en-US" altLang="zh-CN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is at most </a:t>
            </a:r>
            <a:r>
              <a:rPr lang="el-GR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less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best value of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altLang="zh-CN" sz="200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 any link (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in the network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dirty="0" smtClean="0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189302" y="188913"/>
            <a:ext cx="7795674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Factor Model for Link Prediction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216" y="915366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 top-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prediction searching is necessary</a:t>
            </a:r>
            <a:endParaRPr lang="en-US" altLang="zh-CN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261216" y="3029877"/>
            <a:ext cx="8882784" cy="729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Top-(</a:t>
            </a:r>
            <a:r>
              <a:rPr lang="el-GR" altLang="zh-CN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prediction problem 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 to return 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predicted links</a:t>
            </a:r>
            <a:endParaRPr lang="en-US" altLang="zh-CN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9544" y="1457126"/>
            <a:ext cx="790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FF</a:t>
            </a:r>
            <a:r>
              <a:rPr lang="en-US" altLang="zh-CN" sz="2000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contains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entries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9544" y="2015901"/>
            <a:ext cx="790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is often nonnegative and sparse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0829" y="5237989"/>
            <a:ext cx="790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tolerance of </a:t>
            </a:r>
            <a:r>
              <a:rPr lang="el-GR" altLang="zh-CN" sz="2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helps in speeding up the search process </a:t>
            </a:r>
            <a:endParaRPr lang="zh-CN" altLang="en-US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2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22" name="标题 1"/>
          <p:cNvSpPr txBox="1">
            <a:spLocks/>
          </p:cNvSpPr>
          <p:nvPr/>
        </p:nvSpPr>
        <p:spPr>
          <a:xfrm>
            <a:off x="1189302" y="188913"/>
            <a:ext cx="7795674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Top-(</a:t>
            </a:r>
            <a:r>
              <a:rPr lang="el-GR" altLang="zh-CN" sz="32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32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Prediction Searching Method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0200" y="1391565"/>
            <a:ext cx="790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 the following nested loop for each column of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0438" y="2241024"/>
            <a:ext cx="7874418" cy="2585323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= 1 to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+ 1 to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if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∙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l-GR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break inner loop;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increase the score of node-pair (</a:t>
            </a:r>
            <a:r>
              <a:rPr lang="en-US" altLang="zh-CN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 by an amount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∙ </a:t>
            </a:r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jp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end for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 for</a:t>
            </a:r>
            <a:endParaRPr lang="zh-CN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261216" y="915366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solution for top-(</a:t>
            </a:r>
            <a:r>
              <a:rPr lang="el-GR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prediction problem</a:t>
            </a:r>
            <a:endParaRPr lang="en-US" altLang="zh-CN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260783" y="1826181"/>
            <a:ext cx="4140681" cy="613870"/>
          </a:xfrm>
          <a:prstGeom prst="wedgeRoundRectCallout">
            <a:avLst>
              <a:gd name="adj1" fmla="val -52264"/>
              <a:gd name="adj2" fmla="val 44853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i="1" baseline="-25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rows in the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 of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              (0)</a:t>
            </a:r>
            <a:endParaRPr lang="zh-CN" alt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981451"/>
              </p:ext>
            </p:extLst>
          </p:nvPr>
        </p:nvGraphicFramePr>
        <p:xfrm>
          <a:off x="5573715" y="2073642"/>
          <a:ext cx="8810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3" name="Equation" r:id="rId6" imgW="406080" imgH="228600" progId="Equation.DSMT4">
                  <p:embed/>
                </p:oleObj>
              </mc:Choice>
              <mc:Fallback>
                <p:oleObj name="Equation" r:id="rId6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73715" y="2073642"/>
                        <a:ext cx="88106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标注 17"/>
          <p:cNvSpPr/>
          <p:nvPr/>
        </p:nvSpPr>
        <p:spPr>
          <a:xfrm>
            <a:off x="3618593" y="2838165"/>
            <a:ext cx="5197604" cy="349682"/>
          </a:xfrm>
          <a:prstGeom prst="wedgeRoundRectCallout">
            <a:avLst>
              <a:gd name="adj1" fmla="val -52721"/>
              <a:gd name="adj2" fmla="val 51660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sorting the columns of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descending order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381603" y="4085572"/>
            <a:ext cx="3671583" cy="649552"/>
          </a:xfrm>
          <a:prstGeom prst="wedgeRoundRectCallout">
            <a:avLst>
              <a:gd name="adj1" fmla="val -28696"/>
              <a:gd name="adj2" fmla="val -72053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node identifiers of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arranged according to the sorted order of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4800" y="2976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957982" y="5340637"/>
            <a:ext cx="3010169" cy="960935"/>
            <a:chOff x="957982" y="5909978"/>
            <a:chExt cx="3010169" cy="960935"/>
          </a:xfrm>
        </p:grpSpPr>
        <p:sp>
          <p:nvSpPr>
            <p:cNvPr id="8" name="圆角矩形 7"/>
            <p:cNvSpPr/>
            <p:nvPr/>
          </p:nvSpPr>
          <p:spPr>
            <a:xfrm>
              <a:off x="957983" y="5930339"/>
              <a:ext cx="1284886" cy="4516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outer loop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957982" y="6399221"/>
              <a:ext cx="1284886" cy="45162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inner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loop</a:t>
              </a:r>
              <a:endParaRPr lang="zh-CN" altLang="en-US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307675" y="5909978"/>
              <a:ext cx="1660476" cy="451629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&lt;</a:t>
              </a:r>
              <a:endParaRPr lang="zh-CN" altLang="en-US" dirty="0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402387"/>
                </p:ext>
              </p:extLst>
            </p:nvPr>
          </p:nvGraphicFramePr>
          <p:xfrm>
            <a:off x="2898358" y="5971067"/>
            <a:ext cx="881062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4" name="Equation" r:id="rId8" imgW="406080" imgH="228600" progId="Equation.DSMT4">
                    <p:embed/>
                  </p:oleObj>
                </mc:Choice>
                <mc:Fallback>
                  <p:oleObj name="Equation" r:id="rId8" imgW="4060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898358" y="5971067"/>
                          <a:ext cx="881062" cy="398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圆角矩形 33"/>
            <p:cNvSpPr/>
            <p:nvPr/>
          </p:nvSpPr>
          <p:spPr>
            <a:xfrm>
              <a:off x="2307673" y="6419284"/>
              <a:ext cx="1660477" cy="451629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∙ </a:t>
              </a:r>
              <a:r>
                <a:rPr lang="en-US" altLang="zh-CN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i="1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jp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&lt; </a:t>
              </a:r>
              <a:r>
                <a:rPr lang="el-GR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ε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/ </a:t>
              </a:r>
              <a:r>
                <a:rPr lang="en-US" altLang="zh-CN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zh-CN" altLang="en-US" dirty="0"/>
            </a:p>
          </p:txBody>
        </p:sp>
      </p:grpSp>
      <p:sp>
        <p:nvSpPr>
          <p:cNvPr id="11" name="燕尾形箭头 10"/>
          <p:cNvSpPr/>
          <p:nvPr/>
        </p:nvSpPr>
        <p:spPr>
          <a:xfrm>
            <a:off x="4135554" y="5604065"/>
            <a:ext cx="882573" cy="339789"/>
          </a:xfrm>
          <a:prstGeom prst="notch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104393" y="5591396"/>
            <a:ext cx="3430463" cy="42984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underestimation is at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l-GR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3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"/>
            <a:ext cx="1348327" cy="1020710"/>
            <a:chOff x="0" y="1"/>
            <a:chExt cx="1348327" cy="102071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348327" cy="10207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3667"/>
              <a:ext cx="1241659" cy="325935"/>
            </a:xfrm>
            <a:prstGeom prst="rect">
              <a:avLst/>
            </a:prstGeom>
          </p:spPr>
        </p:pic>
      </p:grpSp>
      <p:sp>
        <p:nvSpPr>
          <p:cNvPr id="11" name="内容占位符 2"/>
          <p:cNvSpPr txBox="1">
            <a:spLocks/>
          </p:cNvSpPr>
          <p:nvPr/>
        </p:nvSpPr>
        <p:spPr>
          <a:xfrm>
            <a:off x="261216" y="915366"/>
            <a:ext cx="7886700" cy="436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Continue with example 1,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ssume </a:t>
            </a:r>
            <a:r>
              <a:rPr lang="el-GR" altLang="zh-CN" sz="2400" i="1" dirty="0"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endParaRPr lang="en-US" altLang="zh-CN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4163" y="3617299"/>
            <a:ext cx="81420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</a:t>
            </a:r>
            <a:r>
              <a:rPr lang="en-US" altLang="zh-CN" sz="20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-25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1, </a:t>
            </a:r>
            <a:r>
              <a:rPr lang="en-US" altLang="zh-CN" sz="2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-25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= 4,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= 0.35,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0.35,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-25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lang="en-US" altLang="zh-CN" sz="2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-25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0.88,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0.77,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0.33,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0.56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</a:t>
            </a:r>
            <a:r>
              <a:rPr lang="en-US" altLang="zh-CN" sz="2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</a:t>
            </a:r>
            <a:r>
              <a:rPr lang="en-US" altLang="zh-CN" sz="2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-25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 </a:t>
            </a:r>
            <a:r>
              <a:rPr lang="en-US" altLang="zh-CN" sz="2000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000" baseline="-25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0.63,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0.63, 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0.49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507340"/>
              </p:ext>
            </p:extLst>
          </p:nvPr>
        </p:nvGraphicFramePr>
        <p:xfrm>
          <a:off x="810962" y="1423759"/>
          <a:ext cx="1243012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1" name="Equation" r:id="rId6" imgW="1041120" imgH="1168200" progId="Equation.DSMT4">
                  <p:embed/>
                </p:oleObj>
              </mc:Choice>
              <mc:Fallback>
                <p:oleObj name="Equation" r:id="rId6" imgW="10411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962" y="1423759"/>
                        <a:ext cx="1243012" cy="180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37884"/>
              </p:ext>
            </p:extLst>
          </p:nvPr>
        </p:nvGraphicFramePr>
        <p:xfrm>
          <a:off x="3438445" y="1405654"/>
          <a:ext cx="1248067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2" name="Equation" r:id="rId8" imgW="1041120" imgH="1168200" progId="Equation.DSMT4">
                  <p:embed/>
                </p:oleObj>
              </mc:Choice>
              <mc:Fallback>
                <p:oleObj name="Equation" r:id="rId8" imgW="104112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445" y="1405654"/>
                        <a:ext cx="1248067" cy="180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50008"/>
              </p:ext>
            </p:extLst>
          </p:nvPr>
        </p:nvGraphicFramePr>
        <p:xfrm>
          <a:off x="5397691" y="1405654"/>
          <a:ext cx="1223948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3" name="Equation" r:id="rId10" imgW="698400" imgH="1168200" progId="Equation.DSMT4">
                  <p:embed/>
                </p:oleObj>
              </mc:Choice>
              <mc:Fallback>
                <p:oleObj name="Equation" r:id="rId10" imgW="69840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691" y="1405654"/>
                        <a:ext cx="1223948" cy="180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/>
          <p:cNvSpPr/>
          <p:nvPr/>
        </p:nvSpPr>
        <p:spPr>
          <a:xfrm>
            <a:off x="2355428" y="2101879"/>
            <a:ext cx="564517" cy="25705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63839" y="322515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48378" y="324862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24358" y="322671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CN" alt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>
          <a:xfrm>
            <a:off x="1189302" y="188913"/>
            <a:ext cx="7795674" cy="7191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Top-(</a:t>
            </a:r>
            <a:r>
              <a:rPr lang="el-GR" altLang="zh-CN" sz="32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3200" b="1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32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Prediction Searching Method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53974" y="5856242"/>
            <a:ext cx="531600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portion of search space is pruned!</a:t>
            </a:r>
            <a:endParaRPr lang="zh-CN" alt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47312"/>
              </p:ext>
            </p:extLst>
          </p:nvPr>
        </p:nvGraphicFramePr>
        <p:xfrm>
          <a:off x="6910388" y="1707312"/>
          <a:ext cx="1689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4" name="Equation" r:id="rId12" imgW="825480" imgH="228600" progId="Equation.DSMT4">
                  <p:embed/>
                </p:oleObj>
              </mc:Choice>
              <mc:Fallback>
                <p:oleObj name="Equation" r:id="rId12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10388" y="1707312"/>
                        <a:ext cx="168910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080292"/>
              </p:ext>
            </p:extLst>
          </p:nvPr>
        </p:nvGraphicFramePr>
        <p:xfrm>
          <a:off x="7038347" y="2361153"/>
          <a:ext cx="151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5" name="Equation" r:id="rId14" imgW="711000" imgH="177480" progId="Equation.DSMT4">
                  <p:embed/>
                </p:oleObj>
              </mc:Choice>
              <mc:Fallback>
                <p:oleObj name="Equation" r:id="rId14" imgW="711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38347" y="2361153"/>
                        <a:ext cx="15113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97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20407</TotalTime>
  <Words>1650</Words>
  <Application>Microsoft Office PowerPoint</Application>
  <PresentationFormat>全屏显示(4:3)</PresentationFormat>
  <Paragraphs>383</Paragraphs>
  <Slides>31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Equation</vt:lpstr>
      <vt:lpstr>Scaling up Link Prediction with Ensembles</vt:lpstr>
      <vt:lpstr>Motivation</vt:lpstr>
      <vt:lpstr>Motivation</vt:lpstr>
      <vt:lpstr>Outline</vt:lpstr>
      <vt:lpstr>Latent Factor Model for Link Prediction</vt:lpstr>
      <vt:lpstr>Latent Factor Model for Link Prediction</vt:lpstr>
      <vt:lpstr>PowerPoint 演示文稿</vt:lpstr>
      <vt:lpstr>PowerPoint 演示文稿</vt:lpstr>
      <vt:lpstr>PowerPoint 演示文稿</vt:lpstr>
      <vt:lpstr>Outline</vt:lpstr>
      <vt:lpstr>Structural Bagging Methods</vt:lpstr>
      <vt:lpstr>Random Node Bagging</vt:lpstr>
      <vt:lpstr>Edge &amp; Biased Edge Bagging</vt:lpstr>
      <vt:lpstr>Using Link Prediction Characteristics</vt:lpstr>
      <vt:lpstr>Ensemble Enabled Top-k Predictions</vt:lpstr>
      <vt:lpstr>Outline</vt:lpstr>
      <vt:lpstr>Experimental Settings</vt:lpstr>
      <vt:lpstr>Efficiency Test</vt:lpstr>
      <vt:lpstr>Efficiency Test</vt:lpstr>
      <vt:lpstr>Effectiveness Test</vt:lpstr>
      <vt:lpstr>Effectiveness Test</vt:lpstr>
      <vt:lpstr>Outline</vt:lpstr>
      <vt:lpstr>Summary</vt:lpstr>
      <vt:lpstr>PowerPoint 演示文稿</vt:lpstr>
      <vt:lpstr>Experimental Settings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DL</dc:creator>
  <cp:lastModifiedBy>DL</cp:lastModifiedBy>
  <cp:revision>1300</cp:revision>
  <dcterms:created xsi:type="dcterms:W3CDTF">2016-01-24T05:52:47Z</dcterms:created>
  <dcterms:modified xsi:type="dcterms:W3CDTF">2016-02-26T15:38:15Z</dcterms:modified>
</cp:coreProperties>
</file>