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49" r:id="rId4"/>
    <p:sldMasterId id="2147483650" r:id="rId5"/>
    <p:sldMasterId id="2147483651" r:id="rId6"/>
    <p:sldMasterId id="2147483652" r:id="rId7"/>
  </p:sldMasterIdLst>
  <p:sldIdLst>
    <p:sldId id="256" r:id="rId8"/>
    <p:sldId id="257" r:id="rId9"/>
    <p:sldId id="258" r:id="rId10"/>
    <p:sldId id="259" r:id="rId11"/>
    <p:sldId id="260" r:id="rId12"/>
    <p:sldId id="261" r:id="rId13"/>
    <p:sldId id="262" r:id="rId14"/>
    <p:sldId id="263" r:id="rId15"/>
    <p:sldId id="264" r:id="rId16"/>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6" Type="http://schemas.openxmlformats.org/officeDocument/2006/relationships/slide" Target="slides/slide9.xml"/><Relationship Id="rId5" Type="http://schemas.openxmlformats.org/officeDocument/2006/relationships/slideMaster" Target="slideMasters/slideMaster4.xml"/><Relationship Id="rId6" Type="http://schemas.openxmlformats.org/officeDocument/2006/relationships/slideMaster" Target="slideMasters/slideMaster3.xml"/><Relationship Id="rId7" Type="http://schemas.openxmlformats.org/officeDocument/2006/relationships/slideMaster" Target="slideMasters/slideMaster5.xml"/><Relationship Id="rId8"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353725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FE3473-A2B6-4ECC-B880-839E5A217475}"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379671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FFE3473-A2B6-4ECC-B880-839E5A217475}" type="datetimeFigureOut">
              <a:rPr lang="en-IN" smtClean="0"/>
              <a:t>22-04-2025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4283396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FFE3473-A2B6-4ECC-B880-839E5A217475}" type="datetimeFigureOut">
              <a:rPr lang="en-IN" smtClean="0"/>
              <a:t>22-04-2025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D440226-EFEF-4443-85DE-4DA952AD6014}"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29720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FFE3473-A2B6-4ECC-B880-839E5A217475}" type="datetimeFigureOut">
              <a:rPr lang="en-IN" smtClean="0"/>
              <a:t>22-04-2025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1250884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FE3473-A2B6-4ECC-B880-839E5A217475}" type="datetimeFigureOut">
              <a:rPr lang="en-IN" smtClean="0"/>
              <a:t>22-04-2025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2275057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FE3473-A2B6-4ECC-B880-839E5A217475}" type="datetimeFigureOut">
              <a:rPr lang="en-IN" smtClean="0"/>
              <a:t>22-04-2025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3121880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1534112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11597202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002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326639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811543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42189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FE3473-A2B6-4ECC-B880-839E5A217475}"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21232244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FE3473-A2B6-4ECC-B880-839E5A217475}" type="datetimeFigureOut">
              <a:rPr lang="en-IN" smtClean="0"/>
              <a:t>22-04-2025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3255392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FE3473-A2B6-4ECC-B880-839E5A217475}" type="datetimeFigureOut">
              <a:rPr lang="en-IN" smtClean="0"/>
              <a:t>22-04-2025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11815252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FFE3473-A2B6-4ECC-B880-839E5A217475}" type="datetimeFigureOut">
              <a:rPr lang="en-IN" smtClean="0"/>
              <a:t>22-04-2025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29505081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FFE3473-A2B6-4ECC-B880-839E5A217475}" type="datetimeFigureOut">
              <a:rPr lang="en-IN" smtClean="0"/>
              <a:t>22-04-2025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D440226-EFEF-4443-85DE-4DA952AD6014}" type="slidenum">
              <a:rPr lang="en-IN" smtClean="0"/>
              <a:t>‹#›</a:t>
            </a:fld>
            <a:endParaRPr lang="en-IN"/>
          </a:p>
        </p:txBody>
      </p:sp>
    </p:spTree>
    <p:extLst>
      <p:ext uri="{BB962C8B-B14F-4D97-AF65-F5344CB8AC3E}">
        <p14:creationId xmlns:p14="http://schemas.microsoft.com/office/powerpoint/2010/main" val="26144226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FE3473-A2B6-4ECC-B880-839E5A217475}"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18682741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38809928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21586797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D440226-EFEF-4443-85DE-4DA952AD601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2262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11233037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20629963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25482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FE3473-A2B6-4ECC-B880-839E5A217475}"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40511353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FE3473-A2B6-4ECC-B880-839E5A217475}" type="datetimeFigureOut">
              <a:rPr lang="en-IN" smtClean="0"/>
              <a:t>22-04-2025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440226-EFEF-4443-85DE-4DA952AD601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53662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FE3473-A2B6-4ECC-B880-839E5A217475}" type="datetimeFigureOut">
              <a:rPr lang="en-IN" smtClean="0"/>
              <a:t>22-04-2025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440226-EFEF-4443-85DE-4DA952AD601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13810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FE3473-A2B6-4ECC-B880-839E5A217475}" type="datetimeFigureOut">
              <a:rPr lang="en-IN" smtClean="0"/>
              <a:t>22-04-2025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20496083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FE3473-A2B6-4ECC-B880-839E5A217475}"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40226-EFEF-4443-85DE-4DA952AD601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20690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FE3473-A2B6-4ECC-B880-839E5A217475}"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36971226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FE3473-A2B6-4ECC-B880-839E5A217475}"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15297659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411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FE3473-A2B6-4ECC-B880-839E5A217475}"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39505652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04398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13259718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13151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7209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10081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44407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27735188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39327377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14900880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FE3473-A2B6-4ECC-B880-839E5A217475}"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112495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FE3473-A2B6-4ECC-B880-839E5A217475}" type="datetimeFigureOut">
              <a:rPr lang="en-IN" smtClean="0"/>
              <a:t>22-04-2025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7552735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FE3473-A2B6-4ECC-B880-839E5A217475}" type="datetimeFigureOut">
              <a:rPr lang="en-IN" smtClean="0"/>
              <a:t>22-04-2025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249736334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FE3473-A2B6-4ECC-B880-839E5A217475}" type="datetimeFigureOut">
              <a:rPr lang="en-IN" smtClean="0"/>
              <a:t>22-04-2025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359115521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FE3473-A2B6-4ECC-B880-839E5A217475}" type="datetimeFigureOut">
              <a:rPr lang="en-IN" smtClean="0"/>
              <a:t>22-04-2025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2066231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FE3473-A2B6-4ECC-B880-839E5A217475}"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7898094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FE3473-A2B6-4ECC-B880-839E5A217475}"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25382855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FE3473-A2B6-4ECC-B880-839E5A217475}"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17573214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521000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36356891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30397567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2818420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FE3473-A2B6-4ECC-B880-839E5A217475}" type="datetimeFigureOut">
              <a:rPr lang="en-IN" smtClean="0"/>
              <a:t>22-04-2025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36540419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36437450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360182400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6385718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D440226-EFEF-4443-85DE-4DA952AD601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31720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7062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241336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FE3473-A2B6-4ECC-B880-839E5A217475}"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40226-EFEF-4443-85DE-4DA952AD601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640753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FE3473-A2B6-4ECC-B880-839E5A217475}" type="datetimeFigureOut">
              <a:rPr lang="en-IN" smtClean="0"/>
              <a:t>22-04-2025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440226-EFEF-4443-85DE-4DA952AD601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8874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FE3473-A2B6-4ECC-B880-839E5A217475}" type="datetimeFigureOut">
              <a:rPr lang="en-IN" smtClean="0"/>
              <a:t>22-04-2025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440226-EFEF-4443-85DE-4DA952AD601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641838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FE3473-A2B6-4ECC-B880-839E5A217475}" type="datetimeFigureOut">
              <a:rPr lang="en-IN" smtClean="0"/>
              <a:t>22-04-2025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287994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FE3473-A2B6-4ECC-B880-839E5A217475}" type="datetimeFigureOut">
              <a:rPr lang="en-IN" smtClean="0"/>
              <a:t>22-04-2025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40123010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FE3473-A2B6-4ECC-B880-839E5A217475}"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40226-EFEF-4443-85DE-4DA952AD601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15477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FFE3473-A2B6-4ECC-B880-839E5A217475}" type="datetimeFigureOut">
              <a:rPr lang="en-IN" smtClean="0"/>
              <a:t>22-04-2025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D440226-EFEF-4443-85DE-4DA952AD601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407080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89570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FE3473-A2B6-4ECC-B880-839E5A21747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440226-EFEF-4443-85DE-4DA952AD601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930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FE3473-A2B6-4ECC-B880-839E5A217475}"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372844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FE3473-A2B6-4ECC-B880-839E5A217475}"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440226-EFEF-4443-85DE-4DA952AD6014}" type="slidenum">
              <a:rPr lang="en-IN" smtClean="0"/>
              <a:t>‹#›</a:t>
            </a:fld>
            <a:endParaRPr lang="en-IN"/>
          </a:p>
        </p:txBody>
      </p:sp>
    </p:spTree>
    <p:extLst>
      <p:ext uri="{BB962C8B-B14F-4D97-AF65-F5344CB8AC3E}">
        <p14:creationId xmlns:p14="http://schemas.microsoft.com/office/powerpoint/2010/main" val="3592401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image" Target="../media/image7.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6.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11.jpg"/><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theme" Target="../theme/theme5.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FE3473-A2B6-4ECC-B880-839E5A217475}" type="datetimeFigureOut">
              <a:rPr lang="en-IN" smtClean="0"/>
              <a:t>22-04-2025</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440226-EFEF-4443-85DE-4DA952AD6014}" type="slidenum">
              <a:rPr lang="en-IN" smtClean="0"/>
              <a:t>‹#›</a:t>
            </a:fld>
            <a:endParaRPr lang="en-IN"/>
          </a:p>
        </p:txBody>
      </p:sp>
    </p:spTree>
    <p:extLst>
      <p:ext uri="{BB962C8B-B14F-4D97-AF65-F5344CB8AC3E}">
        <p14:creationId xmlns:p14="http://schemas.microsoft.com/office/powerpoint/2010/main" val="1681167590"/>
      </p:ext>
    </p:extLst>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FFE3473-A2B6-4ECC-B880-839E5A217475}" type="datetimeFigureOut">
              <a:rPr lang="en-IN" smtClean="0"/>
              <a:t>22-04-2025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D440226-EFEF-4443-85DE-4DA952AD601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199720"/>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FE3473-A2B6-4ECC-B880-839E5A217475}" type="datetimeFigureOut">
              <a:rPr lang="en-IN" smtClean="0"/>
              <a:t>22-04-2025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440226-EFEF-4443-85DE-4DA952AD6014}" type="slidenum">
              <a:rPr lang="en-IN" smtClean="0"/>
              <a:t>‹#›</a:t>
            </a:fld>
            <a:endParaRPr lang="en-IN"/>
          </a:p>
        </p:txBody>
      </p:sp>
    </p:spTree>
    <p:extLst>
      <p:ext uri="{BB962C8B-B14F-4D97-AF65-F5344CB8AC3E}">
        <p14:creationId xmlns:p14="http://schemas.microsoft.com/office/powerpoint/2010/main" val="54500267"/>
      </p:ext>
    </p:extLst>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 id="2147483952" r:id="rId12"/>
    <p:sldLayoutId id="2147483953" r:id="rId13"/>
    <p:sldLayoutId id="2147483954" r:id="rId14"/>
    <p:sldLayoutId id="2147483955" r:id="rId15"/>
    <p:sldLayoutId id="2147483956" r:id="rId16"/>
    <p:sldLayoutId id="214748395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FFE3473-A2B6-4ECC-B880-839E5A217475}" type="datetimeFigureOut">
              <a:rPr lang="en-IN" smtClean="0"/>
              <a:t>22-04-2025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440226-EFEF-4443-85DE-4DA952AD6014}" type="slidenum">
              <a:rPr lang="en-IN" smtClean="0"/>
              <a:t>‹#›</a:t>
            </a:fld>
            <a:endParaRPr lang="en-IN"/>
          </a:p>
        </p:txBody>
      </p:sp>
    </p:spTree>
    <p:extLst>
      <p:ext uri="{BB962C8B-B14F-4D97-AF65-F5344CB8AC3E}">
        <p14:creationId xmlns:p14="http://schemas.microsoft.com/office/powerpoint/2010/main" val="3431215469"/>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 id="2147483970" r:id="rId12"/>
    <p:sldLayoutId id="2147483971" r:id="rId13"/>
    <p:sldLayoutId id="2147483972" r:id="rId14"/>
    <p:sldLayoutId id="2147483973" r:id="rId15"/>
    <p:sldLayoutId id="2147483974" r:id="rId16"/>
    <p:sldLayoutId id="214748397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FFE3473-A2B6-4ECC-B880-839E5A217475}" type="datetimeFigureOut">
              <a:rPr lang="en-IN" smtClean="0"/>
              <a:t>22-04-2025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D440226-EFEF-4443-85DE-4DA952AD601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01990"/>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4408C-95C4-5C01-466A-8E0EAF0700ED}"/>
              </a:ext>
            </a:extLst>
          </p:cNvPr>
          <p:cNvSpPr>
            <a:spLocks noGrp="1"/>
          </p:cNvSpPr>
          <p:nvPr>
            <p:ph type="ctrTitle"/>
          </p:nvPr>
        </p:nvSpPr>
        <p:spPr>
          <a:xfrm>
            <a:off x="1666568" y="1807104"/>
            <a:ext cx="9448800" cy="1825096"/>
          </a:xfrm>
        </p:spPr>
        <p:txBody>
          <a:bodyPr/>
          <a:lstStyle/>
          <a:p>
            <a:r>
              <a:rPr lang="en-IN" dirty="0"/>
              <a:t>Grid clash</a:t>
            </a:r>
            <a:r>
              <a:rPr lang="en-IN" sz="4000" dirty="0"/>
              <a:t>- a 2d game</a:t>
            </a:r>
            <a:endParaRPr lang="en-IN" dirty="0"/>
          </a:p>
        </p:txBody>
      </p:sp>
      <p:sp>
        <p:nvSpPr>
          <p:cNvPr id="3" name="Subtitle 2">
            <a:extLst>
              <a:ext uri="{FF2B5EF4-FFF2-40B4-BE49-F238E27FC236}">
                <a16:creationId xmlns:a16="http://schemas.microsoft.com/office/drawing/2014/main" id="{701A491C-E7B8-C225-EA3B-EC4D1064FD5D}"/>
              </a:ext>
            </a:extLst>
          </p:cNvPr>
          <p:cNvSpPr>
            <a:spLocks noGrp="1"/>
          </p:cNvSpPr>
          <p:nvPr>
            <p:ph type="subTitle" idx="1"/>
          </p:nvPr>
        </p:nvSpPr>
        <p:spPr>
          <a:xfrm>
            <a:off x="1666568" y="3632200"/>
            <a:ext cx="9448800" cy="1490406"/>
          </a:xfrm>
        </p:spPr>
        <p:txBody>
          <a:bodyPr>
            <a:normAutofit fontScale="92500" lnSpcReduction="10000"/>
          </a:bodyPr>
          <a:lstStyle/>
          <a:p>
            <a:r>
              <a:rPr lang="en-IN" dirty="0"/>
              <a:t>Done by:</a:t>
            </a:r>
          </a:p>
          <a:p>
            <a:pPr marL="342900" indent="-342900">
              <a:buFont typeface="Arial" panose="020B0604020202020204" pitchFamily="34" charset="0"/>
              <a:buChar char="•"/>
            </a:pPr>
            <a:r>
              <a:rPr lang="en-IN" dirty="0"/>
              <a:t>T. JUGAL KISHORE</a:t>
            </a:r>
          </a:p>
          <a:p>
            <a:pPr marL="342900" indent="-342900">
              <a:buFont typeface="Arial" panose="020B0604020202020204" pitchFamily="34" charset="0"/>
              <a:buChar char="•"/>
            </a:pPr>
            <a:r>
              <a:rPr lang="en-IN" dirty="0"/>
              <a:t>T. YASHWANTH</a:t>
            </a:r>
          </a:p>
          <a:p>
            <a:pPr marL="342900" indent="-342900">
              <a:buFont typeface="Arial" panose="020B0604020202020204" pitchFamily="34" charset="0"/>
              <a:buChar char="•"/>
            </a:pPr>
            <a:r>
              <a:rPr lang="en-IN" dirty="0"/>
              <a:t>K. SAI SHIVA VARMA</a:t>
            </a:r>
          </a:p>
        </p:txBody>
      </p:sp>
    </p:spTree>
    <p:extLst>
      <p:ext uri="{BB962C8B-B14F-4D97-AF65-F5344CB8AC3E}">
        <p14:creationId xmlns:p14="http://schemas.microsoft.com/office/powerpoint/2010/main" val="267134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E4B06D-4385-C906-9AA5-9E85DB753DE1}"/>
              </a:ext>
            </a:extLst>
          </p:cNvPr>
          <p:cNvSpPr>
            <a:spLocks noGrp="1"/>
          </p:cNvSpPr>
          <p:nvPr>
            <p:ph type="title"/>
          </p:nvPr>
        </p:nvSpPr>
        <p:spPr/>
        <p:txBody>
          <a:bodyPr/>
          <a:lstStyle/>
          <a:p>
            <a:pPr algn="ctr"/>
            <a:r>
              <a:rPr lang="en-IN" dirty="0">
                <a:latin typeface="Algerian" panose="04020705040A02060702" pitchFamily="82" charset="0"/>
              </a:rPr>
              <a:t>PROJECT OVERVIEW</a:t>
            </a:r>
          </a:p>
        </p:txBody>
      </p:sp>
      <p:sp>
        <p:nvSpPr>
          <p:cNvPr id="5" name="Content Placeholder 4">
            <a:extLst>
              <a:ext uri="{FF2B5EF4-FFF2-40B4-BE49-F238E27FC236}">
                <a16:creationId xmlns:a16="http://schemas.microsoft.com/office/drawing/2014/main" id="{1AB3EB2D-BA6E-FBE5-1087-FF09A4348B20}"/>
              </a:ext>
            </a:extLst>
          </p:cNvPr>
          <p:cNvSpPr>
            <a:spLocks noGrp="1"/>
          </p:cNvSpPr>
          <p:nvPr>
            <p:ph idx="1"/>
          </p:nvPr>
        </p:nvSpPr>
        <p:spPr/>
        <p:txBody>
          <a:bodyPr>
            <a:normAutofit/>
          </a:bodyPr>
          <a:lstStyle/>
          <a:p>
            <a:pPr>
              <a:buFont typeface="Arial" panose="020B0604020202020204" pitchFamily="34" charset="0"/>
              <a:buChar char="•"/>
            </a:pPr>
            <a:r>
              <a:rPr lang="en-IN" sz="3600" dirty="0"/>
              <a:t>  T</a:t>
            </a:r>
            <a:r>
              <a:rPr lang="en-IN" sz="3200" dirty="0"/>
              <a:t>he main motive of the project is to create a console-based game using </a:t>
            </a:r>
            <a:r>
              <a:rPr lang="en-IN" sz="3200" b="1" dirty="0"/>
              <a:t>C++ </a:t>
            </a:r>
            <a:r>
              <a:rPr lang="en-IN" sz="3200" dirty="0"/>
              <a:t>and </a:t>
            </a:r>
            <a:r>
              <a:rPr lang="en-IN" sz="3200" b="1" dirty="0"/>
              <a:t>Data Structures</a:t>
            </a:r>
            <a:r>
              <a:rPr lang="en-IN" sz="3200" dirty="0"/>
              <a:t>!</a:t>
            </a:r>
          </a:p>
          <a:p>
            <a:pPr>
              <a:buFont typeface="Arial" panose="020B0604020202020204" pitchFamily="34" charset="0"/>
              <a:buChar char="•"/>
            </a:pPr>
            <a:r>
              <a:rPr lang="en-IN" sz="3200" dirty="0"/>
              <a:t>  The game consists of two levels.</a:t>
            </a:r>
          </a:p>
          <a:p>
            <a:pPr>
              <a:buFont typeface="Arial" panose="020B0604020202020204" pitchFamily="34" charset="0"/>
              <a:buChar char="•"/>
            </a:pPr>
            <a:r>
              <a:rPr lang="en-IN" sz="3200" dirty="0"/>
              <a:t>  We also aim to </a:t>
            </a:r>
            <a:r>
              <a:rPr lang="en-US" sz="3200" dirty="0"/>
              <a:t>Implement game logic using core data structures and C++ features.</a:t>
            </a:r>
          </a:p>
          <a:p>
            <a:pPr marL="0" indent="0">
              <a:buNone/>
            </a:pPr>
            <a:endParaRPr lang="en-IN" sz="3600" dirty="0"/>
          </a:p>
        </p:txBody>
      </p:sp>
    </p:spTree>
    <p:extLst>
      <p:ext uri="{BB962C8B-B14F-4D97-AF65-F5344CB8AC3E}">
        <p14:creationId xmlns:p14="http://schemas.microsoft.com/office/powerpoint/2010/main" val="52013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CA5B5C-F5ED-71B2-3511-DE6424408285}"/>
              </a:ext>
            </a:extLst>
          </p:cNvPr>
          <p:cNvSpPr>
            <a:spLocks noGrp="1"/>
          </p:cNvSpPr>
          <p:nvPr>
            <p:ph type="title"/>
          </p:nvPr>
        </p:nvSpPr>
        <p:spPr/>
        <p:txBody>
          <a:bodyPr/>
          <a:lstStyle/>
          <a:p>
            <a:pPr algn="ctr"/>
            <a:r>
              <a:rPr lang="en-IN" b="1" dirty="0">
                <a:latin typeface="Algerian" panose="04020705040A02060702" pitchFamily="82" charset="0"/>
              </a:rPr>
              <a:t>GAME OVERVIEW:</a:t>
            </a:r>
          </a:p>
        </p:txBody>
      </p:sp>
      <p:sp>
        <p:nvSpPr>
          <p:cNvPr id="10" name="Content Placeholder 9">
            <a:extLst>
              <a:ext uri="{FF2B5EF4-FFF2-40B4-BE49-F238E27FC236}">
                <a16:creationId xmlns:a16="http://schemas.microsoft.com/office/drawing/2014/main" id="{DDCE071C-D157-A55C-04B7-35FE894BCA6F}"/>
              </a:ext>
            </a:extLst>
          </p:cNvPr>
          <p:cNvSpPr>
            <a:spLocks noGrp="1"/>
          </p:cNvSpPr>
          <p:nvPr>
            <p:ph sz="half" idx="1"/>
          </p:nvPr>
        </p:nvSpPr>
        <p:spPr/>
        <p:txBody>
          <a:bodyPr>
            <a:normAutofit lnSpcReduction="10000"/>
          </a:bodyPr>
          <a:lstStyle/>
          <a:p>
            <a:r>
              <a:rPr lang="en-US" dirty="0"/>
              <a:t>This C++ game project is built using core data structures and features two exciting levels.</a:t>
            </a:r>
          </a:p>
          <a:p>
            <a:r>
              <a:rPr lang="en-US" b="1" dirty="0"/>
              <a:t>Level 1: </a:t>
            </a:r>
            <a:r>
              <a:rPr lang="en-US" dirty="0"/>
              <a:t>is designed purely for entertainment, allowing the player to get familiar with the gameplay mechanics in a fun and engaging way.</a:t>
            </a:r>
          </a:p>
          <a:p>
            <a:r>
              <a:rPr lang="en-US" b="1" dirty="0"/>
              <a:t>Level 2: </a:t>
            </a:r>
            <a:r>
              <a:rPr lang="en-US" dirty="0"/>
              <a:t>is a challenging boss fight, where the real test begins. The boss enemy uses a variety of complex attack patterns such as:</a:t>
            </a:r>
          </a:p>
          <a:p>
            <a:pPr>
              <a:buFont typeface="Wingdings" panose="05000000000000000000" pitchFamily="2" charset="2"/>
              <a:buChar char="§"/>
            </a:pPr>
            <a:r>
              <a:rPr lang="en-US" dirty="0"/>
              <a:t> Laser beams,</a:t>
            </a:r>
          </a:p>
          <a:p>
            <a:pPr>
              <a:buFont typeface="Wingdings" panose="05000000000000000000" pitchFamily="2" charset="2"/>
              <a:buChar char="§"/>
            </a:pPr>
            <a:r>
              <a:rPr lang="en-US" dirty="0"/>
              <a:t> Proximity-based strikes,</a:t>
            </a:r>
          </a:p>
          <a:p>
            <a:pPr>
              <a:buFont typeface="Wingdings" panose="05000000000000000000" pitchFamily="2" charset="2"/>
              <a:buChar char="§"/>
            </a:pPr>
            <a:r>
              <a:rPr lang="en-US" dirty="0"/>
              <a:t> Mana charge attacks,  </a:t>
            </a:r>
            <a:r>
              <a:rPr lang="en-US" dirty="0" err="1"/>
              <a:t>etc</a:t>
            </a:r>
            <a:r>
              <a:rPr lang="en-US" dirty="0"/>
              <a:t>….</a:t>
            </a:r>
            <a:endParaRPr lang="en-IN" dirty="0"/>
          </a:p>
        </p:txBody>
      </p:sp>
      <p:sp>
        <p:nvSpPr>
          <p:cNvPr id="11" name="Content Placeholder 10">
            <a:extLst>
              <a:ext uri="{FF2B5EF4-FFF2-40B4-BE49-F238E27FC236}">
                <a16:creationId xmlns:a16="http://schemas.microsoft.com/office/drawing/2014/main" id="{77E52381-A381-42B3-4CFE-0AFC17DE07C7}"/>
              </a:ext>
            </a:extLst>
          </p:cNvPr>
          <p:cNvSpPr>
            <a:spLocks noGrp="1"/>
          </p:cNvSpPr>
          <p:nvPr>
            <p:ph sz="half" idx="2"/>
          </p:nvPr>
        </p:nvSpPr>
        <p:spPr/>
        <p:txBody>
          <a:bodyPr>
            <a:noAutofit/>
          </a:bodyPr>
          <a:lstStyle/>
          <a:p>
            <a:r>
              <a:rPr lang="en-US" dirty="0"/>
              <a:t>The player must use strategy, timing, and quick reflexes to evade these attacks and ultimately defeat the boss to win the game.</a:t>
            </a:r>
          </a:p>
          <a:p>
            <a:r>
              <a:rPr lang="en-US" dirty="0"/>
              <a:t>This game showcases how data structures like arrays, queues, and graphs can be applied to game development to create dynamic behavior, challenging mechanics, and a memorable experience.</a:t>
            </a:r>
            <a:endParaRPr lang="en-IN" dirty="0"/>
          </a:p>
        </p:txBody>
      </p:sp>
    </p:spTree>
    <p:extLst>
      <p:ext uri="{BB962C8B-B14F-4D97-AF65-F5344CB8AC3E}">
        <p14:creationId xmlns:p14="http://schemas.microsoft.com/office/powerpoint/2010/main" val="1917935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E3EC01-8A81-B9F3-04F6-B8180154DAF0}"/>
              </a:ext>
            </a:extLst>
          </p:cNvPr>
          <p:cNvSpPr>
            <a:spLocks noGrp="1"/>
          </p:cNvSpPr>
          <p:nvPr>
            <p:ph type="title"/>
          </p:nvPr>
        </p:nvSpPr>
        <p:spPr/>
        <p:txBody>
          <a:bodyPr/>
          <a:lstStyle/>
          <a:p>
            <a:pPr algn="ctr"/>
            <a:r>
              <a:rPr lang="en-IN" b="1" u="sng" dirty="0">
                <a:latin typeface="Algerian" panose="04020705040A02060702" pitchFamily="82" charset="0"/>
              </a:rPr>
              <a:t>HEADER</a:t>
            </a:r>
            <a:r>
              <a:rPr lang="en-IN" dirty="0">
                <a:latin typeface="Algerian" panose="04020705040A02060702" pitchFamily="82" charset="0"/>
              </a:rPr>
              <a:t> </a:t>
            </a:r>
            <a:r>
              <a:rPr lang="en-IN" b="1" u="sng" dirty="0">
                <a:latin typeface="Algerian" panose="04020705040A02060702" pitchFamily="82" charset="0"/>
              </a:rPr>
              <a:t>FILES</a:t>
            </a:r>
            <a:r>
              <a:rPr lang="en-IN" dirty="0">
                <a:latin typeface="Algerian" panose="04020705040A02060702" pitchFamily="82" charset="0"/>
              </a:rPr>
              <a:t> </a:t>
            </a:r>
            <a:r>
              <a:rPr lang="en-IN" b="1" u="sng" dirty="0">
                <a:latin typeface="Algerian" panose="04020705040A02060702" pitchFamily="82" charset="0"/>
              </a:rPr>
              <a:t>USED</a:t>
            </a:r>
            <a:r>
              <a:rPr lang="en-IN" dirty="0">
                <a:latin typeface="Algerian" panose="04020705040A02060702" pitchFamily="82" charset="0"/>
              </a:rPr>
              <a:t>: 	</a:t>
            </a:r>
          </a:p>
        </p:txBody>
      </p:sp>
      <p:sp>
        <p:nvSpPr>
          <p:cNvPr id="5" name="Content Placeholder 4">
            <a:extLst>
              <a:ext uri="{FF2B5EF4-FFF2-40B4-BE49-F238E27FC236}">
                <a16:creationId xmlns:a16="http://schemas.microsoft.com/office/drawing/2014/main" id="{3FD64A37-F2EF-481A-BA44-1AF34463327F}"/>
              </a:ext>
            </a:extLst>
          </p:cNvPr>
          <p:cNvSpPr>
            <a:spLocks noGrp="1"/>
          </p:cNvSpPr>
          <p:nvPr>
            <p:ph sz="half" idx="1"/>
          </p:nvPr>
        </p:nvSpPr>
        <p:spPr/>
        <p:txBody>
          <a:bodyPr/>
          <a:lstStyle/>
          <a:p>
            <a:pPr>
              <a:buFont typeface="Wingdings" panose="05000000000000000000" pitchFamily="2" charset="2"/>
              <a:buChar char="Ø"/>
            </a:pPr>
            <a:r>
              <a:rPr lang="en-IN" b="1" dirty="0"/>
              <a:t> &lt;iostream&gt;</a:t>
            </a:r>
          </a:p>
          <a:p>
            <a:pPr>
              <a:buFont typeface="Wingdings" panose="05000000000000000000" pitchFamily="2" charset="2"/>
              <a:buChar char="Ø"/>
            </a:pPr>
            <a:r>
              <a:rPr lang="en-IN" b="1" dirty="0"/>
              <a:t> &lt;</a:t>
            </a:r>
            <a:r>
              <a:rPr lang="en-IN" b="1" dirty="0" err="1"/>
              <a:t>conio.h</a:t>
            </a:r>
            <a:r>
              <a:rPr lang="en-IN" b="1" dirty="0"/>
              <a:t>&gt;</a:t>
            </a:r>
          </a:p>
          <a:p>
            <a:pPr>
              <a:buFont typeface="Wingdings" panose="05000000000000000000" pitchFamily="2" charset="2"/>
              <a:buChar char="Ø"/>
            </a:pPr>
            <a:r>
              <a:rPr lang="en-IN" b="1" dirty="0"/>
              <a:t> &lt;</a:t>
            </a:r>
            <a:r>
              <a:rPr lang="en-IN" b="1" dirty="0" err="1"/>
              <a:t>ctime</a:t>
            </a:r>
            <a:r>
              <a:rPr lang="en-IN" b="1" dirty="0"/>
              <a:t>&gt;</a:t>
            </a:r>
          </a:p>
          <a:p>
            <a:pPr>
              <a:buFont typeface="Wingdings" panose="05000000000000000000" pitchFamily="2" charset="2"/>
              <a:buChar char="Ø"/>
            </a:pPr>
            <a:r>
              <a:rPr lang="en-IN" b="1" dirty="0"/>
              <a:t> &lt;</a:t>
            </a:r>
            <a:r>
              <a:rPr lang="en-IN" b="1" dirty="0" err="1"/>
              <a:t>cstdlib</a:t>
            </a:r>
            <a:r>
              <a:rPr lang="en-IN" b="1" dirty="0"/>
              <a:t>&gt;</a:t>
            </a:r>
          </a:p>
          <a:p>
            <a:pPr>
              <a:buFont typeface="Wingdings" panose="05000000000000000000" pitchFamily="2" charset="2"/>
              <a:buChar char="Ø"/>
            </a:pPr>
            <a:r>
              <a:rPr lang="en-IN" b="1" dirty="0"/>
              <a:t> &lt;vector&gt;</a:t>
            </a:r>
          </a:p>
          <a:p>
            <a:pPr>
              <a:buFont typeface="Wingdings" panose="05000000000000000000" pitchFamily="2" charset="2"/>
              <a:buChar char="Ø"/>
            </a:pPr>
            <a:r>
              <a:rPr lang="en-IN" b="1" dirty="0"/>
              <a:t> &lt;queue&gt;</a:t>
            </a:r>
          </a:p>
        </p:txBody>
      </p:sp>
      <p:sp>
        <p:nvSpPr>
          <p:cNvPr id="6" name="Content Placeholder 5">
            <a:extLst>
              <a:ext uri="{FF2B5EF4-FFF2-40B4-BE49-F238E27FC236}">
                <a16:creationId xmlns:a16="http://schemas.microsoft.com/office/drawing/2014/main" id="{9E76DDB9-21E8-19AF-B38B-DE4733B43265}"/>
              </a:ext>
            </a:extLst>
          </p:cNvPr>
          <p:cNvSpPr>
            <a:spLocks noGrp="1"/>
          </p:cNvSpPr>
          <p:nvPr>
            <p:ph sz="half" idx="2"/>
          </p:nvPr>
        </p:nvSpPr>
        <p:spPr/>
        <p:txBody>
          <a:bodyPr/>
          <a:lstStyle/>
          <a:p>
            <a:pPr>
              <a:buFont typeface="Wingdings" panose="05000000000000000000" pitchFamily="2" charset="2"/>
              <a:buChar char="Ø"/>
            </a:pPr>
            <a:r>
              <a:rPr lang="en-IN" b="1" dirty="0"/>
              <a:t> &lt;</a:t>
            </a:r>
            <a:r>
              <a:rPr lang="en-IN" b="1" dirty="0" err="1"/>
              <a:t>windows.h</a:t>
            </a:r>
            <a:r>
              <a:rPr lang="en-IN" b="1" dirty="0"/>
              <a:t>&gt;</a:t>
            </a:r>
          </a:p>
          <a:p>
            <a:pPr>
              <a:buFont typeface="Wingdings" panose="05000000000000000000" pitchFamily="2" charset="2"/>
              <a:buChar char="Ø"/>
            </a:pPr>
            <a:r>
              <a:rPr lang="en-IN" b="1" dirty="0"/>
              <a:t> &lt;thread&gt;</a:t>
            </a:r>
          </a:p>
          <a:p>
            <a:pPr>
              <a:buFont typeface="Wingdings" panose="05000000000000000000" pitchFamily="2" charset="2"/>
              <a:buChar char="Ø"/>
            </a:pPr>
            <a:r>
              <a:rPr lang="en-IN" b="1" dirty="0"/>
              <a:t> &lt;chrono&gt;</a:t>
            </a:r>
          </a:p>
          <a:p>
            <a:pPr>
              <a:buFont typeface="Wingdings" panose="05000000000000000000" pitchFamily="2" charset="2"/>
              <a:buChar char="Ø"/>
            </a:pPr>
            <a:r>
              <a:rPr lang="en-IN" b="1" dirty="0"/>
              <a:t> &lt;</a:t>
            </a:r>
            <a:r>
              <a:rPr lang="en-IN" b="1" dirty="0" err="1"/>
              <a:t>fstream</a:t>
            </a:r>
            <a:r>
              <a:rPr lang="en-IN" b="1" dirty="0"/>
              <a:t>&gt;</a:t>
            </a:r>
          </a:p>
          <a:p>
            <a:pPr>
              <a:buFont typeface="Wingdings" panose="05000000000000000000" pitchFamily="2" charset="2"/>
              <a:buChar char="Ø"/>
            </a:pPr>
            <a:r>
              <a:rPr lang="en-IN" b="1" dirty="0"/>
              <a:t> &lt;algorithm&gt;</a:t>
            </a:r>
          </a:p>
          <a:p>
            <a:pPr>
              <a:buFont typeface="Wingdings" panose="05000000000000000000" pitchFamily="2" charset="2"/>
              <a:buChar char="Ø"/>
            </a:pPr>
            <a:r>
              <a:rPr lang="en-IN" b="1" dirty="0"/>
              <a:t> &lt;stacks&gt;</a:t>
            </a:r>
          </a:p>
        </p:txBody>
      </p:sp>
    </p:spTree>
    <p:extLst>
      <p:ext uri="{BB962C8B-B14F-4D97-AF65-F5344CB8AC3E}">
        <p14:creationId xmlns:p14="http://schemas.microsoft.com/office/powerpoint/2010/main" val="34764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096DFD-5289-06F9-4428-C2EBCDBFE741}"/>
              </a:ext>
            </a:extLst>
          </p:cNvPr>
          <p:cNvSpPr>
            <a:spLocks noGrp="1"/>
          </p:cNvSpPr>
          <p:nvPr>
            <p:ph type="title"/>
          </p:nvPr>
        </p:nvSpPr>
        <p:spPr/>
        <p:txBody>
          <a:bodyPr>
            <a:normAutofit/>
          </a:bodyPr>
          <a:lstStyle/>
          <a:p>
            <a:r>
              <a:rPr lang="en-IN" sz="3600" b="1" dirty="0"/>
              <a:t>Input/Output </a:t>
            </a:r>
            <a:r>
              <a:rPr lang="en-IN" sz="3600" b="1" dirty="0">
                <a:latin typeface="Cambria Math" panose="02040503050406030204" pitchFamily="18" charset="0"/>
                <a:ea typeface="Cambria Math" panose="02040503050406030204" pitchFamily="18" charset="0"/>
              </a:rPr>
              <a:t>and</a:t>
            </a:r>
            <a:r>
              <a:rPr lang="en-IN" sz="3600" b="1" dirty="0"/>
              <a:t> Console Control:</a:t>
            </a:r>
          </a:p>
        </p:txBody>
      </p:sp>
      <p:sp>
        <p:nvSpPr>
          <p:cNvPr id="8" name="Rectangle 2">
            <a:extLst>
              <a:ext uri="{FF2B5EF4-FFF2-40B4-BE49-F238E27FC236}">
                <a16:creationId xmlns:a16="http://schemas.microsoft.com/office/drawing/2014/main" id="{2E68315A-11BD-9417-3497-945C61E4E563}"/>
              </a:ext>
            </a:extLst>
          </p:cNvPr>
          <p:cNvSpPr>
            <a:spLocks noGrp="1" noChangeArrowheads="1"/>
          </p:cNvSpPr>
          <p:nvPr>
            <p:ph idx="1"/>
          </p:nvPr>
        </p:nvSpPr>
        <p:spPr bwMode="auto">
          <a:xfrm>
            <a:off x="1295402" y="2360305"/>
            <a:ext cx="8677247"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 &lt;iostream&gt;</a:t>
            </a:r>
            <a:r>
              <a:rPr kumimoji="0" lang="en-US" altLang="en-US" b="0" i="0" u="none" strike="noStrike" cap="none" normalizeH="0" baseline="0" dirty="0">
                <a:ln>
                  <a:noFill/>
                </a:ln>
                <a:solidFill>
                  <a:schemeClr val="tx1"/>
                </a:solidFill>
                <a:effectLst/>
              </a:rPr>
              <a:t>:  Standard input/output for printing and reading.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 &lt;</a:t>
            </a:r>
            <a:r>
              <a:rPr kumimoji="0" lang="en-US" altLang="en-US" b="0" i="0" u="none" strike="noStrike" cap="none" normalizeH="0" baseline="0" dirty="0" err="1">
                <a:ln>
                  <a:noFill/>
                </a:ln>
                <a:solidFill>
                  <a:schemeClr val="tx1"/>
                </a:solidFill>
                <a:effectLst/>
                <a:latin typeface="Arial Unicode MS"/>
              </a:rPr>
              <a:t>conio.h</a:t>
            </a:r>
            <a:r>
              <a:rPr kumimoji="0" lang="en-US" altLang="en-US" b="0" i="0" u="none" strike="noStrike" cap="none" normalizeH="0" baseline="0" dirty="0">
                <a:ln>
                  <a:noFill/>
                </a:ln>
                <a:solidFill>
                  <a:schemeClr val="tx1"/>
                </a:solidFill>
                <a:effectLst/>
                <a:latin typeface="Arial Unicode MS"/>
              </a:rPr>
              <a:t>&gt;</a:t>
            </a:r>
            <a:r>
              <a:rPr kumimoji="0" lang="en-US" altLang="en-US" b="0" i="0" u="none" strike="noStrike" cap="none" normalizeH="0" baseline="0" dirty="0">
                <a:ln>
                  <a:noFill/>
                </a:ln>
                <a:solidFill>
                  <a:schemeClr val="tx1"/>
                </a:solidFill>
                <a:effectLst/>
              </a:rPr>
              <a:t>:  Detects keypresses without Enter (used for jump, shoot)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 &lt;</a:t>
            </a:r>
            <a:r>
              <a:rPr kumimoji="0" lang="en-US" altLang="en-US" b="0" i="0" u="none" strike="noStrike" cap="none" normalizeH="0" baseline="0" dirty="0" err="1">
                <a:ln>
                  <a:noFill/>
                </a:ln>
                <a:solidFill>
                  <a:schemeClr val="tx1"/>
                </a:solidFill>
                <a:effectLst/>
                <a:latin typeface="Arial Unicode MS"/>
              </a:rPr>
              <a:t>windows.h</a:t>
            </a:r>
            <a:r>
              <a:rPr kumimoji="0" lang="en-US" altLang="en-US" b="0" i="0" u="none" strike="noStrike" cap="none" normalizeH="0" baseline="0" dirty="0">
                <a:ln>
                  <a:noFill/>
                </a:ln>
                <a:solidFill>
                  <a:schemeClr val="tx1"/>
                </a:solidFill>
                <a:effectLst/>
                <a:latin typeface="Arial Unicode MS"/>
              </a:rPr>
              <a:t>&gt;</a:t>
            </a:r>
            <a:r>
              <a:rPr kumimoji="0" lang="en-US" altLang="en-US" b="0" i="0" u="none" strike="noStrike" cap="none" normalizeH="0" baseline="0" dirty="0">
                <a:ln>
                  <a:noFill/>
                </a:ln>
                <a:solidFill>
                  <a:schemeClr val="tx1"/>
                </a:solidFill>
                <a:effectLst/>
              </a:rPr>
              <a:t>: Screen control, cursor movement, delay with Sleep()</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028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78B9-984C-2D26-BF0F-A9C0A64548C3}"/>
              </a:ext>
            </a:extLst>
          </p:cNvPr>
          <p:cNvSpPr>
            <a:spLocks noGrp="1"/>
          </p:cNvSpPr>
          <p:nvPr>
            <p:ph type="title"/>
          </p:nvPr>
        </p:nvSpPr>
        <p:spPr/>
        <p:txBody>
          <a:bodyPr/>
          <a:lstStyle/>
          <a:p>
            <a:r>
              <a:rPr lang="en-IN" dirty="0">
                <a:latin typeface="Cambria Math" panose="02040503050406030204" pitchFamily="18" charset="0"/>
                <a:ea typeface="Cambria Math" panose="02040503050406030204" pitchFamily="18" charset="0"/>
              </a:rPr>
              <a:t>Timing and Random Events: </a:t>
            </a:r>
          </a:p>
        </p:txBody>
      </p:sp>
      <p:sp>
        <p:nvSpPr>
          <p:cNvPr id="4" name="Rectangle 1">
            <a:extLst>
              <a:ext uri="{FF2B5EF4-FFF2-40B4-BE49-F238E27FC236}">
                <a16:creationId xmlns:a16="http://schemas.microsoft.com/office/drawing/2014/main" id="{12E08BED-8EA1-F937-B8DB-A8DCBCC9E009}"/>
              </a:ext>
            </a:extLst>
          </p:cNvPr>
          <p:cNvSpPr>
            <a:spLocks noGrp="1" noChangeArrowheads="1"/>
          </p:cNvSpPr>
          <p:nvPr>
            <p:ph idx="1"/>
          </p:nvPr>
        </p:nvSpPr>
        <p:spPr bwMode="auto">
          <a:xfrm>
            <a:off x="1295402" y="2180781"/>
            <a:ext cx="9022791"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 &lt;</a:t>
            </a:r>
            <a:r>
              <a:rPr kumimoji="0" lang="en-US" altLang="en-US" b="0" i="0" u="none" strike="noStrike" cap="none" normalizeH="0" baseline="0" dirty="0" err="1">
                <a:ln>
                  <a:noFill/>
                </a:ln>
                <a:solidFill>
                  <a:schemeClr val="tx1"/>
                </a:solidFill>
                <a:effectLst/>
                <a:latin typeface="Arial Unicode MS"/>
              </a:rPr>
              <a:t>ctime</a:t>
            </a:r>
            <a:r>
              <a:rPr kumimoji="0" lang="en-US" altLang="en-US" b="0" i="0" u="none" strike="noStrike" cap="none" normalizeH="0" baseline="0" dirty="0">
                <a:ln>
                  <a:noFill/>
                </a:ln>
                <a:solidFill>
                  <a:schemeClr val="tx1"/>
                </a:solidFill>
                <a:effectLst/>
                <a:latin typeface="Arial Unicode MS"/>
              </a:rPr>
              <a:t>&gt;</a:t>
            </a:r>
            <a:r>
              <a:rPr kumimoji="0" lang="en-US" altLang="en-US" b="0" i="0" u="none" strike="noStrike" cap="none" normalizeH="0" baseline="0" dirty="0">
                <a:ln>
                  <a:noFill/>
                </a:ln>
                <a:solidFill>
                  <a:schemeClr val="tx1"/>
                </a:solidFill>
                <a:effectLst/>
              </a:rPr>
              <a:t>: Used to format date and time information randomly.</a:t>
            </a: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 &lt;</a:t>
            </a:r>
            <a:r>
              <a:rPr kumimoji="0" lang="en-US" altLang="en-US" b="0" i="0" u="none" strike="noStrike" cap="none" normalizeH="0" baseline="0" dirty="0" err="1">
                <a:ln>
                  <a:noFill/>
                </a:ln>
                <a:solidFill>
                  <a:schemeClr val="tx1"/>
                </a:solidFill>
                <a:effectLst/>
                <a:latin typeface="Arial Unicode MS"/>
              </a:rPr>
              <a:t>cstdlib</a:t>
            </a:r>
            <a:r>
              <a:rPr kumimoji="0" lang="en-US" altLang="en-US" b="0" i="0" u="none" strike="noStrike" cap="none" normalizeH="0" baseline="0" dirty="0">
                <a:ln>
                  <a:noFill/>
                </a:ln>
                <a:solidFill>
                  <a:schemeClr val="tx1"/>
                </a:solidFill>
                <a:effectLst/>
                <a:latin typeface="Arial Unicode MS"/>
              </a:rPr>
              <a:t>&gt;</a:t>
            </a:r>
            <a:r>
              <a:rPr kumimoji="0" lang="en-US" altLang="en-US" b="0" i="0" u="none" strike="noStrike" cap="none" normalizeH="0" baseline="0" dirty="0">
                <a:ln>
                  <a:noFill/>
                </a:ln>
                <a:solidFill>
                  <a:schemeClr val="tx1"/>
                </a:solidFill>
                <a:effectLst/>
              </a:rPr>
              <a:t>: Generate random numbers and process control.</a:t>
            </a: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 &lt;chrono&gt;</a:t>
            </a:r>
            <a:r>
              <a:rPr kumimoji="0" lang="en-US" altLang="en-US" b="0" i="0" u="none" strike="noStrike" cap="none" normalizeH="0" baseline="0" dirty="0">
                <a:ln>
                  <a:noFill/>
                </a:ln>
                <a:solidFill>
                  <a:schemeClr val="tx1"/>
                </a:solidFill>
                <a:effectLst/>
              </a:rPr>
              <a:t>: Create precise frame delays, countdown timers </a:t>
            </a:r>
            <a:r>
              <a:rPr kumimoji="0" lang="en-US" altLang="en-US" b="0" i="0" u="none" strike="noStrike" cap="none" normalizeH="0" baseline="0" dirty="0" err="1">
                <a:ln>
                  <a:noFill/>
                </a:ln>
                <a:solidFill>
                  <a:schemeClr val="tx1"/>
                </a:solidFill>
                <a:effectLst/>
              </a:rPr>
              <a:t>etc</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 &lt;thread&gt;</a:t>
            </a:r>
            <a:r>
              <a:rPr kumimoji="0" lang="en-US" altLang="en-US" b="0" i="0" u="none" strike="noStrike" cap="none" normalizeH="0" baseline="0" dirty="0">
                <a:ln>
                  <a:noFill/>
                </a:ln>
                <a:solidFill>
                  <a:schemeClr val="tx1"/>
                </a:solidFill>
                <a:effectLst/>
              </a:rPr>
              <a:t>: Enable multitasking (e.g., move enemies while reading input)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660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F25AB-6B66-2E8B-8B97-19214B467D48}"/>
              </a:ext>
            </a:extLst>
          </p:cNvPr>
          <p:cNvSpPr>
            <a:spLocks noGrp="1"/>
          </p:cNvSpPr>
          <p:nvPr>
            <p:ph type="title"/>
          </p:nvPr>
        </p:nvSpPr>
        <p:spPr/>
        <p:txBody>
          <a:bodyPr/>
          <a:lstStyle/>
          <a:p>
            <a:r>
              <a:rPr lang="en-IN" dirty="0"/>
              <a:t>Data Structures for Game Logic:</a:t>
            </a:r>
          </a:p>
        </p:txBody>
      </p:sp>
      <p:sp>
        <p:nvSpPr>
          <p:cNvPr id="4" name="Rectangle 1">
            <a:extLst>
              <a:ext uri="{FF2B5EF4-FFF2-40B4-BE49-F238E27FC236}">
                <a16:creationId xmlns:a16="http://schemas.microsoft.com/office/drawing/2014/main" id="{096A9DCC-2928-3AD6-5467-1D5ECF726810}"/>
              </a:ext>
            </a:extLst>
          </p:cNvPr>
          <p:cNvSpPr>
            <a:spLocks noGrp="1" noChangeArrowheads="1"/>
          </p:cNvSpPr>
          <p:nvPr>
            <p:ph idx="1"/>
          </p:nvPr>
        </p:nvSpPr>
        <p:spPr bwMode="auto">
          <a:xfrm>
            <a:off x="1295402" y="2438963"/>
            <a:ext cx="7415556"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 &lt;vector&gt;</a:t>
            </a:r>
            <a:r>
              <a:rPr kumimoji="0" lang="en-US" altLang="en-US" b="0" i="0" u="none" strike="noStrike" cap="none" normalizeH="0" baseline="0" dirty="0">
                <a:ln>
                  <a:noFill/>
                </a:ln>
                <a:solidFill>
                  <a:schemeClr val="tx1"/>
                </a:solidFill>
                <a:effectLst/>
              </a:rPr>
              <a:t>: Store pipes, bullets, enemies, etc.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 &lt;queue&gt;</a:t>
            </a:r>
            <a:r>
              <a:rPr kumimoji="0" lang="en-US" altLang="en-US" b="0" i="0" u="none" strike="noStrike" cap="none" normalizeH="0" baseline="0" dirty="0">
                <a:ln>
                  <a:noFill/>
                </a:ln>
                <a:solidFill>
                  <a:schemeClr val="tx1"/>
                </a:solidFill>
                <a:effectLst/>
              </a:rPr>
              <a:t>: Manage event/attack sequences in boss fight.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 &lt;stack&gt;</a:t>
            </a:r>
            <a:r>
              <a:rPr kumimoji="0" lang="en-US" altLang="en-US" b="0" i="0" u="none" strike="noStrike" cap="none" normalizeH="0" baseline="0" dirty="0">
                <a:ln>
                  <a:noFill/>
                </a:ln>
                <a:solidFill>
                  <a:schemeClr val="tx1"/>
                </a:solidFill>
                <a:effectLst/>
              </a:rPr>
              <a:t>: Store player moves or action history (undo logic)</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6933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15EDE-444E-E8A0-00CD-E93C6FCEB59C}"/>
              </a:ext>
            </a:extLst>
          </p:cNvPr>
          <p:cNvSpPr>
            <a:spLocks noGrp="1"/>
          </p:cNvSpPr>
          <p:nvPr>
            <p:ph type="title"/>
          </p:nvPr>
        </p:nvSpPr>
        <p:spPr/>
        <p:txBody>
          <a:bodyPr/>
          <a:lstStyle/>
          <a:p>
            <a:r>
              <a:rPr lang="en-IN" dirty="0"/>
              <a:t>Strings, Maps and Algorithm: </a:t>
            </a:r>
          </a:p>
        </p:txBody>
      </p:sp>
      <p:sp>
        <p:nvSpPr>
          <p:cNvPr id="4" name="Rectangle 1">
            <a:extLst>
              <a:ext uri="{FF2B5EF4-FFF2-40B4-BE49-F238E27FC236}">
                <a16:creationId xmlns:a16="http://schemas.microsoft.com/office/drawing/2014/main" id="{1A524A30-FE5D-944C-6C8A-67BFA3AC10A5}"/>
              </a:ext>
            </a:extLst>
          </p:cNvPr>
          <p:cNvSpPr>
            <a:spLocks noGrp="1" noChangeArrowheads="1"/>
          </p:cNvSpPr>
          <p:nvPr>
            <p:ph idx="1"/>
          </p:nvPr>
        </p:nvSpPr>
        <p:spPr bwMode="auto">
          <a:xfrm>
            <a:off x="1295402" y="2328885"/>
            <a:ext cx="743498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 &lt;string&gt;</a:t>
            </a:r>
            <a:r>
              <a:rPr kumimoji="0" lang="en-US" altLang="en-US" b="0" i="0" u="none" strike="noStrike" cap="none" normalizeH="0" baseline="0" dirty="0">
                <a:ln>
                  <a:noFill/>
                </a:ln>
                <a:solidFill>
                  <a:schemeClr val="tx1"/>
                </a:solidFill>
                <a:effectLst/>
              </a:rPr>
              <a:t>: Display player name, messages.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 &lt;map&gt;</a:t>
            </a:r>
            <a:r>
              <a:rPr kumimoji="0" lang="en-US" altLang="en-US" b="0" i="0" u="none" strike="noStrike" cap="none" normalizeH="0" baseline="0" dirty="0">
                <a:ln>
                  <a:noFill/>
                </a:ln>
                <a:solidFill>
                  <a:schemeClr val="tx1"/>
                </a:solidFill>
                <a:effectLst/>
              </a:rPr>
              <a:t>: Map enemy names to attack types or power levels.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 &lt;algorithm&gt;</a:t>
            </a:r>
            <a:r>
              <a:rPr kumimoji="0" lang="en-US" altLang="en-US" b="0" i="0" u="none" strike="noStrike" cap="none" normalizeH="0" baseline="0" dirty="0">
                <a:ln>
                  <a:noFill/>
                </a:ln>
                <a:solidFill>
                  <a:schemeClr val="tx1"/>
                </a:solidFill>
                <a:effectLst/>
              </a:rPr>
              <a:t>: Sort/search game data (e.g., high scores)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1906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6BFFAC-A5A8-BE4D-0504-CEFC6A5112EA}"/>
              </a:ext>
            </a:extLst>
          </p:cNvPr>
          <p:cNvSpPr>
            <a:spLocks noGrp="1"/>
          </p:cNvSpPr>
          <p:nvPr>
            <p:ph type="title"/>
          </p:nvPr>
        </p:nvSpPr>
        <p:spPr/>
        <p:txBody>
          <a:bodyPr/>
          <a:lstStyle/>
          <a:p>
            <a:r>
              <a:rPr lang="en-IN" dirty="0">
                <a:latin typeface="Algerian" panose="04020705040A02060702" pitchFamily="82" charset="0"/>
              </a:rPr>
              <a:t>CONCLUSION: </a:t>
            </a:r>
          </a:p>
        </p:txBody>
      </p:sp>
      <p:sp>
        <p:nvSpPr>
          <p:cNvPr id="5" name="Content Placeholder 4">
            <a:extLst>
              <a:ext uri="{FF2B5EF4-FFF2-40B4-BE49-F238E27FC236}">
                <a16:creationId xmlns:a16="http://schemas.microsoft.com/office/drawing/2014/main" id="{98F4478E-CA24-681D-807C-CC4A7E42E3E2}"/>
              </a:ext>
            </a:extLst>
          </p:cNvPr>
          <p:cNvSpPr>
            <a:spLocks noGrp="1"/>
          </p:cNvSpPr>
          <p:nvPr>
            <p:ph idx="1"/>
          </p:nvPr>
        </p:nvSpPr>
        <p:spPr/>
        <p:txBody>
          <a:bodyPr>
            <a:normAutofit/>
          </a:bodyPr>
          <a:lstStyle/>
          <a:p>
            <a:pPr marL="0" indent="0">
              <a:buNone/>
            </a:pPr>
            <a:r>
              <a:rPr lang="en-US" sz="2800" dirty="0"/>
              <a:t>“ This game demonstrates how core data structures like arrays, queues, stacks, and graphs can be effectively used to build fun and interactive gameplay, combining logic with creativity in C++.”</a:t>
            </a:r>
          </a:p>
          <a:p>
            <a:pPr marL="0" indent="0">
              <a:buNone/>
            </a:pPr>
            <a:r>
              <a:rPr lang="en-US" sz="2800" b="1" dirty="0"/>
              <a:t>Note: </a:t>
            </a:r>
            <a:r>
              <a:rPr lang="en-US" sz="2800" dirty="0"/>
              <a:t>some features are yet to be added to the final version of the game. The contents of the game may or may not change. Thus,  this ppt concludes our ides for the DSA assignment!....</a:t>
            </a:r>
            <a:endParaRPr lang="en-IN" sz="2800" dirty="0"/>
          </a:p>
        </p:txBody>
      </p:sp>
    </p:spTree>
    <p:extLst>
      <p:ext uri="{BB962C8B-B14F-4D97-AF65-F5344CB8AC3E}">
        <p14:creationId xmlns:p14="http://schemas.microsoft.com/office/powerpoint/2010/main" val="1191927480"/>
      </p:ext>
    </p:extLst>
  </p:cSld>
  <p:clrMapOvr>
    <a:masterClrMapping/>
  </p:clrMapOvr>
</p:sld>
</file>

<file path=ppt/theme/_rels/them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1" Type="http://schemas.openxmlformats.org/officeDocument/2006/relationships/image" Target="../media/image10.jpeg"/></Relationships>
</file>

<file path=ppt/theme/theme1.xml><?xml version="1.0" encoding="utf-8"?>
<a:theme xmlns:a="http://schemas.openxmlformats.org/drawingml/2006/main" name="1_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4.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5.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