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80" r:id="rId4"/>
    <p:sldId id="263" r:id="rId5"/>
    <p:sldId id="330" r:id="rId6"/>
    <p:sldId id="262" r:id="rId7"/>
    <p:sldId id="315" r:id="rId8"/>
    <p:sldId id="318" r:id="rId9"/>
    <p:sldId id="323" r:id="rId10"/>
    <p:sldId id="329" r:id="rId11"/>
    <p:sldId id="271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1D6"/>
    <a:srgbClr val="FEB71A"/>
    <a:srgbClr val="72A7C0"/>
    <a:srgbClr val="705E5F"/>
    <a:srgbClr val="CC82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7BB25-EA28-458C-9BEB-E185ECB03206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C60F1-D9D7-452D-8F51-4FED64DC93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4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6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Developing an AI-based model</a:t>
            </a:r>
            <a:r>
              <a:rPr lang="en-US" dirty="0"/>
              <a:t> that can accurately classify satellite images as wildfire or non-wildfire.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Enhancing prediction accuracy</a:t>
            </a:r>
            <a:r>
              <a:rPr lang="en-US" dirty="0"/>
              <a:t> using deep learning techniques like Convolutional Neural Networks (CNNs).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Supporting emergency response teams</a:t>
            </a:r>
            <a:r>
              <a:rPr lang="en-US" dirty="0"/>
              <a:t> by integrating real-time satellite image analysis for quick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NASA’s Fire Information for Resource Management System (FIRMS) provides real-time fire alerts, helping authorities respond faster.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B6F4-15E5-29DD-1C74-2FF065D1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6615B-0B21-3332-F9F6-81D38250A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8054D-3B2B-BC39-7C18-E7BCB0EC3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23683-750C-A755-8A1B-7FA658989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Traditional wildfire detection methods rely on meteorological data, such as temperature, humidity, and wind speed, which often lack real-time accuracy.</a:t>
            </a:r>
          </a:p>
          <a:p>
            <a:pPr>
              <a:buNone/>
            </a:pPr>
            <a:r>
              <a:rPr lang="en-US" dirty="0"/>
              <a:t>Satellite-based monitoring provides large-scale coverage but requires AI-driven models to analyze vast amounts of image data efficiently.</a:t>
            </a:r>
          </a:p>
          <a:p>
            <a:pPr>
              <a:buNone/>
            </a:pPr>
            <a:r>
              <a:rPr lang="en-US" b="1" dirty="0"/>
              <a:t>Deep learning models</a:t>
            </a:r>
            <a:r>
              <a:rPr lang="en-US" dirty="0"/>
              <a:t> like CNNs have shown remarkable success in classifying images, making them an ideal choice for wildfire detection.</a:t>
            </a:r>
          </a:p>
          <a:p>
            <a:r>
              <a:rPr lang="en-US" b="1" dirty="0"/>
              <a:t>Example:</a:t>
            </a:r>
            <a:r>
              <a:rPr lang="en-US" dirty="0"/>
              <a:t> Google’s AI-powered wildfire detection system uses satellite images to track fires and send alerts, reducing disaster response times.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Face detection(AdaBoost classifier) and extraction of facial landmarks(68) were done using the face-alignment method available in PyTorch package.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2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trained model demonstrated </a:t>
            </a:r>
            <a:r>
              <a:rPr lang="en-US" b="1" dirty="0"/>
              <a:t>high accuracy and reliability</a:t>
            </a:r>
            <a:r>
              <a:rPr lang="en-US" dirty="0"/>
              <a:t> in wildfire classification: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Overall Accuracy:</a:t>
            </a:r>
            <a:r>
              <a:rPr lang="en-US" dirty="0"/>
              <a:t> </a:t>
            </a:r>
            <a:r>
              <a:rPr lang="en-US" b="1" dirty="0"/>
              <a:t>91%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Classification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Precision:</a:t>
            </a:r>
            <a:r>
              <a:rPr lang="en-US" dirty="0"/>
              <a:t> 99% (Non-wildfire), 87% (Wildfire)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Recall:</a:t>
            </a:r>
            <a:r>
              <a:rPr lang="en-US" dirty="0"/>
              <a:t> 82% (Non-wildfire), 99% (Wildfire)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F1-Score:</a:t>
            </a:r>
            <a:r>
              <a:rPr lang="en-US" dirty="0"/>
              <a:t> 90% (Non-wildfire), 93% (Wildfire)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effectively distinguishes between wildfire and non-wildfire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recall for wildfire cases ensures fewer false negatives, making it suitable for real-time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Minor misclassifications in smoke-covered areas indicate potential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The model correctly classified </a:t>
            </a:r>
            <a:r>
              <a:rPr lang="en-US" b="1" dirty="0"/>
              <a:t>6,300 test samples</a:t>
            </a:r>
            <a:r>
              <a:rPr lang="en-US" dirty="0"/>
              <a:t>, proving its effectiveness in large-scale wildfire detection.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C60F1-D9D7-452D-8F51-4FED64DC932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83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6AF33-FE8D-0F43-AD85-A52C3F99ED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0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406776"/>
            <a:ext cx="109728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3400"/>
            <a:ext cx="8534400" cy="1752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F0F3-24E1-4FEA-9150-3ED778817A4D}" type="datetimeFigureOut">
              <a:rPr lang="en-US"/>
              <a:pPr>
                <a:defRPr/>
              </a:pPr>
              <a:t>5/2/2025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846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B44BC7-56F9-4E43-ADAF-DDFD7D739370}" type="datetimeFigureOut">
              <a:rPr lang="en-US"/>
              <a:pPr>
                <a:defRPr/>
              </a:pPr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F66FE96-7082-4275-8480-8E137B342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BC88B-1D0C-43DE-B958-659244EAF7DF}" type="datetimeFigureOut">
              <a:rPr lang="en-US"/>
              <a:pPr>
                <a:defRPr/>
              </a:pPr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F8F53CE-C738-412C-BB10-594FF92FA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192A-E72E-4314-BE6A-1F0A319E599B}" type="datetimeFigureOut">
              <a:rPr lang="en-US"/>
              <a:pPr>
                <a:defRPr/>
              </a:pPr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9FE80B-D460-4A0B-ABF9-C8BCEBDFD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10A440-C240-4BC4-A0FF-554628E557D7}" type="datetimeFigureOut">
              <a:rPr lang="en-US"/>
              <a:pPr>
                <a:defRPr/>
              </a:pPr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4EC7972-CB53-45A8-AF6F-23D870EDF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 txBox="1">
            <a:spLocks/>
          </p:cNvSpPr>
          <p:nvPr userDrawn="1"/>
        </p:nvSpPr>
        <p:spPr>
          <a:xfrm>
            <a:off x="203200" y="6432550"/>
            <a:ext cx="1117600" cy="501650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2073121-80F2-4A27-A972-3FCE9B2C70D8}" type="slidenum">
              <a:rPr lang="en-US" sz="12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2968" y="274639"/>
            <a:ext cx="11332633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6800" y="63246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034C992-68AD-4F2E-8AAE-90B6BB4DC0D4}" type="datetimeFigureOut">
              <a:rPr lang="en-US"/>
              <a:pPr>
                <a:defRPr/>
              </a:pPr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fontAlgn="base">
        <a:lnSpc>
          <a:spcPct val="90000"/>
        </a:lnSpc>
        <a:spcBef>
          <a:spcPts val="600"/>
        </a:spcBef>
        <a:spcAft>
          <a:spcPts val="600"/>
        </a:spcAft>
        <a:buClr>
          <a:srgbClr val="FFC000"/>
        </a:buClr>
        <a:buFont typeface="Arial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lnSpc>
          <a:spcPct val="90000"/>
        </a:lnSpc>
        <a:spcBef>
          <a:spcPts val="400"/>
        </a:spcBef>
        <a:spcAft>
          <a:spcPts val="400"/>
        </a:spcAft>
        <a:buClr>
          <a:srgbClr val="FFC0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2pPr>
      <a:lvl3pPr marL="1143000" indent="-228600" algn="l" rtl="0" fontAlgn="base">
        <a:lnSpc>
          <a:spcPct val="90000"/>
        </a:lnSpc>
        <a:spcBef>
          <a:spcPts val="350"/>
        </a:spcBef>
        <a:spcAft>
          <a:spcPts val="350"/>
        </a:spcAft>
        <a:buClr>
          <a:srgbClr val="FFC000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067475" TargetMode="External"/><Relationship Id="rId2" Type="http://schemas.openxmlformats.org/officeDocument/2006/relationships/hyperlink" Target="https://www.kaggle.com/datasets/abdelghaniaaba/wildfire-prediction-dataset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10465865" TargetMode="External"/><Relationship Id="rId4" Type="http://schemas.openxmlformats.org/officeDocument/2006/relationships/hyperlink" Target="https://ieeexplore.ieee.org/document/955490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95249" y="1342291"/>
            <a:ext cx="12001500" cy="147710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Wildfire Prediction Using Satellite Imagery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71096" y="3597342"/>
            <a:ext cx="11649807" cy="211894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200" b="1" dirty="0">
                <a:latin typeface="Arial" charset="0"/>
                <a:cs typeface="Arial" charset="0"/>
              </a:rPr>
              <a:t>Presenter Names</a:t>
            </a:r>
          </a:p>
          <a:p>
            <a:pPr algn="ctr"/>
            <a:r>
              <a:rPr lang="en-US" sz="2900" dirty="0">
                <a:latin typeface="Arial" charset="0"/>
                <a:cs typeface="Arial" charset="0"/>
              </a:rPr>
              <a:t>Fnu Mohammed Abdul Wali Farooqui </a:t>
            </a:r>
          </a:p>
          <a:p>
            <a:pPr algn="ctr"/>
            <a:r>
              <a:rPr lang="en-US" sz="2900" dirty="0">
                <a:latin typeface="Arial" charset="0"/>
                <a:cs typeface="Arial" charset="0"/>
              </a:rPr>
              <a:t>Boluwatife Olumide Blessing </a:t>
            </a:r>
            <a:r>
              <a:rPr lang="en-US" sz="2900" dirty="0" err="1">
                <a:latin typeface="Arial" charset="0"/>
                <a:cs typeface="Arial" charset="0"/>
              </a:rPr>
              <a:t>Alagba</a:t>
            </a:r>
            <a:endParaRPr lang="en-US" sz="2900" dirty="0">
              <a:latin typeface="Arial" charset="0"/>
              <a:cs typeface="Arial" charset="0"/>
            </a:endParaRPr>
          </a:p>
          <a:p>
            <a:pPr algn="ctr"/>
            <a:r>
              <a:rPr lang="en-US" sz="2900" dirty="0">
                <a:latin typeface="Arial" charset="0"/>
                <a:cs typeface="Arial" charset="0"/>
              </a:rPr>
              <a:t>Vinu Preetham Bandi</a:t>
            </a:r>
          </a:p>
          <a:p>
            <a:pPr algn="ctr"/>
            <a:r>
              <a:rPr lang="en-US" sz="2900" dirty="0">
                <a:latin typeface="Arial" charset="0"/>
                <a:cs typeface="Arial" charset="0"/>
              </a:rPr>
              <a:t>Wichita state University, Wichita, USA</a:t>
            </a:r>
            <a:r>
              <a:rPr lang="en-US" dirty="0">
                <a:latin typeface="Arial" charset="0"/>
                <a:cs typeface="Arial" charset="0"/>
              </a:rPr>
              <a:t>. </a:t>
            </a:r>
          </a:p>
          <a:p>
            <a:pPr algn="ctr"/>
            <a:r>
              <a:rPr lang="en-US" dirty="0">
                <a:latin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63A99-6DD8-2A06-4CFA-C31A4C365852}"/>
              </a:ext>
            </a:extLst>
          </p:cNvPr>
          <p:cNvSpPr txBox="1"/>
          <p:nvPr/>
        </p:nvSpPr>
        <p:spPr>
          <a:xfrm>
            <a:off x="3048760" y="2926962"/>
            <a:ext cx="6688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i="1" dirty="0"/>
              <a:t>A Deep Learning Approach to Wildfire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108F-49A4-FD4B-CA31-021824E4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1"/>
            <a:ext cx="11914631" cy="4864607"/>
          </a:xfrm>
        </p:spPr>
        <p:txBody>
          <a:bodyPr/>
          <a:lstStyle/>
          <a:p>
            <a:pPr marL="0" indent="0" algn="just">
              <a:buNone/>
            </a:pPr>
            <a:endParaRPr lang="en-US" sz="1200" b="0" i="0" u="none" strike="noStrike" baseline="0" dirty="0"/>
          </a:p>
          <a:p>
            <a:pPr marL="0" indent="0" algn="just">
              <a:buNone/>
            </a:pPr>
            <a:endParaRPr lang="fr-FR" sz="1200" b="0" i="0" u="none" strike="noStrike" baseline="0" dirty="0"/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endParaRPr lang="en-US" sz="1200" b="0" i="0" u="none" strike="noStrike" baseline="0" dirty="0"/>
          </a:p>
          <a:p>
            <a:pPr marL="0" indent="0" algn="just">
              <a:buNone/>
            </a:pPr>
            <a:endParaRPr lang="it-IT" sz="1200" b="0" i="0" u="none" strike="noStrike" baseline="0" dirty="0"/>
          </a:p>
          <a:p>
            <a:endParaRPr lang="en-US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934A56-0413-AA4A-3461-084BC34A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74638"/>
            <a:ext cx="11333162" cy="846137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88903CDD-F7CB-6A87-83C5-0197D93A1FC5}"/>
              </a:ext>
            </a:extLst>
          </p:cNvPr>
          <p:cNvSpPr txBox="1">
            <a:spLocks/>
          </p:cNvSpPr>
          <p:nvPr/>
        </p:nvSpPr>
        <p:spPr bwMode="auto">
          <a:xfrm>
            <a:off x="452284" y="1874840"/>
            <a:ext cx="11333315" cy="470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350"/>
              </a:spcBef>
              <a:spcAft>
                <a:spcPts val="350"/>
              </a:spcAft>
              <a:buClr>
                <a:srgbClr val="FFC000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Dataset</a:t>
            </a:r>
          </a:p>
          <a:p>
            <a:pPr algn="just"/>
            <a:r>
              <a:rPr lang="en-US" sz="2000" dirty="0">
                <a:hlinkClick r:id="rId2"/>
              </a:rPr>
              <a:t>Wildfire Prediction Dataset (Satellite Images)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Research papers</a:t>
            </a:r>
          </a:p>
          <a:p>
            <a:pPr algn="just"/>
            <a:r>
              <a:rPr lang="en-US" sz="2000" dirty="0">
                <a:hlinkClick r:id="rId3"/>
              </a:rPr>
              <a:t>https://ieeexplore.ieee.org/document/9067475</a:t>
            </a:r>
            <a:endParaRPr lang="en-US" sz="2000" dirty="0"/>
          </a:p>
          <a:p>
            <a:pPr algn="just"/>
            <a:r>
              <a:rPr lang="en-US" sz="2000" dirty="0">
                <a:hlinkClick r:id="rId4"/>
              </a:rPr>
              <a:t>https://ieeexplore.ieee.org/document/9554904</a:t>
            </a:r>
            <a:endParaRPr lang="en-US" sz="2000" dirty="0"/>
          </a:p>
          <a:p>
            <a:pPr algn="just"/>
            <a:r>
              <a:rPr lang="en-US" sz="2000" dirty="0">
                <a:hlinkClick r:id="rId5"/>
              </a:rPr>
              <a:t>https://ieeexplore.ieee.org/document/10465865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Existing Systems</a:t>
            </a:r>
          </a:p>
          <a:p>
            <a:pPr algn="just"/>
            <a:r>
              <a:rPr lang="en-US" sz="1800" dirty="0"/>
              <a:t>NASA FIRMS (Fire Information for Resource Management System)</a:t>
            </a:r>
          </a:p>
          <a:p>
            <a:pPr algn="just"/>
            <a:r>
              <a:rPr lang="en-US" sz="1800" dirty="0"/>
              <a:t>Canada's Wildfire Information System (CWIS)</a:t>
            </a:r>
          </a:p>
          <a:p>
            <a:pPr marL="0" indent="0" algn="just">
              <a:buNone/>
            </a:pPr>
            <a:r>
              <a:rPr lang="en-US" sz="2000" dirty="0"/>
              <a:t>Some Sites from Which Data Taken</a:t>
            </a:r>
          </a:p>
          <a:p>
            <a:pPr marL="0" indent="0" algn="just">
              <a:buNone/>
            </a:pPr>
            <a:r>
              <a:rPr lang="en-US" sz="2000" dirty="0"/>
              <a:t>	NASA,WORLDVIEW</a:t>
            </a:r>
          </a:p>
        </p:txBody>
      </p:sp>
    </p:spTree>
    <p:extLst>
      <p:ext uri="{BB962C8B-B14F-4D97-AF65-F5344CB8AC3E}">
        <p14:creationId xmlns:p14="http://schemas.microsoft.com/office/powerpoint/2010/main" val="192417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BBF7-08DF-614A-B423-E5EDD78CE6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796" y="2935165"/>
            <a:ext cx="11878408" cy="9876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523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DCD2-5FD9-3C4F-AFDF-44E0355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387E5-A80C-B54A-9010-1FF03356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1943342"/>
            <a:ext cx="10972800" cy="4525963"/>
          </a:xfrm>
        </p:spPr>
        <p:txBody>
          <a:bodyPr/>
          <a:lstStyle/>
          <a:p>
            <a:pPr algn="just"/>
            <a:r>
              <a:rPr lang="en-US" sz="2400" dirty="0"/>
              <a:t>Introduction: Overview of wildfires and Machine Learning</a:t>
            </a:r>
          </a:p>
          <a:p>
            <a:pPr algn="just"/>
            <a:r>
              <a:rPr lang="en-US" sz="2400" dirty="0"/>
              <a:t>Objectives: Goals of the project</a:t>
            </a:r>
          </a:p>
          <a:p>
            <a:pPr algn="just"/>
            <a:r>
              <a:rPr lang="en-US" sz="2400" dirty="0"/>
              <a:t>Related work: Existing research context</a:t>
            </a:r>
          </a:p>
          <a:p>
            <a:pPr algn="just"/>
            <a:r>
              <a:rPr lang="en-US" sz="2400" dirty="0"/>
              <a:t>Methodology: Data and model approach</a:t>
            </a:r>
          </a:p>
          <a:p>
            <a:pPr algn="just"/>
            <a:r>
              <a:rPr lang="en-US" sz="2400" dirty="0"/>
              <a:t>Results: Performance metrics</a:t>
            </a:r>
          </a:p>
          <a:p>
            <a:pPr algn="just"/>
            <a:r>
              <a:rPr lang="en-US" sz="2400" dirty="0"/>
              <a:t>Conclusions: Key findings and implications</a:t>
            </a:r>
          </a:p>
          <a:p>
            <a:pPr algn="just"/>
            <a:r>
              <a:rPr lang="en-US" sz="2400" dirty="0"/>
              <a:t>References: Sources cited</a:t>
            </a:r>
          </a:p>
        </p:txBody>
      </p:sp>
    </p:spTree>
    <p:extLst>
      <p:ext uri="{BB962C8B-B14F-4D97-AF65-F5344CB8AC3E}">
        <p14:creationId xmlns:p14="http://schemas.microsoft.com/office/powerpoint/2010/main" val="11453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65846"/>
            <a:ext cx="11333316" cy="846239"/>
          </a:xfrm>
        </p:spPr>
        <p:txBody>
          <a:bodyPr/>
          <a:lstStyle/>
          <a:p>
            <a:pPr algn="ctr"/>
            <a:r>
              <a:rPr lang="en-US" sz="2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83" y="1808748"/>
            <a:ext cx="11189820" cy="4498941"/>
          </a:xfrm>
        </p:spPr>
        <p:txBody>
          <a:bodyPr/>
          <a:lstStyle/>
          <a:p>
            <a:pPr algn="just"/>
            <a:r>
              <a:rPr lang="en-US" sz="2400" dirty="0"/>
              <a:t>Wildfires pose significant environmental and economic threats globally. Example: The California wildfires of 2020 burned over 4.2 million acres, highlighting the need for early detection.</a:t>
            </a:r>
          </a:p>
          <a:p>
            <a:pPr algn="just"/>
            <a:r>
              <a:rPr lang="en-US" sz="2400" dirty="0"/>
              <a:t>Satellite imagery offers a scalable way to monitor and predict wildfire risks.</a:t>
            </a:r>
          </a:p>
          <a:p>
            <a:pPr algn="just"/>
            <a:r>
              <a:rPr lang="en-US" sz="2400" dirty="0"/>
              <a:t>Machine Learning, especially deep learning, can analyze vast image data effectively.</a:t>
            </a:r>
          </a:p>
          <a:p>
            <a:pPr algn="just"/>
            <a:r>
              <a:rPr lang="en-US" sz="2400" dirty="0"/>
              <a:t>Project focus: Detect wildfires using satellite imagery with CNN-based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11FFF-6A19-4589-1BE3-0A3ADE2E68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9" y="4787313"/>
            <a:ext cx="2937085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731201"/>
          </a:xfrm>
        </p:spPr>
        <p:txBody>
          <a:bodyPr/>
          <a:lstStyle/>
          <a:p>
            <a:pPr algn="ctr"/>
            <a:r>
              <a:rPr lang="en-US" sz="2800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363" y="1891205"/>
            <a:ext cx="11455236" cy="4535424"/>
          </a:xfrm>
        </p:spPr>
        <p:txBody>
          <a:bodyPr/>
          <a:lstStyle/>
          <a:p>
            <a:pPr algn="just"/>
            <a:r>
              <a:rPr lang="en-US" sz="2400" dirty="0"/>
              <a:t>Develop a deep learning model to detect wildfires from satellite images.</a:t>
            </a:r>
          </a:p>
          <a:p>
            <a:pPr algn="just"/>
            <a:r>
              <a:rPr lang="en-US" sz="2400" dirty="0"/>
              <a:t>Improve prediction accuracy for wildfire-prone areas (target &gt;90%) in wildfire detection.</a:t>
            </a:r>
          </a:p>
          <a:p>
            <a:pPr algn="just"/>
            <a:r>
              <a:rPr lang="en-US" sz="2400" dirty="0"/>
              <a:t>Evaluate model performance using precision, recall and F1-score.</a:t>
            </a:r>
          </a:p>
          <a:p>
            <a:pPr algn="just"/>
            <a:r>
              <a:rPr lang="en-US" sz="2400" dirty="0"/>
              <a:t>Lay groundwork for real-time wildfire monitoring systems.</a:t>
            </a:r>
          </a:p>
        </p:txBody>
      </p:sp>
    </p:spTree>
    <p:extLst>
      <p:ext uri="{BB962C8B-B14F-4D97-AF65-F5344CB8AC3E}">
        <p14:creationId xmlns:p14="http://schemas.microsoft.com/office/powerpoint/2010/main" val="386382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2593-E097-582A-62CF-890548FDB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51E0-C9E3-7D8A-BAC4-163EE757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3" y="274639"/>
            <a:ext cx="11333316" cy="731201"/>
          </a:xfrm>
        </p:spPr>
        <p:txBody>
          <a:bodyPr/>
          <a:lstStyle/>
          <a:p>
            <a:pPr algn="ctr"/>
            <a:r>
              <a:rPr lang="en-US" sz="2800" dirty="0"/>
              <a:t>Dataset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A06DA9-AC43-3026-19F6-27273A35DB57}"/>
              </a:ext>
            </a:extLst>
          </p:cNvPr>
          <p:cNvSpPr txBox="1">
            <a:spLocks/>
          </p:cNvSpPr>
          <p:nvPr/>
        </p:nvSpPr>
        <p:spPr bwMode="auto">
          <a:xfrm>
            <a:off x="161551" y="0"/>
            <a:ext cx="11455236" cy="453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fontAlgn="base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350"/>
              </a:spcBef>
              <a:spcAft>
                <a:spcPts val="350"/>
              </a:spcAft>
              <a:buClr>
                <a:srgbClr val="FFC000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C7B9BC-B204-9C58-02DD-F064715F6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075" y="1953419"/>
            <a:ext cx="5328285" cy="381952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9A2198-408D-F481-BE18-55C3698CC161}"/>
              </a:ext>
            </a:extLst>
          </p:cNvPr>
          <p:cNvSpPr txBox="1"/>
          <p:nvPr/>
        </p:nvSpPr>
        <p:spPr>
          <a:xfrm>
            <a:off x="9073662" y="2588455"/>
            <a:ext cx="2711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research paper they where using </a:t>
            </a:r>
            <a:r>
              <a:rPr lang="en-US" dirty="0"/>
              <a:t>375 X 750px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 we are using 42,850 image of 350x350px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from 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505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92" y="635584"/>
            <a:ext cx="11558016" cy="426289"/>
          </a:xfrm>
        </p:spPr>
        <p:txBody>
          <a:bodyPr/>
          <a:lstStyle/>
          <a:p>
            <a:pPr algn="ctr"/>
            <a:r>
              <a:rPr lang="en-US" sz="2800" dirty="0"/>
              <a:t>Related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0A5A3C-C7B1-1952-2780-BC8E4E7A9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25" y="1985212"/>
            <a:ext cx="10972800" cy="4525963"/>
          </a:xfrm>
        </p:spPr>
        <p:txBody>
          <a:bodyPr/>
          <a:lstStyle/>
          <a:p>
            <a:r>
              <a:rPr lang="en-US" dirty="0"/>
              <a:t>Traditional wildfire detection methods rely on ground reports and meteorological data.</a:t>
            </a:r>
          </a:p>
          <a:p>
            <a:r>
              <a:rPr lang="en-US" dirty="0"/>
              <a:t>Satellite-based monitoring allows for large-scale coverage but requires AI for efficient analysis</a:t>
            </a:r>
          </a:p>
          <a:p>
            <a:r>
              <a:rPr lang="en-US" dirty="0"/>
              <a:t>Previous AI models such as CNNs have shown success in wildfire detection. </a:t>
            </a:r>
            <a:r>
              <a:rPr lang="en-US" b="1" dirty="0"/>
              <a:t>Example:</a:t>
            </a:r>
            <a:r>
              <a:rPr lang="en-US" dirty="0"/>
              <a:t> Google’s AI-powered wildfire detection system uses satellite images to track fires and alert authorities.</a:t>
            </a:r>
          </a:p>
        </p:txBody>
      </p:sp>
    </p:spTree>
    <p:extLst>
      <p:ext uri="{BB962C8B-B14F-4D97-AF65-F5344CB8AC3E}">
        <p14:creationId xmlns:p14="http://schemas.microsoft.com/office/powerpoint/2010/main" val="269933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0F0EB-44F6-B471-3E0F-9B2793863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38" y="274638"/>
            <a:ext cx="11333162" cy="846137"/>
          </a:xfrm>
        </p:spPr>
        <p:txBody>
          <a:bodyPr/>
          <a:lstStyle/>
          <a:p>
            <a:pPr algn="ctr"/>
            <a:r>
              <a:rPr lang="en-US" sz="2800" dirty="0"/>
              <a:t>Methodology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E45F0A2-6500-11BC-A312-B1CCECA2C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1888960"/>
            <a:ext cx="10972800" cy="4525963"/>
          </a:xfrm>
        </p:spPr>
        <p:txBody>
          <a:bodyPr/>
          <a:lstStyle/>
          <a:p>
            <a:r>
              <a:rPr lang="en-US" sz="2000" b="1" dirty="0"/>
              <a:t>Dataset:</a:t>
            </a:r>
            <a:r>
              <a:rPr lang="en-US" sz="2000" dirty="0"/>
              <a:t> Wildfire and non-wildfire satellite images collected from NASA and </a:t>
            </a:r>
            <a:r>
              <a:rPr lang="en-US" sz="2000" dirty="0" err="1"/>
              <a:t>MapBox</a:t>
            </a:r>
            <a:r>
              <a:rPr lang="en-US" sz="2000" dirty="0"/>
              <a:t>.</a:t>
            </a:r>
          </a:p>
          <a:p>
            <a:r>
              <a:rPr lang="en-US" sz="2000" b="1" dirty="0"/>
              <a:t>Image Processing:</a:t>
            </a:r>
            <a:r>
              <a:rPr lang="en-US" sz="2000" dirty="0"/>
              <a:t> Images resized to 350x350px, normalized, and augmented for better model training. </a:t>
            </a:r>
          </a:p>
          <a:p>
            <a:r>
              <a:rPr lang="en-US" sz="2000" b="1" dirty="0"/>
              <a:t>Model Architecture:</a:t>
            </a:r>
            <a:r>
              <a:rPr lang="en-US" sz="2000" dirty="0"/>
              <a:t> A convolutional neural network (CNN) trained on labeled wildfire and non-wildfire images. </a:t>
            </a:r>
          </a:p>
          <a:p>
            <a:r>
              <a:rPr lang="en-US" sz="2000" b="1" dirty="0"/>
              <a:t>Training &amp; Evaluation:</a:t>
            </a:r>
            <a:r>
              <a:rPr lang="en-US" sz="2000" dirty="0"/>
              <a:t> Model trained using TensorFlow and tested on a separate dataset. </a:t>
            </a:r>
            <a:r>
              <a:rPr lang="en-US" sz="2000" b="1" dirty="0"/>
              <a:t>Example:</a:t>
            </a:r>
            <a:r>
              <a:rPr lang="en-US" sz="2000" dirty="0"/>
              <a:t> A dataset containing 22,710 wildfire images and 20,140 non-wildfire images was used for model training.</a:t>
            </a:r>
          </a:p>
        </p:txBody>
      </p:sp>
      <p:sp>
        <p:nvSpPr>
          <p:cNvPr id="3" name="AutoShape 2" descr="A Guide to Convolutional Neural Networks — the ELI5 way | Saturn Cloud Blog">
            <a:extLst>
              <a:ext uri="{FF2B5EF4-FFF2-40B4-BE49-F238E27FC236}">
                <a16:creationId xmlns:a16="http://schemas.microsoft.com/office/drawing/2014/main" id="{DAED2848-CEE9-6DD6-C424-2F38CB3D4F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35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7FD0-C490-EAE1-F9F6-62A6B847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2" y="274639"/>
            <a:ext cx="11114877" cy="846239"/>
          </a:xfrm>
        </p:spPr>
        <p:txBody>
          <a:bodyPr/>
          <a:lstStyle/>
          <a:p>
            <a:pPr algn="ctr"/>
            <a:r>
              <a:rPr lang="en-US" sz="28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FE083-CD3D-5988-A00F-09A8C510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19" y="1888959"/>
            <a:ext cx="11043839" cy="2809650"/>
          </a:xfrm>
        </p:spPr>
        <p:txBody>
          <a:bodyPr/>
          <a:lstStyle/>
          <a:p>
            <a:r>
              <a:rPr lang="en-US" sz="2000" dirty="0"/>
              <a:t>Model achieved </a:t>
            </a:r>
            <a:r>
              <a:rPr lang="en-US" sz="2000" b="1" dirty="0"/>
              <a:t>91% accuracy</a:t>
            </a:r>
            <a:r>
              <a:rPr lang="en-US" sz="2000" dirty="0"/>
              <a:t> on test data, indicating strong performance</a:t>
            </a:r>
          </a:p>
          <a:p>
            <a:r>
              <a:rPr lang="en-US" sz="2000" b="1" dirty="0"/>
              <a:t>Classification report:</a:t>
            </a:r>
            <a:r>
              <a:rPr lang="en-US" sz="2000" dirty="0"/>
              <a:t> - </a:t>
            </a:r>
            <a:r>
              <a:rPr lang="en-US" sz="2000" b="1" dirty="0"/>
              <a:t>Precision:</a:t>
            </a:r>
            <a:r>
              <a:rPr lang="en-US" sz="2000" dirty="0"/>
              <a:t> 99% (Non-wildfire), 87% (Wildfire) - </a:t>
            </a:r>
            <a:r>
              <a:rPr lang="en-US" sz="2000" b="1" dirty="0"/>
              <a:t>Recall:</a:t>
            </a:r>
            <a:r>
              <a:rPr lang="en-US" sz="2000" dirty="0"/>
              <a:t> 82% (Non-wildfire), 99% (Wildfire) - </a:t>
            </a:r>
            <a:r>
              <a:rPr lang="en-US" sz="2000" b="1" dirty="0"/>
              <a:t>F1-Score:</a:t>
            </a:r>
            <a:r>
              <a:rPr lang="en-US" sz="2000" dirty="0"/>
              <a:t> 90% (Non-wildfire), 93% (Wildfire) </a:t>
            </a:r>
            <a:r>
              <a:rPr lang="en-US" sz="2000" b="1" dirty="0"/>
              <a:t>Example:</a:t>
            </a:r>
            <a:r>
              <a:rPr lang="en-US" sz="2000" dirty="0"/>
              <a:t> The model correctly classified 6,300 test samples with a high accuracy rate.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B0C4-ECCF-9CCC-D974-E7B68DBF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4" y="3532845"/>
            <a:ext cx="4477375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6A22-9F2B-02C6-B713-C0D55C7E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A717CC-00B0-153B-1CA1-CC3CF46A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74840"/>
            <a:ext cx="11333315" cy="4044697"/>
          </a:xfrm>
        </p:spPr>
        <p:txBody>
          <a:bodyPr/>
          <a:lstStyle/>
          <a:p>
            <a:pPr algn="just"/>
            <a:r>
              <a:rPr lang="en-US" sz="2400" dirty="0"/>
              <a:t>AI-driven wildfire detection using satellite imagery is a game-changer in disaster management.</a:t>
            </a:r>
          </a:p>
          <a:p>
            <a:pPr algn="just"/>
            <a:r>
              <a:rPr lang="en-US" sz="2400" dirty="0"/>
              <a:t>The model’s high accuracy makes it a reliable tool for real-time wildfire monitoring and prediction.</a:t>
            </a:r>
          </a:p>
          <a:p>
            <a:pPr algn="just"/>
            <a:r>
              <a:rPr lang="en-US" sz="2400" dirty="0"/>
              <a:t>Future improvements include:</a:t>
            </a:r>
          </a:p>
          <a:p>
            <a:pPr lvl="1" algn="just"/>
            <a:r>
              <a:rPr lang="en-US" dirty="0"/>
              <a:t>Deploying the model on cloud platforms for real-time inference.</a:t>
            </a:r>
          </a:p>
          <a:p>
            <a:pPr lvl="1" algn="just"/>
            <a:r>
              <a:rPr lang="en-US" dirty="0"/>
              <a:t>Expanding the dataset with additional wildfire conditions (smoke, different terrains).</a:t>
            </a:r>
          </a:p>
          <a:p>
            <a:pPr lvl="1" algn="just"/>
            <a:r>
              <a:rPr lang="en-US" dirty="0"/>
              <a:t>Integrating the system with drones and IoT sensors for enhanced wildfire tracking.</a:t>
            </a:r>
          </a:p>
        </p:txBody>
      </p:sp>
    </p:spTree>
    <p:extLst>
      <p:ext uri="{BB962C8B-B14F-4D97-AF65-F5344CB8AC3E}">
        <p14:creationId xmlns:p14="http://schemas.microsoft.com/office/powerpoint/2010/main" val="32105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70C0"/>
      </a:dk2>
      <a:lt2>
        <a:srgbClr val="EEECE1"/>
      </a:lt2>
      <a:accent1>
        <a:srgbClr val="FEB71A"/>
      </a:accent1>
      <a:accent2>
        <a:srgbClr val="6E81D6"/>
      </a:accent2>
      <a:accent3>
        <a:srgbClr val="705E5F"/>
      </a:accent3>
      <a:accent4>
        <a:srgbClr val="CC823D"/>
      </a:accent4>
      <a:accent5>
        <a:srgbClr val="72A7C0"/>
      </a:accent5>
      <a:accent6>
        <a:srgbClr val="BECC8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6369</TotalTime>
  <Words>867</Words>
  <Application>Microsoft Office PowerPoint</Application>
  <PresentationFormat>Widescreen</PresentationFormat>
  <Paragraphs>93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NimbusRomNo9L-Regu</vt:lpstr>
      <vt:lpstr>Office Theme</vt:lpstr>
      <vt:lpstr>Wildfire Prediction Using Satellite Imagery</vt:lpstr>
      <vt:lpstr>Presentation Outline</vt:lpstr>
      <vt:lpstr>Introduction</vt:lpstr>
      <vt:lpstr>Objectives</vt:lpstr>
      <vt:lpstr>Dataset</vt:lpstr>
      <vt:lpstr>Related Work</vt:lpstr>
      <vt:lpstr>Methodology</vt:lpstr>
      <vt:lpstr>Results</vt:lpstr>
      <vt:lpstr>Conclusions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Presentation Tree</dc:creator>
  <cp:lastModifiedBy>Riyan Wali</cp:lastModifiedBy>
  <cp:revision>430</cp:revision>
  <dcterms:created xsi:type="dcterms:W3CDTF">2009-12-04T23:34:43Z</dcterms:created>
  <dcterms:modified xsi:type="dcterms:W3CDTF">2025-05-03T01:39:39Z</dcterms:modified>
</cp:coreProperties>
</file>