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25" r:id="rId5"/>
    <p:sldId id="326" r:id="rId6"/>
    <p:sldId id="332" r:id="rId7"/>
    <p:sldId id="327" r:id="rId8"/>
    <p:sldId id="329" r:id="rId9"/>
    <p:sldId id="330" r:id="rId10"/>
    <p:sldId id="343" r:id="rId11"/>
    <p:sldId id="335" r:id="rId12"/>
    <p:sldId id="341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42" r:id="rId22"/>
    <p:sldId id="352" r:id="rId23"/>
    <p:sldId id="33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205" autoAdjust="0"/>
  </p:normalViewPr>
  <p:slideViewPr>
    <p:cSldViewPr snapToGrid="0">
      <p:cViewPr varScale="1">
        <p:scale>
          <a:sx n="68" d="100"/>
          <a:sy n="68" d="100"/>
        </p:scale>
        <p:origin x="492" y="6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761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672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25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rive.google.com/file/d/1YxD-PbAisEgiSdukegwxg1vkuLste8B8/view?usp=drive_link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tor_vehic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espeedgo.blogspot.com/2017/02/vehicle-detection-for-cyclists-using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jivp-eurasipjournals.springeropen.com/articles/10.1186/s13640-018-0350-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UNNATI INDUSTRIAL TRAINING PROGRAM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632B-8C38-1958-74E0-67F8D6E0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11EF-0A09-2F36-C971-CEBA460C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A469C-7274-F051-395B-6FC400BF9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EB5E5-AFB6-4EC4-8507-F411378714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A8BF8-5956-593A-365E-247389A23A5B}"/>
              </a:ext>
            </a:extLst>
          </p:cNvPr>
          <p:cNvSpPr txBox="1"/>
          <p:nvPr/>
        </p:nvSpPr>
        <p:spPr>
          <a:xfrm>
            <a:off x="743953" y="654048"/>
            <a:ext cx="11027423" cy="5490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Define the desired output frame size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output_width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640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output_height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480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Create a resizable window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cv2.namedWindow('Frame', cv2.WINDOW_NORMAL)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cv2.resizeWindow('Frame',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output_width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output_height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Parameters for edge detection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edge_threshold1 = 50  # Lower threshold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edge_threshold2 = 150  # Upper threshold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kernel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np.ones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((3, 3), np.uint8)  # Kernel for morphological operations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Parameters for cut-in detection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alert_threshold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0.7  # Confidence threshold for detection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fps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cap.get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(cv2.CAP_PROP_FPS)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alert_frame_threshold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int(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alert_threshold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fps)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3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2D4F-EF0D-1AEE-95FD-70C7DFE1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889B-6895-ABFC-FB89-80CFE3B0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3866A-DD52-61C0-6940-3AE335643A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E2EE-62C0-3B8D-29C3-E2ADAD204F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439B5-8D21-FC98-E5EC-1BCE29EFDF8B}"/>
              </a:ext>
            </a:extLst>
          </p:cNvPr>
          <p:cNvSpPr txBox="1"/>
          <p:nvPr/>
        </p:nvSpPr>
        <p:spPr>
          <a:xfrm>
            <a:off x="877824" y="323850"/>
            <a:ext cx="10893552" cy="6446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Initialize variables for cut-in detection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cut_in_detected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False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cut_in_start_frame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None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Define the codec and create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VideoWriter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fourcc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cv2.VideoWriter_fourcc(*'XVID')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 = cv2.VideoWriter('output_video.avi',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fourcc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fps, (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output_width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output_height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Variables for TTC calculation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prev_boxes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prev_frame_time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None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TTC alert threshold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ttc_alert_lower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ttc_alert_upper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0.7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cap.isOpened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ret, frame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cap.read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not ret: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3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8846-82B9-C2CE-EDC7-F4652928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7BC7-D1FF-3D5E-6C8C-6F0CCC72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F5386-4E77-5E5D-42D8-AAED27374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2779-202A-2095-E089-9E390D8882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0BB5-BB1E-00A5-2E50-2109DDC321EA}"/>
              </a:ext>
            </a:extLst>
          </p:cNvPr>
          <p:cNvSpPr txBox="1"/>
          <p:nvPr/>
        </p:nvSpPr>
        <p:spPr>
          <a:xfrm>
            <a:off x="743953" y="524903"/>
            <a:ext cx="10419347" cy="5808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# Resize the frame to the desired output size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frame = cv2.resize(frame, (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output_width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output_height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Preprocessing: Gaussian blur to reduce noise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blurred = cv2.GaussianBlur(frame, (5, 5), 0)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Convert to grayscale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gray = cv2.cvtColor(blurred, cv2.COLOR_BGR2GRAY)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Adaptive thresholding for better edge detection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mean_intensity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np.mean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(gray)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edge_threshold1 = max(0, 0.66 *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mean_intensity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edge_threshold2 = min(255, 1.33 *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mean_intensity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Perform edge detection using Canny edge detector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edges = cv2.Canny(gray, edge_threshold1, edge_threshold2)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Morphological operations to enhance edges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49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CDD2-8B13-0DAC-2AEA-1E820CE1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3328C-4646-FD5D-E6CF-83E6361E6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723D6-1994-66D4-9931-3371ED26D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019E-22F7-ED4D-567F-FE671E9503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AF1EA-C6F3-186E-A6DB-94B4230D7407}"/>
              </a:ext>
            </a:extLst>
          </p:cNvPr>
          <p:cNvSpPr txBox="1"/>
          <p:nvPr/>
        </p:nvSpPr>
        <p:spPr>
          <a:xfrm>
            <a:off x="743953" y="333375"/>
            <a:ext cx="11314697" cy="6446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edges = cv2.dilate(edges, kernel, iterations=1)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edges = cv2.erode(edges, kernel, iterations=1)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Perform object detection using YOLOv8s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results = model(frame)[0]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car_detected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False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current_boxes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[]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Iterate over detected objects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for result in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results.boxes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box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result.xyxy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[0]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int(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result.cls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[0])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conf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result.conf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[0]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label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model.names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# Check if the detected object is a car and meets the alert threshold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label == 'car' and conf &gt;=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alert_threshold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car_detected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4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0A35B-17A1-4EE3-5ED6-D497A7553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4B00B-9810-12E5-14EC-8A5996A1CA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B6D77-3450-D513-0CA6-29095893D3A1}"/>
              </a:ext>
            </a:extLst>
          </p:cNvPr>
          <p:cNvSpPr txBox="1"/>
          <p:nvPr/>
        </p:nvSpPr>
        <p:spPr>
          <a:xfrm>
            <a:off x="743953" y="333375"/>
            <a:ext cx="11305172" cy="612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# Draw the bounding box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x1, y1, x2, y2 = int(box[0]), int(box[1]), int(box[2]), int(box[3])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current_boxes.append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((x1, y1, x2, y2))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cv2.rectangle(frame, (x1, y1), (x2, y2), (0, 155, 0), 2)  # Green bounding box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Calculate TTC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prev_boxes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prev_frame_time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current_frame_time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cap.get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(cv2.CAP_PROP_POS_MSEC) / 1000.0  # Current time in seconds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time_diff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current_frame_time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prev_frame_time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(x1, y1, x2, y2) in enumerate(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current_boxes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prev_boxes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prev_x1, prev_y1, prev_x2, prev_y2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prev_boxes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# Calculate distances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distance_current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np.sqrt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((x2 - x1) ** 2 + (y2 - y1) ** 2)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distance_prev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np.sqrt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((prev_x2 - prev_x1) ** 2 + (prev_y2 - prev_y1) ** 2)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# Calculate relative speed (pixels per second)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86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866DF-D8A8-8669-3FA3-7648B43DA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7E9F4-2DAC-1AB6-41DA-2247502B9F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D2184-43A7-D8AE-0DE1-78EA8025A1FA}"/>
              </a:ext>
            </a:extLst>
          </p:cNvPr>
          <p:cNvSpPr txBox="1"/>
          <p:nvPr/>
        </p:nvSpPr>
        <p:spPr>
          <a:xfrm>
            <a:off x="743953" y="843452"/>
            <a:ext cx="11305172" cy="5171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speed = (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distance_prev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distance_current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/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time_diff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time_diff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0 else 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# Estimate TTC (assuming constant speed)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ttc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distance_current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speed if speed != 0 else float('inf')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# Display vehicle name in yellow and TTC in blue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cv2.putText(frame, label, (x1, y1 - 10), cv2.FONT_HERSHEY_SIMPLEX, 0.5, (0, 255, 255), 1)  # Yellow vehicle name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cv2.putText(frame,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f'TTC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{ttc:.2f}s', (x1, y1 - 30), cv2.FONT_HERSHEY_SIMPLEX, 0.5, (0,255,0), 1)  # Blue TTC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# Check if TTC is below the alert threshold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ttc_alert_lower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ttc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ttc_alert_upper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cv2.putText(frame, 'ALERT: TTC below threshold!', (50, 50), cv2.FONT_HERSHEY_SIMPLEX, 1, (0, 0, 255), 2)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print("ALERT: TTC below threshold!")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24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4AEB21-2A31-FA70-7D80-10E341537C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BA095-ACCD-5C5F-0182-211BB7F075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DBB0D-B561-F4F1-E1F0-F27225F57639}"/>
              </a:ext>
            </a:extLst>
          </p:cNvPr>
          <p:cNvSpPr txBox="1"/>
          <p:nvPr/>
        </p:nvSpPr>
        <p:spPr>
          <a:xfrm>
            <a:off x="743953" y="485775"/>
            <a:ext cx="10638422" cy="5808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# Update previous frame 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prev_boxes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current_boxes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prev_frame_time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cap.get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(cv2.CAP_PROP_POS_MSEC) / 1000.0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Check for cut-in detection based on object detection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car_detected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not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cut_in_detected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cut_in_detected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True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cut_in_start_frame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cap.get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(cv2.CAP_PROP_POS_FRAMES)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else: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cut_in_detected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False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Check if the cut-in has persisted beyond the alert threshold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cut_in_detected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current_frame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cap.get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(cv2.CAP_PROP_POS_FRAMES)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current_frame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cut_in_start_frame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alert_frame_threshold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print("ALERT: Vehicle cut-in detected for 0.7 seconds!")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cut_in_detected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False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27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CDD265-3B40-0198-5436-00A441348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6EC6A-525F-2BF2-6048-F83418ABFE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0BBF2-9615-F5CA-CD99-F54EF6E437F3}"/>
              </a:ext>
            </a:extLst>
          </p:cNvPr>
          <p:cNvSpPr txBox="1"/>
          <p:nvPr/>
        </p:nvSpPr>
        <p:spPr>
          <a:xfrm>
            <a:off x="743953" y="1002726"/>
            <a:ext cx="11000372" cy="4852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# Write the frame to the output video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out.write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(frame)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Display the frames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cv2.imshow('Frame', frame)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cv2.imshow('Edges', edges)  # Display edges for debugging purposes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# Check for user input to quit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cv2.waitKey(1) &amp; 0xFF ==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('q'):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break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Release the video capture, video writer, and close all windows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cap.release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out.release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cv2.destroyAllWindows()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610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12" y="518493"/>
            <a:ext cx="9829800" cy="914400"/>
          </a:xfrm>
        </p:spPr>
        <p:txBody>
          <a:bodyPr/>
          <a:lstStyle/>
          <a:p>
            <a:pPr algn="l"/>
            <a:r>
              <a:rPr lang="en-IN" dirty="0"/>
              <a:t>PROOF OF WORKING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D106-6F8A-9339-CCBD-C94314E4C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759332"/>
            <a:ext cx="9829800" cy="43525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72C4CA-1EEC-D667-C09A-5673382A81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824" y="1398695"/>
            <a:ext cx="8545576" cy="480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E12A36-9863-3E51-887C-992428A1DD23}"/>
              </a:ext>
            </a:extLst>
          </p:cNvPr>
          <p:cNvSpPr/>
          <p:nvPr/>
        </p:nvSpPr>
        <p:spPr>
          <a:xfrm flipH="1" flipV="1">
            <a:off x="9522877" y="3478317"/>
            <a:ext cx="2566870" cy="457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C1297-5D52-EB28-D8F7-7BECEE5C3869}"/>
              </a:ext>
            </a:extLst>
          </p:cNvPr>
          <p:cNvSpPr txBox="1"/>
          <p:nvPr/>
        </p:nvSpPr>
        <p:spPr>
          <a:xfrm>
            <a:off x="9488483" y="3566272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+mj-lt"/>
                <a:hlinkClick r:id="rId4"/>
              </a:rPr>
              <a:t>WORKING VIDEO LINK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55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7B38B-16CE-A5A9-6A91-930B71C725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463F5-08A2-7EF1-EAD6-E777C55F88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E22A0-42F9-5EE9-EF6B-60F48590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6847" y="197962"/>
            <a:ext cx="5287663" cy="416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34513AB-2652-0A63-1F6C-8EA15E7A4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709852"/>
            <a:ext cx="5973509" cy="495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978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060" y="2438401"/>
            <a:ext cx="3602736" cy="403804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MEET OUR TEAM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IDEA BRIEF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FEATURES OFFERED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TECHNOLOGIES UTILIZED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PROCESS FLOW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PROGRAM CODE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PROOF OF WORKING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30" b="3130"/>
          <a:stretch/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992D6-C303-00C3-C64A-74E17B8ECF2C}"/>
              </a:ext>
            </a:extLst>
          </p:cNvPr>
          <p:cNvSpPr txBox="1"/>
          <p:nvPr/>
        </p:nvSpPr>
        <p:spPr>
          <a:xfrm>
            <a:off x="4946904" y="5669280"/>
            <a:ext cx="6638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en.wikipedia.org/wiki/Motor_vehicle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2" y="721413"/>
            <a:ext cx="4671541" cy="530352"/>
          </a:xfrm>
        </p:spPr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89994" y="1848051"/>
            <a:ext cx="9524198" cy="4023360"/>
          </a:xfrm>
        </p:spPr>
        <p:txBody>
          <a:bodyPr/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successfully developed a real-time vehicle detection and TTC estimation system using deep learning and computer vision techniques. By leveraging YOLOv8s for efficient object detection and OpenCV for preprocessing and visualization, the system provides a comprehensive solution for predicting collision risks in dynamic traffic environments. Future enhancements could focus on optimizing performance for real-world deployment, integrating with vehicle control systems, and enhancing robustness against complex scenarios.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Meet our team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Placeholder 25">
            <a:extLst>
              <a:ext uri="{FF2B5EF4-FFF2-40B4-BE49-F238E27FC236}">
                <a16:creationId xmlns:a16="http://schemas.microsoft.com/office/drawing/2014/main" id="{9FE8A44E-4872-96D1-84CB-87AA25C1A6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10947" b="10947"/>
          <a:stretch/>
        </p:blipFill>
        <p:spPr>
          <a:xfrm>
            <a:off x="887159" y="2458212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7159" y="4972411"/>
            <a:ext cx="1828800" cy="539496"/>
          </a:xfrm>
        </p:spPr>
        <p:txBody>
          <a:bodyPr/>
          <a:lstStyle/>
          <a:p>
            <a:r>
              <a:rPr lang="en-US" sz="1500" b="1" dirty="0">
                <a:solidFill>
                  <a:srgbClr val="222222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Mohammed Sheik Syed 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0780" y="5573509"/>
            <a:ext cx="1828800" cy="347472"/>
          </a:xfrm>
        </p:spPr>
        <p:txBody>
          <a:bodyPr/>
          <a:lstStyle/>
          <a:p>
            <a:r>
              <a:rPr lang="en-US" sz="1600" cap="none" dirty="0">
                <a:effectLst/>
              </a:rPr>
              <a:t>RRN: 230051601071</a:t>
            </a:r>
            <a:br>
              <a:rPr lang="en-US" sz="1600" cap="none" dirty="0">
                <a:effectLst/>
              </a:rPr>
            </a:br>
            <a:r>
              <a:rPr lang="en-US" sz="1600" cap="none" dirty="0">
                <a:effectLst/>
              </a:rPr>
              <a:t>SEM: 3</a:t>
            </a:r>
            <a:r>
              <a:rPr lang="en-US" sz="1600" cap="none" baseline="30000" dirty="0">
                <a:effectLst/>
              </a:rPr>
              <a:t>RD</a:t>
            </a:r>
            <a:endParaRPr lang="en-US" sz="1600" cap="none" dirty="0">
              <a:effectLst/>
            </a:endParaRPr>
          </a:p>
          <a:p>
            <a:r>
              <a:rPr lang="en-US" sz="1600" dirty="0"/>
              <a:t>BRANCH: ECE</a:t>
            </a:r>
            <a:endParaRPr lang="en-US" sz="1600" cap="none" dirty="0"/>
          </a:p>
        </p:txBody>
      </p:sp>
      <p:pic>
        <p:nvPicPr>
          <p:cNvPr id="18" name="Picture Placeholder 29">
            <a:extLst>
              <a:ext uri="{FF2B5EF4-FFF2-40B4-BE49-F238E27FC236}">
                <a16:creationId xmlns:a16="http://schemas.microsoft.com/office/drawing/2014/main" id="{2D82977F-BE23-77F5-BFCE-00474CDF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3157538" y="2458212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57538" y="4958936"/>
            <a:ext cx="1828800" cy="539496"/>
          </a:xfrm>
        </p:spPr>
        <p:txBody>
          <a:bodyPr/>
          <a:lstStyle/>
          <a:p>
            <a:r>
              <a:rPr lang="en-US" sz="1500" b="1" dirty="0">
                <a:solidFill>
                  <a:srgbClr val="222222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Yasar Ahamed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157538" y="5573509"/>
            <a:ext cx="1828800" cy="347472"/>
          </a:xfrm>
        </p:spPr>
        <p:txBody>
          <a:bodyPr/>
          <a:lstStyle/>
          <a:p>
            <a:r>
              <a:rPr lang="en-US" sz="1600" cap="none" dirty="0">
                <a:effectLst/>
              </a:rPr>
              <a:t>RRN: 230051601128</a:t>
            </a:r>
            <a:br>
              <a:rPr lang="en-US" sz="1600" cap="none" dirty="0">
                <a:effectLst/>
              </a:rPr>
            </a:br>
            <a:r>
              <a:rPr lang="en-US" sz="1600" cap="none" dirty="0">
                <a:effectLst/>
              </a:rPr>
              <a:t>SEM: 3</a:t>
            </a:r>
            <a:r>
              <a:rPr lang="en-US" sz="1600" cap="none" baseline="30000" dirty="0">
                <a:effectLst/>
              </a:rPr>
              <a:t>RD</a:t>
            </a:r>
            <a:endParaRPr lang="en-US" sz="1600" cap="none" dirty="0">
              <a:effectLst/>
            </a:endParaRPr>
          </a:p>
          <a:p>
            <a:r>
              <a:rPr lang="en-US" sz="1600" dirty="0"/>
              <a:t>BRANCH: ECE</a:t>
            </a:r>
            <a:endParaRPr lang="en-US" sz="1600" cap="none" dirty="0"/>
          </a:p>
        </p:txBody>
      </p:sp>
      <p:pic>
        <p:nvPicPr>
          <p:cNvPr id="19" name="Picture Placeholder 31">
            <a:extLst>
              <a:ext uri="{FF2B5EF4-FFF2-40B4-BE49-F238E27FC236}">
                <a16:creationId xmlns:a16="http://schemas.microsoft.com/office/drawing/2014/main" id="{F1995D2A-6DEB-36F1-92BE-92F53999C4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0727" b="10727"/>
          <a:stretch/>
        </p:blipFill>
        <p:spPr>
          <a:xfrm>
            <a:off x="5427917" y="2461982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27917" y="4972411"/>
            <a:ext cx="1828800" cy="347472"/>
          </a:xfrm>
        </p:spPr>
        <p:txBody>
          <a:bodyPr/>
          <a:lstStyle/>
          <a:p>
            <a:r>
              <a:rPr lang="en-US" sz="1500" b="1" dirty="0">
                <a:solidFill>
                  <a:srgbClr val="222222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Sakthi</a:t>
            </a:r>
            <a:r>
              <a:rPr lang="en-US" sz="1500" b="1" dirty="0">
                <a:solidFill>
                  <a:srgbClr val="222222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 Kumar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59552" y="5573991"/>
            <a:ext cx="1828800" cy="347472"/>
          </a:xfrm>
        </p:spPr>
        <p:txBody>
          <a:bodyPr/>
          <a:lstStyle/>
          <a:p>
            <a:r>
              <a:rPr lang="en-US" sz="1600" cap="none" dirty="0">
                <a:effectLst/>
              </a:rPr>
              <a:t>RRN: 230051601095</a:t>
            </a:r>
            <a:br>
              <a:rPr lang="en-US" sz="1600" cap="none" dirty="0">
                <a:effectLst/>
              </a:rPr>
            </a:br>
            <a:r>
              <a:rPr lang="en-US" sz="1600" cap="none" dirty="0">
                <a:effectLst/>
              </a:rPr>
              <a:t>SEM: 3</a:t>
            </a:r>
            <a:r>
              <a:rPr lang="en-US" sz="1600" cap="none" baseline="30000" dirty="0">
                <a:effectLst/>
              </a:rPr>
              <a:t>RD</a:t>
            </a:r>
            <a:endParaRPr lang="en-US" sz="1600" cap="none" dirty="0">
              <a:effectLst/>
            </a:endParaRPr>
          </a:p>
          <a:p>
            <a:r>
              <a:rPr lang="en-US" sz="1600" dirty="0"/>
              <a:t>BRANCH: ECE</a:t>
            </a:r>
            <a:endParaRPr lang="en-US" sz="1600" cap="none" dirty="0"/>
          </a:p>
        </p:txBody>
      </p:sp>
      <p:pic>
        <p:nvPicPr>
          <p:cNvPr id="20" name="Picture Placeholder 33">
            <a:extLst>
              <a:ext uri="{FF2B5EF4-FFF2-40B4-BE49-F238E27FC236}">
                <a16:creationId xmlns:a16="http://schemas.microsoft.com/office/drawing/2014/main" id="{C0F4481F-3B4F-240E-A0EB-A783661AD4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1059" b="1059"/>
          <a:stretch/>
        </p:blipFill>
        <p:spPr>
          <a:xfrm>
            <a:off x="7816310" y="2438401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DEDE163-143D-DC6B-34E9-732EFB294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218324" y="4999041"/>
            <a:ext cx="2000918" cy="1541646"/>
          </a:xfrm>
        </p:spPr>
        <p:txBody>
          <a:bodyPr/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5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Dr.K.Indra Gandhi, AP(Sel.Gr.) /ECE</a:t>
            </a:r>
            <a:br>
              <a:rPr lang="en-US" sz="15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br>
              <a:rPr lang="en-US" sz="15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US" sz="15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MENTOR</a:t>
            </a:r>
            <a:endParaRPr lang="en-IN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659681C-2F2D-40E6-CAFD-944B9E631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6310" y="5596128"/>
            <a:ext cx="1828800" cy="347472"/>
          </a:xfrm>
        </p:spPr>
        <p:txBody>
          <a:bodyPr/>
          <a:lstStyle/>
          <a:p>
            <a:r>
              <a:rPr lang="en-US" sz="1600" cap="none" dirty="0">
                <a:effectLst/>
              </a:rPr>
              <a:t>RRN: 230201601056</a:t>
            </a:r>
            <a:br>
              <a:rPr lang="en-US" sz="1600" cap="none" dirty="0">
                <a:effectLst/>
              </a:rPr>
            </a:br>
            <a:r>
              <a:rPr lang="en-US" sz="1600" cap="none" dirty="0">
                <a:effectLst/>
              </a:rPr>
              <a:t>SEM: 3</a:t>
            </a:r>
            <a:r>
              <a:rPr lang="en-US" sz="1600" cap="none" baseline="30000" dirty="0">
                <a:effectLst/>
              </a:rPr>
              <a:t>RD</a:t>
            </a:r>
            <a:endParaRPr lang="en-US" sz="1600" cap="none" dirty="0">
              <a:effectLst/>
            </a:endParaRPr>
          </a:p>
          <a:p>
            <a:r>
              <a:rPr lang="en-US" sz="1600" dirty="0"/>
              <a:t>BRANCH: E&amp;CE</a:t>
            </a:r>
            <a:endParaRPr lang="en-US" sz="1600" cap="none" dirty="0"/>
          </a:p>
        </p:txBody>
      </p:sp>
      <p:pic>
        <p:nvPicPr>
          <p:cNvPr id="6" name="Picture Placeholder 31">
            <a:extLst>
              <a:ext uri="{FF2B5EF4-FFF2-40B4-BE49-F238E27FC236}">
                <a16:creationId xmlns:a16="http://schemas.microsoft.com/office/drawing/2014/main" id="{789EC39A-F596-A5E8-F033-44FA083C74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7" b="377"/>
          <a:stretch/>
        </p:blipFill>
        <p:spPr>
          <a:xfrm>
            <a:off x="10086689" y="2438401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35D64CB7-DC90-83C9-D3B9-DE39209ED86B}"/>
              </a:ext>
            </a:extLst>
          </p:cNvPr>
          <p:cNvSpPr txBox="1">
            <a:spLocks/>
          </p:cNvSpPr>
          <p:nvPr/>
        </p:nvSpPr>
        <p:spPr>
          <a:xfrm>
            <a:off x="7713535" y="4943213"/>
            <a:ext cx="2152365" cy="5552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kern="1200" cap="all" spc="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rgbClr val="222222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Syed Mohammed Ibrahim</a:t>
            </a:r>
            <a:endParaRPr lang="en-US" sz="15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4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451956"/>
            <a:ext cx="5760720" cy="548640"/>
          </a:xfrm>
        </p:spPr>
        <p:txBody>
          <a:bodyPr/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424" t="20204" r="12400" b="23844"/>
          <a:stretch/>
        </p:blipFill>
        <p:spPr>
          <a:xfrm>
            <a:off x="877824" y="1546224"/>
            <a:ext cx="3339413" cy="3419008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800" b="1" spc="0" dirty="0">
                <a:ea typeface="+mn-lt"/>
                <a:cs typeface="+mn-lt"/>
              </a:rPr>
              <a:t>VECHILE CUT IT DETECTION</a:t>
            </a:r>
            <a:br>
              <a:rPr lang="en-US" sz="2000" spc="0" dirty="0">
                <a:ea typeface="+mn-lt"/>
                <a:cs typeface="+mn-lt"/>
              </a:rPr>
            </a:br>
            <a:br>
              <a:rPr lang="en-US" sz="2000" spc="0" dirty="0">
                <a:ea typeface="+mn-lt"/>
                <a:cs typeface="+mn-lt"/>
              </a:rPr>
            </a:br>
            <a:r>
              <a:rPr lang="en-US" sz="2000" spc="0" dirty="0">
                <a:ea typeface="+mn-lt"/>
                <a:cs typeface="+mn-lt"/>
              </a:rPr>
              <a:t>CATEGORY: ARTFICIAL </a:t>
            </a:r>
            <a:r>
              <a:rPr lang="en-IN" sz="2000" spc="0" dirty="0">
                <a:ea typeface="+mn-lt"/>
                <a:cs typeface="+mn-lt"/>
              </a:rPr>
              <a:t>INTELLIGENCE</a:t>
            </a:r>
            <a:br>
              <a:rPr lang="en-IN" sz="2000" spc="0" dirty="0">
                <a:ea typeface="+mn-lt"/>
                <a:cs typeface="+mn-lt"/>
              </a:rPr>
            </a:br>
            <a:r>
              <a:rPr lang="en-IN" sz="2000" spc="0" dirty="0">
                <a:ea typeface="+mn-lt"/>
                <a:cs typeface="+mn-lt"/>
              </a:rPr>
              <a:t>                MACHINE LEARNING</a:t>
            </a:r>
            <a:br>
              <a:rPr lang="en-IN" sz="2000" spc="0" dirty="0">
                <a:ea typeface="+mn-lt"/>
                <a:cs typeface="+mn-lt"/>
              </a:rPr>
            </a:br>
            <a:r>
              <a:rPr lang="en-IN" sz="2000" spc="0" dirty="0">
                <a:ea typeface="+mn-lt"/>
                <a:cs typeface="+mn-lt"/>
              </a:rPr>
              <a:t>                DEEP LEARNING</a:t>
            </a:r>
            <a:br>
              <a:rPr lang="en-IN" sz="2000" spc="0" dirty="0">
                <a:ea typeface="+mn-lt"/>
                <a:cs typeface="+mn-lt"/>
              </a:rPr>
            </a:br>
            <a:r>
              <a:rPr lang="en-IN" sz="2000" spc="0" dirty="0">
                <a:ea typeface="+mn-lt"/>
                <a:cs typeface="+mn-lt"/>
              </a:rPr>
              <a:t>                AUTONOMOUS DRIVING</a:t>
            </a:r>
            <a:endParaRPr lang="en-US" sz="2000" spc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17C1C-8594-D470-5EF9-36EDF985E683}"/>
              </a:ext>
            </a:extLst>
          </p:cNvPr>
          <p:cNvSpPr txBox="1"/>
          <p:nvPr/>
        </p:nvSpPr>
        <p:spPr>
          <a:xfrm>
            <a:off x="1298575" y="5029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jivp-eurasipjournals.springeropen.com/articles/10.1186/s13640-018-0350-2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E1B0F-C384-E544-498D-6234930D5D71}"/>
              </a:ext>
            </a:extLst>
          </p:cNvPr>
          <p:cNvSpPr txBox="1"/>
          <p:nvPr/>
        </p:nvSpPr>
        <p:spPr>
          <a:xfrm>
            <a:off x="1298575" y="5029200"/>
            <a:ext cx="3200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onespeedgo.blogspot.com/2017/02/vehicle-detection-for-cyclists-using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BRIEF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AC2896-19C1-C0E4-15D8-2D1345EB6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today's automotive industry, ensuring safety through advanced driver assistance systems (ADAS) and autonomous vehicles requires robust capabilities in real-time object detection and collision prediction. This project focuses on developing a system that leverages deep learning and computer vision techniques to detect vehicles in video streams and estimate their Time-to-Collision (TTC).</a:t>
            </a:r>
            <a:endParaRPr lang="en-IN" sz="3200" dirty="0">
              <a:effectLst/>
              <a:latin typeface="Garamond" panose="02020404030301010803" pitchFamily="18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IN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FEATURES: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68C927-6B0F-4F7A-6ADF-1F490956D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967885"/>
            <a:ext cx="9829800" cy="4352544"/>
          </a:xfrm>
        </p:spPr>
        <p:txBody>
          <a:bodyPr/>
          <a:lstStyle/>
          <a:p>
            <a:r>
              <a:rPr lang="en-US" sz="3200" dirty="0">
                <a:latin typeface="Garamond" panose="02020404030301010803" pitchFamily="18" charset="0"/>
              </a:rPr>
              <a:t>Real-time vehicle detection using YOLOv8s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Precise Time-to-Collision (TTC) estimation for potential collision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Adaptive edge detection and preprocessing using OpenCV.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Alert mechanism triggered by critical TTC thresholds.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Video output with annotated frames for visual inspection and analysis.</a:t>
            </a:r>
          </a:p>
          <a:p>
            <a:endParaRPr lang="en-IN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9" y="631824"/>
            <a:ext cx="9829800" cy="914400"/>
          </a:xfrm>
        </p:spPr>
        <p:txBody>
          <a:bodyPr/>
          <a:lstStyle/>
          <a:p>
            <a:pPr algn="l"/>
            <a:r>
              <a:rPr lang="en-IN" dirty="0"/>
              <a:t>TECHNOLOGIES UTILIZED: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AA15B5-CD30-43B7-F0A1-B89696082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5604" y="1279785"/>
            <a:ext cx="1009145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Deep Learning: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YOLOv8s model for efficient and accurate vehicle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Computer Vision: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OpenCV for preprocessing, edge detection, and frame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Python Programming: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Language used for system implementation and integration of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Video Processing: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Utilizes codecs and video writer functionality from OpenCV.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Performance Evaluation: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Tested across diverse video datasets for robustness and accuracy.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 alerts based on predefined TTC thresholds.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51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5" y="827036"/>
            <a:ext cx="5976650" cy="621792"/>
          </a:xfrm>
        </p:spPr>
        <p:txBody>
          <a:bodyPr/>
          <a:lstStyle/>
          <a:p>
            <a:r>
              <a:rPr lang="en-US" dirty="0"/>
              <a:t>Process flow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39903" y="1451497"/>
            <a:ext cx="1784352" cy="189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23673" y="6019802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00965" y="2638739"/>
            <a:ext cx="91972" cy="4114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2062" y="3198815"/>
            <a:ext cx="1913151" cy="160402"/>
          </a:xfrm>
        </p:spPr>
        <p:txBody>
          <a:bodyPr/>
          <a:lstStyle/>
          <a:p>
            <a:r>
              <a:rPr lang="en-IN" sz="1400" b="1" dirty="0"/>
              <a:t>Initialization</a:t>
            </a:r>
            <a:endParaRPr lang="en-US" sz="1400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88187" y="3803159"/>
            <a:ext cx="2299304" cy="114301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YOLOv8s model for vehicle detection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video file and set frame dimensions.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751443" y="6896206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39789" y="6458343"/>
            <a:ext cx="1620520" cy="411476"/>
          </a:xfrm>
        </p:spPr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94598" y="3803904"/>
            <a:ext cx="1629955" cy="1143011"/>
          </a:xfrm>
        </p:spPr>
        <p:txBody>
          <a:bodyPr/>
          <a:lstStyle/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3778" y="2638739"/>
            <a:ext cx="91972" cy="4114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12118" y="3198815"/>
            <a:ext cx="2106168" cy="411480"/>
          </a:xfrm>
        </p:spPr>
        <p:txBody>
          <a:bodyPr/>
          <a:lstStyle/>
          <a:p>
            <a:r>
              <a:rPr lang="en-IN" sz="1400" b="1" dirty="0"/>
              <a:t>Frame Processing Loop</a:t>
            </a:r>
            <a:endParaRPr lang="en-US" sz="1400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34370" y="3792675"/>
            <a:ext cx="3689525" cy="1417334"/>
          </a:xfrm>
        </p:spPr>
        <p:txBody>
          <a:bodyPr/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 each frame (resize, blur, grayscale)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edges using Canny edge detection and morphological operations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 vehicles using YOLOv8s, filter based on confidence scores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TTC between consecutive frames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 alerts based on predefined TTC thresholds</a:t>
            </a:r>
          </a:p>
          <a:p>
            <a:pPr lvl="0">
              <a:lnSpc>
                <a:spcPct val="100000"/>
              </a:lnSpc>
            </a:pP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FE9BB50-1FAA-348B-F236-D51B9527BE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63837" y="6896206"/>
            <a:ext cx="91440" cy="4114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E29500-4B8C-7CD9-C95A-3169C7062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560309" y="6446525"/>
            <a:ext cx="1620520" cy="411476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2701" y="6683065"/>
            <a:ext cx="1620520" cy="1143000"/>
          </a:xfrm>
        </p:spPr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332915" y="2656999"/>
            <a:ext cx="91972" cy="4114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24012" y="3198815"/>
            <a:ext cx="1629955" cy="411480"/>
          </a:xfrm>
        </p:spPr>
        <p:txBody>
          <a:bodyPr/>
          <a:lstStyle/>
          <a:p>
            <a:r>
              <a:rPr lang="en-IN" sz="1400" b="1" dirty="0"/>
              <a:t>Output</a:t>
            </a:r>
            <a:endParaRPr lang="en-US" sz="1400" b="1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20137" y="3715618"/>
            <a:ext cx="2951046" cy="1143011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 processed frames with annotations (vehicle labels, TTC values)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annotated frames to an output video file.</a:t>
            </a:r>
          </a:p>
        </p:txBody>
      </p:sp>
    </p:spTree>
    <p:extLst>
      <p:ext uri="{BB962C8B-B14F-4D97-AF65-F5344CB8AC3E}">
        <p14:creationId xmlns:p14="http://schemas.microsoft.com/office/powerpoint/2010/main" val="75888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494229"/>
            <a:ext cx="9829800" cy="914400"/>
          </a:xfrm>
        </p:spPr>
        <p:txBody>
          <a:bodyPr/>
          <a:lstStyle/>
          <a:p>
            <a:pPr algn="l"/>
            <a:r>
              <a:rPr lang="en-IN" dirty="0"/>
              <a:t>Program or code: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BA5EDBC-A4CC-6D48-9A84-B3CA25B0E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5604" y="3786148"/>
            <a:ext cx="111338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7CEC0-FB12-DD5B-0D5E-D04F0B2BC6A2}"/>
              </a:ext>
            </a:extLst>
          </p:cNvPr>
          <p:cNvSpPr txBox="1"/>
          <p:nvPr/>
        </p:nvSpPr>
        <p:spPr>
          <a:xfrm>
            <a:off x="743953" y="1271741"/>
            <a:ext cx="10893552" cy="5490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cv2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np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ultralytics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import YOLO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Initialize YOLOv8s model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= YOLO('yolov8s.pt')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Path to the input video file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video_path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r'C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:\Users\User\OneDrive\Desktop\Intel\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Vehicle_Detection_Image_Dataset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\sample_video.mp4'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Open the video capture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 = cv2.VideoCapture(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video_path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Get the frame dimensions for window resizing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frame_width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int(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cap.get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(cv2.CAP_PROP_FRAME_WIDTH))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frame_height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int(</a:t>
            </a:r>
            <a:r>
              <a:rPr lang="en-US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cap.get</a:t>
            </a:r>
            <a:r>
              <a:rPr lang="en-US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(cv2.CAP_PROP_FRAME_HEIGHT))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3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{3CB26012-8A7F-44B4-8076-EB7D50ABEEE4}tf67061901_win32</Template>
  <TotalTime>148</TotalTime>
  <Words>2006</Words>
  <Application>Microsoft Office PowerPoint</Application>
  <PresentationFormat>Widescreen</PresentationFormat>
  <Paragraphs>255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 Antiqua</vt:lpstr>
      <vt:lpstr>Calibri</vt:lpstr>
      <vt:lpstr>Calibri Light</vt:lpstr>
      <vt:lpstr>Daytona Condensed Light</vt:lpstr>
      <vt:lpstr>Garamond</vt:lpstr>
      <vt:lpstr>Posterama</vt:lpstr>
      <vt:lpstr>Times New Roman</vt:lpstr>
      <vt:lpstr>Office Theme</vt:lpstr>
      <vt:lpstr>INTEL UNNATI INDUSTRIAL TRAINING PROGRAM</vt:lpstr>
      <vt:lpstr>Agenda</vt:lpstr>
      <vt:lpstr>Meet our team</vt:lpstr>
      <vt:lpstr>PROBLEM STATEMENT</vt:lpstr>
      <vt:lpstr>IDEA BRIEF</vt:lpstr>
      <vt:lpstr>KEY FEATURES:</vt:lpstr>
      <vt:lpstr>TECHNOLOGIES UTILIZED:</vt:lpstr>
      <vt:lpstr>Process flow </vt:lpstr>
      <vt:lpstr>Program or code:</vt:lpstr>
      <vt:lpstr>  </vt:lpstr>
      <vt:lpstr> 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PROOF OF WORKING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sheik syed</dc:creator>
  <cp:lastModifiedBy>sheik syed</cp:lastModifiedBy>
  <cp:revision>10</cp:revision>
  <dcterms:created xsi:type="dcterms:W3CDTF">2024-07-07T15:48:48Z</dcterms:created>
  <dcterms:modified xsi:type="dcterms:W3CDTF">2024-07-08T13:34:59Z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