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3" r:id="rId2"/>
  </p:sldMasterIdLst>
  <p:notesMasterIdLst>
    <p:notesMasterId r:id="rId17"/>
  </p:notesMasterIdLst>
  <p:sldIdLst>
    <p:sldId id="256" r:id="rId3"/>
    <p:sldId id="259" r:id="rId4"/>
    <p:sldId id="260" r:id="rId5"/>
    <p:sldId id="270" r:id="rId6"/>
    <p:sldId id="274" r:id="rId7"/>
    <p:sldId id="273" r:id="rId8"/>
    <p:sldId id="272" r:id="rId9"/>
    <p:sldId id="271" r:id="rId10"/>
    <p:sldId id="269" r:id="rId11"/>
    <p:sldId id="268" r:id="rId12"/>
    <p:sldId id="267" r:id="rId13"/>
    <p:sldId id="266" r:id="rId14"/>
    <p:sldId id="265" r:id="rId15"/>
    <p:sldId id="25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imes New Roman" panose="02020603050405020304"/>
              <a:buNone/>
            </a:pPr>
            <a:r>
              <a:rPr lang="en-US" sz="4400" b="1" i="0" u="none" strike="noStrike" cap="small">
                <a:solidFill>
                  <a:srgbClr val="1F386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000" b="1" i="0" u="none" strike="noStrike" cap="small">
              <a:solidFill>
                <a:srgbClr val="1F386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" name="Google Shape;21;p5" descr="C:\Users\OM\Downloads\naac-sticker.png"/>
          <p:cNvPicPr preferRelativeResize="0"/>
          <p:nvPr/>
        </p:nvPicPr>
        <p:blipFill rotWithShape="1">
          <a:blip r:embed="rId2"/>
          <a:srcRect b="23806"/>
          <a:stretch>
            <a:fillRect/>
          </a:stretch>
        </p:blipFill>
        <p:spPr>
          <a:xfrm>
            <a:off x="9662615" y="40945"/>
            <a:ext cx="2515736" cy="68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p18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4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24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24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24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24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25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5" name="Google Shape;145;p28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5" name="Google Shape;165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77" name="Google Shape;177;p33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8" name="Google Shape;178;p33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" name="Google Shape;180;p33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pic>
        <p:nvPicPr>
          <p:cNvPr id="15" name="Google Shape;15;p4" descr="C:\Users\OM\Downloads\naac-sticker.png"/>
          <p:cNvPicPr preferRelativeResize="0"/>
          <p:nvPr/>
        </p:nvPicPr>
        <p:blipFill rotWithShape="1">
          <a:blip r:embed="rId17"/>
          <a:srcRect b="23806"/>
          <a:stretch>
            <a:fillRect/>
          </a:stretch>
        </p:blipFill>
        <p:spPr>
          <a:xfrm>
            <a:off x="9662615" y="40945"/>
            <a:ext cx="2515736" cy="6823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www.google.co.i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9898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" name="Google Shape;186;p1"/>
          <p:cNvSpPr/>
          <p:nvPr/>
        </p:nvSpPr>
        <p:spPr>
          <a:xfrm rot="10800000" flipH="1">
            <a:off x="9507538" y="5940425"/>
            <a:ext cx="1290637" cy="1157288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7" name="Google Shape;187;p1"/>
          <p:cNvSpPr/>
          <p:nvPr/>
        </p:nvSpPr>
        <p:spPr>
          <a:xfrm rot="10800000">
            <a:off x="188446" y="0"/>
            <a:ext cx="3376613" cy="4232275"/>
          </a:xfrm>
          <a:custGeom>
            <a:avLst/>
            <a:gdLst/>
            <a:ahLst/>
            <a:cxnLst/>
            <a:rect l="l" t="t" r="r" b="b"/>
            <a:pathLst>
              <a:path w="3080657" h="3718935" extrusionOk="0">
                <a:moveTo>
                  <a:pt x="0" y="3718935"/>
                </a:moveTo>
                <a:lnTo>
                  <a:pt x="3066149" y="0"/>
                </a:lnTo>
                <a:lnTo>
                  <a:pt x="3080657" y="2171700"/>
                </a:lnTo>
                <a:lnTo>
                  <a:pt x="1900458" y="3718935"/>
                </a:lnTo>
                <a:lnTo>
                  <a:pt x="0" y="3718935"/>
                </a:lnTo>
                <a:close/>
              </a:path>
            </a:pathLst>
          </a:custGeom>
          <a:solidFill>
            <a:schemeClr val="lt1">
              <a:alpha val="1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Google Shape;188;p1"/>
          <p:cNvSpPr txBox="1"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Arial" panose="020B0604020202020204"/>
                <a:buNone/>
              </a:pPr>
              <a:t>1</a:t>
            </a:fld>
            <a:endParaRPr sz="12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5485262" y="1241564"/>
            <a:ext cx="625067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 Overview </a:t>
            </a:r>
            <a:endParaRPr sz="7200" b="1" i="0" u="none" strike="noStrike" cap="none" dirty="0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 Computing </a:t>
            </a:r>
            <a:endParaRPr sz="7200" b="1" i="0" u="none" strike="noStrike" cap="none" dirty="0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&amp; </a:t>
            </a:r>
            <a:endParaRPr sz="7200" b="1" i="0" u="none" strike="noStrike" cap="none" dirty="0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Career Planning</a:t>
            </a:r>
            <a:endParaRPr sz="7200" b="1" i="0" u="none" strike="noStrike" cap="none" dirty="0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188446" y="1040509"/>
            <a:ext cx="11736076" cy="473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UNIVERSITY INSTITUTE OF COMPUTING</a:t>
            </a:r>
            <a:endParaRPr sz="28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Master of Computer Applications</a:t>
            </a:r>
            <a:endParaRPr sz="2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Major Project</a:t>
            </a:r>
            <a:endParaRPr sz="2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22CAR-753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Hidden Object Hunting Game</a:t>
            </a:r>
            <a:endParaRPr sz="32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32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347916" y="5937897"/>
            <a:ext cx="516163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Major Project Presentation</a:t>
            </a:r>
            <a:endParaRPr sz="1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2" name="Google Shape;192;p1"/>
          <p:cNvSpPr txBox="1"/>
          <p:nvPr/>
        </p:nvSpPr>
        <p:spPr>
          <a:xfrm>
            <a:off x="6832521" y="5893555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" name="Google Shape;193;p1"/>
          <p:cNvSpPr txBox="1"/>
          <p:nvPr/>
        </p:nvSpPr>
        <p:spPr>
          <a:xfrm>
            <a:off x="343412" y="4756036"/>
            <a:ext cx="5161633" cy="92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 Name:  </a:t>
            </a:r>
            <a:r>
              <a:rPr lang="en-US" sz="1600" b="1" i="0" u="none" strike="noStrike" cap="none" dirty="0" err="1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Prafful</a:t>
            </a: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1" i="0" u="none" strike="noStrike" cap="none" dirty="0" err="1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Raghaw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UID: 22MCA20333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Section/Group: 8/B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" name="Google Shape;194;p1"/>
          <p:cNvSpPr txBox="1"/>
          <p:nvPr/>
        </p:nvSpPr>
        <p:spPr>
          <a:xfrm>
            <a:off x="6832521" y="4756036"/>
            <a:ext cx="5161633" cy="92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Supervisor Name: </a:t>
            </a:r>
            <a:r>
              <a:rPr lang="en-US" sz="1600" b="1" i="0" u="none" strike="noStrike" cap="none" dirty="0" err="1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Navdeep</a:t>
            </a: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Singh </a:t>
            </a:r>
            <a:r>
              <a:rPr lang="en-US" sz="1600" b="1" i="0" u="none" strike="noStrike" cap="none" dirty="0" err="1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Sodhi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Employee Code: E13472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Designation: Professor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Cases</a:t>
            </a:r>
            <a:endParaRPr sz="40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sz="3200" b="1" dirty="0"/>
              <a:t>Examples of test cases for different aspects of the game:</a:t>
            </a:r>
          </a:p>
          <a:p>
            <a:r>
              <a:rPr lang="en-US" sz="2800" dirty="0"/>
              <a:t>Functionality testing</a:t>
            </a:r>
          </a:p>
          <a:p>
            <a:r>
              <a:rPr lang="en-US" sz="2800" dirty="0"/>
              <a:t>Usability testing</a:t>
            </a:r>
          </a:p>
          <a:p>
            <a:r>
              <a:rPr lang="en-US" sz="2800" dirty="0"/>
              <a:t>Performance testing</a:t>
            </a:r>
          </a:p>
          <a:p>
            <a:r>
              <a:rPr lang="en-US" sz="2800" dirty="0"/>
              <a:t>Compatibility testing</a:t>
            </a:r>
          </a:p>
          <a:p>
            <a:r>
              <a:rPr lang="en-US" sz="2800" dirty="0"/>
              <a:t>Security testing</a:t>
            </a:r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Comparative Analysis</a:t>
            </a:r>
            <a:endParaRPr sz="40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sz="3200" b="1" dirty="0"/>
              <a:t>Comparison with other popular hidden object games:</a:t>
            </a:r>
          </a:p>
          <a:p>
            <a:r>
              <a:rPr lang="en-US" sz="2800" dirty="0"/>
              <a:t>Graphics</a:t>
            </a:r>
          </a:p>
          <a:p>
            <a:r>
              <a:rPr lang="en-US" sz="2800" dirty="0" err="1"/>
              <a:t>Gameplay</a:t>
            </a:r>
            <a:r>
              <a:rPr lang="en-US" sz="2800" dirty="0"/>
              <a:t> mechanics</a:t>
            </a:r>
          </a:p>
          <a:p>
            <a:r>
              <a:rPr lang="en-US" sz="2800" dirty="0"/>
              <a:t>Replay value</a:t>
            </a:r>
          </a:p>
          <a:p>
            <a:r>
              <a:rPr lang="en-US" sz="2800" dirty="0"/>
              <a:t>User reviews and ratings</a:t>
            </a:r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&amp; Future Aspects</a:t>
            </a:r>
            <a:endParaRPr sz="40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800" b="1" dirty="0"/>
              <a:t>Summary:</a:t>
            </a:r>
            <a:endParaRPr lang="en-US" sz="2800" dirty="0"/>
          </a:p>
          <a:p>
            <a:pPr lvl="1"/>
            <a:r>
              <a:rPr lang="en-US" dirty="0"/>
              <a:t>Our game, developed using Agile methodology, offers an engaging experience.</a:t>
            </a:r>
          </a:p>
          <a:p>
            <a:pPr lvl="1"/>
            <a:endParaRPr lang="en-US" dirty="0"/>
          </a:p>
          <a:p>
            <a:r>
              <a:rPr lang="en-US" sz="2800" b="1" dirty="0"/>
              <a:t>Software Model Used:</a:t>
            </a:r>
            <a:endParaRPr lang="en-US" sz="2800" dirty="0"/>
          </a:p>
          <a:p>
            <a:pPr lvl="1"/>
            <a:r>
              <a:rPr lang="en-US" dirty="0"/>
              <a:t>We utilized Agile development for flexibility and adaptability.</a:t>
            </a:r>
          </a:p>
          <a:p>
            <a:pPr lvl="1">
              <a:buNone/>
            </a:pPr>
            <a:endParaRPr lang="en-US" dirty="0"/>
          </a:p>
          <a:p>
            <a:r>
              <a:rPr lang="en-US" sz="2800" b="1" dirty="0"/>
              <a:t>Project Cost:</a:t>
            </a:r>
            <a:endParaRPr lang="en-US" sz="2800" dirty="0"/>
          </a:p>
          <a:p>
            <a:pPr lvl="1"/>
            <a:r>
              <a:rPr lang="en-US" dirty="0"/>
              <a:t>Costs were managed efficiently, leveraging open-source tools and careful resource allocation.</a:t>
            </a:r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Bibliography</a:t>
            </a:r>
            <a:endParaRPr sz="40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fontAlgn="base"/>
            <a:endParaRPr lang="en-US" b="1" dirty="0">
              <a:hlinkClick r:id="rId3"/>
            </a:endParaRPr>
          </a:p>
          <a:p>
            <a:pPr lvl="0" fontAlgn="base"/>
            <a:r>
              <a:rPr lang="en-US" sz="2800" b="1" dirty="0">
                <a:hlinkClick r:id="rId3"/>
              </a:rPr>
              <a:t>https://github.com/ </a:t>
            </a:r>
            <a:r>
              <a:rPr lang="en-US" sz="2800" b="1" dirty="0"/>
              <a:t> </a:t>
            </a:r>
            <a:endParaRPr lang="en-US" sz="2800" dirty="0"/>
          </a:p>
          <a:p>
            <a:pPr lvl="0" fontAlgn="base"/>
            <a:r>
              <a:rPr lang="en-US" sz="2800" b="1" dirty="0">
                <a:hlinkClick r:id="rId4"/>
              </a:rPr>
              <a:t>https://www.google.co.in/ </a:t>
            </a:r>
            <a:r>
              <a:rPr lang="en-US" sz="2800" b="1" dirty="0"/>
              <a:t>	 </a:t>
            </a:r>
            <a:endParaRPr lang="en-US" sz="2800" dirty="0"/>
          </a:p>
          <a:p>
            <a:pPr lvl="0" fontAlgn="base"/>
            <a:r>
              <a:rPr lang="en-US" sz="2800" b="1" dirty="0">
                <a:hlinkClick r:id="rId5"/>
              </a:rPr>
              <a:t>https://www.geeksforgeeks.org/</a:t>
            </a:r>
            <a:r>
              <a:rPr lang="en-US" sz="2800" dirty="0">
                <a:hlinkClick r:id="rId5"/>
              </a:rPr>
              <a:t> </a:t>
            </a:r>
            <a:endParaRPr lang="en-US" sz="2800" dirty="0"/>
          </a:p>
          <a:p>
            <a:r>
              <a:rPr lang="en-US" b="1" dirty="0"/>
              <a:t> </a:t>
            </a:r>
            <a:endParaRPr lang="en-US" dirty="0"/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08" name="Google Shape;208;p3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3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3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1" name="Google Shape;211;p3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3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 panose="020B0604020202020204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sz="80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Presentation</a:t>
            </a:r>
            <a:r>
              <a:rPr lang="en-US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40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Outline</a:t>
            </a:r>
            <a:endParaRPr sz="4000" b="1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 to Project </a:t>
            </a: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Technology Used</a:t>
            </a: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Gaps &amp; Project Features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ives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Scope/Rele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vance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Flow Diagram</a:t>
            </a: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 Diagrams</a:t>
            </a: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Cases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Comparative Analysis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&amp; Future Aspects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Bibliography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 to Project</a:t>
            </a:r>
            <a:endParaRPr sz="40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>
              <a:buSzPct val="100000"/>
              <a:buNone/>
            </a:pPr>
            <a:r>
              <a:rPr lang="en-US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Title: </a:t>
            </a:r>
            <a:r>
              <a:rPr lang="en-US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Hidden Object Hunting Game</a:t>
            </a:r>
          </a:p>
          <a:p>
            <a:pPr lvl="0" indent="-457200">
              <a:buSzPct val="100000"/>
              <a:buNone/>
            </a:pP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>
              <a:buSzPct val="100000"/>
              <a:buNone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Overview: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Utilizing Java, Java AWT, Java Swing, and </a:t>
            </a:r>
            <a:r>
              <a:rPr lang="en-US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MySQL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the Hidden Object Hunting Game provides an immersive experience. </a:t>
            </a:r>
          </a:p>
          <a:p>
            <a:pPr marL="0" lvl="0" indent="0">
              <a:buSzPct val="100000"/>
              <a:buNone/>
            </a:pP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>
              <a:buSzPct val="100000"/>
              <a:buNone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Cognitive Development: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game entertains while enhancing observation and problem-solving skills, making it relevant in modern gaming.</a:t>
            </a:r>
          </a:p>
          <a:p>
            <a:pPr marL="0" lvl="0" indent="0">
              <a:buSzPct val="100000"/>
              <a:buNone/>
            </a:pP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>
              <a:buSzPct val="100000"/>
              <a:buNone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Accessibility: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Its availability across platforms underscores its significance in the gaming landscape.</a:t>
            </a: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Java logo, Java Runtime Environment ...">
            <a:extLst>
              <a:ext uri="{FF2B5EF4-FFF2-40B4-BE49-F238E27FC236}">
                <a16:creationId xmlns:a16="http://schemas.microsoft.com/office/drawing/2014/main" id="{1B0FF118-E331-4590-402D-EB14BAF16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3945439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Technology Used</a:t>
            </a:r>
            <a:endParaRPr sz="40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lvl="0" indent="-457200">
              <a:buSzPct val="100000"/>
              <a:buNone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Java Overview:</a:t>
            </a:r>
          </a:p>
          <a:p>
            <a:pPr lvl="0" indent="-457200">
              <a:buSzPct val="100000"/>
              <a:buNone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Widely-used, platform-independent language with OOP features.</a:t>
            </a:r>
          </a:p>
          <a:p>
            <a:pPr lvl="0" indent="-457200">
              <a:buSzPct val="100000"/>
              <a:buNone/>
            </a:pP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>
              <a:buSzPct val="100000"/>
              <a:buNone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Java AWT (Abstract Window Toolkit):</a:t>
            </a:r>
          </a:p>
          <a:p>
            <a:pPr lvl="0" indent="-457200">
              <a:buSzPct val="100000"/>
              <a:buNone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Original Java GUI toolkit.</a:t>
            </a:r>
          </a:p>
          <a:p>
            <a:pPr lvl="0" indent="-457200">
              <a:buSzPct val="100000"/>
              <a:buNone/>
            </a:pP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>
              <a:buSzPct val="100000"/>
              <a:buNone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Java Swing:</a:t>
            </a:r>
          </a:p>
          <a:p>
            <a:pPr lvl="0" indent="-457200">
              <a:buSzPct val="100000"/>
              <a:buNone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Modern GUI toolkit for Java applications.</a:t>
            </a:r>
          </a:p>
          <a:p>
            <a:pPr lvl="0" indent="-457200">
              <a:buSzPct val="100000"/>
              <a:buNone/>
            </a:pP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>
              <a:buSzPct val="100000"/>
              <a:buNone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 </a:t>
            </a:r>
            <a:r>
              <a:rPr lang="en-US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MySQL</a:t>
            </a: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Overview:</a:t>
            </a:r>
          </a:p>
          <a:p>
            <a:pPr lvl="0" indent="-457200">
              <a:buSzPct val="100000"/>
              <a:buNone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Open-source relational database system.</a:t>
            </a:r>
          </a:p>
          <a:p>
            <a:pPr lvl="0" indent="-457200">
              <a:buSzPct val="100000"/>
              <a:buNone/>
            </a:pP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>
              <a:buSzPct val="100000"/>
              <a:buNone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5. Problem-solving Techniques:</a:t>
            </a:r>
          </a:p>
          <a:p>
            <a:pPr lvl="0" indent="-457200">
              <a:buSzPct val="100000"/>
              <a:buNone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Algorithmic search, logical puzzles, iterative development.</a:t>
            </a: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26" name="Picture 2" descr="Testing Java Swing / AWT applications ...">
            <a:extLst>
              <a:ext uri="{FF2B5EF4-FFF2-40B4-BE49-F238E27FC236}">
                <a16:creationId xmlns:a16="http://schemas.microsoft.com/office/drawing/2014/main" id="{ED83D05D-02E7-DBCD-8503-BEFDD66A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930" y="260241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Gaps &amp; Project Features</a:t>
            </a:r>
            <a:endParaRPr sz="40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dirty="0"/>
              <a:t>Analysis of existing hidden object games</a:t>
            </a:r>
          </a:p>
          <a:p>
            <a:pPr marL="114300" indent="0">
              <a:buNone/>
            </a:pPr>
            <a:r>
              <a:rPr lang="en-US" b="1" dirty="0"/>
              <a:t>Unique features of your game:</a:t>
            </a:r>
          </a:p>
          <a:p>
            <a:pPr lvl="1"/>
            <a:r>
              <a:rPr lang="en-US" dirty="0"/>
              <a:t>Graphics quality</a:t>
            </a:r>
          </a:p>
          <a:p>
            <a:pPr lvl="1"/>
            <a:r>
              <a:rPr lang="en-US" dirty="0"/>
              <a:t>Level design</a:t>
            </a:r>
          </a:p>
          <a:p>
            <a:pPr lvl="1"/>
            <a:r>
              <a:rPr lang="en-US" dirty="0"/>
              <a:t>User interface</a:t>
            </a:r>
          </a:p>
          <a:p>
            <a:pPr lvl="1"/>
            <a:r>
              <a:rPr lang="en-US" dirty="0"/>
              <a:t>Sound effects</a:t>
            </a:r>
          </a:p>
          <a:p>
            <a:pPr lvl="1"/>
            <a:r>
              <a:rPr lang="en-US" dirty="0" err="1"/>
              <a:t>Replayability</a:t>
            </a:r>
            <a:endParaRPr lang="en-US" dirty="0"/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71EF934-7892-104D-2488-61937BF475FA}"/>
              </a:ext>
            </a:extLst>
          </p:cNvPr>
          <p:cNvSpPr/>
          <p:nvPr/>
        </p:nvSpPr>
        <p:spPr>
          <a:xfrm>
            <a:off x="6030168" y="3345132"/>
            <a:ext cx="1326195" cy="1281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B5FF5B-6F39-9B10-1CED-3238450B6781}"/>
              </a:ext>
            </a:extLst>
          </p:cNvPr>
          <p:cNvSpPr/>
          <p:nvPr/>
        </p:nvSpPr>
        <p:spPr>
          <a:xfrm>
            <a:off x="3497344" y="3261674"/>
            <a:ext cx="1326195" cy="1281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/>
              <a:t>Graphics Quality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552EB3-B3C3-1ECC-E151-14877981CEEC}"/>
              </a:ext>
            </a:extLst>
          </p:cNvPr>
          <p:cNvSpPr/>
          <p:nvPr/>
        </p:nvSpPr>
        <p:spPr>
          <a:xfrm>
            <a:off x="8443428" y="3396456"/>
            <a:ext cx="1326195" cy="1281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Replayability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F4156F-9F20-3532-76CD-B92ED4136D3B}"/>
              </a:ext>
            </a:extLst>
          </p:cNvPr>
          <p:cNvSpPr/>
          <p:nvPr/>
        </p:nvSpPr>
        <p:spPr>
          <a:xfrm>
            <a:off x="4823539" y="4838700"/>
            <a:ext cx="1206629" cy="11956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Design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A2ACB3-4C6E-5689-A6A9-DE7DB43277C9}"/>
              </a:ext>
            </a:extLst>
          </p:cNvPr>
          <p:cNvSpPr/>
          <p:nvPr/>
        </p:nvSpPr>
        <p:spPr>
          <a:xfrm>
            <a:off x="7236799" y="4837129"/>
            <a:ext cx="1206630" cy="11972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</a:t>
            </a:r>
            <a:endParaRPr sz="40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endParaRPr lang="en-US" dirty="0"/>
          </a:p>
          <a:p>
            <a:pPr>
              <a:buNone/>
            </a:pPr>
            <a:r>
              <a:rPr lang="en-US" sz="2800" b="1" dirty="0"/>
              <a:t>Clear objectives of the project:</a:t>
            </a:r>
          </a:p>
          <a:p>
            <a:r>
              <a:rPr lang="en-US" dirty="0"/>
              <a:t>Entertainment</a:t>
            </a:r>
          </a:p>
          <a:p>
            <a:r>
              <a:rPr lang="en-US" dirty="0"/>
              <a:t>Cognitive development</a:t>
            </a:r>
          </a:p>
          <a:p>
            <a:r>
              <a:rPr lang="en-US" dirty="0"/>
              <a:t>Challenges for players</a:t>
            </a:r>
          </a:p>
          <a:p>
            <a:r>
              <a:rPr lang="en-US" dirty="0"/>
              <a:t>Learning experience for developers</a:t>
            </a:r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Scope/Relevance</a:t>
            </a:r>
            <a:endParaRPr sz="40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endParaRPr lang="en-US" dirty="0"/>
          </a:p>
          <a:p>
            <a:r>
              <a:rPr lang="en-US" b="1" dirty="0"/>
              <a:t>Scope of the project:</a:t>
            </a:r>
          </a:p>
          <a:p>
            <a:pPr lvl="1"/>
            <a:r>
              <a:rPr lang="en-US" dirty="0"/>
              <a:t>Target audience</a:t>
            </a:r>
          </a:p>
          <a:p>
            <a:pPr lvl="1"/>
            <a:r>
              <a:rPr lang="en-US" dirty="0"/>
              <a:t>Platform compatibility</a:t>
            </a:r>
          </a:p>
          <a:p>
            <a:r>
              <a:rPr lang="en-US" b="1" dirty="0"/>
              <a:t>Relevance of hidden object games in the gaming industry</a:t>
            </a:r>
          </a:p>
          <a:p>
            <a:r>
              <a:rPr lang="en-US" b="1" dirty="0"/>
              <a:t>Potential for expansion and updates</a:t>
            </a:r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low Diagram</a:t>
            </a:r>
            <a:endParaRPr sz="40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b="1" dirty="0"/>
              <a:t>Flowchart illustrating the process from start to finish:</a:t>
            </a:r>
          </a:p>
          <a:p>
            <a:r>
              <a:rPr lang="en-US" dirty="0"/>
              <a:t>Main menu</a:t>
            </a:r>
          </a:p>
          <a:p>
            <a:r>
              <a:rPr lang="en-US" dirty="0"/>
              <a:t>Level selection</a:t>
            </a:r>
          </a:p>
          <a:p>
            <a:r>
              <a:rPr lang="en-US" dirty="0" err="1"/>
              <a:t>Gameplay</a:t>
            </a:r>
            <a:endParaRPr lang="en-US" dirty="0"/>
          </a:p>
          <a:p>
            <a:r>
              <a:rPr lang="en-US" dirty="0"/>
              <a:t>Scoring</a:t>
            </a:r>
          </a:p>
          <a:p>
            <a:r>
              <a:rPr lang="en-US" dirty="0"/>
              <a:t>Level completion</a:t>
            </a:r>
          </a:p>
          <a:p>
            <a:r>
              <a:rPr lang="en-US" dirty="0"/>
              <a:t>High scores</a:t>
            </a:r>
          </a:p>
          <a:p>
            <a:r>
              <a:rPr lang="en-US" dirty="0"/>
              <a:t>Options/settings</a:t>
            </a:r>
          </a:p>
          <a:p>
            <a:r>
              <a:rPr lang="en-US" dirty="0"/>
              <a:t>Exit</a:t>
            </a:r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 Diagram</a:t>
            </a:r>
            <a:endParaRPr sz="40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buSzPct val="100000"/>
              <a:buNone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" name="Picture 5" descr="er diagram'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3" y="1816553"/>
            <a:ext cx="9032033" cy="4400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618</Words>
  <Application>Microsoft Office PowerPoint</Application>
  <PresentationFormat>Widescreen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Theme1</vt:lpstr>
      <vt:lpstr>Contents Slide Master</vt:lpstr>
      <vt:lpstr>PowerPoint Presentation</vt:lpstr>
      <vt:lpstr>Presentation Outline</vt:lpstr>
      <vt:lpstr>Introduction to Project</vt:lpstr>
      <vt:lpstr>Technology Used</vt:lpstr>
      <vt:lpstr>Existing Gaps &amp; Project Features</vt:lpstr>
      <vt:lpstr>Objectives</vt:lpstr>
      <vt:lpstr>Scope/Relevance</vt:lpstr>
      <vt:lpstr>Project Flow Diagram</vt:lpstr>
      <vt:lpstr>ER Diagram</vt:lpstr>
      <vt:lpstr>Test Cases</vt:lpstr>
      <vt:lpstr>Comparative Analysis</vt:lpstr>
      <vt:lpstr>Conclusion &amp; Future Aspects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vishalsharma21287@outlook.com</dc:creator>
  <cp:lastModifiedBy>TAMAL DOLAI</cp:lastModifiedBy>
  <cp:revision>13</cp:revision>
  <dcterms:created xsi:type="dcterms:W3CDTF">2022-02-08T16:48:04Z</dcterms:created>
  <dcterms:modified xsi:type="dcterms:W3CDTF">2024-04-18T05:05:16Z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FF400C7C118C4A3AB23A8DDDC78B213A</vt:lpwstr>
  </property>
  <property fmtid="{D5CDD505-2E9C-101B-9397-08002B2CF9AE}" pid="3" name="KSOProductBuildVer">
    <vt:lpwstr>1033-11.2.0.10463</vt:lpwstr>
  </property>
</Properties>
</file>