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321" r:id="rId2"/>
    <p:sldId id="458" r:id="rId3"/>
    <p:sldId id="444" r:id="rId4"/>
    <p:sldId id="439" r:id="rId5"/>
    <p:sldId id="443" r:id="rId6"/>
    <p:sldId id="447" r:id="rId7"/>
    <p:sldId id="441" r:id="rId8"/>
    <p:sldId id="449" r:id="rId9"/>
    <p:sldId id="452" r:id="rId10"/>
    <p:sldId id="451" r:id="rId11"/>
    <p:sldId id="454" r:id="rId12"/>
    <p:sldId id="453" r:id="rId13"/>
    <p:sldId id="455" r:id="rId14"/>
    <p:sldId id="456" r:id="rId15"/>
    <p:sldId id="457" r:id="rId16"/>
    <p:sldId id="448" r:id="rId17"/>
  </p:sldIdLst>
  <p:sldSz cx="9144000" cy="5143500" type="screen16x9"/>
  <p:notesSz cx="6858000" cy="9144000"/>
  <p:embeddedFontLst>
    <p:embeddedFont>
      <p:font typeface="Squada One" panose="020B0604020202020204" charset="0"/>
      <p:regular r:id="rId19"/>
    </p:embeddedFont>
    <p:embeddedFont>
      <p:font typeface="Fira Sans Condensed ExtraBold" panose="020B0604020202020204" charset="0"/>
      <p:bold r:id="rId20"/>
      <p:boldItalic r:id="rId21"/>
    </p:embeddedFont>
    <p:embeddedFont>
      <p:font typeface="Barlow" panose="020B0604020202020204" charset="0"/>
      <p:regular r:id="rId22"/>
      <p:bold r:id="rId23"/>
      <p:italic r:id="rId24"/>
      <p:boldItalic r:id="rId25"/>
    </p:embeddedFont>
    <p:embeddedFont>
      <p:font typeface="Fira Sans Condensed"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C89"/>
    <a:srgbClr val="5F2FB8"/>
    <a:srgbClr val="FFFFFF"/>
    <a:srgbClr val="FFC208"/>
    <a:srgbClr val="B60086"/>
    <a:srgbClr val="92D050"/>
    <a:srgbClr val="FD0098"/>
    <a:srgbClr val="E17C78"/>
    <a:srgbClr val="87ADDB"/>
    <a:srgbClr val="73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5AA42-4328-44BE-AC1C-E695F2201A74}">
  <a:tblStyle styleId="{3185AA42-4328-44BE-AC1C-E695F2201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5" autoAdjust="0"/>
    <p:restoredTop sz="91482" autoAdjust="0"/>
  </p:normalViewPr>
  <p:slideViewPr>
    <p:cSldViewPr snapToGrid="0">
      <p:cViewPr varScale="1">
        <p:scale>
          <a:sx n="97" d="100"/>
          <a:sy n="97" d="100"/>
        </p:scale>
        <p:origin x="52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65833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251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90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12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04014" y="-846158"/>
            <a:ext cx="6070096" cy="6283055"/>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50" name="Google Shape;50;p7"/>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99" name="Google Shape;99;p14"/>
          <p:cNvSpPr txBox="1">
            <a:spLocks noGrp="1"/>
          </p:cNvSpPr>
          <p:nvPr>
            <p:ph type="title" idx="2"/>
          </p:nvPr>
        </p:nvSpPr>
        <p:spPr>
          <a:xfrm>
            <a:off x="120562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0" name="Google Shape;100;p14"/>
          <p:cNvSpPr txBox="1">
            <a:spLocks noGrp="1"/>
          </p:cNvSpPr>
          <p:nvPr>
            <p:ph type="subTitle" idx="1"/>
          </p:nvPr>
        </p:nvSpPr>
        <p:spPr>
          <a:xfrm>
            <a:off x="120562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3"/>
          </p:nvPr>
        </p:nvSpPr>
        <p:spPr>
          <a:xfrm>
            <a:off x="3601350"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2" name="Google Shape;102;p14"/>
          <p:cNvSpPr txBox="1">
            <a:spLocks noGrp="1"/>
          </p:cNvSpPr>
          <p:nvPr>
            <p:ph type="subTitle" idx="4"/>
          </p:nvPr>
        </p:nvSpPr>
        <p:spPr>
          <a:xfrm>
            <a:off x="3601350"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5"/>
          </p:nvPr>
        </p:nvSpPr>
        <p:spPr>
          <a:xfrm>
            <a:off x="599707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4" name="Google Shape;104;p14"/>
          <p:cNvSpPr txBox="1">
            <a:spLocks noGrp="1"/>
          </p:cNvSpPr>
          <p:nvPr>
            <p:ph type="subTitle" idx="6"/>
          </p:nvPr>
        </p:nvSpPr>
        <p:spPr>
          <a:xfrm>
            <a:off x="599707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7"/>
          </p:nvPr>
        </p:nvSpPr>
        <p:spPr>
          <a:xfrm>
            <a:off x="2403488"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6" name="Google Shape;106;p14"/>
          <p:cNvSpPr txBox="1">
            <a:spLocks noGrp="1"/>
          </p:cNvSpPr>
          <p:nvPr>
            <p:ph type="subTitle" idx="8"/>
          </p:nvPr>
        </p:nvSpPr>
        <p:spPr>
          <a:xfrm>
            <a:off x="2403488"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9"/>
          </p:nvPr>
        </p:nvSpPr>
        <p:spPr>
          <a:xfrm>
            <a:off x="4799213"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grpSp>
        <p:nvGrpSpPr>
          <p:cNvPr id="108" name="Google Shape;108;p14"/>
          <p:cNvGrpSpPr/>
          <p:nvPr/>
        </p:nvGrpSpPr>
        <p:grpSpPr>
          <a:xfrm rot="10800000">
            <a:off x="3731673" y="-433179"/>
            <a:ext cx="6250236" cy="6469514"/>
            <a:chOff x="1279825" y="238125"/>
            <a:chExt cx="5060100" cy="5237625"/>
          </a:xfrm>
        </p:grpSpPr>
        <p:sp>
          <p:nvSpPr>
            <p:cNvPr id="109" name="Google Shape;109;p14"/>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3"/>
          </p:nvPr>
        </p:nvSpPr>
        <p:spPr>
          <a:xfrm>
            <a:off x="4799213"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4"/>
          <p:cNvSpPr txBox="1">
            <a:spLocks noGrp="1"/>
          </p:cNvSpPr>
          <p:nvPr>
            <p:ph type="title" idx="14" hasCustomPrompt="1"/>
          </p:nvPr>
        </p:nvSpPr>
        <p:spPr>
          <a:xfrm>
            <a:off x="127597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4"/>
          <p:cNvSpPr txBox="1">
            <a:spLocks noGrp="1"/>
          </p:cNvSpPr>
          <p:nvPr>
            <p:ph type="title" idx="15" hasCustomPrompt="1"/>
          </p:nvPr>
        </p:nvSpPr>
        <p:spPr>
          <a:xfrm>
            <a:off x="3671700"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4"/>
          <p:cNvSpPr txBox="1">
            <a:spLocks noGrp="1"/>
          </p:cNvSpPr>
          <p:nvPr>
            <p:ph type="title" idx="16" hasCustomPrompt="1"/>
          </p:nvPr>
        </p:nvSpPr>
        <p:spPr>
          <a:xfrm>
            <a:off x="606742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 name="Google Shape;118;p14"/>
          <p:cNvSpPr txBox="1">
            <a:spLocks noGrp="1"/>
          </p:cNvSpPr>
          <p:nvPr>
            <p:ph type="title" idx="17" hasCustomPrompt="1"/>
          </p:nvPr>
        </p:nvSpPr>
        <p:spPr>
          <a:xfrm>
            <a:off x="2473850"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4"/>
          <p:cNvSpPr txBox="1">
            <a:spLocks noGrp="1"/>
          </p:cNvSpPr>
          <p:nvPr>
            <p:ph type="title" idx="18" hasCustomPrompt="1"/>
          </p:nvPr>
        </p:nvSpPr>
        <p:spPr>
          <a:xfrm>
            <a:off x="4869575"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ctrTitle"/>
          </p:nvPr>
        </p:nvSpPr>
        <p:spPr>
          <a:xfrm>
            <a:off x="-1676400" y="185043"/>
            <a:ext cx="113538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latin typeface="Squada One" panose="02000000000000000000" charset="0"/>
              </a:rPr>
              <a:t>        “</a:t>
            </a:r>
            <a:r>
              <a:rPr lang="en-US" b="1" i="1" u="sng" dirty="0" smtClean="0">
                <a:latin typeface="Squada One" panose="02000000000000000000" charset="0"/>
              </a:rPr>
              <a:t>SMART</a:t>
            </a:r>
            <a:r>
              <a:rPr lang="en-US" dirty="0" smtClean="0">
                <a:latin typeface="Squada One" panose="02000000000000000000" charset="0"/>
              </a:rPr>
              <a:t> </a:t>
            </a:r>
            <a:r>
              <a:rPr lang="en-US" b="1" i="1" u="sng" dirty="0" smtClean="0">
                <a:latin typeface="Squada One" panose="02000000000000000000" charset="0"/>
              </a:rPr>
              <a:t>ATTENDANCE  </a:t>
            </a:r>
            <a:r>
              <a:rPr lang="en-US" dirty="0" smtClean="0">
                <a:latin typeface="Squada One" panose="02000000000000000000" charset="0"/>
              </a:rPr>
              <a:t>”</a:t>
            </a:r>
            <a:endParaRPr dirty="0">
              <a:latin typeface="Squada One" panose="02000000000000000000" charset="0"/>
            </a:endParaRPr>
          </a:p>
        </p:txBody>
      </p:sp>
      <p:sp>
        <p:nvSpPr>
          <p:cNvPr id="250" name="Google Shape;250;p27"/>
          <p:cNvSpPr txBox="1">
            <a:spLocks noGrp="1"/>
          </p:cNvSpPr>
          <p:nvPr>
            <p:ph type="subTitle" idx="1"/>
          </p:nvPr>
        </p:nvSpPr>
        <p:spPr>
          <a:xfrm>
            <a:off x="1457011" y="1035053"/>
            <a:ext cx="6256586" cy="562635"/>
          </a:xfrm>
          <a:prstGeom prst="rect">
            <a:avLst/>
          </a:prstGeom>
        </p:spPr>
        <p:txBody>
          <a:bodyPr spcFirstLastPara="1" wrap="square" lIns="91425" tIns="91425" rIns="91425" bIns="91425" anchor="t" anchorCtr="0">
            <a:noAutofit/>
          </a:bodyPr>
          <a:lstStyle/>
          <a:p>
            <a:pPr marL="0" lvl="0" indent="0"/>
            <a:r>
              <a:rPr lang="en" sz="2000" b="1" dirty="0" smtClean="0">
                <a:solidFill>
                  <a:schemeClr val="accent1"/>
                </a:solidFill>
                <a:latin typeface="Barlow" panose="00000500000000000000" charset="0"/>
                <a:sym typeface="Squada One"/>
              </a:rPr>
              <a:t> Attendance system using ML &amp; DL</a:t>
            </a:r>
            <a:endParaRPr sz="500" b="1" dirty="0">
              <a:latin typeface="Barlow" panose="00000500000000000000" charset="0"/>
            </a:endParaRPr>
          </a:p>
        </p:txBody>
      </p:sp>
      <p:sp>
        <p:nvSpPr>
          <p:cNvPr id="8" name="Rectangle 7"/>
          <p:cNvSpPr/>
          <p:nvPr/>
        </p:nvSpPr>
        <p:spPr>
          <a:xfrm>
            <a:off x="5998866" y="3581400"/>
            <a:ext cx="2984361" cy="1392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PROJECT BY – Vedant Gupta</a:t>
            </a:r>
          </a:p>
          <a:p>
            <a:pPr algn="ctr"/>
            <a:r>
              <a:rPr lang="en-US" sz="1200" dirty="0" smtClean="0">
                <a:solidFill>
                  <a:schemeClr val="tx1"/>
                </a:solidFill>
              </a:rPr>
              <a:t>                         </a:t>
            </a:r>
            <a:r>
              <a:rPr lang="en-US" sz="1200" dirty="0" err="1" smtClean="0">
                <a:solidFill>
                  <a:schemeClr val="tx1"/>
                </a:solidFill>
              </a:rPr>
              <a:t>Niruj</a:t>
            </a:r>
            <a:r>
              <a:rPr lang="en-US" sz="1200" dirty="0" smtClean="0">
                <a:solidFill>
                  <a:schemeClr val="tx1"/>
                </a:solidFill>
              </a:rPr>
              <a:t> Agarwal</a:t>
            </a:r>
          </a:p>
          <a:p>
            <a:pPr algn="ctr"/>
            <a:r>
              <a:rPr lang="en-US" sz="1200" dirty="0" smtClean="0">
                <a:solidFill>
                  <a:schemeClr val="tx1"/>
                </a:solidFill>
              </a:rPr>
              <a:t>                     </a:t>
            </a:r>
            <a:r>
              <a:rPr lang="en-US" sz="1200" dirty="0" err="1" smtClean="0">
                <a:solidFill>
                  <a:schemeClr val="tx1"/>
                </a:solidFill>
              </a:rPr>
              <a:t>Aditi</a:t>
            </a:r>
            <a:r>
              <a:rPr lang="en-US" sz="1200" dirty="0" smtClean="0">
                <a:solidFill>
                  <a:schemeClr val="tx1"/>
                </a:solidFill>
              </a:rPr>
              <a:t> Singh</a:t>
            </a:r>
          </a:p>
          <a:p>
            <a:pPr algn="ctr"/>
            <a:r>
              <a:rPr lang="en-US" sz="1200" dirty="0" smtClean="0">
                <a:solidFill>
                  <a:schemeClr val="tx1"/>
                </a:solidFill>
              </a:rPr>
              <a:t>REG.NO. –219311013</a:t>
            </a:r>
          </a:p>
          <a:p>
            <a:pPr algn="ctr"/>
            <a:r>
              <a:rPr lang="en-US" sz="1200" smtClean="0">
                <a:solidFill>
                  <a:schemeClr val="tx1"/>
                </a:solidFill>
              </a:rPr>
              <a:t>                  219311193</a:t>
            </a:r>
            <a:endParaRPr lang="en-US" sz="1200" dirty="0" smtClean="0">
              <a:solidFill>
                <a:schemeClr val="tx1"/>
              </a:solidFill>
            </a:endParaRPr>
          </a:p>
          <a:p>
            <a:pPr algn="ctr"/>
            <a:r>
              <a:rPr lang="en-US" sz="1200" dirty="0">
                <a:solidFill>
                  <a:schemeClr val="tx1"/>
                </a:solidFill>
              </a:rPr>
              <a:t> </a:t>
            </a:r>
            <a:r>
              <a:rPr lang="en-US" sz="1200" dirty="0" smtClean="0">
                <a:solidFill>
                  <a:schemeClr val="tx1"/>
                </a:solidFill>
              </a:rPr>
              <a:t>                 219311171</a:t>
            </a:r>
          </a:p>
          <a:p>
            <a:pPr algn="ctr"/>
            <a:r>
              <a:rPr lang="en-US" sz="1200" dirty="0" smtClean="0">
                <a:solidFill>
                  <a:schemeClr val="tx1"/>
                </a:solidFill>
              </a:rPr>
              <a:t>BRANCH – IOT</a:t>
            </a:r>
          </a:p>
        </p:txBody>
      </p:sp>
      <p:pic>
        <p:nvPicPr>
          <p:cNvPr id="12" name="Picture 11" descr="stock-photo-attendance-mark-business-school-concept-registration-of-absent-analysis-attendance-report-2077400443.jpg"/>
          <p:cNvPicPr>
            <a:picLocks noChangeAspect="1"/>
          </p:cNvPicPr>
          <p:nvPr/>
        </p:nvPicPr>
        <p:blipFill>
          <a:blip r:embed="rId3"/>
          <a:stretch>
            <a:fillRect/>
          </a:stretch>
        </p:blipFill>
        <p:spPr>
          <a:xfrm>
            <a:off x="2546954" y="1597688"/>
            <a:ext cx="4076700" cy="1866900"/>
          </a:xfrm>
          <a:prstGeom prst="rect">
            <a:avLst/>
          </a:prstGeom>
        </p:spPr>
      </p:pic>
    </p:spTree>
    <p:extLst>
      <p:ext uri="{BB962C8B-B14F-4D97-AF65-F5344CB8AC3E}">
        <p14:creationId xmlns:p14="http://schemas.microsoft.com/office/powerpoint/2010/main" val="4017267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endParaRPr lang="en-US" dirty="0"/>
          </a:p>
        </p:txBody>
      </p:sp>
      <p:sp>
        <p:nvSpPr>
          <p:cNvPr id="3" name="Title 2"/>
          <p:cNvSpPr>
            <a:spLocks noGrp="1"/>
          </p:cNvSpPr>
          <p:nvPr>
            <p:ph type="title"/>
          </p:nvPr>
        </p:nvSpPr>
        <p:spPr/>
        <p:txBody>
          <a:bodyPr/>
          <a:lstStyle/>
          <a:p>
            <a:r>
              <a:rPr lang="en-IN" dirty="0" smtClean="0"/>
              <a:t>Source Code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49" y="1009149"/>
            <a:ext cx="8072033" cy="4134351"/>
          </a:xfrm>
          <a:prstGeom prst="rect">
            <a:avLst/>
          </a:prstGeom>
        </p:spPr>
      </p:pic>
    </p:spTree>
    <p:extLst>
      <p:ext uri="{BB962C8B-B14F-4D97-AF65-F5344CB8AC3E}">
        <p14:creationId xmlns:p14="http://schemas.microsoft.com/office/powerpoint/2010/main" val="167582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endParaRPr lang="en-US" dirty="0"/>
          </a:p>
        </p:txBody>
      </p:sp>
      <p:sp>
        <p:nvSpPr>
          <p:cNvPr id="3" name="Title 2"/>
          <p:cNvSpPr>
            <a:spLocks noGrp="1"/>
          </p:cNvSpPr>
          <p:nvPr>
            <p:ph type="title"/>
          </p:nvPr>
        </p:nvSpPr>
        <p:spPr/>
        <p:txBody>
          <a:bodyPr/>
          <a:lstStyle/>
          <a:p>
            <a:r>
              <a:rPr lang="en-IN" dirty="0" smtClean="0"/>
              <a:t>Source Code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49" y="1009150"/>
            <a:ext cx="8042801" cy="4134350"/>
          </a:xfrm>
          <a:prstGeom prst="rect">
            <a:avLst/>
          </a:prstGeom>
        </p:spPr>
      </p:pic>
    </p:spTree>
    <p:extLst>
      <p:ext uri="{BB962C8B-B14F-4D97-AF65-F5344CB8AC3E}">
        <p14:creationId xmlns:p14="http://schemas.microsoft.com/office/powerpoint/2010/main" val="254228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endParaRPr lang="en-US" dirty="0"/>
          </a:p>
        </p:txBody>
      </p:sp>
      <p:sp>
        <p:nvSpPr>
          <p:cNvPr id="3" name="Title 2"/>
          <p:cNvSpPr>
            <a:spLocks noGrp="1"/>
          </p:cNvSpPr>
          <p:nvPr>
            <p:ph type="title"/>
          </p:nvPr>
        </p:nvSpPr>
        <p:spPr/>
        <p:txBody>
          <a:bodyPr/>
          <a:lstStyle/>
          <a:p>
            <a:r>
              <a:rPr lang="en-IN" dirty="0" smtClean="0"/>
              <a:t>Source Code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50" y="1009150"/>
            <a:ext cx="8118126" cy="4134350"/>
          </a:xfrm>
          <a:prstGeom prst="rect">
            <a:avLst/>
          </a:prstGeom>
        </p:spPr>
      </p:pic>
    </p:spTree>
    <p:extLst>
      <p:ext uri="{BB962C8B-B14F-4D97-AF65-F5344CB8AC3E}">
        <p14:creationId xmlns:p14="http://schemas.microsoft.com/office/powerpoint/2010/main" val="1996530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314" y="-857426"/>
            <a:ext cx="12192627" cy="6858352"/>
          </a:xfrm>
          <a:prstGeom prst="rect">
            <a:avLst/>
          </a:prstGeom>
        </p:spPr>
      </p:pic>
    </p:spTree>
    <p:extLst>
      <p:ext uri="{BB962C8B-B14F-4D97-AF65-F5344CB8AC3E}">
        <p14:creationId xmlns:p14="http://schemas.microsoft.com/office/powerpoint/2010/main" val="644022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25307" y="1168328"/>
            <a:ext cx="7493385" cy="2806844"/>
          </a:xfrm>
          <a:prstGeom prst="rect">
            <a:avLst/>
          </a:prstGeom>
        </p:spPr>
      </p:pic>
    </p:spTree>
    <p:extLst>
      <p:ext uri="{BB962C8B-B14F-4D97-AF65-F5344CB8AC3E}">
        <p14:creationId xmlns:p14="http://schemas.microsoft.com/office/powerpoint/2010/main" val="311598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72350" y="1842400"/>
            <a:ext cx="6475210" cy="1723760"/>
          </a:xfrm>
        </p:spPr>
        <p:txBody>
          <a:bodyPr/>
          <a:lstStyle/>
          <a:p>
            <a:pPr marL="127000" indent="0">
              <a:buNone/>
            </a:pPr>
            <a:r>
              <a:rPr lang="en-US" dirty="0" smtClean="0"/>
              <a:t>Instead of using the conventional methods this proposed system aims to develop an automated system that can records the attendance by using facial </a:t>
            </a:r>
            <a:r>
              <a:rPr lang="en-US" dirty="0" err="1" smtClean="0"/>
              <a:t>recognisation</a:t>
            </a:r>
            <a:r>
              <a:rPr lang="en-US" dirty="0" smtClean="0"/>
              <a:t> technology . The main objective of this work was to make </a:t>
            </a:r>
            <a:r>
              <a:rPr lang="en-US" dirty="0" err="1" smtClean="0"/>
              <a:t>thr</a:t>
            </a:r>
            <a:r>
              <a:rPr lang="en-US" dirty="0" smtClean="0"/>
              <a:t> attendance marking and management system efficient , simple and easy .</a:t>
            </a:r>
            <a:endParaRPr lang="en-US" dirty="0"/>
          </a:p>
        </p:txBody>
      </p:sp>
      <p:sp>
        <p:nvSpPr>
          <p:cNvPr id="3" name="Title 2"/>
          <p:cNvSpPr>
            <a:spLocks noGrp="1"/>
          </p:cNvSpPr>
          <p:nvPr>
            <p:ph type="title"/>
          </p:nvPr>
        </p:nvSpPr>
        <p:spPr/>
        <p:txBody>
          <a:bodyPr/>
          <a:lstStyle/>
          <a:p>
            <a:r>
              <a:rPr lang="en-US" dirty="0" smtClean="0"/>
              <a:t>Conclusion :</a:t>
            </a:r>
            <a:endParaRPr lang="en-US" dirty="0"/>
          </a:p>
        </p:txBody>
      </p:sp>
    </p:spTree>
    <p:extLst>
      <p:ext uri="{BB962C8B-B14F-4D97-AF65-F5344CB8AC3E}">
        <p14:creationId xmlns:p14="http://schemas.microsoft.com/office/powerpoint/2010/main" val="238739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hank-you-message-person-using-laptop-computer-168457246.jpg"/>
          <p:cNvPicPr>
            <a:picLocks noChangeAspect="1"/>
          </p:cNvPicPr>
          <p:nvPr/>
        </p:nvPicPr>
        <p:blipFill>
          <a:blip r:embed="rId2"/>
          <a:stretch>
            <a:fillRect/>
          </a:stretch>
        </p:blipFill>
        <p:spPr>
          <a:xfrm>
            <a:off x="495300" y="233666"/>
            <a:ext cx="8124825" cy="45783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Objective</a:t>
            </a:r>
          </a:p>
          <a:p>
            <a:r>
              <a:rPr lang="en-US" dirty="0" smtClean="0"/>
              <a:t>Introduction</a:t>
            </a:r>
          </a:p>
          <a:p>
            <a:r>
              <a:rPr lang="en-US" dirty="0" smtClean="0"/>
              <a:t>Why this program</a:t>
            </a:r>
          </a:p>
          <a:p>
            <a:r>
              <a:rPr lang="en-US" dirty="0" smtClean="0"/>
              <a:t>Methodology</a:t>
            </a:r>
          </a:p>
          <a:p>
            <a:r>
              <a:rPr lang="en-US" dirty="0" smtClean="0"/>
              <a:t>Code snippets</a:t>
            </a:r>
          </a:p>
          <a:p>
            <a:r>
              <a:rPr lang="en-US" dirty="0" smtClean="0"/>
              <a:t>Output snippets</a:t>
            </a:r>
          </a:p>
          <a:p>
            <a:endParaRPr lang="en-US" dirty="0"/>
          </a:p>
        </p:txBody>
      </p:sp>
      <p:sp>
        <p:nvSpPr>
          <p:cNvPr id="3" name="Title 2"/>
          <p:cNvSpPr>
            <a:spLocks noGrp="1"/>
          </p:cNvSpPr>
          <p:nvPr>
            <p:ph type="title"/>
          </p:nvPr>
        </p:nvSpPr>
        <p:spPr/>
        <p:txBody>
          <a:bodyPr/>
          <a:lstStyle/>
          <a:p>
            <a:r>
              <a:rPr lang="en-US" dirty="0" smtClean="0"/>
              <a:t>Table of Contents:</a:t>
            </a:r>
            <a:endParaRPr lang="en-US" dirty="0"/>
          </a:p>
        </p:txBody>
      </p:sp>
    </p:spTree>
    <p:extLst>
      <p:ext uri="{BB962C8B-B14F-4D97-AF65-F5344CB8AC3E}">
        <p14:creationId xmlns:p14="http://schemas.microsoft.com/office/powerpoint/2010/main" val="1584083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7166400" cy="886200"/>
          </a:xfrm>
        </p:spPr>
        <p:txBody>
          <a:bodyPr/>
          <a:lstStyle/>
          <a:p>
            <a:pPr algn="l"/>
            <a:r>
              <a:rPr lang="en-US" dirty="0" smtClean="0"/>
              <a:t>Objective:</a:t>
            </a:r>
            <a:endParaRPr lang="en-US" dirty="0"/>
          </a:p>
        </p:txBody>
      </p:sp>
      <p:sp>
        <p:nvSpPr>
          <p:cNvPr id="3" name="Subtitle 2"/>
          <p:cNvSpPr>
            <a:spLocks noGrp="1"/>
          </p:cNvSpPr>
          <p:nvPr>
            <p:ph type="subTitle" idx="1"/>
          </p:nvPr>
        </p:nvSpPr>
        <p:spPr>
          <a:xfrm>
            <a:off x="0" y="904875"/>
            <a:ext cx="9144000" cy="4238625"/>
          </a:xfrm>
        </p:spPr>
        <p:txBody>
          <a:bodyPr/>
          <a:lstStyle/>
          <a:p>
            <a:pPr>
              <a:buFont typeface="Arial" pitchFamily="34" charset="0"/>
              <a:buChar char="•"/>
            </a:pPr>
            <a:r>
              <a:rPr lang="en-US" dirty="0" smtClean="0">
                <a:solidFill>
                  <a:schemeClr val="tx1"/>
                </a:solidFill>
              </a:rPr>
              <a:t>In today's regular life, there are many problems of common schools and colleges regarding attendance management system and its proper maintenance. So, the need of a new and improved way of tracking attendance is the need of the hour.</a:t>
            </a:r>
          </a:p>
          <a:p>
            <a:pPr>
              <a:buFont typeface="Arial" pitchFamily="34" charset="0"/>
              <a:buChar char="•"/>
            </a:pPr>
            <a:endParaRPr lang="en-US" dirty="0" smtClean="0">
              <a:solidFill>
                <a:schemeClr val="tx1"/>
              </a:solidFill>
            </a:endParaRPr>
          </a:p>
          <a:p>
            <a:pPr>
              <a:buFont typeface="Arial" pitchFamily="34" charset="0"/>
              <a:buChar char="•"/>
            </a:pPr>
            <a:r>
              <a:rPr lang="en-US" dirty="0" smtClean="0">
                <a:solidFill>
                  <a:schemeClr val="tx1"/>
                </a:solidFill>
              </a:rPr>
              <a:t>Main concept behind Smart </a:t>
            </a:r>
            <a:r>
              <a:rPr lang="en-US" dirty="0" err="1" smtClean="0">
                <a:solidFill>
                  <a:schemeClr val="tx1"/>
                </a:solidFill>
              </a:rPr>
              <a:t>Attendence</a:t>
            </a:r>
            <a:r>
              <a:rPr lang="en-US" dirty="0" smtClean="0">
                <a:solidFill>
                  <a:schemeClr val="tx1"/>
                </a:solidFill>
              </a:rPr>
              <a:t> is to take the attendance of students in any college or university by scanning their face and registering it in a database. Following this, the attendance of the respective person is noted down in the excel file.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377140" y="1476375"/>
            <a:ext cx="4746000" cy="356412"/>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Attendance System</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7" name="Rectangle 36">
            <a:extLst>
              <a:ext uri="{FF2B5EF4-FFF2-40B4-BE49-F238E27FC236}">
                <a16:creationId xmlns="" xmlns:a16="http://schemas.microsoft.com/office/drawing/2014/main" id="{743E8C94-61F1-483B-89A7-36F68DF35AAE}"/>
              </a:ext>
            </a:extLst>
          </p:cNvPr>
          <p:cNvSpPr/>
          <p:nvPr/>
        </p:nvSpPr>
        <p:spPr>
          <a:xfrm>
            <a:off x="300940" y="1962112"/>
            <a:ext cx="3970590" cy="2677656"/>
          </a:xfrm>
          <a:prstGeom prst="rect">
            <a:avLst/>
          </a:prstGeom>
        </p:spPr>
        <p:txBody>
          <a:bodyPr wrap="square">
            <a:spAutoFit/>
          </a:bodyPr>
          <a:lstStyle/>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Face recognition is a method of identifying or verifying the identity of an individual using their face. Face recognition systems can be used to identify people in photos, </a:t>
            </a:r>
            <a:r>
              <a:rPr lang="en-US" altLang="ko-KR" b="1" dirty="0">
                <a:solidFill>
                  <a:schemeClr val="tx1"/>
                </a:solidFill>
                <a:latin typeface="Barlow" panose="00000500000000000000" pitchFamily="2" charset="0"/>
                <a:cs typeface="Arial" pitchFamily="34" charset="0"/>
              </a:rPr>
              <a:t>video</a:t>
            </a:r>
            <a:r>
              <a:rPr lang="en-US" altLang="ko-KR" dirty="0">
                <a:solidFill>
                  <a:schemeClr val="tx1"/>
                </a:solidFill>
                <a:latin typeface="Barlow" panose="00000500000000000000" pitchFamily="2" charset="0"/>
                <a:cs typeface="Arial" pitchFamily="34" charset="0"/>
              </a:rPr>
              <a:t>, or in real-time</a:t>
            </a:r>
            <a:r>
              <a:rPr lang="en-US" altLang="ko-KR" dirty="0" smtClean="0">
                <a:solidFill>
                  <a:schemeClr val="tx1"/>
                </a:solidFill>
                <a:latin typeface="Barlow" panose="00000500000000000000" pitchFamily="2" charset="0"/>
                <a:cs typeface="Arial" pitchFamily="34" charset="0"/>
              </a:rPr>
              <a:t>.</a:t>
            </a:r>
          </a:p>
          <a:p>
            <a:pPr marL="285750" indent="-285750">
              <a:buFont typeface="Arial" panose="020B0604020202020204" pitchFamily="34" charset="0"/>
              <a:buChar char="•"/>
            </a:pP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The attendance system will track </a:t>
            </a:r>
            <a:r>
              <a:rPr lang="en-US" altLang="ko-KR" dirty="0" smtClean="0">
                <a:solidFill>
                  <a:schemeClr val="tx1"/>
                </a:solidFill>
                <a:latin typeface="Barlow" panose="00000500000000000000" pitchFamily="2" charset="0"/>
                <a:cs typeface="Arial" pitchFamily="34" charset="0"/>
              </a:rPr>
              <a:t>student </a:t>
            </a:r>
            <a:r>
              <a:rPr lang="en-US" altLang="ko-KR" dirty="0">
                <a:solidFill>
                  <a:schemeClr val="tx1"/>
                </a:solidFill>
                <a:latin typeface="Barlow" panose="00000500000000000000" pitchFamily="2" charset="0"/>
                <a:cs typeface="Arial" pitchFamily="34" charset="0"/>
              </a:rPr>
              <a:t>location, time of </a:t>
            </a:r>
            <a:r>
              <a:rPr lang="en-US" altLang="ko-KR" dirty="0" smtClean="0">
                <a:solidFill>
                  <a:schemeClr val="tx1"/>
                </a:solidFill>
                <a:latin typeface="Barlow" panose="00000500000000000000" pitchFamily="2" charset="0"/>
                <a:cs typeface="Arial" pitchFamily="34" charset="0"/>
              </a:rPr>
              <a:t>arriving/leaving. </a:t>
            </a:r>
            <a:r>
              <a:rPr lang="en-US" altLang="ko-KR" dirty="0">
                <a:solidFill>
                  <a:schemeClr val="tx1"/>
                </a:solidFill>
                <a:latin typeface="Barlow" panose="00000500000000000000" pitchFamily="2" charset="0"/>
                <a:cs typeface="Arial" pitchFamily="34" charset="0"/>
              </a:rPr>
              <a:t>The attendance system will then process the data, to produce timesheet reports, lateness </a:t>
            </a:r>
            <a:r>
              <a:rPr lang="en-US" altLang="ko-KR" dirty="0" smtClean="0">
                <a:solidFill>
                  <a:schemeClr val="tx1"/>
                </a:solidFill>
                <a:latin typeface="Barlow" panose="00000500000000000000" pitchFamily="2" charset="0"/>
                <a:cs typeface="Arial" pitchFamily="34" charset="0"/>
              </a:rPr>
              <a:t>reports and absence reports.</a:t>
            </a:r>
            <a:endParaRPr lang="en-US" altLang="ko-KR" dirty="0">
              <a:solidFill>
                <a:schemeClr val="tx1"/>
              </a:solidFill>
              <a:latin typeface="Barlow" panose="00000500000000000000" pitchFamily="2" charset="0"/>
              <a:cs typeface="Arial" pitchFamily="34" charset="0"/>
            </a:endParaRPr>
          </a:p>
          <a:p>
            <a:endParaRPr lang="en-US" altLang="ko-KR" dirty="0">
              <a:solidFill>
                <a:schemeClr val="tx1"/>
              </a:solidFill>
              <a:latin typeface="Barlow" panose="00000500000000000000" pitchFamily="2" charset="0"/>
              <a:cs typeface="Arial" pitchFamily="34" charset="0"/>
            </a:endParaRPr>
          </a:p>
        </p:txBody>
      </p:sp>
      <p:pic>
        <p:nvPicPr>
          <p:cNvPr id="1028" name="Picture 4" descr="Facial recognition concept with male face Vector Image"/>
          <p:cNvPicPr>
            <a:picLocks noChangeAspect="1" noChangeArrowheads="1"/>
          </p:cNvPicPr>
          <p:nvPr/>
        </p:nvPicPr>
        <p:blipFill rotWithShape="1">
          <a:blip r:embed="rId3">
            <a:extLst>
              <a:ext uri="{28A0092B-C50C-407E-A947-70E740481C1C}">
                <a14:useLocalDpi xmlns:a14="http://schemas.microsoft.com/office/drawing/2010/main" val="0"/>
              </a:ext>
            </a:extLst>
          </a:blip>
          <a:srcRect b="8601"/>
          <a:stretch/>
        </p:blipFill>
        <p:spPr bwMode="auto">
          <a:xfrm>
            <a:off x="6408964" y="1318437"/>
            <a:ext cx="1944995" cy="19199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2875" y="371475"/>
            <a:ext cx="3543300" cy="646331"/>
          </a:xfrm>
          <a:prstGeom prst="rect">
            <a:avLst/>
          </a:prstGeom>
          <a:noFill/>
        </p:spPr>
        <p:txBody>
          <a:bodyPr wrap="square" rtlCol="0">
            <a:spAutoFit/>
          </a:bodyPr>
          <a:lstStyle/>
          <a:p>
            <a:r>
              <a:rPr lang="en-US" sz="3600" dirty="0" smtClean="0">
                <a:latin typeface="Fira Sans Condensed ExtraBold"/>
                <a:sym typeface="Fira Sans Condensed ExtraBold"/>
              </a:rPr>
              <a:t>INTRODUCTION :</a:t>
            </a:r>
            <a:endParaRPr lang="en-US" dirty="0"/>
          </a:p>
        </p:txBody>
      </p:sp>
    </p:spTree>
    <p:extLst>
      <p:ext uri="{BB962C8B-B14F-4D97-AF65-F5344CB8AC3E}">
        <p14:creationId xmlns:p14="http://schemas.microsoft.com/office/powerpoint/2010/main" val="383715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7166400" cy="886200"/>
          </a:xfrm>
        </p:spPr>
        <p:txBody>
          <a:bodyPr/>
          <a:lstStyle/>
          <a:p>
            <a:pPr algn="l"/>
            <a:r>
              <a:rPr lang="en-US" sz="2800" dirty="0" smtClean="0"/>
              <a:t>WHY THIS PROGRAM:</a:t>
            </a:r>
            <a:endParaRPr lang="en-US" sz="2800" dirty="0"/>
          </a:p>
        </p:txBody>
      </p:sp>
      <p:sp>
        <p:nvSpPr>
          <p:cNvPr id="3" name="Subtitle 2"/>
          <p:cNvSpPr>
            <a:spLocks noGrp="1"/>
          </p:cNvSpPr>
          <p:nvPr>
            <p:ph type="subTitle" idx="1"/>
          </p:nvPr>
        </p:nvSpPr>
        <p:spPr>
          <a:xfrm>
            <a:off x="0" y="895350"/>
            <a:ext cx="9144000" cy="4248150"/>
          </a:xfrm>
        </p:spPr>
        <p:txBody>
          <a:bodyPr/>
          <a:lstStyle/>
          <a:p>
            <a:r>
              <a:rPr lang="en-US" dirty="0" smtClean="0"/>
              <a:t>This program helps the institute and the respective teachers to track the students’ presence in the class without any hassle and use the so-obtained data to gain insights on a respective student’s subsequent study patterns ad learning habits and willingness.</a:t>
            </a:r>
          </a:p>
          <a:p>
            <a:endParaRPr lang="en-US" dirty="0" smtClean="0"/>
          </a:p>
          <a:p>
            <a:r>
              <a:rPr lang="en-US" dirty="0" smtClean="0"/>
              <a:t>This program can furthermore help the college in tracking the number of </a:t>
            </a:r>
            <a:r>
              <a:rPr lang="en-US" dirty="0" err="1" smtClean="0"/>
              <a:t>abscences</a:t>
            </a:r>
            <a:r>
              <a:rPr lang="en-US" dirty="0" smtClean="0"/>
              <a:t> taken by a particular student in a given period of time and whether he/she had a perfectly valid reason or not.</a:t>
            </a:r>
          </a:p>
          <a:p>
            <a:endParaRPr lang="en-US" dirty="0" smtClean="0"/>
          </a:p>
          <a:p>
            <a:r>
              <a:rPr lang="en-US" dirty="0" smtClean="0"/>
              <a:t>This program reduces the risk of students getting in any improper or illegal activities inside the institute’s premises by tracking if they are in the places they are expected to be in and then can be checked where they had gone last and whether they had gotten in some questionable activities.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7166400" cy="886200"/>
          </a:xfrm>
        </p:spPr>
        <p:txBody>
          <a:bodyPr/>
          <a:lstStyle/>
          <a:p>
            <a:pPr algn="l"/>
            <a:r>
              <a:rPr lang="en-US" sz="2800" dirty="0" smtClean="0"/>
              <a:t>Software:</a:t>
            </a:r>
            <a:endParaRPr lang="en-US" sz="2800" dirty="0"/>
          </a:p>
        </p:txBody>
      </p:sp>
      <p:sp>
        <p:nvSpPr>
          <p:cNvPr id="3" name="Subtitle 2"/>
          <p:cNvSpPr>
            <a:spLocks noGrp="1"/>
          </p:cNvSpPr>
          <p:nvPr>
            <p:ph type="subTitle" idx="1"/>
          </p:nvPr>
        </p:nvSpPr>
        <p:spPr>
          <a:xfrm>
            <a:off x="0" y="1076325"/>
            <a:ext cx="9144000" cy="4067175"/>
          </a:xfrm>
        </p:spPr>
        <p:txBody>
          <a:bodyPr/>
          <a:lstStyle/>
          <a:p>
            <a:pPr algn="l"/>
            <a:r>
              <a:rPr lang="en-US" dirty="0" smtClean="0"/>
              <a:t>Python</a:t>
            </a:r>
          </a:p>
          <a:p>
            <a:pPr algn="l"/>
            <a:r>
              <a:rPr lang="en-US" dirty="0" smtClean="0"/>
              <a:t>Excel</a:t>
            </a:r>
          </a:p>
          <a:p>
            <a:pPr algn="l"/>
            <a:r>
              <a:rPr lang="en-US" dirty="0" smtClean="0"/>
              <a:t>Python libraries-</a:t>
            </a:r>
          </a:p>
          <a:p>
            <a:pPr algn="l">
              <a:buFont typeface="Arial" pitchFamily="34" charset="0"/>
              <a:buChar char="•"/>
            </a:pPr>
            <a:r>
              <a:rPr lang="en-US" dirty="0" err="1" smtClean="0"/>
              <a:t>OpenCV</a:t>
            </a:r>
            <a:endParaRPr lang="en-US" dirty="0" smtClean="0"/>
          </a:p>
          <a:p>
            <a:pPr algn="l">
              <a:buFont typeface="Arial" pitchFamily="34" charset="0"/>
              <a:buChar char="•"/>
            </a:pPr>
            <a:r>
              <a:rPr lang="en-US" dirty="0" smtClean="0"/>
              <a:t>Pillow</a:t>
            </a:r>
          </a:p>
          <a:p>
            <a:pPr algn="l">
              <a:buFont typeface="Arial" pitchFamily="34" charset="0"/>
              <a:buChar char="•"/>
            </a:pPr>
            <a:r>
              <a:rPr lang="en-US" dirty="0" smtClean="0"/>
              <a:t>Time</a:t>
            </a:r>
          </a:p>
          <a:p>
            <a:pPr algn="l">
              <a:buFont typeface="Arial" pitchFamily="34" charset="0"/>
              <a:buChar char="•"/>
            </a:pPr>
            <a:r>
              <a:rPr lang="en-US" dirty="0" smtClean="0"/>
              <a:t>OS</a:t>
            </a:r>
          </a:p>
          <a:p>
            <a:pPr algn="l">
              <a:buFont typeface="Arial" pitchFamily="34" charset="0"/>
              <a:buChar char="•"/>
            </a:pPr>
            <a:r>
              <a:rPr lang="en-US" dirty="0" smtClean="0"/>
              <a:t>CSV</a:t>
            </a:r>
          </a:p>
          <a:p>
            <a:pPr algn="l">
              <a:buFont typeface="Arial" pitchFamily="34" charset="0"/>
              <a:buChar char="•"/>
            </a:pPr>
            <a:r>
              <a:rPr lang="en-US" dirty="0" err="1" smtClean="0"/>
              <a:t>Tkinter</a:t>
            </a:r>
            <a:endParaRPr lang="en-US" dirty="0" smtClean="0"/>
          </a:p>
          <a:p>
            <a:pPr algn="l">
              <a:buFont typeface="Arial" pitchFamily="34" charset="0"/>
              <a:buChar char="•"/>
            </a:pPr>
            <a:endParaRPr lang="en-US" dirty="0" smtClean="0"/>
          </a:p>
          <a:p>
            <a:pPr algn="l">
              <a:buFont typeface="Arial" pitchFamily="34" charset="0"/>
              <a:buChar char="•"/>
            </a:pPr>
            <a:endParaRPr lang="en-US" dirty="0"/>
          </a:p>
        </p:txBody>
      </p:sp>
      <p:sp>
        <p:nvSpPr>
          <p:cNvPr id="5" name="TextBox 4"/>
          <p:cNvSpPr txBox="1"/>
          <p:nvPr/>
        </p:nvSpPr>
        <p:spPr>
          <a:xfrm>
            <a:off x="4791075" y="304800"/>
            <a:ext cx="2762250" cy="523220"/>
          </a:xfrm>
          <a:prstGeom prst="rect">
            <a:avLst/>
          </a:prstGeom>
          <a:noFill/>
        </p:spPr>
        <p:txBody>
          <a:bodyPr wrap="square" rtlCol="0">
            <a:spAutoFit/>
          </a:bodyPr>
          <a:lstStyle/>
          <a:p>
            <a:r>
              <a:rPr lang="en-US" sz="2800" dirty="0" smtClean="0">
                <a:latin typeface="Fira Sans Condensed ExtraBold"/>
                <a:sym typeface="Fira Sans Condensed ExtraBold"/>
              </a:rPr>
              <a:t>Hardware:</a:t>
            </a:r>
            <a:endParaRPr lang="en-US" dirty="0"/>
          </a:p>
        </p:txBody>
      </p:sp>
      <p:sp>
        <p:nvSpPr>
          <p:cNvPr id="7" name="TextBox 6"/>
          <p:cNvSpPr txBox="1"/>
          <p:nvPr/>
        </p:nvSpPr>
        <p:spPr>
          <a:xfrm>
            <a:off x="4772025" y="1200150"/>
            <a:ext cx="2181225" cy="861774"/>
          </a:xfrm>
          <a:prstGeom prst="rect">
            <a:avLst/>
          </a:prstGeom>
          <a:noFill/>
        </p:spPr>
        <p:txBody>
          <a:bodyPr wrap="square" rtlCol="0">
            <a:spAutoFit/>
          </a:bodyPr>
          <a:lstStyle/>
          <a:p>
            <a:pPr marL="457200" lvl="0" indent="-342900">
              <a:buClr>
                <a:srgbClr val="E17C78"/>
              </a:buClr>
              <a:buSzPts val="1800"/>
              <a:buFont typeface="Arial" pitchFamily="34" charset="0"/>
              <a:buChar char="•"/>
            </a:pPr>
            <a:r>
              <a:rPr lang="en-US" sz="1800" dirty="0" smtClean="0">
                <a:solidFill>
                  <a:srgbClr val="E17C78"/>
                </a:solidFill>
                <a:latin typeface="Fira Sans Condensed"/>
                <a:sym typeface="Fira Sans Condensed"/>
              </a:rPr>
              <a:t>Laptop</a:t>
            </a:r>
          </a:p>
          <a:p>
            <a:pPr marL="457200" lvl="0" indent="-342900">
              <a:buClr>
                <a:srgbClr val="E17C78"/>
              </a:buClr>
              <a:buSzPts val="1800"/>
              <a:buFont typeface="Arial" pitchFamily="34" charset="0"/>
              <a:buChar char="•"/>
            </a:pPr>
            <a:r>
              <a:rPr lang="en-US" sz="1800" dirty="0" smtClean="0">
                <a:solidFill>
                  <a:srgbClr val="E17C78"/>
                </a:solidFill>
                <a:latin typeface="Fira Sans Condensed"/>
                <a:sym typeface="Fira Sans Condensed"/>
              </a:rPr>
              <a:t>Webcam</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714375" y="1524000"/>
            <a:ext cx="6743700" cy="329734"/>
          </a:xfrm>
          <a:prstGeom prst="rect">
            <a:avLst/>
          </a:prstGeom>
        </p:spPr>
        <p:txBody>
          <a:bodyPr spcFirstLastPara="1" wrap="square" lIns="91425" tIns="91425" rIns="91425" bIns="91425" anchor="t" anchorCtr="0">
            <a:noAutofit/>
          </a:bodyPr>
          <a:lstStyle/>
          <a:p>
            <a:pPr lvl="0"/>
            <a:r>
              <a:rPr lang="en-IN" sz="2000" dirty="0" smtClean="0">
                <a:latin typeface="Squada One" panose="02000000000000000000" pitchFamily="2" charset="0"/>
              </a:rPr>
              <a:t>Block Diagram – Workflow of Attendance System</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 name="Rounded Rectangle 2"/>
          <p:cNvSpPr/>
          <p:nvPr/>
        </p:nvSpPr>
        <p:spPr>
          <a:xfrm>
            <a:off x="2551690" y="2121035"/>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Pre-processing-</a:t>
            </a:r>
          </a:p>
          <a:p>
            <a:pPr algn="ctr"/>
            <a:r>
              <a:rPr lang="en-IN" dirty="0" smtClean="0">
                <a:latin typeface="Squada One" panose="02000000000000000000" pitchFamily="2" charset="0"/>
              </a:rPr>
              <a:t>Face Detection</a:t>
            </a:r>
            <a:endParaRPr lang="en-IN" dirty="0">
              <a:latin typeface="Squada One" panose="02000000000000000000" pitchFamily="2" charset="0"/>
            </a:endParaRPr>
          </a:p>
        </p:txBody>
      </p:sp>
      <p:sp>
        <p:nvSpPr>
          <p:cNvPr id="7" name="Rounded Rectangle 6"/>
          <p:cNvSpPr/>
          <p:nvPr/>
        </p:nvSpPr>
        <p:spPr>
          <a:xfrm>
            <a:off x="4522095" y="213056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Pre-Processing – 128-D embedding for ML</a:t>
            </a:r>
          </a:p>
        </p:txBody>
      </p:sp>
      <p:sp>
        <p:nvSpPr>
          <p:cNvPr id="8" name="Rounded Rectangle 7"/>
          <p:cNvSpPr/>
          <p:nvPr/>
        </p:nvSpPr>
        <p:spPr>
          <a:xfrm>
            <a:off x="6463925" y="211151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Training – ML - SVM</a:t>
            </a:r>
            <a:endParaRPr lang="en-IN" dirty="0">
              <a:latin typeface="Squada One" panose="02000000000000000000" pitchFamily="2" charset="0"/>
            </a:endParaRPr>
          </a:p>
        </p:txBody>
      </p:sp>
      <p:sp>
        <p:nvSpPr>
          <p:cNvPr id="9" name="Rounded Rectangle 8"/>
          <p:cNvSpPr/>
          <p:nvPr/>
        </p:nvSpPr>
        <p:spPr>
          <a:xfrm>
            <a:off x="628910" y="212167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Squada One" panose="02000000000000000000" pitchFamily="2" charset="0"/>
              </a:rPr>
              <a:t>Dataset Creation</a:t>
            </a:r>
          </a:p>
          <a:p>
            <a:pPr algn="ctr"/>
            <a:r>
              <a:rPr lang="en-IN" sz="1200" dirty="0" smtClean="0">
                <a:latin typeface="Squada One" panose="02000000000000000000" pitchFamily="2" charset="0"/>
              </a:rPr>
              <a:t>With CSV name &amp; </a:t>
            </a:r>
            <a:r>
              <a:rPr lang="en-IN" sz="1200" dirty="0" err="1" smtClean="0">
                <a:latin typeface="Squada One" panose="02000000000000000000" pitchFamily="2" charset="0"/>
              </a:rPr>
              <a:t>Rollno</a:t>
            </a:r>
            <a:endParaRPr lang="en-IN" sz="1200" dirty="0">
              <a:latin typeface="Squada One" panose="02000000000000000000" pitchFamily="2" charset="0"/>
            </a:endParaRPr>
          </a:p>
        </p:txBody>
      </p:sp>
      <p:sp>
        <p:nvSpPr>
          <p:cNvPr id="10" name="Rounded Rectangle 9"/>
          <p:cNvSpPr/>
          <p:nvPr/>
        </p:nvSpPr>
        <p:spPr>
          <a:xfrm>
            <a:off x="1626495" y="3751715"/>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Load Model, LE &amp; CSV </a:t>
            </a:r>
            <a:endParaRPr lang="en-IN" dirty="0">
              <a:latin typeface="Squada One" panose="02000000000000000000" pitchFamily="2" charset="0"/>
            </a:endParaRPr>
          </a:p>
        </p:txBody>
      </p:sp>
      <p:sp>
        <p:nvSpPr>
          <p:cNvPr id="11" name="Rounded Rectangle 10"/>
          <p:cNvSpPr/>
          <p:nvPr/>
        </p:nvSpPr>
        <p:spPr>
          <a:xfrm>
            <a:off x="3977900" y="3770765"/>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Pre-process frame from Camera</a:t>
            </a:r>
            <a:endParaRPr lang="en-IN" dirty="0">
              <a:latin typeface="Squada One" panose="02000000000000000000" pitchFamily="2" charset="0"/>
            </a:endParaRPr>
          </a:p>
        </p:txBody>
      </p:sp>
      <p:sp>
        <p:nvSpPr>
          <p:cNvPr id="12" name="Rounded Rectangle 11"/>
          <p:cNvSpPr/>
          <p:nvPr/>
        </p:nvSpPr>
        <p:spPr>
          <a:xfrm>
            <a:off x="6291205" y="376124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Classification</a:t>
            </a:r>
            <a:endParaRPr lang="en-IN" dirty="0">
              <a:latin typeface="Squada One" panose="02000000000000000000" pitchFamily="2" charset="0"/>
            </a:endParaRPr>
          </a:p>
        </p:txBody>
      </p:sp>
      <p:cxnSp>
        <p:nvCxnSpPr>
          <p:cNvPr id="5" name="Straight Arrow Connector 4"/>
          <p:cNvCxnSpPr>
            <a:stCxn id="9" idx="3"/>
            <a:endCxn id="3" idx="1"/>
          </p:cNvCxnSpPr>
          <p:nvPr/>
        </p:nvCxnSpPr>
        <p:spPr>
          <a:xfrm flipV="1">
            <a:off x="2224030" y="2429260"/>
            <a:ext cx="327660" cy="635"/>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175645" y="2438150"/>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155055" y="239179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H="1">
            <a:off x="1616970" y="2391160"/>
            <a:ext cx="6451600" cy="1706880"/>
          </a:xfrm>
          <a:prstGeom prst="bentConnector5">
            <a:avLst>
              <a:gd name="adj1" fmla="val -3543"/>
              <a:gd name="adj2" fmla="val 50000"/>
              <a:gd name="adj3" fmla="val 103543"/>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240665" y="4086225"/>
            <a:ext cx="731260" cy="2291"/>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12" idx="1"/>
          </p:cNvCxnSpPr>
          <p:nvPr/>
        </p:nvCxnSpPr>
        <p:spPr>
          <a:xfrm flipV="1">
            <a:off x="5573020" y="4069465"/>
            <a:ext cx="718185" cy="9525"/>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2925" y="190500"/>
            <a:ext cx="6743700" cy="307777"/>
          </a:xfrm>
          <a:prstGeom prst="rect">
            <a:avLst/>
          </a:prstGeom>
          <a:noFill/>
        </p:spPr>
        <p:txBody>
          <a:bodyPr wrap="square" rtlCol="0">
            <a:spAutoFit/>
          </a:bodyPr>
          <a:lstStyle/>
          <a:p>
            <a:endParaRPr lang="en-US" dirty="0"/>
          </a:p>
        </p:txBody>
      </p:sp>
      <p:sp>
        <p:nvSpPr>
          <p:cNvPr id="20" name="TextBox 19"/>
          <p:cNvSpPr txBox="1"/>
          <p:nvPr/>
        </p:nvSpPr>
        <p:spPr>
          <a:xfrm>
            <a:off x="323850" y="638176"/>
            <a:ext cx="3905250" cy="584775"/>
          </a:xfrm>
          <a:prstGeom prst="rect">
            <a:avLst/>
          </a:prstGeom>
          <a:noFill/>
        </p:spPr>
        <p:txBody>
          <a:bodyPr wrap="square" rtlCol="0">
            <a:spAutoFit/>
          </a:bodyPr>
          <a:lstStyle/>
          <a:p>
            <a:r>
              <a:rPr lang="en-US" sz="3200" dirty="0" smtClean="0">
                <a:latin typeface="Fira Sans Condensed ExtraBold"/>
                <a:sym typeface="Fira Sans Condensed ExtraBold"/>
              </a:rPr>
              <a:t>METHODOLOGY :</a:t>
            </a:r>
            <a:endParaRPr lang="en-US" dirty="0"/>
          </a:p>
        </p:txBody>
      </p:sp>
    </p:spTree>
    <p:extLst>
      <p:ext uri="{BB962C8B-B14F-4D97-AF65-F5344CB8AC3E}">
        <p14:creationId xmlns:p14="http://schemas.microsoft.com/office/powerpoint/2010/main" val="41774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endParaRPr lang="en-US" dirty="0"/>
          </a:p>
        </p:txBody>
      </p:sp>
      <p:sp>
        <p:nvSpPr>
          <p:cNvPr id="3" name="Title 2"/>
          <p:cNvSpPr>
            <a:spLocks noGrp="1"/>
          </p:cNvSpPr>
          <p:nvPr>
            <p:ph type="title"/>
          </p:nvPr>
        </p:nvSpPr>
        <p:spPr/>
        <p:txBody>
          <a:bodyPr/>
          <a:lstStyle/>
          <a:p>
            <a:r>
              <a:rPr lang="en-IN" dirty="0" smtClean="0"/>
              <a:t>Source Code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50" y="1009150"/>
            <a:ext cx="7983970" cy="41150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27000" indent="0">
              <a:buNone/>
            </a:pPr>
            <a:endParaRPr lang="en-US" dirty="0"/>
          </a:p>
        </p:txBody>
      </p:sp>
      <p:sp>
        <p:nvSpPr>
          <p:cNvPr id="3" name="Title 2"/>
          <p:cNvSpPr>
            <a:spLocks noGrp="1"/>
          </p:cNvSpPr>
          <p:nvPr>
            <p:ph type="title"/>
          </p:nvPr>
        </p:nvSpPr>
        <p:spPr/>
        <p:txBody>
          <a:bodyPr/>
          <a:lstStyle/>
          <a:p>
            <a:r>
              <a:rPr lang="en-IN" dirty="0" smtClean="0"/>
              <a:t>Source Code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50" y="1009150"/>
            <a:ext cx="8037310" cy="4101448"/>
          </a:xfrm>
          <a:prstGeom prst="rect">
            <a:avLst/>
          </a:prstGeom>
        </p:spPr>
      </p:pic>
    </p:spTree>
    <p:extLst>
      <p:ext uri="{BB962C8B-B14F-4D97-AF65-F5344CB8AC3E}">
        <p14:creationId xmlns:p14="http://schemas.microsoft.com/office/powerpoint/2010/main" val="1879196068"/>
      </p:ext>
    </p:extLst>
  </p:cSld>
  <p:clrMapOvr>
    <a:masterClrMapping/>
  </p:clrMapOvr>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6332</TotalTime>
  <Words>466</Words>
  <Application>Microsoft Office PowerPoint</Application>
  <PresentationFormat>On-screen Show (16:9)</PresentationFormat>
  <Paragraphs>62</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Squada One</vt:lpstr>
      <vt:lpstr>Arial</vt:lpstr>
      <vt:lpstr>Fira Sans Condensed ExtraBold</vt:lpstr>
      <vt:lpstr>Barlow</vt:lpstr>
      <vt:lpstr>Fira Sans Condensed</vt:lpstr>
      <vt:lpstr>Clinical Case in Neurology by Slidesgo</vt:lpstr>
      <vt:lpstr>        “SMART ATTENDANCE  ”</vt:lpstr>
      <vt:lpstr>Table of Contents:</vt:lpstr>
      <vt:lpstr>Objective:</vt:lpstr>
      <vt:lpstr>Attendance System.</vt:lpstr>
      <vt:lpstr>WHY THIS PROGRAM:</vt:lpstr>
      <vt:lpstr>Software:</vt:lpstr>
      <vt:lpstr>Block Diagram – Workflow of Attendance System.</vt:lpstr>
      <vt:lpstr>Source Code :</vt:lpstr>
      <vt:lpstr>Source Code :</vt:lpstr>
      <vt:lpstr>Source Code :</vt:lpstr>
      <vt:lpstr>Source Code :</vt:lpstr>
      <vt:lpstr>Source Code :</vt:lpstr>
      <vt:lpstr>PowerPoint Presentation</vt:lpstr>
      <vt:lpstr>PowerPoint Presentation</vt:lpstr>
      <vt:lpstr>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in Neurology</dc:title>
  <cp:lastModifiedBy>Microsoft account</cp:lastModifiedBy>
  <cp:revision>503</cp:revision>
  <dcterms:modified xsi:type="dcterms:W3CDTF">2022-07-15T08:52:37Z</dcterms:modified>
</cp:coreProperties>
</file>