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Lst>
  <p:sldIdLst>
    <p:sldId id="257" r:id="rId4"/>
    <p:sldId id="258" r:id="rId5"/>
    <p:sldId id="259" r:id="rId6"/>
    <p:sldId id="260" r:id="rId7"/>
    <p:sldId id="261" r:id="rId8"/>
    <p:sldId id="262" r:id="rId9"/>
    <p:sldId id="263" r:id="rId10"/>
    <p:sldId id="264"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65"/>
  </p:normalViewPr>
  <p:slideViewPr>
    <p:cSldViewPr snapToGrid="0" snapToObjects="1">
      <p:cViewPr varScale="1">
        <p:scale>
          <a:sx n="60" d="100"/>
          <a:sy n="60" d="100"/>
        </p:scale>
        <p:origin x="88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8F09E-6024-2444-A205-E2BB85D8F2B3}" type="doc">
      <dgm:prSet loTypeId="urn:microsoft.com/office/officeart/2005/8/layout/process1" loCatId="" qsTypeId="urn:microsoft.com/office/officeart/2005/8/quickstyle/simple1" qsCatId="simple" csTypeId="urn:microsoft.com/office/officeart/2005/8/colors/accent1_2" csCatId="accent1" phldr="1"/>
      <dgm:spPr/>
    </dgm:pt>
    <dgm:pt modelId="{29BCFCF6-90BA-2A46-9D63-C38A34100CE7}">
      <dgm:prSet phldrT="[Text]"/>
      <dgm:spPr/>
      <dgm:t>
        <a:bodyPr/>
        <a:lstStyle/>
        <a:p>
          <a:r>
            <a:rPr lang="en-GB" dirty="0"/>
            <a:t>Plate localization</a:t>
          </a:r>
        </a:p>
      </dgm:t>
    </dgm:pt>
    <dgm:pt modelId="{4DED87BA-9E86-E743-8AC4-13FE2DF4814A}" type="parTrans" cxnId="{5735D0C1-36BE-A049-9A5C-9A9018977A8D}">
      <dgm:prSet/>
      <dgm:spPr/>
      <dgm:t>
        <a:bodyPr/>
        <a:lstStyle/>
        <a:p>
          <a:endParaRPr lang="en-GB"/>
        </a:p>
      </dgm:t>
    </dgm:pt>
    <dgm:pt modelId="{840A4621-F6A5-C44B-939E-53BB9C9DAA66}" type="sibTrans" cxnId="{5735D0C1-36BE-A049-9A5C-9A9018977A8D}">
      <dgm:prSet/>
      <dgm:spPr/>
      <dgm:t>
        <a:bodyPr/>
        <a:lstStyle/>
        <a:p>
          <a:endParaRPr lang="en-GB" dirty="0"/>
        </a:p>
      </dgm:t>
    </dgm:pt>
    <dgm:pt modelId="{9FC34DC0-390C-A349-9AA1-82C272CB7999}">
      <dgm:prSet phldrT="[Text]"/>
      <dgm:spPr/>
      <dgm:t>
        <a:bodyPr/>
        <a:lstStyle/>
        <a:p>
          <a:r>
            <a:rPr lang="en-GB" dirty="0"/>
            <a:t>Plate orientation and sizing</a:t>
          </a:r>
        </a:p>
      </dgm:t>
    </dgm:pt>
    <dgm:pt modelId="{4692E39F-415F-124B-8044-F2172FA010E2}" type="parTrans" cxnId="{27FCDA12-B49E-E642-8A23-11FBE64D8CC7}">
      <dgm:prSet/>
      <dgm:spPr/>
      <dgm:t>
        <a:bodyPr/>
        <a:lstStyle/>
        <a:p>
          <a:endParaRPr lang="en-GB"/>
        </a:p>
      </dgm:t>
    </dgm:pt>
    <dgm:pt modelId="{2AA8AABB-824B-FB45-BFA5-12F84D2CCEBA}" type="sibTrans" cxnId="{27FCDA12-B49E-E642-8A23-11FBE64D8CC7}">
      <dgm:prSet/>
      <dgm:spPr/>
      <dgm:t>
        <a:bodyPr/>
        <a:lstStyle/>
        <a:p>
          <a:endParaRPr lang="en-GB" dirty="0"/>
        </a:p>
      </dgm:t>
    </dgm:pt>
    <dgm:pt modelId="{564444D3-61AA-9647-A494-B271A3789862}">
      <dgm:prSet/>
      <dgm:spPr/>
      <dgm:t>
        <a:bodyPr/>
        <a:lstStyle/>
        <a:p>
          <a:r>
            <a:rPr lang="en-GB" dirty="0"/>
            <a:t>Normalization</a:t>
          </a:r>
        </a:p>
      </dgm:t>
    </dgm:pt>
    <dgm:pt modelId="{833909DF-7310-9B47-9EFD-2772D8985A43}" type="parTrans" cxnId="{EDD6BF17-71A8-7746-AB24-77E4BBE2E51E}">
      <dgm:prSet/>
      <dgm:spPr/>
      <dgm:t>
        <a:bodyPr/>
        <a:lstStyle/>
        <a:p>
          <a:endParaRPr lang="en-GB"/>
        </a:p>
      </dgm:t>
    </dgm:pt>
    <dgm:pt modelId="{7A65FD10-1866-494D-A1DB-AA38A386E7EB}" type="sibTrans" cxnId="{EDD6BF17-71A8-7746-AB24-77E4BBE2E51E}">
      <dgm:prSet/>
      <dgm:spPr/>
      <dgm:t>
        <a:bodyPr/>
        <a:lstStyle/>
        <a:p>
          <a:endParaRPr lang="en-GB" dirty="0"/>
        </a:p>
      </dgm:t>
    </dgm:pt>
    <dgm:pt modelId="{F876D9CE-BC6D-5A47-B4F1-972B295605F1}">
      <dgm:prSet/>
      <dgm:spPr/>
      <dgm:t>
        <a:bodyPr/>
        <a:lstStyle/>
        <a:p>
          <a:r>
            <a:rPr lang="en-GB" dirty="0"/>
            <a:t>Character segmentation</a:t>
          </a:r>
        </a:p>
      </dgm:t>
    </dgm:pt>
    <dgm:pt modelId="{265C6E2E-7DDF-4F4E-9238-AC10E488E69D}" type="parTrans" cxnId="{46D51B85-6133-8148-8728-A36F527F6384}">
      <dgm:prSet/>
      <dgm:spPr/>
      <dgm:t>
        <a:bodyPr/>
        <a:lstStyle/>
        <a:p>
          <a:endParaRPr lang="en-GB"/>
        </a:p>
      </dgm:t>
    </dgm:pt>
    <dgm:pt modelId="{8C4EE016-FC2E-E54B-88BA-4CFEAF43E15F}" type="sibTrans" cxnId="{46D51B85-6133-8148-8728-A36F527F6384}">
      <dgm:prSet/>
      <dgm:spPr/>
      <dgm:t>
        <a:bodyPr/>
        <a:lstStyle/>
        <a:p>
          <a:endParaRPr lang="en-GB" dirty="0"/>
        </a:p>
      </dgm:t>
    </dgm:pt>
    <dgm:pt modelId="{4F82C514-829E-784B-AE66-CF86C9956FDE}">
      <dgm:prSet/>
      <dgm:spPr/>
      <dgm:t>
        <a:bodyPr/>
        <a:lstStyle/>
        <a:p>
          <a:r>
            <a:rPr lang="en-GB" dirty="0"/>
            <a:t>Optical character recognition</a:t>
          </a:r>
        </a:p>
      </dgm:t>
    </dgm:pt>
    <dgm:pt modelId="{0CCB5DC8-DEF8-2543-BCD5-995AF6D6BA09}" type="parTrans" cxnId="{8DD0E0DA-20BB-F34C-9E97-54FC3FFF44DE}">
      <dgm:prSet/>
      <dgm:spPr/>
      <dgm:t>
        <a:bodyPr/>
        <a:lstStyle/>
        <a:p>
          <a:endParaRPr lang="en-GB"/>
        </a:p>
      </dgm:t>
    </dgm:pt>
    <dgm:pt modelId="{4008E303-B265-8343-A5DB-D1DDEF987518}" type="sibTrans" cxnId="{8DD0E0DA-20BB-F34C-9E97-54FC3FFF44DE}">
      <dgm:prSet/>
      <dgm:spPr/>
      <dgm:t>
        <a:bodyPr/>
        <a:lstStyle/>
        <a:p>
          <a:endParaRPr lang="en-GB"/>
        </a:p>
      </dgm:t>
    </dgm:pt>
    <dgm:pt modelId="{1299C361-5D02-B94B-8564-46897F2AEAE6}" type="pres">
      <dgm:prSet presAssocID="{0D18F09E-6024-2444-A205-E2BB85D8F2B3}" presName="Name0" presStyleCnt="0">
        <dgm:presLayoutVars>
          <dgm:dir/>
          <dgm:resizeHandles val="exact"/>
        </dgm:presLayoutVars>
      </dgm:prSet>
      <dgm:spPr/>
    </dgm:pt>
    <dgm:pt modelId="{5513B68C-2623-3F41-8744-D4BFADFE3152}" type="pres">
      <dgm:prSet presAssocID="{29BCFCF6-90BA-2A46-9D63-C38A34100CE7}" presName="node" presStyleLbl="node1" presStyleIdx="0" presStyleCnt="5">
        <dgm:presLayoutVars>
          <dgm:bulletEnabled val="1"/>
        </dgm:presLayoutVars>
      </dgm:prSet>
      <dgm:spPr/>
      <dgm:t>
        <a:bodyPr/>
        <a:lstStyle/>
        <a:p>
          <a:endParaRPr lang="en-US"/>
        </a:p>
      </dgm:t>
    </dgm:pt>
    <dgm:pt modelId="{399E66BA-1DE1-3C41-86D8-4B860942A58D}" type="pres">
      <dgm:prSet presAssocID="{840A4621-F6A5-C44B-939E-53BB9C9DAA66}" presName="sibTrans" presStyleLbl="sibTrans2D1" presStyleIdx="0" presStyleCnt="4"/>
      <dgm:spPr/>
      <dgm:t>
        <a:bodyPr/>
        <a:lstStyle/>
        <a:p>
          <a:endParaRPr lang="en-US"/>
        </a:p>
      </dgm:t>
    </dgm:pt>
    <dgm:pt modelId="{DA07BA9F-74D8-2649-B6E5-E3ABCF96783B}" type="pres">
      <dgm:prSet presAssocID="{840A4621-F6A5-C44B-939E-53BB9C9DAA66}" presName="connectorText" presStyleLbl="sibTrans2D1" presStyleIdx="0" presStyleCnt="4"/>
      <dgm:spPr/>
      <dgm:t>
        <a:bodyPr/>
        <a:lstStyle/>
        <a:p>
          <a:endParaRPr lang="en-US"/>
        </a:p>
      </dgm:t>
    </dgm:pt>
    <dgm:pt modelId="{CA89DE61-AB3F-D548-A277-F9FDEFB75387}" type="pres">
      <dgm:prSet presAssocID="{9FC34DC0-390C-A349-9AA1-82C272CB7999}" presName="node" presStyleLbl="node1" presStyleIdx="1" presStyleCnt="5">
        <dgm:presLayoutVars>
          <dgm:bulletEnabled val="1"/>
        </dgm:presLayoutVars>
      </dgm:prSet>
      <dgm:spPr/>
      <dgm:t>
        <a:bodyPr/>
        <a:lstStyle/>
        <a:p>
          <a:endParaRPr lang="en-US"/>
        </a:p>
      </dgm:t>
    </dgm:pt>
    <dgm:pt modelId="{154D0AA1-1390-1949-A85F-B4E63B53FB9A}" type="pres">
      <dgm:prSet presAssocID="{2AA8AABB-824B-FB45-BFA5-12F84D2CCEBA}" presName="sibTrans" presStyleLbl="sibTrans2D1" presStyleIdx="1" presStyleCnt="4"/>
      <dgm:spPr/>
      <dgm:t>
        <a:bodyPr/>
        <a:lstStyle/>
        <a:p>
          <a:endParaRPr lang="en-US"/>
        </a:p>
      </dgm:t>
    </dgm:pt>
    <dgm:pt modelId="{5E00C47B-256E-8543-839E-1C59B49BB9EC}" type="pres">
      <dgm:prSet presAssocID="{2AA8AABB-824B-FB45-BFA5-12F84D2CCEBA}" presName="connectorText" presStyleLbl="sibTrans2D1" presStyleIdx="1" presStyleCnt="4"/>
      <dgm:spPr/>
      <dgm:t>
        <a:bodyPr/>
        <a:lstStyle/>
        <a:p>
          <a:endParaRPr lang="en-US"/>
        </a:p>
      </dgm:t>
    </dgm:pt>
    <dgm:pt modelId="{BA9804BF-5DDB-DB41-A1BC-BEAE6811C3DB}" type="pres">
      <dgm:prSet presAssocID="{564444D3-61AA-9647-A494-B271A3789862}" presName="node" presStyleLbl="node1" presStyleIdx="2" presStyleCnt="5">
        <dgm:presLayoutVars>
          <dgm:bulletEnabled val="1"/>
        </dgm:presLayoutVars>
      </dgm:prSet>
      <dgm:spPr/>
      <dgm:t>
        <a:bodyPr/>
        <a:lstStyle/>
        <a:p>
          <a:endParaRPr lang="en-US"/>
        </a:p>
      </dgm:t>
    </dgm:pt>
    <dgm:pt modelId="{0D544241-1576-274A-8CBB-28D5480B6B18}" type="pres">
      <dgm:prSet presAssocID="{7A65FD10-1866-494D-A1DB-AA38A386E7EB}" presName="sibTrans" presStyleLbl="sibTrans2D1" presStyleIdx="2" presStyleCnt="4"/>
      <dgm:spPr/>
      <dgm:t>
        <a:bodyPr/>
        <a:lstStyle/>
        <a:p>
          <a:endParaRPr lang="en-US"/>
        </a:p>
      </dgm:t>
    </dgm:pt>
    <dgm:pt modelId="{1E9C8061-B900-F147-96DB-CFED5F70050F}" type="pres">
      <dgm:prSet presAssocID="{7A65FD10-1866-494D-A1DB-AA38A386E7EB}" presName="connectorText" presStyleLbl="sibTrans2D1" presStyleIdx="2" presStyleCnt="4"/>
      <dgm:spPr/>
      <dgm:t>
        <a:bodyPr/>
        <a:lstStyle/>
        <a:p>
          <a:endParaRPr lang="en-US"/>
        </a:p>
      </dgm:t>
    </dgm:pt>
    <dgm:pt modelId="{2BB87E0C-0269-274C-88FA-BDFB23AEEA84}" type="pres">
      <dgm:prSet presAssocID="{F876D9CE-BC6D-5A47-B4F1-972B295605F1}" presName="node" presStyleLbl="node1" presStyleIdx="3" presStyleCnt="5">
        <dgm:presLayoutVars>
          <dgm:bulletEnabled val="1"/>
        </dgm:presLayoutVars>
      </dgm:prSet>
      <dgm:spPr/>
      <dgm:t>
        <a:bodyPr/>
        <a:lstStyle/>
        <a:p>
          <a:endParaRPr lang="en-US"/>
        </a:p>
      </dgm:t>
    </dgm:pt>
    <dgm:pt modelId="{D4B4337D-5FC1-2E48-B615-A95F5FECA746}" type="pres">
      <dgm:prSet presAssocID="{8C4EE016-FC2E-E54B-88BA-4CFEAF43E15F}" presName="sibTrans" presStyleLbl="sibTrans2D1" presStyleIdx="3" presStyleCnt="4"/>
      <dgm:spPr/>
      <dgm:t>
        <a:bodyPr/>
        <a:lstStyle/>
        <a:p>
          <a:endParaRPr lang="en-US"/>
        </a:p>
      </dgm:t>
    </dgm:pt>
    <dgm:pt modelId="{BC245C78-01A5-BC42-8347-0FEA4F5F3EEE}" type="pres">
      <dgm:prSet presAssocID="{8C4EE016-FC2E-E54B-88BA-4CFEAF43E15F}" presName="connectorText" presStyleLbl="sibTrans2D1" presStyleIdx="3" presStyleCnt="4"/>
      <dgm:spPr/>
      <dgm:t>
        <a:bodyPr/>
        <a:lstStyle/>
        <a:p>
          <a:endParaRPr lang="en-US"/>
        </a:p>
      </dgm:t>
    </dgm:pt>
    <dgm:pt modelId="{A96E5174-6A47-B64A-92E9-30190D3F0496}" type="pres">
      <dgm:prSet presAssocID="{4F82C514-829E-784B-AE66-CF86C9956FDE}" presName="node" presStyleLbl="node1" presStyleIdx="4" presStyleCnt="5">
        <dgm:presLayoutVars>
          <dgm:bulletEnabled val="1"/>
        </dgm:presLayoutVars>
      </dgm:prSet>
      <dgm:spPr/>
      <dgm:t>
        <a:bodyPr/>
        <a:lstStyle/>
        <a:p>
          <a:endParaRPr lang="en-US"/>
        </a:p>
      </dgm:t>
    </dgm:pt>
  </dgm:ptLst>
  <dgm:cxnLst>
    <dgm:cxn modelId="{F0BC2426-6A02-C84C-9A34-74057C967234}" type="presOf" srcId="{840A4621-F6A5-C44B-939E-53BB9C9DAA66}" destId="{DA07BA9F-74D8-2649-B6E5-E3ABCF96783B}" srcOrd="1" destOrd="0" presId="urn:microsoft.com/office/officeart/2005/8/layout/process1"/>
    <dgm:cxn modelId="{DD6A8E2B-8D83-724B-9F3D-3F4F680F64D4}" type="presOf" srcId="{8C4EE016-FC2E-E54B-88BA-4CFEAF43E15F}" destId="{BC245C78-01A5-BC42-8347-0FEA4F5F3EEE}" srcOrd="1" destOrd="0" presId="urn:microsoft.com/office/officeart/2005/8/layout/process1"/>
    <dgm:cxn modelId="{948908EA-68DB-724F-B88B-E90AC0C657A2}" type="presOf" srcId="{0D18F09E-6024-2444-A205-E2BB85D8F2B3}" destId="{1299C361-5D02-B94B-8564-46897F2AEAE6}" srcOrd="0" destOrd="0" presId="urn:microsoft.com/office/officeart/2005/8/layout/process1"/>
    <dgm:cxn modelId="{63756DD3-C54E-9D4D-8639-DFB001F4E65F}" type="presOf" srcId="{29BCFCF6-90BA-2A46-9D63-C38A34100CE7}" destId="{5513B68C-2623-3F41-8744-D4BFADFE3152}" srcOrd="0" destOrd="0" presId="urn:microsoft.com/office/officeart/2005/8/layout/process1"/>
    <dgm:cxn modelId="{5E89F9CC-009D-1741-99EE-C26C330D1E0F}" type="presOf" srcId="{7A65FD10-1866-494D-A1DB-AA38A386E7EB}" destId="{0D544241-1576-274A-8CBB-28D5480B6B18}" srcOrd="0" destOrd="0" presId="urn:microsoft.com/office/officeart/2005/8/layout/process1"/>
    <dgm:cxn modelId="{9666519B-78A0-AE4D-BF76-66674ADB81C2}" type="presOf" srcId="{9FC34DC0-390C-A349-9AA1-82C272CB7999}" destId="{CA89DE61-AB3F-D548-A277-F9FDEFB75387}" srcOrd="0" destOrd="0" presId="urn:microsoft.com/office/officeart/2005/8/layout/process1"/>
    <dgm:cxn modelId="{05D0AB2A-3056-F942-A4E1-D7F0F293AA83}" type="presOf" srcId="{8C4EE016-FC2E-E54B-88BA-4CFEAF43E15F}" destId="{D4B4337D-5FC1-2E48-B615-A95F5FECA746}" srcOrd="0" destOrd="0" presId="urn:microsoft.com/office/officeart/2005/8/layout/process1"/>
    <dgm:cxn modelId="{27FCDA12-B49E-E642-8A23-11FBE64D8CC7}" srcId="{0D18F09E-6024-2444-A205-E2BB85D8F2B3}" destId="{9FC34DC0-390C-A349-9AA1-82C272CB7999}" srcOrd="1" destOrd="0" parTransId="{4692E39F-415F-124B-8044-F2172FA010E2}" sibTransId="{2AA8AABB-824B-FB45-BFA5-12F84D2CCEBA}"/>
    <dgm:cxn modelId="{EDD6BF17-71A8-7746-AB24-77E4BBE2E51E}" srcId="{0D18F09E-6024-2444-A205-E2BB85D8F2B3}" destId="{564444D3-61AA-9647-A494-B271A3789862}" srcOrd="2" destOrd="0" parTransId="{833909DF-7310-9B47-9EFD-2772D8985A43}" sibTransId="{7A65FD10-1866-494D-A1DB-AA38A386E7EB}"/>
    <dgm:cxn modelId="{8500CD4D-4FD1-7844-8313-7968386285B6}" type="presOf" srcId="{7A65FD10-1866-494D-A1DB-AA38A386E7EB}" destId="{1E9C8061-B900-F147-96DB-CFED5F70050F}" srcOrd="1" destOrd="0" presId="urn:microsoft.com/office/officeart/2005/8/layout/process1"/>
    <dgm:cxn modelId="{5735D0C1-36BE-A049-9A5C-9A9018977A8D}" srcId="{0D18F09E-6024-2444-A205-E2BB85D8F2B3}" destId="{29BCFCF6-90BA-2A46-9D63-C38A34100CE7}" srcOrd="0" destOrd="0" parTransId="{4DED87BA-9E86-E743-8AC4-13FE2DF4814A}" sibTransId="{840A4621-F6A5-C44B-939E-53BB9C9DAA66}"/>
    <dgm:cxn modelId="{68715BC8-8469-7C48-97C9-2AB6FFB56343}" type="presOf" srcId="{F876D9CE-BC6D-5A47-B4F1-972B295605F1}" destId="{2BB87E0C-0269-274C-88FA-BDFB23AEEA84}" srcOrd="0" destOrd="0" presId="urn:microsoft.com/office/officeart/2005/8/layout/process1"/>
    <dgm:cxn modelId="{46D51B85-6133-8148-8728-A36F527F6384}" srcId="{0D18F09E-6024-2444-A205-E2BB85D8F2B3}" destId="{F876D9CE-BC6D-5A47-B4F1-972B295605F1}" srcOrd="3" destOrd="0" parTransId="{265C6E2E-7DDF-4F4E-9238-AC10E488E69D}" sibTransId="{8C4EE016-FC2E-E54B-88BA-4CFEAF43E15F}"/>
    <dgm:cxn modelId="{C29E4AC4-6AE7-8849-9DEB-ED8EBF8BC555}" type="presOf" srcId="{840A4621-F6A5-C44B-939E-53BB9C9DAA66}" destId="{399E66BA-1DE1-3C41-86D8-4B860942A58D}" srcOrd="0" destOrd="0" presId="urn:microsoft.com/office/officeart/2005/8/layout/process1"/>
    <dgm:cxn modelId="{58E9986D-F8D3-8740-A4E6-2F41424A3D12}" type="presOf" srcId="{2AA8AABB-824B-FB45-BFA5-12F84D2CCEBA}" destId="{154D0AA1-1390-1949-A85F-B4E63B53FB9A}" srcOrd="0" destOrd="0" presId="urn:microsoft.com/office/officeart/2005/8/layout/process1"/>
    <dgm:cxn modelId="{8DD0E0DA-20BB-F34C-9E97-54FC3FFF44DE}" srcId="{0D18F09E-6024-2444-A205-E2BB85D8F2B3}" destId="{4F82C514-829E-784B-AE66-CF86C9956FDE}" srcOrd="4" destOrd="0" parTransId="{0CCB5DC8-DEF8-2543-BCD5-995AF6D6BA09}" sibTransId="{4008E303-B265-8343-A5DB-D1DDEF987518}"/>
    <dgm:cxn modelId="{07503203-0E22-464F-B8DF-B2D652159B6C}" type="presOf" srcId="{564444D3-61AA-9647-A494-B271A3789862}" destId="{BA9804BF-5DDB-DB41-A1BC-BEAE6811C3DB}" srcOrd="0" destOrd="0" presId="urn:microsoft.com/office/officeart/2005/8/layout/process1"/>
    <dgm:cxn modelId="{FE109A51-F970-BC45-855A-095E61683214}" type="presOf" srcId="{4F82C514-829E-784B-AE66-CF86C9956FDE}" destId="{A96E5174-6A47-B64A-92E9-30190D3F0496}" srcOrd="0" destOrd="0" presId="urn:microsoft.com/office/officeart/2005/8/layout/process1"/>
    <dgm:cxn modelId="{3F34C226-1ACC-1548-B0F1-62F7C8B33ACB}" type="presOf" srcId="{2AA8AABB-824B-FB45-BFA5-12F84D2CCEBA}" destId="{5E00C47B-256E-8543-839E-1C59B49BB9EC}" srcOrd="1" destOrd="0" presId="urn:microsoft.com/office/officeart/2005/8/layout/process1"/>
    <dgm:cxn modelId="{59CE936A-AA9C-2044-A480-18CDA0E51CB2}" type="presParOf" srcId="{1299C361-5D02-B94B-8564-46897F2AEAE6}" destId="{5513B68C-2623-3F41-8744-D4BFADFE3152}" srcOrd="0" destOrd="0" presId="urn:microsoft.com/office/officeart/2005/8/layout/process1"/>
    <dgm:cxn modelId="{95C0B995-F655-1740-BFA8-839F0828AD3E}" type="presParOf" srcId="{1299C361-5D02-B94B-8564-46897F2AEAE6}" destId="{399E66BA-1DE1-3C41-86D8-4B860942A58D}" srcOrd="1" destOrd="0" presId="urn:microsoft.com/office/officeart/2005/8/layout/process1"/>
    <dgm:cxn modelId="{EDB77574-7A07-7547-B877-0D7F714B95EE}" type="presParOf" srcId="{399E66BA-1DE1-3C41-86D8-4B860942A58D}" destId="{DA07BA9F-74D8-2649-B6E5-E3ABCF96783B}" srcOrd="0" destOrd="0" presId="urn:microsoft.com/office/officeart/2005/8/layout/process1"/>
    <dgm:cxn modelId="{4B195D9D-A3A7-0A4F-A8F2-D114234BD496}" type="presParOf" srcId="{1299C361-5D02-B94B-8564-46897F2AEAE6}" destId="{CA89DE61-AB3F-D548-A277-F9FDEFB75387}" srcOrd="2" destOrd="0" presId="urn:microsoft.com/office/officeart/2005/8/layout/process1"/>
    <dgm:cxn modelId="{AFF2B218-6656-5B4B-BFBA-1AC97640D649}" type="presParOf" srcId="{1299C361-5D02-B94B-8564-46897F2AEAE6}" destId="{154D0AA1-1390-1949-A85F-B4E63B53FB9A}" srcOrd="3" destOrd="0" presId="urn:microsoft.com/office/officeart/2005/8/layout/process1"/>
    <dgm:cxn modelId="{44335887-E5E8-3047-917B-43E8D2904902}" type="presParOf" srcId="{154D0AA1-1390-1949-A85F-B4E63B53FB9A}" destId="{5E00C47B-256E-8543-839E-1C59B49BB9EC}" srcOrd="0" destOrd="0" presId="urn:microsoft.com/office/officeart/2005/8/layout/process1"/>
    <dgm:cxn modelId="{E7376DB2-04BA-E845-A2B1-781BD8AC8DB3}" type="presParOf" srcId="{1299C361-5D02-B94B-8564-46897F2AEAE6}" destId="{BA9804BF-5DDB-DB41-A1BC-BEAE6811C3DB}" srcOrd="4" destOrd="0" presId="urn:microsoft.com/office/officeart/2005/8/layout/process1"/>
    <dgm:cxn modelId="{D41B7D88-A7CA-A14E-A71F-01F118C8CCED}" type="presParOf" srcId="{1299C361-5D02-B94B-8564-46897F2AEAE6}" destId="{0D544241-1576-274A-8CBB-28D5480B6B18}" srcOrd="5" destOrd="0" presId="urn:microsoft.com/office/officeart/2005/8/layout/process1"/>
    <dgm:cxn modelId="{38DB815E-5E8E-3E47-9706-92FAC4115558}" type="presParOf" srcId="{0D544241-1576-274A-8CBB-28D5480B6B18}" destId="{1E9C8061-B900-F147-96DB-CFED5F70050F}" srcOrd="0" destOrd="0" presId="urn:microsoft.com/office/officeart/2005/8/layout/process1"/>
    <dgm:cxn modelId="{A5D4B725-F10D-8146-8381-76AA0229089D}" type="presParOf" srcId="{1299C361-5D02-B94B-8564-46897F2AEAE6}" destId="{2BB87E0C-0269-274C-88FA-BDFB23AEEA84}" srcOrd="6" destOrd="0" presId="urn:microsoft.com/office/officeart/2005/8/layout/process1"/>
    <dgm:cxn modelId="{16CE625E-1EBF-CD44-ADAE-1966C4623DB9}" type="presParOf" srcId="{1299C361-5D02-B94B-8564-46897F2AEAE6}" destId="{D4B4337D-5FC1-2E48-B615-A95F5FECA746}" srcOrd="7" destOrd="0" presId="urn:microsoft.com/office/officeart/2005/8/layout/process1"/>
    <dgm:cxn modelId="{C0B0B3E9-7D47-6643-8480-5A8389FB1ABF}" type="presParOf" srcId="{D4B4337D-5FC1-2E48-B615-A95F5FECA746}" destId="{BC245C78-01A5-BC42-8347-0FEA4F5F3EEE}" srcOrd="0" destOrd="0" presId="urn:microsoft.com/office/officeart/2005/8/layout/process1"/>
    <dgm:cxn modelId="{3DADA88A-80BA-8242-BED9-62283CE04EF0}" type="presParOf" srcId="{1299C361-5D02-B94B-8564-46897F2AEAE6}" destId="{A96E5174-6A47-B64A-92E9-30190D3F049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337679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3193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23330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2495409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3057352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3567624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268675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698278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367370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367746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194153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184790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317437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136989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58228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155339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7D08A-4282-834F-AC67-DDA85B5F2659}"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56513E-44FE-B340-829D-441E91D35D3A}" type="slidenum">
              <a:rPr lang="en-US" smtClean="0"/>
              <a:t>‹#›</a:t>
            </a:fld>
            <a:endParaRPr lang="en-US" dirty="0"/>
          </a:p>
        </p:txBody>
      </p:sp>
    </p:spTree>
    <p:extLst>
      <p:ext uri="{BB962C8B-B14F-4D97-AF65-F5344CB8AC3E}">
        <p14:creationId xmlns:p14="http://schemas.microsoft.com/office/powerpoint/2010/main" val="402449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27D08A-4282-834F-AC67-DDA85B5F2659}" type="datetimeFigureOut">
              <a:rPr lang="en-US" smtClean="0"/>
              <a:t>7/15/2022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56513E-44FE-B340-829D-441E91D35D3A}" type="slidenum">
              <a:rPr lang="en-US" smtClean="0"/>
              <a:t>‹#›</a:t>
            </a:fld>
            <a:endParaRPr lang="en-US" dirty="0"/>
          </a:p>
        </p:txBody>
      </p:sp>
    </p:spTree>
    <p:extLst>
      <p:ext uri="{BB962C8B-B14F-4D97-AF65-F5344CB8AC3E}">
        <p14:creationId xmlns:p14="http://schemas.microsoft.com/office/powerpoint/2010/main" val="2978097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www.logolynx.com/images/logolynx/75/757f637206734b3c99d81fd2ff4269b9.jpeg"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0432C977-81E3-5411-BF01-2F0F7BBA3214}"/>
              </a:ext>
            </a:extLst>
          </p:cNvPr>
          <p:cNvSpPr>
            <a:spLocks noChangeArrowheads="1"/>
          </p:cNvSpPr>
          <p:nvPr/>
        </p:nvSpPr>
        <p:spPr bwMode="auto">
          <a:xfrm>
            <a:off x="0" y="0"/>
            <a:ext cx="641672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1025" name="Picture 1" descr="Manipal university new Logos">
            <a:extLst>
              <a:ext uri="{FF2B5EF4-FFF2-40B4-BE49-F238E27FC236}">
                <a16:creationId xmlns="" xmlns:a16="http://schemas.microsoft.com/office/drawing/2014/main" id="{178B1E58-67AD-9F0A-D101-6D994E09FA2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2840736" cy="901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D05C1016-CDDE-CA6D-B96B-128BC8D79F65}"/>
              </a:ext>
            </a:extLst>
          </p:cNvPr>
          <p:cNvSpPr txBox="1"/>
          <p:nvPr/>
        </p:nvSpPr>
        <p:spPr>
          <a:xfrm>
            <a:off x="8778240" y="154416"/>
            <a:ext cx="3803904" cy="369332"/>
          </a:xfrm>
          <a:prstGeom prst="rect">
            <a:avLst/>
          </a:prstGeom>
          <a:noFill/>
        </p:spPr>
        <p:txBody>
          <a:bodyPr wrap="square" rtlCol="0">
            <a:spAutoFit/>
          </a:bodyPr>
          <a:lstStyle/>
          <a:p>
            <a:r>
              <a:rPr lang="en-US" dirty="0">
                <a:solidFill>
                  <a:schemeClr val="accent2"/>
                </a:solidFill>
              </a:rPr>
              <a:t>Report on Experiential Learning</a:t>
            </a:r>
          </a:p>
        </p:txBody>
      </p:sp>
      <p:sp>
        <p:nvSpPr>
          <p:cNvPr id="4" name="TextBox 3">
            <a:extLst>
              <a:ext uri="{FF2B5EF4-FFF2-40B4-BE49-F238E27FC236}">
                <a16:creationId xmlns="" xmlns:a16="http://schemas.microsoft.com/office/drawing/2014/main" id="{5180955C-3E1E-C7EE-34FF-4A31DDE7369A}"/>
              </a:ext>
            </a:extLst>
          </p:cNvPr>
          <p:cNvSpPr txBox="1"/>
          <p:nvPr/>
        </p:nvSpPr>
        <p:spPr>
          <a:xfrm>
            <a:off x="1420368" y="913098"/>
            <a:ext cx="3157728" cy="923330"/>
          </a:xfrm>
          <a:prstGeom prst="rect">
            <a:avLst/>
          </a:prstGeom>
          <a:noFill/>
        </p:spPr>
        <p:txBody>
          <a:bodyPr wrap="square" rtlCol="0">
            <a:spAutoFit/>
          </a:bodyPr>
          <a:lstStyle/>
          <a:p>
            <a:r>
              <a:rPr lang="en-US" dirty="0"/>
              <a:t>B. Tech. Program First Year </a:t>
            </a:r>
          </a:p>
          <a:p>
            <a:r>
              <a:rPr lang="en-US" dirty="0"/>
              <a:t>Course: Experiential Learning</a:t>
            </a:r>
          </a:p>
          <a:p>
            <a:r>
              <a:rPr lang="en-US" dirty="0"/>
              <a:t>Course Code: DA1001 </a:t>
            </a:r>
          </a:p>
        </p:txBody>
      </p:sp>
      <p:sp>
        <p:nvSpPr>
          <p:cNvPr id="5" name="TextBox 4">
            <a:extLst>
              <a:ext uri="{FF2B5EF4-FFF2-40B4-BE49-F238E27FC236}">
                <a16:creationId xmlns="" xmlns:a16="http://schemas.microsoft.com/office/drawing/2014/main" id="{90A48FF8-94AE-B211-DA42-52D0705079A0}"/>
              </a:ext>
            </a:extLst>
          </p:cNvPr>
          <p:cNvSpPr txBox="1"/>
          <p:nvPr/>
        </p:nvSpPr>
        <p:spPr>
          <a:xfrm>
            <a:off x="3450336" y="1825030"/>
            <a:ext cx="6350168" cy="369332"/>
          </a:xfrm>
          <a:prstGeom prst="rect">
            <a:avLst/>
          </a:prstGeom>
          <a:noFill/>
        </p:spPr>
        <p:txBody>
          <a:bodyPr wrap="square" rtlCol="0">
            <a:spAutoFit/>
          </a:bodyPr>
          <a:lstStyle/>
          <a:p>
            <a:r>
              <a:rPr lang="en-US" dirty="0"/>
              <a:t> “</a:t>
            </a:r>
            <a:r>
              <a:rPr lang="en-US" b="1" dirty="0"/>
              <a:t>LICENSE PLATE RECOGNITION SYSTEM”</a:t>
            </a:r>
            <a:endParaRPr lang="en-US" dirty="0"/>
          </a:p>
        </p:txBody>
      </p:sp>
      <p:cxnSp>
        <p:nvCxnSpPr>
          <p:cNvPr id="11" name="Straight Connector 10">
            <a:extLst>
              <a:ext uri="{FF2B5EF4-FFF2-40B4-BE49-F238E27FC236}">
                <a16:creationId xmlns="" xmlns:a16="http://schemas.microsoft.com/office/drawing/2014/main" id="{649A2650-BB1F-D322-D237-7CE9C6818258}"/>
              </a:ext>
            </a:extLst>
          </p:cNvPr>
          <p:cNvCxnSpPr/>
          <p:nvPr/>
        </p:nvCxnSpPr>
        <p:spPr>
          <a:xfrm>
            <a:off x="3450336" y="2194362"/>
            <a:ext cx="414528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54A6B4A4-5FAC-496E-5F08-4A39D370A9C1}"/>
              </a:ext>
            </a:extLst>
          </p:cNvPr>
          <p:cNvSpPr txBox="1"/>
          <p:nvPr/>
        </p:nvSpPr>
        <p:spPr>
          <a:xfrm>
            <a:off x="3208360" y="2401824"/>
            <a:ext cx="4996856" cy="5078313"/>
          </a:xfrm>
          <a:prstGeom prst="rect">
            <a:avLst/>
          </a:prstGeom>
          <a:noFill/>
        </p:spPr>
        <p:txBody>
          <a:bodyPr wrap="square" rtlCol="0">
            <a:spAutoFit/>
          </a:bodyPr>
          <a:lstStyle/>
          <a:p>
            <a:pPr algn="ctr"/>
            <a:r>
              <a:rPr lang="en-US" dirty="0"/>
              <a:t>   by</a:t>
            </a:r>
          </a:p>
          <a:p>
            <a:pPr algn="ctr"/>
            <a:r>
              <a:rPr lang="en-US" dirty="0"/>
              <a:t>Niruj Agarwal and Vedant Gupta</a:t>
            </a:r>
          </a:p>
          <a:p>
            <a:pPr algn="ctr"/>
            <a:r>
              <a:rPr lang="en-US" dirty="0"/>
              <a:t>    (219311193 and 219311013</a:t>
            </a:r>
            <a:r>
              <a:rPr lang="en-IN" dirty="0">
                <a:effectLst/>
              </a:rPr>
              <a:t>)</a:t>
            </a:r>
          </a:p>
          <a:p>
            <a:pPr algn="ctr"/>
            <a:endParaRPr lang="en-IN" dirty="0"/>
          </a:p>
          <a:p>
            <a:pPr algn="ctr"/>
            <a:r>
              <a:rPr lang="en-IN" dirty="0"/>
              <a:t>Under the guidance </a:t>
            </a:r>
          </a:p>
          <a:p>
            <a:pPr algn="ctr"/>
            <a:r>
              <a:rPr lang="en-IN" dirty="0"/>
              <a:t>  of</a:t>
            </a:r>
          </a:p>
          <a:p>
            <a:pPr algn="ctr"/>
            <a:r>
              <a:rPr lang="en-IN" dirty="0"/>
              <a:t> </a:t>
            </a:r>
            <a:r>
              <a:rPr lang="en-IN" dirty="0" err="1"/>
              <a:t>Mr.</a:t>
            </a:r>
            <a:r>
              <a:rPr lang="en-IN" dirty="0"/>
              <a:t> </a:t>
            </a:r>
            <a:r>
              <a:rPr lang="en-IN" dirty="0" err="1" smtClean="0"/>
              <a:t>Vinod</a:t>
            </a:r>
            <a:r>
              <a:rPr lang="en-IN" smtClean="0"/>
              <a:t> Kumar</a:t>
            </a:r>
            <a:endParaRPr lang="en-IN" dirty="0"/>
          </a:p>
          <a:p>
            <a:pPr algn="ctr"/>
            <a:r>
              <a:rPr lang="en-IN" dirty="0"/>
              <a:t>   Designation</a:t>
            </a:r>
          </a:p>
          <a:p>
            <a:pPr algn="ctr"/>
            <a:endParaRPr lang="en-US" b="1" dirty="0"/>
          </a:p>
          <a:p>
            <a:pPr algn="ctr"/>
            <a:r>
              <a:rPr lang="en-US" b="1" dirty="0"/>
              <a:t>Department of </a:t>
            </a:r>
            <a:r>
              <a:rPr lang="en-US" dirty="0"/>
              <a:t>Computer Science and Engineering </a:t>
            </a:r>
            <a:r>
              <a:rPr lang="en-US" b="1" dirty="0"/>
              <a:t>School of </a:t>
            </a:r>
            <a:r>
              <a:rPr lang="en-US" dirty="0"/>
              <a:t>Computing and Information Technology </a:t>
            </a:r>
            <a:r>
              <a:rPr lang="en-US" b="1" dirty="0"/>
              <a:t>Faculty of Engineering</a:t>
            </a:r>
            <a:endParaRPr lang="en-IN" b="1" dirty="0"/>
          </a:p>
          <a:p>
            <a:pPr algn="ctr"/>
            <a:r>
              <a:rPr lang="en-US" dirty="0"/>
              <a:t> </a:t>
            </a:r>
            <a:endParaRPr lang="en-IN" dirty="0"/>
          </a:p>
          <a:p>
            <a:pPr algn="ctr"/>
            <a:r>
              <a:rPr lang="en-US" dirty="0"/>
              <a:t>                Manipal University Jaipur, India</a:t>
            </a:r>
            <a:endParaRPr lang="en-IN" dirty="0"/>
          </a:p>
          <a:p>
            <a:pPr algn="ctr"/>
            <a:endParaRPr lang="en-IN" dirty="0"/>
          </a:p>
          <a:p>
            <a:pPr algn="ctr"/>
            <a:r>
              <a:rPr lang="en-US" dirty="0"/>
              <a:t>  May, 2022</a:t>
            </a:r>
            <a:br>
              <a:rPr lang="en-US" dirty="0"/>
            </a:br>
            <a:r>
              <a:rPr lang="en-US" dirty="0"/>
              <a:t> </a:t>
            </a:r>
            <a:endParaRPr lang="en-IN" dirty="0"/>
          </a:p>
          <a:p>
            <a:pPr algn="ctr"/>
            <a:endParaRPr lang="en-US" dirty="0"/>
          </a:p>
        </p:txBody>
      </p:sp>
    </p:spTree>
    <p:extLst>
      <p:ext uri="{BB962C8B-B14F-4D97-AF65-F5344CB8AC3E}">
        <p14:creationId xmlns:p14="http://schemas.microsoft.com/office/powerpoint/2010/main" val="22905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837E171-20E7-9C14-2805-C99CDBDC5C60}"/>
              </a:ext>
            </a:extLst>
          </p:cNvPr>
          <p:cNvSpPr txBox="1"/>
          <p:nvPr/>
        </p:nvSpPr>
        <p:spPr>
          <a:xfrm>
            <a:off x="1514193" y="365760"/>
            <a:ext cx="3877056" cy="523220"/>
          </a:xfrm>
          <a:prstGeom prst="rect">
            <a:avLst/>
          </a:prstGeom>
          <a:noFill/>
        </p:spPr>
        <p:txBody>
          <a:bodyPr wrap="square" rtlCol="0">
            <a:spAutoFit/>
          </a:bodyPr>
          <a:lstStyle/>
          <a:p>
            <a:r>
              <a:rPr lang="en-US" sz="2800" b="1" dirty="0"/>
              <a:t>Future prospects</a:t>
            </a:r>
          </a:p>
        </p:txBody>
      </p:sp>
      <p:sp>
        <p:nvSpPr>
          <p:cNvPr id="4" name="TextBox 3">
            <a:extLst>
              <a:ext uri="{FF2B5EF4-FFF2-40B4-BE49-F238E27FC236}">
                <a16:creationId xmlns="" xmlns:a16="http://schemas.microsoft.com/office/drawing/2014/main" id="{A496C155-DA6E-C00C-F32B-8447EB26E53D}"/>
              </a:ext>
            </a:extLst>
          </p:cNvPr>
          <p:cNvSpPr txBox="1"/>
          <p:nvPr/>
        </p:nvSpPr>
        <p:spPr>
          <a:xfrm>
            <a:off x="1514192" y="1560443"/>
            <a:ext cx="10312047" cy="3139321"/>
          </a:xfrm>
          <a:prstGeom prst="rect">
            <a:avLst/>
          </a:prstGeom>
          <a:noFill/>
        </p:spPr>
        <p:txBody>
          <a:bodyPr wrap="square" rtlCol="0">
            <a:spAutoFit/>
          </a:bodyPr>
          <a:lstStyle/>
          <a:p>
            <a:r>
              <a:rPr lang="en-IN" dirty="0"/>
              <a:t>The increasing adoption of automatic number plate recognition in electronic toll collection will offer robust opportunities for the market over the forecast period. With increased road connection, toll booths have increased around the world. There is a growing desire for automated solutions to reduce overcrowding and improve vehicle monitoring and detection at toll booths, which is pushing the use of such systems for tolling. Scams and frauds can be avoided with ANPR technology, and road charging systems can be more accurate.</a:t>
            </a:r>
          </a:p>
          <a:p>
            <a:endParaRPr lang="en-IN" dirty="0"/>
          </a:p>
          <a:p>
            <a:r>
              <a:rPr lang="en-IN" dirty="0"/>
              <a:t>The lack of consistency in the plate design may act as a market restraint over the forecast period. Number plates generally are versatile. They have variations with regards to sizes, pattern, and colours of such plates. Besides, the designs across the globe differ. These factors make them hard for the number plate recognition in reading the numbers. </a:t>
            </a:r>
            <a:endParaRPr lang="en-US" dirty="0"/>
          </a:p>
        </p:txBody>
      </p:sp>
    </p:spTree>
    <p:extLst>
      <p:ext uri="{BB962C8B-B14F-4D97-AF65-F5344CB8AC3E}">
        <p14:creationId xmlns:p14="http://schemas.microsoft.com/office/powerpoint/2010/main" val="334674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A0DD1-F3FC-F4DE-7090-0C1B31D1EB72}"/>
              </a:ext>
            </a:extLst>
          </p:cNvPr>
          <p:cNvSpPr txBox="1"/>
          <p:nvPr/>
        </p:nvSpPr>
        <p:spPr>
          <a:xfrm>
            <a:off x="1694688" y="292608"/>
            <a:ext cx="4096512" cy="523220"/>
          </a:xfrm>
          <a:prstGeom prst="rect">
            <a:avLst/>
          </a:prstGeom>
          <a:noFill/>
        </p:spPr>
        <p:txBody>
          <a:bodyPr wrap="square" rtlCol="0">
            <a:spAutoFit/>
          </a:bodyPr>
          <a:lstStyle/>
          <a:p>
            <a:r>
              <a:rPr lang="en-US" sz="2800" b="1" dirty="0"/>
              <a:t>Acknowledgement</a:t>
            </a:r>
          </a:p>
        </p:txBody>
      </p:sp>
      <p:sp>
        <p:nvSpPr>
          <p:cNvPr id="3" name="TextBox 2">
            <a:extLst>
              <a:ext uri="{FF2B5EF4-FFF2-40B4-BE49-F238E27FC236}">
                <a16:creationId xmlns="" xmlns:a16="http://schemas.microsoft.com/office/drawing/2014/main" id="{82CEA0A3-6242-EDA4-967F-C7BFA5A3AC88}"/>
              </a:ext>
            </a:extLst>
          </p:cNvPr>
          <p:cNvSpPr txBox="1"/>
          <p:nvPr/>
        </p:nvSpPr>
        <p:spPr>
          <a:xfrm>
            <a:off x="1694688" y="987552"/>
            <a:ext cx="9680448" cy="1754326"/>
          </a:xfrm>
          <a:prstGeom prst="rect">
            <a:avLst/>
          </a:prstGeom>
          <a:noFill/>
        </p:spPr>
        <p:txBody>
          <a:bodyPr wrap="square" rtlCol="0">
            <a:spAutoFit/>
          </a:bodyPr>
          <a:lstStyle/>
          <a:p>
            <a:pPr fontAlgn="base"/>
            <a:r>
              <a:rPr lang="en-IN" dirty="0"/>
              <a:t>I would like to thank my teacher Mr. Gaurav Prasad for helping me with this project. He allowed me to work on this project. </a:t>
            </a:r>
          </a:p>
          <a:p>
            <a:pPr fontAlgn="base"/>
            <a:endParaRPr lang="en-IN" dirty="0"/>
          </a:p>
          <a:p>
            <a:pPr fontAlgn="base"/>
            <a:r>
              <a:rPr lang="en-IN" dirty="0"/>
              <a:t>I would also want to thank my parents and friends who helped me in finalizing this project within a limited time frame.</a:t>
            </a:r>
          </a:p>
          <a:p>
            <a:endParaRPr lang="en-US" dirty="0"/>
          </a:p>
        </p:txBody>
      </p:sp>
    </p:spTree>
    <p:extLst>
      <p:ext uri="{BB962C8B-B14F-4D97-AF65-F5344CB8AC3E}">
        <p14:creationId xmlns:p14="http://schemas.microsoft.com/office/powerpoint/2010/main" val="281865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613992"/>
            <a:ext cx="10018713" cy="1752599"/>
          </a:xfrm>
        </p:spPr>
        <p:txBody>
          <a:bodyPr>
            <a:normAutofit/>
          </a:bodyPr>
          <a:lstStyle/>
          <a:p>
            <a:r>
              <a:rPr lang="en-US" sz="7200" b="1" dirty="0">
                <a:solidFill>
                  <a:schemeClr val="accent1">
                    <a:lumMod val="75000"/>
                  </a:schemeClr>
                </a:solidFill>
              </a:rPr>
              <a:t>THANK YOU</a:t>
            </a:r>
          </a:p>
        </p:txBody>
      </p:sp>
    </p:spTree>
    <p:extLst>
      <p:ext uri="{BB962C8B-B14F-4D97-AF65-F5344CB8AC3E}">
        <p14:creationId xmlns:p14="http://schemas.microsoft.com/office/powerpoint/2010/main" val="101405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9ACB1CC-5CDC-C0FF-2198-C9822FD8ABC8}"/>
              </a:ext>
            </a:extLst>
          </p:cNvPr>
          <p:cNvSpPr txBox="1"/>
          <p:nvPr/>
        </p:nvSpPr>
        <p:spPr>
          <a:xfrm>
            <a:off x="1500941" y="294798"/>
            <a:ext cx="3157728" cy="523220"/>
          </a:xfrm>
          <a:prstGeom prst="rect">
            <a:avLst/>
          </a:prstGeom>
          <a:noFill/>
        </p:spPr>
        <p:txBody>
          <a:bodyPr wrap="square" rtlCol="0">
            <a:spAutoFit/>
          </a:bodyPr>
          <a:lstStyle/>
          <a:p>
            <a:r>
              <a:rPr lang="en-US" sz="2800" b="1" dirty="0"/>
              <a:t>Certificate</a:t>
            </a:r>
          </a:p>
        </p:txBody>
      </p:sp>
      <p:sp>
        <p:nvSpPr>
          <p:cNvPr id="3" name="TextBox 2">
            <a:extLst>
              <a:ext uri="{FF2B5EF4-FFF2-40B4-BE49-F238E27FC236}">
                <a16:creationId xmlns="" xmlns:a16="http://schemas.microsoft.com/office/drawing/2014/main" id="{FEEB0D78-F6E6-DE56-A442-692DCB480FF4}"/>
              </a:ext>
            </a:extLst>
          </p:cNvPr>
          <p:cNvSpPr txBox="1"/>
          <p:nvPr/>
        </p:nvSpPr>
        <p:spPr>
          <a:xfrm>
            <a:off x="1311965" y="1152409"/>
            <a:ext cx="10655278" cy="1200329"/>
          </a:xfrm>
          <a:prstGeom prst="rect">
            <a:avLst/>
          </a:prstGeom>
          <a:noFill/>
        </p:spPr>
        <p:txBody>
          <a:bodyPr wrap="square" rtlCol="0">
            <a:spAutoFit/>
          </a:bodyPr>
          <a:lstStyle/>
          <a:p>
            <a:r>
              <a:rPr lang="en-IN" dirty="0"/>
              <a:t>This is to certify that the project titled “License Plate Recognition System” is a record of the bona-fide work done by Niruj Agarwal and Vedant Gupta(219311193, </a:t>
            </a:r>
            <a:r>
              <a:rPr lang="en-US" dirty="0"/>
              <a:t>219311013)</a:t>
            </a:r>
            <a:r>
              <a:rPr lang="en-IN" dirty="0"/>
              <a:t> submitted for the partial fulfilment of the requirements for the completion of the Experiential Learning (DA1001) course in the Department of Computer Science and Engineering of Manipal University Jaipur, during the academic session March-July 2022.</a:t>
            </a:r>
            <a:endParaRPr lang="en-US" dirty="0"/>
          </a:p>
        </p:txBody>
      </p:sp>
      <p:sp>
        <p:nvSpPr>
          <p:cNvPr id="4" name="TextBox 3">
            <a:extLst>
              <a:ext uri="{FF2B5EF4-FFF2-40B4-BE49-F238E27FC236}">
                <a16:creationId xmlns="" xmlns:a16="http://schemas.microsoft.com/office/drawing/2014/main" id="{A7C74160-848A-E7E4-D3E7-DAC971538681}"/>
              </a:ext>
            </a:extLst>
          </p:cNvPr>
          <p:cNvSpPr txBox="1"/>
          <p:nvPr/>
        </p:nvSpPr>
        <p:spPr>
          <a:xfrm>
            <a:off x="1311965" y="2687129"/>
            <a:ext cx="3535680" cy="1477328"/>
          </a:xfrm>
          <a:prstGeom prst="rect">
            <a:avLst/>
          </a:prstGeom>
          <a:noFill/>
        </p:spPr>
        <p:txBody>
          <a:bodyPr wrap="square" rtlCol="0">
            <a:spAutoFit/>
          </a:bodyPr>
          <a:lstStyle/>
          <a:p>
            <a:r>
              <a:rPr lang="en-US" dirty="0"/>
              <a:t>Signature of the mentor</a:t>
            </a:r>
          </a:p>
          <a:p>
            <a:r>
              <a:rPr lang="en-US" dirty="0"/>
              <a:t>Mr. </a:t>
            </a:r>
            <a:r>
              <a:rPr lang="en-US" dirty="0"/>
              <a:t> </a:t>
            </a:r>
            <a:r>
              <a:rPr lang="en-US" dirty="0" err="1" smtClean="0"/>
              <a:t>Vinod</a:t>
            </a:r>
            <a:r>
              <a:rPr lang="en-US" dirty="0" smtClean="0"/>
              <a:t> Kumar</a:t>
            </a:r>
            <a:endParaRPr lang="en-US" dirty="0"/>
          </a:p>
          <a:p>
            <a:r>
              <a:rPr lang="en-US" dirty="0"/>
              <a:t>Designation of the mentor</a:t>
            </a:r>
          </a:p>
          <a:p>
            <a:r>
              <a:rPr lang="en-US" dirty="0"/>
              <a:t>Department of Computer Science and Engineering</a:t>
            </a:r>
          </a:p>
        </p:txBody>
      </p:sp>
      <p:sp>
        <p:nvSpPr>
          <p:cNvPr id="5" name="TextBox 4">
            <a:extLst>
              <a:ext uri="{FF2B5EF4-FFF2-40B4-BE49-F238E27FC236}">
                <a16:creationId xmlns="" xmlns:a16="http://schemas.microsoft.com/office/drawing/2014/main" id="{5800743B-A9AA-AFC7-6FA9-5C1578C4317A}"/>
              </a:ext>
            </a:extLst>
          </p:cNvPr>
          <p:cNvSpPr txBox="1"/>
          <p:nvPr/>
        </p:nvSpPr>
        <p:spPr>
          <a:xfrm>
            <a:off x="1311965" y="4495270"/>
            <a:ext cx="5010912" cy="1200329"/>
          </a:xfrm>
          <a:prstGeom prst="rect">
            <a:avLst/>
          </a:prstGeom>
          <a:noFill/>
        </p:spPr>
        <p:txBody>
          <a:bodyPr wrap="square" rtlCol="0">
            <a:spAutoFit/>
          </a:bodyPr>
          <a:lstStyle/>
          <a:p>
            <a:r>
              <a:rPr lang="en-US" dirty="0"/>
              <a:t>Signature of the HOD</a:t>
            </a:r>
          </a:p>
          <a:p>
            <a:r>
              <a:rPr lang="en-US" dirty="0"/>
              <a:t>Name of the HOD</a:t>
            </a:r>
          </a:p>
          <a:p>
            <a:r>
              <a:rPr lang="en-US" dirty="0"/>
              <a:t>Head of the Department </a:t>
            </a:r>
          </a:p>
          <a:p>
            <a:r>
              <a:rPr lang="en-US" dirty="0"/>
              <a:t>Department of Computer Science and </a:t>
            </a:r>
            <a:r>
              <a:rPr lang="en-US" dirty="0" smtClean="0"/>
              <a:t>Engineering</a:t>
            </a:r>
            <a:endParaRPr lang="en-US" dirty="0"/>
          </a:p>
        </p:txBody>
      </p:sp>
    </p:spTree>
    <p:extLst>
      <p:ext uri="{BB962C8B-B14F-4D97-AF65-F5344CB8AC3E}">
        <p14:creationId xmlns:p14="http://schemas.microsoft.com/office/powerpoint/2010/main" val="158702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547AA9B-2835-3081-A8FF-5F65B872A6BD}"/>
              </a:ext>
            </a:extLst>
          </p:cNvPr>
          <p:cNvSpPr txBox="1"/>
          <p:nvPr/>
        </p:nvSpPr>
        <p:spPr>
          <a:xfrm>
            <a:off x="1455751" y="304800"/>
            <a:ext cx="2913888" cy="800219"/>
          </a:xfrm>
          <a:prstGeom prst="rect">
            <a:avLst/>
          </a:prstGeom>
          <a:noFill/>
        </p:spPr>
        <p:txBody>
          <a:bodyPr wrap="square" rtlCol="0">
            <a:spAutoFit/>
          </a:bodyPr>
          <a:lstStyle/>
          <a:p>
            <a:r>
              <a:rPr lang="en-US" sz="2800" b="1" dirty="0"/>
              <a:t>Abstract</a:t>
            </a:r>
          </a:p>
          <a:p>
            <a:endParaRPr lang="en-US" dirty="0"/>
          </a:p>
        </p:txBody>
      </p:sp>
      <p:sp>
        <p:nvSpPr>
          <p:cNvPr id="3" name="TextBox 2">
            <a:extLst>
              <a:ext uri="{FF2B5EF4-FFF2-40B4-BE49-F238E27FC236}">
                <a16:creationId xmlns="" xmlns:a16="http://schemas.microsoft.com/office/drawing/2014/main" id="{6ED5725E-6DEA-16EA-3641-39038A9D97C5}"/>
              </a:ext>
            </a:extLst>
          </p:cNvPr>
          <p:cNvSpPr txBox="1"/>
          <p:nvPr/>
        </p:nvSpPr>
        <p:spPr>
          <a:xfrm>
            <a:off x="1455751" y="1570382"/>
            <a:ext cx="10474519" cy="2585323"/>
          </a:xfrm>
          <a:prstGeom prst="rect">
            <a:avLst/>
          </a:prstGeom>
          <a:noFill/>
        </p:spPr>
        <p:txBody>
          <a:bodyPr wrap="square" rtlCol="0">
            <a:spAutoFit/>
          </a:bodyPr>
          <a:lstStyle/>
          <a:p>
            <a:r>
              <a:rPr lang="en-IN" dirty="0"/>
              <a:t>Traffic control and vehicle owner identification has become major problem in every country. Sometimes it becomes difficult to identify vehicle owner who violates traffic rules and drives too fast. Therefore, it is not possible to catch and punish those kinds of people because the traffic police might not be able to retrieve vehicle number from the moving vehicle because of the speed of the vehicle. Therefore, there is a need to develop Automatic Number Plate Recognition (ANPR) system as a one of the solutions to this problem. There are numerous ANPR systems available today. These systems are based on different methodologies but still it is really challenging task as some of the factors like high speed of vehicle, non-uniform vehicle number plate, language of vehicle number and different lighting conditions can affect a lot in the overall recognition rate. Most of the systems work under these limitations.</a:t>
            </a:r>
            <a:endParaRPr lang="en-US" dirty="0"/>
          </a:p>
        </p:txBody>
      </p:sp>
    </p:spTree>
    <p:extLst>
      <p:ext uri="{BB962C8B-B14F-4D97-AF65-F5344CB8AC3E}">
        <p14:creationId xmlns:p14="http://schemas.microsoft.com/office/powerpoint/2010/main" val="398341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820BFA2-9B87-BD52-178C-9A5E8AB2BFD8}"/>
              </a:ext>
            </a:extLst>
          </p:cNvPr>
          <p:cNvSpPr txBox="1"/>
          <p:nvPr/>
        </p:nvSpPr>
        <p:spPr>
          <a:xfrm>
            <a:off x="1577935" y="352719"/>
            <a:ext cx="3194304" cy="800219"/>
          </a:xfrm>
          <a:prstGeom prst="rect">
            <a:avLst/>
          </a:prstGeom>
          <a:noFill/>
        </p:spPr>
        <p:txBody>
          <a:bodyPr wrap="square" rtlCol="0">
            <a:spAutoFit/>
          </a:bodyPr>
          <a:lstStyle/>
          <a:p>
            <a:r>
              <a:rPr lang="en-US" sz="2800" b="1" dirty="0"/>
              <a:t>Introduction</a:t>
            </a:r>
          </a:p>
          <a:p>
            <a:endParaRPr lang="en-US" dirty="0"/>
          </a:p>
        </p:txBody>
      </p:sp>
      <p:sp>
        <p:nvSpPr>
          <p:cNvPr id="3" name="TextBox 2">
            <a:extLst>
              <a:ext uri="{FF2B5EF4-FFF2-40B4-BE49-F238E27FC236}">
                <a16:creationId xmlns="" xmlns:a16="http://schemas.microsoft.com/office/drawing/2014/main" id="{5C866F0E-2567-56DE-E635-9BE5EB5B9327}"/>
              </a:ext>
            </a:extLst>
          </p:cNvPr>
          <p:cNvSpPr txBox="1"/>
          <p:nvPr/>
        </p:nvSpPr>
        <p:spPr>
          <a:xfrm>
            <a:off x="1520686" y="1152938"/>
            <a:ext cx="10012945" cy="5078313"/>
          </a:xfrm>
          <a:prstGeom prst="rect">
            <a:avLst/>
          </a:prstGeom>
          <a:noFill/>
        </p:spPr>
        <p:txBody>
          <a:bodyPr wrap="square" rtlCol="0">
            <a:spAutoFit/>
          </a:bodyPr>
          <a:lstStyle/>
          <a:p>
            <a:r>
              <a:rPr lang="en-IN" dirty="0"/>
              <a:t>In last few years, ANPR or license plate recognition (LPR) has been one of the useful approaches for vehicle surveillance. It is can be applied at number of public places for fulfilling some of the purposes like traffic safety enforcement, automatic </a:t>
            </a:r>
            <a:r>
              <a:rPr lang="en-IN"/>
              <a:t>toll </a:t>
            </a:r>
            <a:r>
              <a:rPr lang="en-IN" smtClean="0"/>
              <a:t>tax </a:t>
            </a:r>
            <a:r>
              <a:rPr lang="en-IN" dirty="0"/>
              <a:t>collection, car park system and Automatic vehicle parking system .ANPR algorithms are generally divided in four steps: </a:t>
            </a:r>
          </a:p>
          <a:p>
            <a:endParaRPr lang="en-IN" dirty="0"/>
          </a:p>
          <a:p>
            <a:r>
              <a:rPr lang="en-IN" dirty="0"/>
              <a:t>(1) Vehicle image capture</a:t>
            </a:r>
          </a:p>
          <a:p>
            <a:r>
              <a:rPr lang="en-IN" dirty="0"/>
              <a:t> (2) Number plate detection</a:t>
            </a:r>
          </a:p>
          <a:p>
            <a:r>
              <a:rPr lang="en-IN" dirty="0"/>
              <a:t> (3) Character segmentation </a:t>
            </a:r>
          </a:p>
          <a:p>
            <a:r>
              <a:rPr lang="en-IN" dirty="0"/>
              <a:t> (4) Character recognition.</a:t>
            </a:r>
          </a:p>
          <a:p>
            <a:endParaRPr lang="en-IN" dirty="0"/>
          </a:p>
          <a:p>
            <a:r>
              <a:rPr lang="en-IN" dirty="0"/>
              <a:t>The first step i.e. to capture image of vehicle looks very easy but it is quite difficult task as it is very difficult to capture image of moving vehicle in real time in such a manner that none of the component of vehicle especially the vehicle number plate should be missed. The success of fourth step depends on how second and third step are able to locate vehicle number plate and separate each character. These systems follow different approaches to locate vehicle number plate from vehicle and then to extract vehicle number from that image. </a:t>
            </a:r>
          </a:p>
          <a:p>
            <a:endParaRPr lang="en-IN" dirty="0"/>
          </a:p>
          <a:p>
            <a:endParaRPr lang="en-US" dirty="0"/>
          </a:p>
        </p:txBody>
      </p:sp>
    </p:spTree>
    <p:extLst>
      <p:ext uri="{BB962C8B-B14F-4D97-AF65-F5344CB8AC3E}">
        <p14:creationId xmlns:p14="http://schemas.microsoft.com/office/powerpoint/2010/main" val="395411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73CAD91-75CA-8F78-48D4-D51581154BAE}"/>
              </a:ext>
            </a:extLst>
          </p:cNvPr>
          <p:cNvSpPr txBox="1"/>
          <p:nvPr/>
        </p:nvSpPr>
        <p:spPr>
          <a:xfrm>
            <a:off x="1391478" y="1103242"/>
            <a:ext cx="9703242" cy="5078313"/>
          </a:xfrm>
          <a:prstGeom prst="rect">
            <a:avLst/>
          </a:prstGeom>
          <a:noFill/>
        </p:spPr>
        <p:txBody>
          <a:bodyPr wrap="square" rtlCol="0">
            <a:spAutoFit/>
          </a:bodyPr>
          <a:lstStyle/>
          <a:p>
            <a:r>
              <a:rPr lang="en-IN" dirty="0"/>
              <a:t>Most of the number plate detection algorithms fall in more than one category based on different techniques. To detect vehicle number plate following factors should be considered: </a:t>
            </a:r>
          </a:p>
          <a:p>
            <a:endParaRPr lang="en-IN" dirty="0"/>
          </a:p>
          <a:p>
            <a:r>
              <a:rPr lang="en-IN" dirty="0"/>
              <a:t>(1) Plate size: A plate can be of different size in a vehicle </a:t>
            </a:r>
          </a:p>
          <a:p>
            <a:r>
              <a:rPr lang="en-IN" dirty="0"/>
              <a:t>image. </a:t>
            </a:r>
          </a:p>
          <a:p>
            <a:r>
              <a:rPr lang="en-IN" dirty="0"/>
              <a:t>(2) Plate location: A plate can be located anywhere in the </a:t>
            </a:r>
          </a:p>
          <a:p>
            <a:r>
              <a:rPr lang="en-IN" dirty="0"/>
              <a:t>vehicle. </a:t>
            </a:r>
          </a:p>
          <a:p>
            <a:r>
              <a:rPr lang="en-IN" dirty="0"/>
              <a:t>(3) Plate background: A plate can have different background </a:t>
            </a:r>
          </a:p>
          <a:p>
            <a:r>
              <a:rPr lang="en-IN" dirty="0"/>
              <a:t>colours based on vehicle type. For example a government </a:t>
            </a:r>
          </a:p>
          <a:p>
            <a:r>
              <a:rPr lang="en-IN" dirty="0"/>
              <a:t>vehicle number plate might have different background than </a:t>
            </a:r>
          </a:p>
          <a:p>
            <a:r>
              <a:rPr lang="en-IN" dirty="0"/>
              <a:t>other public vehicles. </a:t>
            </a:r>
          </a:p>
          <a:p>
            <a:r>
              <a:rPr lang="en-IN" dirty="0"/>
              <a:t>(4) Screw: A plate may have screw and that could be </a:t>
            </a:r>
          </a:p>
          <a:p>
            <a:r>
              <a:rPr lang="en-IN" dirty="0"/>
              <a:t>considered as a character. </a:t>
            </a:r>
          </a:p>
          <a:p>
            <a:endParaRPr lang="en-IN" dirty="0"/>
          </a:p>
          <a:p>
            <a:r>
              <a:rPr lang="en-IN" dirty="0"/>
              <a:t>A number plate can be extracted by using image segmentation method. There are numerous image segmentation methods available. In most of the methods image binarization is used. Some plate segmentation algorithms are based on colour segmentation. A study of license plate location based on colour segmentation. </a:t>
            </a:r>
            <a:endParaRPr lang="en-US" dirty="0"/>
          </a:p>
        </p:txBody>
      </p:sp>
    </p:spTree>
    <p:extLst>
      <p:ext uri="{BB962C8B-B14F-4D97-AF65-F5344CB8AC3E}">
        <p14:creationId xmlns:p14="http://schemas.microsoft.com/office/powerpoint/2010/main" val="202403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BF24FA2-C471-1470-4A9B-CC5FAC827A16}"/>
              </a:ext>
            </a:extLst>
          </p:cNvPr>
          <p:cNvSpPr txBox="1"/>
          <p:nvPr/>
        </p:nvSpPr>
        <p:spPr>
          <a:xfrm>
            <a:off x="1577406" y="377952"/>
            <a:ext cx="3633216" cy="523220"/>
          </a:xfrm>
          <a:prstGeom prst="rect">
            <a:avLst/>
          </a:prstGeom>
          <a:noFill/>
        </p:spPr>
        <p:txBody>
          <a:bodyPr wrap="square" rtlCol="0">
            <a:spAutoFit/>
          </a:bodyPr>
          <a:lstStyle/>
          <a:p>
            <a:r>
              <a:rPr lang="en-US" sz="2800" b="1" dirty="0"/>
              <a:t>Literature review</a:t>
            </a:r>
          </a:p>
        </p:txBody>
      </p:sp>
      <p:sp>
        <p:nvSpPr>
          <p:cNvPr id="4" name="TextBox 3">
            <a:extLst>
              <a:ext uri="{FF2B5EF4-FFF2-40B4-BE49-F238E27FC236}">
                <a16:creationId xmlns="" xmlns:a16="http://schemas.microsoft.com/office/drawing/2014/main" id="{7A5E3075-6C1F-FD05-6F5E-5CEDDC88E7D5}"/>
              </a:ext>
            </a:extLst>
          </p:cNvPr>
          <p:cNvSpPr txBox="1"/>
          <p:nvPr/>
        </p:nvSpPr>
        <p:spPr>
          <a:xfrm>
            <a:off x="1577406" y="1441174"/>
            <a:ext cx="9944034" cy="3139321"/>
          </a:xfrm>
          <a:prstGeom prst="rect">
            <a:avLst/>
          </a:prstGeom>
          <a:noFill/>
        </p:spPr>
        <p:txBody>
          <a:bodyPr wrap="square" rtlCol="0">
            <a:spAutoFit/>
          </a:bodyPr>
          <a:lstStyle/>
          <a:p>
            <a:r>
              <a:rPr lang="en-IN" dirty="0"/>
              <a:t>Automatic number-plate recognition is a technology that uses optical character recognition on images to read vehicle registration plates to create vehicle location data. ANPR is used by police forces around the world for law enforcement purposes, including to check if a vehicle is registered or licensed. It is also used for electronic toll collection on roads and as a method of cataloguing the movements of traffic, for example by highways agencies.</a:t>
            </a:r>
          </a:p>
          <a:p>
            <a:r>
              <a:rPr lang="en-IN" dirty="0"/>
              <a:t>Automatic number-plate recognition can be used to store the images captured by the cameras as well as the text from the license plate, with some configurable to store a photograph of the driver. Systems commonly use infrared lighting to allow the camera to take the picture at any time of day or night. ANPR technology must take into account plate variations from place to place.</a:t>
            </a:r>
          </a:p>
          <a:p>
            <a:r>
              <a:rPr lang="en-IN" dirty="0"/>
              <a:t>Privacy issues have caused concerns about ANPR, such as government tracking citizens' movements, misidentification, high error rates, and increased government spending. </a:t>
            </a:r>
            <a:endParaRPr lang="en-US" dirty="0"/>
          </a:p>
        </p:txBody>
      </p:sp>
    </p:spTree>
    <p:extLst>
      <p:ext uri="{BB962C8B-B14F-4D97-AF65-F5344CB8AC3E}">
        <p14:creationId xmlns:p14="http://schemas.microsoft.com/office/powerpoint/2010/main" val="83302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76439C2-4673-C378-46AF-38B430089525}"/>
              </a:ext>
            </a:extLst>
          </p:cNvPr>
          <p:cNvSpPr txBox="1"/>
          <p:nvPr/>
        </p:nvSpPr>
        <p:spPr>
          <a:xfrm>
            <a:off x="1486629" y="280416"/>
            <a:ext cx="3304032" cy="523220"/>
          </a:xfrm>
          <a:prstGeom prst="rect">
            <a:avLst/>
          </a:prstGeom>
          <a:noFill/>
        </p:spPr>
        <p:txBody>
          <a:bodyPr wrap="square" rtlCol="0">
            <a:spAutoFit/>
          </a:bodyPr>
          <a:lstStyle/>
          <a:p>
            <a:r>
              <a:rPr lang="en-US" sz="2800" b="1" dirty="0"/>
              <a:t>Methodology</a:t>
            </a:r>
          </a:p>
        </p:txBody>
      </p:sp>
      <p:sp>
        <p:nvSpPr>
          <p:cNvPr id="5" name="TextBox 4">
            <a:extLst>
              <a:ext uri="{FF2B5EF4-FFF2-40B4-BE49-F238E27FC236}">
                <a16:creationId xmlns="" xmlns:a16="http://schemas.microsoft.com/office/drawing/2014/main" id="{78180366-498A-0A70-DC4A-7A06C7BD0B77}"/>
              </a:ext>
            </a:extLst>
          </p:cNvPr>
          <p:cNvSpPr txBox="1"/>
          <p:nvPr/>
        </p:nvSpPr>
        <p:spPr>
          <a:xfrm>
            <a:off x="1486628" y="1093304"/>
            <a:ext cx="9961659" cy="3416320"/>
          </a:xfrm>
          <a:prstGeom prst="rect">
            <a:avLst/>
          </a:prstGeom>
          <a:noFill/>
        </p:spPr>
        <p:txBody>
          <a:bodyPr wrap="square" rtlCol="0">
            <a:spAutoFit/>
          </a:bodyPr>
          <a:lstStyle/>
          <a:p>
            <a:r>
              <a:rPr lang="en-IN" dirty="0"/>
              <a:t>There are five primary algorithms that the software requires for identifying a license plate:</a:t>
            </a:r>
          </a:p>
          <a:p>
            <a:endParaRPr lang="en-IN" dirty="0"/>
          </a:p>
          <a:p>
            <a:r>
              <a:rPr lang="en-IN" dirty="0"/>
              <a:t>1. Plate localization – Responsible for finding and isolating the plate on the picture</a:t>
            </a:r>
          </a:p>
          <a:p>
            <a:r>
              <a:rPr lang="en-IN" dirty="0"/>
              <a:t>2. Plate orientation and sizing – compensates for the skew of the plate and adjusts the dimensions to the required size</a:t>
            </a:r>
          </a:p>
          <a:p>
            <a:r>
              <a:rPr lang="en-IN" dirty="0"/>
              <a:t>3. Normalization – adjusts the brightness and contrast of the image</a:t>
            </a:r>
          </a:p>
          <a:p>
            <a:r>
              <a:rPr lang="en-IN" dirty="0"/>
              <a:t>4. Character segmentation – finds the individual characters on the plates</a:t>
            </a:r>
          </a:p>
          <a:p>
            <a:r>
              <a:rPr lang="en-IN" dirty="0"/>
              <a:t>5. Optical character recognition</a:t>
            </a:r>
          </a:p>
          <a:p>
            <a:endParaRPr lang="en-IN" dirty="0"/>
          </a:p>
          <a:p>
            <a:r>
              <a:rPr lang="en-IN" dirty="0"/>
              <a:t>The complexity of each of these subsections of the program determines the accuracy of the system. During the third phase (normalization), some systems use edge detection techniques to increase the picture difference between the letters and the plate backing.</a:t>
            </a:r>
            <a:endParaRPr lang="en-US" dirty="0"/>
          </a:p>
        </p:txBody>
      </p:sp>
      <p:graphicFrame>
        <p:nvGraphicFramePr>
          <p:cNvPr id="6" name="Diagram 5">
            <a:extLst>
              <a:ext uri="{FF2B5EF4-FFF2-40B4-BE49-F238E27FC236}">
                <a16:creationId xmlns="" xmlns:a16="http://schemas.microsoft.com/office/drawing/2014/main" id="{D23C2E98-4B79-83DF-A210-490EA514A6D8}"/>
              </a:ext>
            </a:extLst>
          </p:cNvPr>
          <p:cNvGraphicFramePr/>
          <p:nvPr>
            <p:extLst>
              <p:ext uri="{D42A27DB-BD31-4B8C-83A1-F6EECF244321}">
                <p14:modId xmlns:p14="http://schemas.microsoft.com/office/powerpoint/2010/main" val="2973931969"/>
              </p:ext>
            </p:extLst>
          </p:nvPr>
        </p:nvGraphicFramePr>
        <p:xfrm>
          <a:off x="2032000" y="4718304"/>
          <a:ext cx="8184896" cy="1420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9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56120CB-71CA-6135-FE61-F886B39F615F}"/>
              </a:ext>
            </a:extLst>
          </p:cNvPr>
          <p:cNvSpPr txBox="1"/>
          <p:nvPr/>
        </p:nvSpPr>
        <p:spPr>
          <a:xfrm>
            <a:off x="1600995" y="329184"/>
            <a:ext cx="4376928" cy="523220"/>
          </a:xfrm>
          <a:prstGeom prst="rect">
            <a:avLst/>
          </a:prstGeom>
          <a:noFill/>
        </p:spPr>
        <p:txBody>
          <a:bodyPr wrap="square" rtlCol="0">
            <a:spAutoFit/>
          </a:bodyPr>
          <a:lstStyle/>
          <a:p>
            <a:r>
              <a:rPr lang="en-US" sz="2800" b="1" dirty="0"/>
              <a:t>Results and Discussions</a:t>
            </a:r>
          </a:p>
        </p:txBody>
      </p:sp>
      <p:sp>
        <p:nvSpPr>
          <p:cNvPr id="4" name="TextBox 3">
            <a:extLst>
              <a:ext uri="{FF2B5EF4-FFF2-40B4-BE49-F238E27FC236}">
                <a16:creationId xmlns="" xmlns:a16="http://schemas.microsoft.com/office/drawing/2014/main" id="{1D789B63-173B-A71A-441C-E09141A8FA9E}"/>
              </a:ext>
            </a:extLst>
          </p:cNvPr>
          <p:cNvSpPr txBox="1"/>
          <p:nvPr/>
        </p:nvSpPr>
        <p:spPr>
          <a:xfrm>
            <a:off x="1600994" y="1272208"/>
            <a:ext cx="9591261" cy="1754326"/>
          </a:xfrm>
          <a:prstGeom prst="rect">
            <a:avLst/>
          </a:prstGeom>
          <a:noFill/>
        </p:spPr>
        <p:txBody>
          <a:bodyPr wrap="square" rtlCol="0">
            <a:spAutoFit/>
          </a:bodyPr>
          <a:lstStyle/>
          <a:p>
            <a:r>
              <a:rPr lang="en-IN" dirty="0"/>
              <a:t>As character segmentation is the pre-processing steps of character recognition, the recognizer system should be able to handle ambiguous, noisy or distorted characters received from character segmentation phase. As OCR is widely used and popular method recently, ANPR developers are focusing on improving accuracy of OCR rather than to redesign the entire ANPR from the scratch. Some developers are using open source OCR such as Tesseract and modifying it for better accuracy. </a:t>
            </a:r>
          </a:p>
          <a:p>
            <a:endParaRPr lang="en-US" dirty="0"/>
          </a:p>
        </p:txBody>
      </p:sp>
    </p:spTree>
    <p:extLst>
      <p:ext uri="{BB962C8B-B14F-4D97-AF65-F5344CB8AC3E}">
        <p14:creationId xmlns:p14="http://schemas.microsoft.com/office/powerpoint/2010/main" val="316745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B3CB6D9-4B44-422E-92C7-F75775F8CC5A}"/>
              </a:ext>
            </a:extLst>
          </p:cNvPr>
          <p:cNvSpPr txBox="1"/>
          <p:nvPr/>
        </p:nvSpPr>
        <p:spPr>
          <a:xfrm>
            <a:off x="1551697" y="304800"/>
            <a:ext cx="4230624" cy="523220"/>
          </a:xfrm>
          <a:prstGeom prst="rect">
            <a:avLst/>
          </a:prstGeom>
          <a:noFill/>
        </p:spPr>
        <p:txBody>
          <a:bodyPr wrap="square" rtlCol="0">
            <a:spAutoFit/>
          </a:bodyPr>
          <a:lstStyle/>
          <a:p>
            <a:r>
              <a:rPr lang="en-US" sz="2800" b="1" dirty="0"/>
              <a:t>Conclusions</a:t>
            </a:r>
          </a:p>
        </p:txBody>
      </p:sp>
      <p:sp>
        <p:nvSpPr>
          <p:cNvPr id="3" name="TextBox 2">
            <a:extLst>
              <a:ext uri="{FF2B5EF4-FFF2-40B4-BE49-F238E27FC236}">
                <a16:creationId xmlns="" xmlns:a16="http://schemas.microsoft.com/office/drawing/2014/main" id="{A1A25C3F-8FE4-21B0-4CAF-DB1ED86D6BA6}"/>
              </a:ext>
            </a:extLst>
          </p:cNvPr>
          <p:cNvSpPr txBox="1"/>
          <p:nvPr/>
        </p:nvSpPr>
        <p:spPr>
          <a:xfrm>
            <a:off x="1551696" y="1520687"/>
            <a:ext cx="10347695" cy="4801314"/>
          </a:xfrm>
          <a:prstGeom prst="rect">
            <a:avLst/>
          </a:prstGeom>
          <a:noFill/>
        </p:spPr>
        <p:txBody>
          <a:bodyPr wrap="square" rtlCol="0">
            <a:spAutoFit/>
          </a:bodyPr>
          <a:lstStyle/>
          <a:p>
            <a:r>
              <a:rPr lang="en-IN" dirty="0"/>
              <a:t>ANPR can be further exploited for vehicle owner identification, vehicle model identification traffic control, </a:t>
            </a:r>
          </a:p>
          <a:p>
            <a:r>
              <a:rPr lang="en-IN" dirty="0"/>
              <a:t>vehicle speed control and vehicle location tracking. It can be further extended as multilingual ANPR to identify the </a:t>
            </a:r>
          </a:p>
          <a:p>
            <a:r>
              <a:rPr lang="en-IN" dirty="0"/>
              <a:t>language of characters automatically based on the training data It can provide various benefits like traffic safety </a:t>
            </a:r>
          </a:p>
          <a:p>
            <a:r>
              <a:rPr lang="en-IN" dirty="0"/>
              <a:t>enforcement, security- in case of suspicious activity by vehicle, easy to use, immediate information availability- as </a:t>
            </a:r>
          </a:p>
          <a:p>
            <a:r>
              <a:rPr lang="en-IN" dirty="0"/>
              <a:t>compare to searching vehicle owner registration details manually and cost effective for any country. For low </a:t>
            </a:r>
          </a:p>
          <a:p>
            <a:r>
              <a:rPr lang="en-IN" dirty="0"/>
              <a:t>resolution images some improvement algorithms like super resolution of images should be focused. Most of the </a:t>
            </a:r>
          </a:p>
          <a:p>
            <a:r>
              <a:rPr lang="en-IN" dirty="0"/>
              <a:t>ANPR focus on processing one vehicle number plate but in real-time there can be more than one vehicle number plates </a:t>
            </a:r>
          </a:p>
          <a:p>
            <a:r>
              <a:rPr lang="en-IN" dirty="0"/>
              <a:t>while the images are being captured. In multiple vehicle number plate images are considered for ANPR while in most </a:t>
            </a:r>
          </a:p>
          <a:p>
            <a:r>
              <a:rPr lang="en-IN" dirty="0"/>
              <a:t>of other systems offline images of vehicle, taken from online database. To segment multiple vehicle number plates a coarse-to-fine strategy could be helpful.</a:t>
            </a:r>
          </a:p>
          <a:p>
            <a:endParaRPr lang="en-US" dirty="0"/>
          </a:p>
        </p:txBody>
      </p:sp>
    </p:spTree>
    <p:extLst>
      <p:ext uri="{BB962C8B-B14F-4D97-AF65-F5344CB8AC3E}">
        <p14:creationId xmlns:p14="http://schemas.microsoft.com/office/powerpoint/2010/main" val="2785894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EBBCD5B59D6B489083F2DB450E85A5" ma:contentTypeVersion="5" ma:contentTypeDescription="Create a new document." ma:contentTypeScope="" ma:versionID="5ff67e3f0ed85fe71294e3aa59af018d">
  <xsd:schema xmlns:xsd="http://www.w3.org/2001/XMLSchema" xmlns:xs="http://www.w3.org/2001/XMLSchema" xmlns:p="http://schemas.microsoft.com/office/2006/metadata/properties" xmlns:ns2="775640d3-99f1-4522-b8ec-e9093210f2c4" targetNamespace="http://schemas.microsoft.com/office/2006/metadata/properties" ma:root="true" ma:fieldsID="cbe5631b153bfb8414341fcd13994fa2" ns2:_="">
    <xsd:import namespace="775640d3-99f1-4522-b8ec-e9093210f2c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5640d3-99f1-4522-b8ec-e9093210f2c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458FB8-4779-431F-A217-E82C07377CB0}">
  <ds:schemaRefs>
    <ds:schemaRef ds:uri="http://schemas.microsoft.com/sharepoint/v3/contenttype/forms"/>
  </ds:schemaRefs>
</ds:datastoreItem>
</file>

<file path=customXml/itemProps2.xml><?xml version="1.0" encoding="utf-8"?>
<ds:datastoreItem xmlns:ds="http://schemas.openxmlformats.org/officeDocument/2006/customXml" ds:itemID="{F5BD0EB7-5A25-4465-B748-45FF234986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5640d3-99f1-4522-b8ec-e9093210f2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660</TotalTime>
  <Words>1183</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Niruj Agarwal</dc:creator>
  <cp:lastModifiedBy>Microsoft account</cp:lastModifiedBy>
  <cp:revision>8</cp:revision>
  <dcterms:created xsi:type="dcterms:W3CDTF">2022-05-27T09:06:24Z</dcterms:created>
  <dcterms:modified xsi:type="dcterms:W3CDTF">2022-07-15T08:37:41Z</dcterms:modified>
</cp:coreProperties>
</file>