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73" r:id="rId5"/>
    <p:sldId id="271" r:id="rId6"/>
    <p:sldId id="272" r:id="rId7"/>
    <p:sldId id="258" r:id="rId8"/>
    <p:sldId id="259" r:id="rId9"/>
    <p:sldId id="261" r:id="rId10"/>
    <p:sldId id="260" r:id="rId11"/>
    <p:sldId id="263" r:id="rId12"/>
    <p:sldId id="262" r:id="rId13"/>
    <p:sldId id="264" r:id="rId14"/>
    <p:sldId id="265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25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BDBFA-F667-4F77-A20B-61EEF4F7E0C2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CB69-0907-4F4E-9FA4-AC04AD354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7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 del fatto che non abbiamo potuto mettere una chiave primaria sui codici fiscali perché ce ne sono di uguali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CB69-0907-4F4E-9FA4-AC04AD35460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93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come abbiamo gestito questa situazione, ovvero lasciandoli inseriti entrambi immaginando che sono persone che lavorano contemporaneamente in due filiali diverse o in due dipartimenti diversi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CB69-0907-4F4E-9FA4-AC04AD35460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5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Scorrere molto veloce questa parte, fai notare il DATE FORMAT e la scelta dei separatori e parla di come abbiamo gestito il formato data in DATA_DIMISSIONI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CB69-0907-4F4E-9FA4-AC04AD35460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Breve descrizione dei concetti di data </a:t>
            </a:r>
            <a:r>
              <a:rPr lang="it-IT" dirty="0" err="1"/>
              <a:t>warehouse</a:t>
            </a:r>
            <a:r>
              <a:rPr lang="it-IT" dirty="0"/>
              <a:t> che abbiamo analizzato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CB69-0907-4F4E-9FA4-AC04AD35460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91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Poni attenzione su </a:t>
            </a:r>
            <a:r>
              <a:rPr lang="it-IT" dirty="0" err="1"/>
              <a:t>cedolini_dipartimento</a:t>
            </a:r>
            <a:r>
              <a:rPr lang="it-IT" dirty="0"/>
              <a:t> e </a:t>
            </a:r>
            <a:r>
              <a:rPr lang="it-IT" dirty="0" err="1"/>
              <a:t>cedolini_filiale</a:t>
            </a:r>
            <a:r>
              <a:rPr lang="it-IT" dirty="0"/>
              <a:t> dicendo che è stato importante realizzarli poiché gli attributi DIPARTIMENTO e FILIALE non sono presenti nella tabella CEDOLINI ma solo in ANAGRAFICA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CB69-0907-4F4E-9FA4-AC04AD35460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37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descrivi i criteri della segmentazione e l’utilità, per esempio quella di poter effettuare query specifiche in base ad una dimensione specifica o all’utilità nell’inserimento dei dati che vengono automaticamente smistati tra le varie </a:t>
            </a:r>
            <a:r>
              <a:rPr lang="it-IT" dirty="0" err="1"/>
              <a:t>sottotabelle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CB69-0907-4F4E-9FA4-AC04AD35460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5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Fai notare che per ogni query ci sono delle varianti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CB69-0907-4F4E-9FA4-AC04AD35460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93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Specifica </a:t>
            </a:r>
            <a:r>
              <a:rPr lang="it-IT"/>
              <a:t>step-by-step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CB69-0907-4F4E-9FA4-AC04AD35460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4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1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2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12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73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12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90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99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0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0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52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03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56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51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6666-05E2-4FE6-8627-6E3347DB2AAE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BAD601-077F-46B8-A3CC-F21CA459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9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08ABD-0116-AA91-5085-3D64630A3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SADAS UNINA 2023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E788B7-EF06-2FCC-B080-1E8EBDBD2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Giuseppe Balzano – Riccardo Converso – Antonio Di Geronimo</a:t>
            </a:r>
          </a:p>
        </p:txBody>
      </p:sp>
    </p:spTree>
    <p:extLst>
      <p:ext uri="{BB962C8B-B14F-4D97-AF65-F5344CB8AC3E}">
        <p14:creationId xmlns:p14="http://schemas.microsoft.com/office/powerpoint/2010/main" val="46993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C49D5-610D-3029-4792-D7041214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Roll-Up </a:t>
            </a:r>
            <a:r>
              <a:rPr lang="it-IT" sz="2000" dirty="0"/>
              <a:t>(su una dimensione specifica)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9A77C51-EB21-05CD-482D-E91DE8B98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8982"/>
              </p:ext>
            </p:extLst>
          </p:nvPr>
        </p:nvGraphicFramePr>
        <p:xfrm>
          <a:off x="375582" y="4927601"/>
          <a:ext cx="52291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581">
                  <a:extLst>
                    <a:ext uri="{9D8B030D-6E8A-4147-A177-3AD203B41FA5}">
                      <a16:colId xmlns:a16="http://schemas.microsoft.com/office/drawing/2014/main" val="613903178"/>
                    </a:ext>
                  </a:extLst>
                </a:gridCol>
                <a:gridCol w="2614581">
                  <a:extLst>
                    <a:ext uri="{9D8B030D-6E8A-4147-A177-3AD203B41FA5}">
                      <a16:colId xmlns:a16="http://schemas.microsoft.com/office/drawing/2014/main" val="3328748247"/>
                    </a:ext>
                  </a:extLst>
                </a:gridCol>
              </a:tblGrid>
              <a:tr h="31484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Stipendio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39870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18 019 287,60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2913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18 977 735,94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53052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19 572 583,80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414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114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DB87AE-893F-06E8-C804-C1B5D28BA4F9}"/>
              </a:ext>
            </a:extLst>
          </p:cNvPr>
          <p:cNvSpPr txBox="1"/>
          <p:nvPr/>
        </p:nvSpPr>
        <p:spPr>
          <a:xfrm>
            <a:off x="324151" y="4717733"/>
            <a:ext cx="24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CEDOLINI_ANNUALI</a:t>
            </a: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727F2E51-9A58-A6A4-D945-56950F8368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841452"/>
              </p:ext>
            </p:extLst>
          </p:nvPr>
        </p:nvGraphicFramePr>
        <p:xfrm>
          <a:off x="208470" y="1636777"/>
          <a:ext cx="522916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850">
                  <a:extLst>
                    <a:ext uri="{9D8B030D-6E8A-4147-A177-3AD203B41FA5}">
                      <a16:colId xmlns:a16="http://schemas.microsoft.com/office/drawing/2014/main" val="369828793"/>
                    </a:ext>
                  </a:extLst>
                </a:gridCol>
                <a:gridCol w="1134258">
                  <a:extLst>
                    <a:ext uri="{9D8B030D-6E8A-4147-A177-3AD203B41FA5}">
                      <a16:colId xmlns:a16="http://schemas.microsoft.com/office/drawing/2014/main" val="613903178"/>
                    </a:ext>
                  </a:extLst>
                </a:gridCol>
                <a:gridCol w="1743054">
                  <a:extLst>
                    <a:ext uri="{9D8B030D-6E8A-4147-A177-3AD203B41FA5}">
                      <a16:colId xmlns:a16="http://schemas.microsoft.com/office/drawing/2014/main" val="3328748247"/>
                    </a:ext>
                  </a:extLst>
                </a:gridCol>
              </a:tblGrid>
              <a:tr h="36430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C.Fiscale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Stipendio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3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BLDNDR60C25F786F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113 132,4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BLDNDR60C25F786F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123 085,68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BLDNDR60C25F786F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135 029,64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10851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6C74AE-F083-2338-179A-C0CD54EBCA39}"/>
              </a:ext>
            </a:extLst>
          </p:cNvPr>
          <p:cNvSpPr txBox="1"/>
          <p:nvPr/>
        </p:nvSpPr>
        <p:spPr>
          <a:xfrm>
            <a:off x="157039" y="1426909"/>
            <a:ext cx="2641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CEDOLINI_ANNUALI_PER_PERSONA</a:t>
            </a:r>
          </a:p>
        </p:txBody>
      </p:sp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6A424717-22F6-BE83-F6AD-3C529CDC33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689168"/>
              </p:ext>
            </p:extLst>
          </p:nvPr>
        </p:nvGraphicFramePr>
        <p:xfrm>
          <a:off x="6754370" y="3115057"/>
          <a:ext cx="522916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54">
                  <a:extLst>
                    <a:ext uri="{9D8B030D-6E8A-4147-A177-3AD203B41FA5}">
                      <a16:colId xmlns:a16="http://schemas.microsoft.com/office/drawing/2014/main" val="613903178"/>
                    </a:ext>
                  </a:extLst>
                </a:gridCol>
                <a:gridCol w="1743054">
                  <a:extLst>
                    <a:ext uri="{9D8B030D-6E8A-4147-A177-3AD203B41FA5}">
                      <a16:colId xmlns:a16="http://schemas.microsoft.com/office/drawing/2014/main" val="3210146286"/>
                    </a:ext>
                  </a:extLst>
                </a:gridCol>
                <a:gridCol w="1743054">
                  <a:extLst>
                    <a:ext uri="{9D8B030D-6E8A-4147-A177-3AD203B41FA5}">
                      <a16:colId xmlns:a16="http://schemas.microsoft.com/office/drawing/2014/main" val="3328748247"/>
                    </a:ext>
                  </a:extLst>
                </a:gridCol>
              </a:tblGrid>
              <a:tr h="3643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Dipartimento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Stipendio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3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Finanza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454 256,88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Finanza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464 768,97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Finanza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240 353,52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48869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E0C6CB-13A4-A687-C198-DEA4E537E561}"/>
              </a:ext>
            </a:extLst>
          </p:cNvPr>
          <p:cNvSpPr txBox="1"/>
          <p:nvPr/>
        </p:nvSpPr>
        <p:spPr>
          <a:xfrm>
            <a:off x="6702939" y="2905189"/>
            <a:ext cx="352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CEDOLINI_ANNUALI_DIPARTIMENTO</a:t>
            </a:r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446D8960-8781-0669-4B90-4BFE817A77F6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5402073" y="2687319"/>
            <a:ext cx="1387857" cy="131673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D3BA7526-93C6-1B68-35C0-C6F4AB7BC76E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2990164" y="4498847"/>
            <a:ext cx="3764207" cy="4287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D3232-0B59-3ADA-D019-D6C1E2D5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Slicing</a:t>
            </a:r>
            <a:r>
              <a:rPr lang="it-IT" dirty="0"/>
              <a:t> </a:t>
            </a:r>
            <a:r>
              <a:rPr lang="it-IT" sz="2000" dirty="0"/>
              <a:t>(Esempio)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5E0C30-23D2-64B2-37D1-0212BF6A95C0}"/>
              </a:ext>
            </a:extLst>
          </p:cNvPr>
          <p:cNvSpPr txBox="1"/>
          <p:nvPr/>
        </p:nvSpPr>
        <p:spPr>
          <a:xfrm>
            <a:off x="4585001" y="1835998"/>
            <a:ext cx="112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ANAGRAFICA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7AA2D3DD-CC20-E0DB-2787-9CAC2BDF6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110429"/>
              </p:ext>
            </p:extLst>
          </p:nvPr>
        </p:nvGraphicFramePr>
        <p:xfrm>
          <a:off x="2884058" y="2094259"/>
          <a:ext cx="4470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13">
                  <a:extLst>
                    <a:ext uri="{9D8B030D-6E8A-4147-A177-3AD203B41FA5}">
                      <a16:colId xmlns:a16="http://schemas.microsoft.com/office/drawing/2014/main" val="1509701431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2189591152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72902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C.Fiscale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 Assunzione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2869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E5C394-C7BE-7887-DA65-AA362B929C82}"/>
              </a:ext>
            </a:extLst>
          </p:cNvPr>
          <p:cNvSpPr txBox="1"/>
          <p:nvPr/>
        </p:nvSpPr>
        <p:spPr>
          <a:xfrm>
            <a:off x="1660748" y="3429000"/>
            <a:ext cx="213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ANAGRAFICA_SADAS_2015</a:t>
            </a:r>
          </a:p>
        </p:txBody>
      </p:sp>
      <p:graphicFrame>
        <p:nvGraphicFramePr>
          <p:cNvPr id="9" name="Tabella 7">
            <a:extLst>
              <a:ext uri="{FF2B5EF4-FFF2-40B4-BE49-F238E27FC236}">
                <a16:creationId xmlns:a16="http://schemas.microsoft.com/office/drawing/2014/main" id="{45012D5D-C700-C9A3-A50C-ECDD72467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045124"/>
              </p:ext>
            </p:extLst>
          </p:nvPr>
        </p:nvGraphicFramePr>
        <p:xfrm>
          <a:off x="495375" y="3705999"/>
          <a:ext cx="4470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13">
                  <a:extLst>
                    <a:ext uri="{9D8B030D-6E8A-4147-A177-3AD203B41FA5}">
                      <a16:colId xmlns:a16="http://schemas.microsoft.com/office/drawing/2014/main" val="1509701431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2189591152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72902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C.Fiscale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 Assunzione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28694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51E41B-D3A9-7FA3-F993-012F830361AD}"/>
              </a:ext>
            </a:extLst>
          </p:cNvPr>
          <p:cNvSpPr txBox="1"/>
          <p:nvPr/>
        </p:nvSpPr>
        <p:spPr>
          <a:xfrm>
            <a:off x="1660748" y="4353838"/>
            <a:ext cx="213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ANAGRAFICA_SADAS_2017</a:t>
            </a:r>
          </a:p>
        </p:txBody>
      </p:sp>
      <p:graphicFrame>
        <p:nvGraphicFramePr>
          <p:cNvPr id="12" name="Tabella 7">
            <a:extLst>
              <a:ext uri="{FF2B5EF4-FFF2-40B4-BE49-F238E27FC236}">
                <a16:creationId xmlns:a16="http://schemas.microsoft.com/office/drawing/2014/main" id="{32B93330-5195-9306-8C6C-14F74BA7F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681706"/>
              </p:ext>
            </p:extLst>
          </p:nvPr>
        </p:nvGraphicFramePr>
        <p:xfrm>
          <a:off x="495375" y="4630837"/>
          <a:ext cx="4470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13">
                  <a:extLst>
                    <a:ext uri="{9D8B030D-6E8A-4147-A177-3AD203B41FA5}">
                      <a16:colId xmlns:a16="http://schemas.microsoft.com/office/drawing/2014/main" val="1509701431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2189591152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72902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C.Fiscale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 Assunzione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28694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CC6A2C9-5D1A-D42D-FD64-43297FCDD5E5}"/>
              </a:ext>
            </a:extLst>
          </p:cNvPr>
          <p:cNvSpPr txBox="1"/>
          <p:nvPr/>
        </p:nvSpPr>
        <p:spPr>
          <a:xfrm>
            <a:off x="6403436" y="3429000"/>
            <a:ext cx="213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ANAGRAFICA_SADAS_2016</a:t>
            </a:r>
          </a:p>
        </p:txBody>
      </p:sp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B785D890-7B38-C1AB-2A7A-5FDC802D2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414132"/>
              </p:ext>
            </p:extLst>
          </p:nvPr>
        </p:nvGraphicFramePr>
        <p:xfrm>
          <a:off x="5238063" y="3705999"/>
          <a:ext cx="4470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13">
                  <a:extLst>
                    <a:ext uri="{9D8B030D-6E8A-4147-A177-3AD203B41FA5}">
                      <a16:colId xmlns:a16="http://schemas.microsoft.com/office/drawing/2014/main" val="1509701431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2189591152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72902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C.Fiscale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 Assunzione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28694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E307CC4-AD29-9B92-F2AA-A13D59775D0A}"/>
              </a:ext>
            </a:extLst>
          </p:cNvPr>
          <p:cNvSpPr txBox="1"/>
          <p:nvPr/>
        </p:nvSpPr>
        <p:spPr>
          <a:xfrm>
            <a:off x="6403436" y="4352592"/>
            <a:ext cx="213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ANAGRAFICA_SADAS_...</a:t>
            </a:r>
          </a:p>
        </p:txBody>
      </p:sp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7C051E98-098A-92CE-4F0D-7F51834BCA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939996"/>
              </p:ext>
            </p:extLst>
          </p:nvPr>
        </p:nvGraphicFramePr>
        <p:xfrm>
          <a:off x="5238063" y="4629591"/>
          <a:ext cx="4470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13">
                  <a:extLst>
                    <a:ext uri="{9D8B030D-6E8A-4147-A177-3AD203B41FA5}">
                      <a16:colId xmlns:a16="http://schemas.microsoft.com/office/drawing/2014/main" val="1509701431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2189591152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72902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C.Fiscale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 Assunzione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28694"/>
                  </a:ext>
                </a:extLst>
              </a:tr>
            </a:tbl>
          </a:graphicData>
        </a:graphic>
      </p:graphicFrame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266A3DD4-8A89-16C3-EFB7-0E86F0AA81B1}"/>
              </a:ext>
            </a:extLst>
          </p:cNvPr>
          <p:cNvSpPr/>
          <p:nvPr/>
        </p:nvSpPr>
        <p:spPr>
          <a:xfrm>
            <a:off x="4585001" y="2647696"/>
            <a:ext cx="1097280" cy="6093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1" grpId="0"/>
      <p:bldP spid="15" grpId="0"/>
      <p:bldP spid="17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73646-B170-B072-C791-4A7E9270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Partizioni realizzate: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6AC573B-FE51-0D00-F701-3515018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1068"/>
              </p:ext>
            </p:extLst>
          </p:nvPr>
        </p:nvGraphicFramePr>
        <p:xfrm>
          <a:off x="1044448" y="205469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76084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1955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 Tabella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Attributo di partizione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6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ANAGRAFICA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DATA_ASSUNZIONE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ANAGRAFICA_DIPARTIMENTO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DIPARTIMENTO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ANAGRAFICA_FILIALE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FILIALE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CEDOLINI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7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CEDOLINI_ANNUALI_DIPARTIMENTO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DIPARTIMENTO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CEDOLINI_ANNUALI_FILIALE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FILIALE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6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CEDOLINI_TRIMESTRALI_FILIALE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FILIALE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6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D0A936-04E7-D036-C352-9D871F9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Segmentation</a:t>
            </a:r>
            <a:r>
              <a:rPr lang="it-IT" dirty="0"/>
              <a:t> in SADAS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ED2E8E-62D1-D8FC-C36F-C9B746D5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669"/>
            <a:ext cx="8596668" cy="3880773"/>
          </a:xfrm>
        </p:spPr>
        <p:txBody>
          <a:bodyPr/>
          <a:lstStyle/>
          <a:p>
            <a:r>
              <a:rPr lang="it-IT" dirty="0"/>
              <a:t>Creazione delle tabelle partizionate a partire dalle tabelle di dominio con comando SQL</a:t>
            </a:r>
          </a:p>
        </p:txBody>
      </p:sp>
      <p:pic>
        <p:nvPicPr>
          <p:cNvPr id="4" name="Immagine 3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B6CCF90B-B569-25C4-ADA2-389532ED6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90" y="2613302"/>
            <a:ext cx="1819529" cy="3372321"/>
          </a:xfrm>
          <a:prstGeom prst="rect">
            <a:avLst/>
          </a:prstGeom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5F8F06A-F0A3-4A5B-086A-3D00A9716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77209"/>
              </p:ext>
            </p:extLst>
          </p:nvPr>
        </p:nvGraphicFramePr>
        <p:xfrm>
          <a:off x="1146510" y="2518733"/>
          <a:ext cx="1116399" cy="356146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16399">
                  <a:extLst>
                    <a:ext uri="{9D8B030D-6E8A-4147-A177-3AD203B41FA5}">
                      <a16:colId xmlns:a16="http://schemas.microsoft.com/office/drawing/2014/main" val="1021746071"/>
                    </a:ext>
                  </a:extLst>
                </a:gridCol>
              </a:tblGrid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dirty="0">
                          <a:effectLst/>
                        </a:rPr>
                        <a:t>ANAGRAFICA</a:t>
                      </a:r>
                      <a:endParaRPr lang="en-GB" sz="1000" dirty="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b"/>
                </a:tc>
                <a:extLst>
                  <a:ext uri="{0D108BD9-81ED-4DB2-BD59-A6C34878D82A}">
                    <a16:rowId xmlns:a16="http://schemas.microsoft.com/office/drawing/2014/main" val="407287999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Azienda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83063703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Matricola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3613059047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Cognome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1578199069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dirty="0">
                          <a:effectLst/>
                        </a:rPr>
                        <a:t>Nome</a:t>
                      </a:r>
                      <a:endParaRPr lang="en-GB" sz="1000" dirty="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1861750609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Cod. Fiscale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604798735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Filiale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1784553642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eMail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1828398548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DATA Assunzione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3938107207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dirty="0">
                          <a:effectLst/>
                        </a:rPr>
                        <a:t>DATA Dimissione</a:t>
                      </a:r>
                      <a:endParaRPr lang="en-GB" sz="1000" dirty="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755364197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Data Nascita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810861462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dirty="0">
                          <a:effectLst/>
                        </a:rPr>
                        <a:t>Luogo Nascita</a:t>
                      </a:r>
                      <a:endParaRPr lang="en-GB" sz="1000" dirty="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963082766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Prov. Nascita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1312166060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Telefono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3905291248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Cellulare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451655274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Interno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1494689334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Dipartimento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212498192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Tipo Contratto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857635222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Res. - Indirizzo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186670331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Res. - CAP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471260603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Res. - Città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106821304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Res. - Provincia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533044308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Dom. - Indirizzo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3548741480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Dom. - CAP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872274946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>
                          <a:effectLst/>
                        </a:rPr>
                        <a:t>Dom. - Città</a:t>
                      </a:r>
                      <a:endParaRPr lang="en-GB" sz="100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782777515"/>
                  </a:ext>
                </a:extLst>
              </a:tr>
              <a:tr h="13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dirty="0">
                          <a:effectLst/>
                        </a:rPr>
                        <a:t>Dom. - Provincia</a:t>
                      </a:r>
                      <a:endParaRPr lang="en-GB" sz="1000" dirty="0"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0" marR="39050" marT="0" marB="0" anchor="ctr"/>
                </a:tc>
                <a:extLst>
                  <a:ext uri="{0D108BD9-81ED-4DB2-BD59-A6C34878D82A}">
                    <a16:rowId xmlns:a16="http://schemas.microsoft.com/office/drawing/2014/main" val="226328851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227E9D-4330-5920-A88E-7DF5D484AC80}"/>
              </a:ext>
            </a:extLst>
          </p:cNvPr>
          <p:cNvCxnSpPr>
            <a:cxnSpLocks/>
          </p:cNvCxnSpPr>
          <p:nvPr/>
        </p:nvCxnSpPr>
        <p:spPr>
          <a:xfrm flipV="1">
            <a:off x="2381134" y="4299462"/>
            <a:ext cx="46865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10C0C9-9BCB-122A-FC8C-AB987BB8E8C7}"/>
              </a:ext>
            </a:extLst>
          </p:cNvPr>
          <p:cNvSpPr txBox="1"/>
          <p:nvPr/>
        </p:nvSpPr>
        <p:spPr>
          <a:xfrm>
            <a:off x="2468001" y="3845814"/>
            <a:ext cx="4512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TABLE ANAGRAFICA_SADAS_1985 AS(…)</a:t>
            </a:r>
          </a:p>
        </p:txBody>
      </p:sp>
    </p:spTree>
    <p:extLst>
      <p:ext uri="{BB962C8B-B14F-4D97-AF65-F5344CB8AC3E}">
        <p14:creationId xmlns:p14="http://schemas.microsoft.com/office/powerpoint/2010/main" val="261259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BAE185-1A66-F12F-30F8-110B1119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Segmentation</a:t>
            </a:r>
            <a:r>
              <a:rPr lang="it-IT" dirty="0"/>
              <a:t> in SADAS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34F44-4554-6494-2FCF-2E34B00DE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677"/>
            <a:ext cx="8596668" cy="3880773"/>
          </a:xfrm>
        </p:spPr>
        <p:txBody>
          <a:bodyPr/>
          <a:lstStyle/>
          <a:p>
            <a:r>
              <a:rPr lang="it-IT" dirty="0"/>
              <a:t>Creazione del segmento tramite interfaccia</a:t>
            </a:r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52CB5841-5A89-74BB-F61F-70AC483E4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21" y="2918424"/>
            <a:ext cx="4184842" cy="3703738"/>
          </a:xfrm>
          <a:prstGeom prst="rect">
            <a:avLst/>
          </a:prstGeom>
        </p:spPr>
      </p:pic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5FE4A048-D673-5455-F560-FADB9449C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21" y="2279877"/>
            <a:ext cx="4124901" cy="857370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44FB2B4-7139-E2A4-6FC4-147B04CBAF2D}"/>
              </a:ext>
            </a:extLst>
          </p:cNvPr>
          <p:cNvSpPr txBox="1">
            <a:spLocks/>
          </p:cNvSpPr>
          <p:nvPr/>
        </p:nvSpPr>
        <p:spPr>
          <a:xfrm>
            <a:off x="5892760" y="3429000"/>
            <a:ext cx="35776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Vantaggi: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Effettuare query specifiche ad una dimensione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Ridurre complessità dei dati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Migliorare le prestazioni delle query</a:t>
            </a:r>
          </a:p>
        </p:txBody>
      </p:sp>
    </p:spTree>
    <p:extLst>
      <p:ext uri="{BB962C8B-B14F-4D97-AF65-F5344CB8AC3E}">
        <p14:creationId xmlns:p14="http://schemas.microsoft.com/office/powerpoint/2010/main" val="17561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A45B7D-0194-A4F8-7CFE-E2E7B6C3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Elenco query realizzate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741861-8CB3-B8AF-7C02-8935349B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4077546" cy="51956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1400" dirty="0"/>
              <a:t>STATISTICHE SU DATI ANAGRAFICI:</a:t>
            </a:r>
          </a:p>
          <a:p>
            <a:r>
              <a:rPr lang="it-IT" sz="1100" dirty="0"/>
              <a:t>Numero di dipendenti in servizio in un determinato intervallo</a:t>
            </a:r>
          </a:p>
          <a:p>
            <a:r>
              <a:rPr lang="it-IT" sz="1100" dirty="0"/>
              <a:t>Numero di dipendenti raggruppati per sede</a:t>
            </a:r>
          </a:p>
          <a:p>
            <a:r>
              <a:rPr lang="it-IT" sz="1100" dirty="0"/>
              <a:t>Numero di dipendenti raggruppati per dipartimento</a:t>
            </a:r>
          </a:p>
          <a:p>
            <a:r>
              <a:rPr lang="it-IT" sz="1100" dirty="0"/>
              <a:t>Età media di tutti i dipendenti</a:t>
            </a:r>
          </a:p>
          <a:p>
            <a:r>
              <a:rPr lang="it-IT" sz="1100" dirty="0"/>
              <a:t>Dipendenti assunti nell'ultimo e penultimo anno corrente</a:t>
            </a:r>
          </a:p>
          <a:p>
            <a:r>
              <a:rPr lang="it-IT" sz="1100" dirty="0"/>
              <a:t>Numero di tutti i dipendenti assunti raggruppati per anno</a:t>
            </a:r>
          </a:p>
          <a:p>
            <a:r>
              <a:rPr lang="it-IT" sz="1100" dirty="0"/>
              <a:t>Dipendenti dimessi nell'ultimo e penultimo anno corrente</a:t>
            </a:r>
          </a:p>
          <a:p>
            <a:r>
              <a:rPr lang="it-IT" sz="1100" dirty="0"/>
              <a:t>Numero di tutti i dipendenti dimessi raggruppati per anno</a:t>
            </a:r>
          </a:p>
          <a:p>
            <a:r>
              <a:rPr lang="it-IT" sz="1100" dirty="0"/>
              <a:t>Età media dei dipendenti raggruppati per filiale/dipartimento</a:t>
            </a:r>
          </a:p>
          <a:p>
            <a:r>
              <a:rPr lang="it-IT" sz="1100" dirty="0"/>
              <a:t>TOP N dipendenti da più anni in servizio</a:t>
            </a:r>
          </a:p>
          <a:p>
            <a:pPr marL="0" indent="0">
              <a:buNone/>
            </a:pPr>
            <a:r>
              <a:rPr lang="it-IT" sz="1400" dirty="0"/>
              <a:t>DETTAGLIO SINGOLO DIPENDENTE:</a:t>
            </a:r>
            <a:endParaRPr lang="it-IT" sz="1100" dirty="0"/>
          </a:p>
          <a:p>
            <a:r>
              <a:rPr lang="it-IT" sz="1100" dirty="0"/>
              <a:t>Dati anagrafici singolo dipendente</a:t>
            </a:r>
          </a:p>
          <a:p>
            <a:r>
              <a:rPr lang="it-IT" sz="1100" dirty="0"/>
              <a:t>Dati lavorativi singolo dipendente</a:t>
            </a:r>
          </a:p>
          <a:p>
            <a:r>
              <a:rPr lang="it-IT" sz="1100" dirty="0"/>
              <a:t>Stipendio ultimo mese attuale</a:t>
            </a:r>
          </a:p>
          <a:p>
            <a:r>
              <a:rPr lang="it-IT" sz="1100" dirty="0"/>
              <a:t>Stipendio medio orario, calcolato su ultimo anno solare</a:t>
            </a:r>
          </a:p>
          <a:p>
            <a:r>
              <a:rPr lang="it-IT" sz="1100" dirty="0"/>
              <a:t>Stipendio medio mensile, calcolato su media ultimo anno solare</a:t>
            </a:r>
          </a:p>
          <a:p>
            <a:pPr marL="0" indent="0">
              <a:buNone/>
            </a:pPr>
            <a:endParaRPr lang="it-IT" sz="11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59D3862-EC6F-88A9-85AF-07EC32F87CEE}"/>
              </a:ext>
            </a:extLst>
          </p:cNvPr>
          <p:cNvSpPr txBox="1">
            <a:spLocks/>
          </p:cNvSpPr>
          <p:nvPr/>
        </p:nvSpPr>
        <p:spPr>
          <a:xfrm>
            <a:off x="4975668" y="1488612"/>
            <a:ext cx="4077546" cy="519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/>
              <a:t>Stipendio annuo, calcolato su ultimo anno solare </a:t>
            </a:r>
          </a:p>
          <a:p>
            <a:r>
              <a:rPr lang="it-IT" sz="1100" dirty="0"/>
              <a:t>Ordina per ogni dipartimento i dipendenti più qualificati di ogni filiale</a:t>
            </a:r>
          </a:p>
          <a:p>
            <a:pPr marL="0" indent="0">
              <a:buNone/>
            </a:pPr>
            <a:r>
              <a:rPr lang="it-IT" sz="1400" dirty="0"/>
              <a:t>STATISTICHE SU STIPENDI:</a:t>
            </a:r>
          </a:p>
          <a:p>
            <a:r>
              <a:rPr lang="it-IT" sz="1100" dirty="0"/>
              <a:t>Somma di tutti gli stipendi mensili elargiti negli ultimi 12 mesi</a:t>
            </a:r>
          </a:p>
          <a:p>
            <a:r>
              <a:rPr lang="it-IT" sz="1100" dirty="0"/>
              <a:t>Somma di tutti gli stipendi annuali negli ultimi 3 anni</a:t>
            </a:r>
          </a:p>
          <a:p>
            <a:r>
              <a:rPr lang="it-IT" sz="1100" dirty="0"/>
              <a:t>Stipendio medio mensile raggruppato per dipartimento</a:t>
            </a:r>
          </a:p>
          <a:p>
            <a:r>
              <a:rPr lang="it-IT" sz="1100" dirty="0"/>
              <a:t>Stipendio medio mensile raggruppato per livello</a:t>
            </a:r>
          </a:p>
          <a:p>
            <a:r>
              <a:rPr lang="it-IT" sz="1100" dirty="0"/>
              <a:t>Stipendio medio mensile per filiale </a:t>
            </a:r>
          </a:p>
          <a:p>
            <a:r>
              <a:rPr lang="it-IT" sz="1100" dirty="0"/>
              <a:t>Grafico </a:t>
            </a:r>
            <a:r>
              <a:rPr lang="it-IT" sz="1100" dirty="0" err="1"/>
              <a:t>Andamentale</a:t>
            </a:r>
            <a:r>
              <a:rPr lang="it-IT" sz="1100" dirty="0"/>
              <a:t> stipendio su 2 anni </a:t>
            </a:r>
            <a:r>
              <a:rPr lang="it-IT" sz="1100" dirty="0">
                <a:solidFill>
                  <a:srgbClr val="00B050"/>
                </a:solidFill>
              </a:rPr>
              <a:t>[Grafico realizzato con Excel]</a:t>
            </a:r>
            <a:endParaRPr lang="it-IT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it-IT" sz="1100" dirty="0"/>
              <a:t>Top N non riceve aumenti da più tempo</a:t>
            </a:r>
          </a:p>
          <a:p>
            <a:r>
              <a:rPr lang="it-IT" sz="1100" dirty="0"/>
              <a:t>Dipendenti che hanno stipendio molto più alto o molto più basso rispetto alla media con pari livello</a:t>
            </a:r>
          </a:p>
          <a:p>
            <a:r>
              <a:rPr lang="it-IT" sz="1100" dirty="0"/>
              <a:t>Totale degli stipendi mensili per ogni mese</a:t>
            </a:r>
          </a:p>
          <a:p>
            <a:r>
              <a:rPr lang="it-IT" sz="1100" dirty="0"/>
              <a:t>Top N dipendenti con lo stipendio attuale più alto</a:t>
            </a:r>
          </a:p>
          <a:p>
            <a:r>
              <a:rPr lang="it-IT" sz="1100" dirty="0"/>
              <a:t>Stipendio medio annuale per filiale/dipartimento</a:t>
            </a:r>
          </a:p>
        </p:txBody>
      </p:sp>
    </p:spTree>
    <p:extLst>
      <p:ext uri="{BB962C8B-B14F-4D97-AF65-F5344CB8AC3E}">
        <p14:creationId xmlns:p14="http://schemas.microsoft.com/office/powerpoint/2010/main" val="29335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45435-F9C4-CD7A-2C6E-0A2A41E8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Top N non riceve aumenti da più tempo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363B1-E464-4908-79B5-B7D32357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677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Query: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CODICE_FISCALE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MESI_SENZA_AUMENTO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STIPENDIO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CODICE_FISCALE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,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STIPENDIO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)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AS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MESI_SENZA_AUMENTO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STIPENDIO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ANNO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)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AS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ANNO_AUMENTO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CODICE_FISCALE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STIPENDIO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ANNO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MESE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CEDOLINI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CODICE_FISCALE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ANNO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MESE</a:t>
            </a:r>
          </a:p>
          <a:p>
            <a:pPr marL="0" indent="0">
              <a:buNone/>
            </a:pP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CODICE_FISCALE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,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STIPENDIO</a:t>
            </a:r>
          </a:p>
          <a:p>
            <a:pPr marL="0" indent="0">
              <a:buNone/>
            </a:pP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ANNO_AUMENTO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= </a:t>
            </a:r>
            <a:r>
              <a:rPr lang="it-IT" sz="1800" b="0" dirty="0">
                <a:solidFill>
                  <a:srgbClr val="FF0000"/>
                </a:solidFill>
                <a:latin typeface="Courier New" panose="02070309020205020404" pitchFamily="49" charset="0"/>
              </a:rPr>
              <a:t>2023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008000"/>
                </a:solidFill>
                <a:latin typeface="Courier New" panose="02070309020205020404" pitchFamily="49" charset="0"/>
              </a:rPr>
              <a:t>MESI_SENZA_AUMENTO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endParaRPr lang="it-IT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LIMIT</a:t>
            </a:r>
            <a:r>
              <a:rPr lang="it-IT" sz="1800" b="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endParaRPr lang="it-IT" dirty="0"/>
          </a:p>
        </p:txBody>
      </p: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DC5F6B1E-481B-6B1F-5E6B-C193A5E78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014023"/>
            <a:ext cx="5439943" cy="1827156"/>
          </a:xfrm>
          <a:prstGeom prst="rect">
            <a:avLst/>
          </a:prstGeom>
        </p:spPr>
      </p:pic>
      <p:pic>
        <p:nvPicPr>
          <p:cNvPr id="8" name="Immagine 7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90FB6CA0-FF6F-AFE4-86F5-68B9F762B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94" y="4606058"/>
            <a:ext cx="6311748" cy="1642342"/>
          </a:xfrm>
          <a:prstGeom prst="rect">
            <a:avLst/>
          </a:prstGeom>
        </p:spPr>
      </p:pic>
      <p:pic>
        <p:nvPicPr>
          <p:cNvPr id="10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9BAF8D8-1CA5-1DD2-B922-7832B0933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09" y="4208734"/>
            <a:ext cx="4721666" cy="24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5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4A6BC-A53C-65B2-D59E-AC69DC80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Problematiche affrontate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5A955-158F-84AD-AAB9-1C0C4AEA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Problema delle variabili</a:t>
            </a:r>
          </a:p>
          <a:p>
            <a:r>
              <a:rPr lang="it-IT" dirty="0"/>
              <a:t>Problema chiave primaria COD_FISCALE</a:t>
            </a:r>
          </a:p>
          <a:p>
            <a:r>
              <a:rPr lang="it-IT" dirty="0"/>
              <a:t>Problema inizializzazione formato DATE</a:t>
            </a:r>
          </a:p>
        </p:txBody>
      </p:sp>
    </p:spTree>
    <p:extLst>
      <p:ext uri="{BB962C8B-B14F-4D97-AF65-F5344CB8AC3E}">
        <p14:creationId xmlns:p14="http://schemas.microsoft.com/office/powerpoint/2010/main" val="1930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2039B-55DC-4EE4-8104-4247FC75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con scelte intraprese e operatori DW studiati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C23644-751E-35BD-8195-6D74F2D0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39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1FD1C-60CB-C47F-2DA5-AC4CCBAA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BD053-403C-CD48-CF5A-0AD85E9C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36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Imparare ad utilizzare il software SADAS e gestirlo efficacemente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Popolare il database con il dataset fornito</a:t>
            </a:r>
          </a:p>
          <a:p>
            <a:endParaRPr lang="it-IT" dirty="0"/>
          </a:p>
          <a:p>
            <a:r>
              <a:rPr lang="it-IT" dirty="0"/>
              <a:t>Applicazione tecniche di Data </a:t>
            </a:r>
            <a:r>
              <a:rPr lang="it-IT" dirty="0" err="1"/>
              <a:t>Warehouse</a:t>
            </a:r>
            <a:r>
              <a:rPr lang="it-IT" dirty="0"/>
              <a:t> (DW) per costruzione tabelle e scrittura delle query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Individuare query pertinenti e utili per l'analisi aziendale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812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01201-0DB6-1273-8182-4D93FA01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Popolazione del Database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6F0669-6B6F-9742-F29E-0094DD2D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245"/>
            <a:ext cx="8596668" cy="3880773"/>
          </a:xfrm>
        </p:spPr>
        <p:txBody>
          <a:bodyPr/>
          <a:lstStyle/>
          <a:p>
            <a:r>
              <a:rPr lang="it-IT" dirty="0"/>
              <a:t>Creazione delle tabelle ANAGRAFICA e CEDOLINI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 descr="Immagine che contiene testo, numero, schermata&#10;&#10;Descrizione generata automaticamente">
            <a:extLst>
              <a:ext uri="{FF2B5EF4-FFF2-40B4-BE49-F238E27FC236}">
                <a16:creationId xmlns:a16="http://schemas.microsoft.com/office/drawing/2014/main" id="{F7C3E68B-03CF-010E-23EC-A72B41F3F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192603"/>
            <a:ext cx="5830812" cy="3496997"/>
          </a:xfrm>
          <a:prstGeom prst="rect">
            <a:avLst/>
          </a:prstGeom>
        </p:spPr>
      </p:pic>
      <p:pic>
        <p:nvPicPr>
          <p:cNvPr id="9" name="Immagine 8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8400398B-7751-71F0-BA34-DF728D9B0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71" y="4045528"/>
            <a:ext cx="7326494" cy="2035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CE2BBC-B2CE-5A90-E629-E404BEC4E133}"/>
              </a:ext>
            </a:extLst>
          </p:cNvPr>
          <p:cNvSpPr txBox="1"/>
          <p:nvPr/>
        </p:nvSpPr>
        <p:spPr>
          <a:xfrm>
            <a:off x="677334" y="5711854"/>
            <a:ext cx="141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Anagrafica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A2CC1C-1A7E-3DE7-EB21-8B88D40F3827}"/>
              </a:ext>
            </a:extLst>
          </p:cNvPr>
          <p:cNvSpPr txBox="1"/>
          <p:nvPr/>
        </p:nvSpPr>
        <p:spPr>
          <a:xfrm>
            <a:off x="4272947" y="608118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Cedolini</a:t>
            </a:r>
          </a:p>
        </p:txBody>
      </p:sp>
    </p:spTree>
    <p:extLst>
      <p:ext uri="{BB962C8B-B14F-4D97-AF65-F5344CB8AC3E}">
        <p14:creationId xmlns:p14="http://schemas.microsoft.com/office/powerpoint/2010/main" val="31040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0BB8E-65EF-8037-8954-E6D6743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Popolazione del Database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75EE26-3303-7F80-670A-D8BF6F30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it-IT" dirty="0"/>
              <a:t>Stessa persona, dipartimento e/o filiale differente</a:t>
            </a:r>
          </a:p>
        </p:txBody>
      </p:sp>
      <p:pic>
        <p:nvPicPr>
          <p:cNvPr id="5" name="Immagine 4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2CEDC58B-46B9-D18A-8A4E-FD4B1ADB3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54" y="2031597"/>
            <a:ext cx="7506748" cy="289600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43C2B3F-225F-ACEE-CE62-E2C652F9155F}"/>
              </a:ext>
            </a:extLst>
          </p:cNvPr>
          <p:cNvSpPr/>
          <p:nvPr/>
        </p:nvSpPr>
        <p:spPr>
          <a:xfrm>
            <a:off x="1767255" y="2444817"/>
            <a:ext cx="7506748" cy="375385"/>
          </a:xfrm>
          <a:prstGeom prst="rect">
            <a:avLst/>
          </a:prstGeom>
          <a:solidFill>
            <a:srgbClr val="FFCA08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E3C9B31-05A1-A28F-4A9B-630588DDCF18}"/>
              </a:ext>
            </a:extLst>
          </p:cNvPr>
          <p:cNvSpPr/>
          <p:nvPr/>
        </p:nvSpPr>
        <p:spPr>
          <a:xfrm>
            <a:off x="1767253" y="4523340"/>
            <a:ext cx="7506749" cy="375385"/>
          </a:xfrm>
          <a:prstGeom prst="rect">
            <a:avLst/>
          </a:prstGeom>
          <a:solidFill>
            <a:srgbClr val="FFCA08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7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B6124D-D5D4-5692-77CF-059A6B6B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Popolazione del Database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9971A-9BB3-C6D2-EAB0-7BAFED78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237"/>
            <a:ext cx="8596668" cy="3880773"/>
          </a:xfrm>
        </p:spPr>
        <p:txBody>
          <a:bodyPr/>
          <a:lstStyle/>
          <a:p>
            <a:r>
              <a:rPr lang="it-IT" dirty="0"/>
              <a:t>Creazione tabelle di dominio:</a:t>
            </a:r>
          </a:p>
          <a:p>
            <a:pPr marL="0" indent="0">
              <a:buNone/>
            </a:pPr>
            <a:r>
              <a:rPr lang="it-IT" dirty="0"/>
              <a:t>	DIPARTIMENTO – FILIALE – TIPO_CONTRATTO – MANSIONE (Tabella vuota)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Caricamento dati da file </a:t>
            </a:r>
            <a:r>
              <a:rPr lang="it-IT" i="1" dirty="0"/>
              <a:t>.csv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8446FE76-EE3D-4F5B-59E9-ECA44B64F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68" y="2789395"/>
            <a:ext cx="4549634" cy="3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DC71A-21C8-1DCC-E7BC-19F50A70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Criteri di creazione delle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E2960-581C-7884-CC77-6E6E3270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it-IT" dirty="0"/>
              <a:t>Analisi Temporale</a:t>
            </a:r>
          </a:p>
          <a:p>
            <a:pPr marL="0" indent="0">
              <a:buNone/>
            </a:pPr>
            <a:r>
              <a:rPr lang="it-IT" dirty="0"/>
              <a:t>	Per analizzare i dati in base a periodi di tempo specifici, come trimestri o 	anni, utilizzando tecniche di roll-up o drill-down</a:t>
            </a:r>
          </a:p>
          <a:p>
            <a:r>
              <a:rPr lang="it-IT" dirty="0"/>
              <a:t>Analisi per dimensioni o attributi specifici </a:t>
            </a:r>
          </a:p>
          <a:p>
            <a:pPr marL="0" indent="0">
              <a:buNone/>
            </a:pPr>
            <a:r>
              <a:rPr lang="it-IT" dirty="0"/>
              <a:t>	Per esaminare i dati in base a dimensioni specifiche, come dipartimento e 	filiale di un dipendente</a:t>
            </a:r>
          </a:p>
          <a:p>
            <a:r>
              <a:rPr lang="it-IT" dirty="0"/>
              <a:t>Analisi su partizioni specifiche</a:t>
            </a:r>
          </a:p>
          <a:p>
            <a:pPr marL="0" indent="0">
              <a:buNone/>
            </a:pPr>
            <a:r>
              <a:rPr lang="it-IT" dirty="0"/>
              <a:t>	Per analizzare dati aziendali, ad esempio assunzioni o spese per stipendi, in 	base a diverse dimensioni temporali, spaziali o di dipartimento, tramite 	tecniche di </a:t>
            </a:r>
            <a:r>
              <a:rPr lang="it-IT" dirty="0" err="1"/>
              <a:t>slicing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618A2-6064-AD14-655D-183C14E7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Applicazione di tecniche di DW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63DBC9-1C07-F1AB-15B2-4BA26BE0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Sono state utilizzate tecniche di: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Drill-down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Roll-Up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Segmentation</a:t>
            </a:r>
            <a:r>
              <a:rPr lang="it-IT" dirty="0"/>
              <a:t> o </a:t>
            </a:r>
            <a:r>
              <a:rPr lang="it-IT" dirty="0" err="1"/>
              <a:t>Slicing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 seguito alcuni esempi…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6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D3232-0B59-3ADA-D019-D6C1E2D5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Drill-Down </a:t>
            </a:r>
            <a:r>
              <a:rPr lang="it-IT" sz="2000" dirty="0"/>
              <a:t>(su gerarchia temporale)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1BC1EEF-C908-146C-4B2D-5624B762C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247243"/>
              </p:ext>
            </p:extLst>
          </p:nvPr>
        </p:nvGraphicFramePr>
        <p:xfrm>
          <a:off x="485310" y="1608900"/>
          <a:ext cx="522916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581">
                  <a:extLst>
                    <a:ext uri="{9D8B030D-6E8A-4147-A177-3AD203B41FA5}">
                      <a16:colId xmlns:a16="http://schemas.microsoft.com/office/drawing/2014/main" val="613903178"/>
                    </a:ext>
                  </a:extLst>
                </a:gridCol>
                <a:gridCol w="2614581">
                  <a:extLst>
                    <a:ext uri="{9D8B030D-6E8A-4147-A177-3AD203B41FA5}">
                      <a16:colId xmlns:a16="http://schemas.microsoft.com/office/drawing/2014/main" val="3328748247"/>
                    </a:ext>
                  </a:extLst>
                </a:gridCol>
              </a:tblGrid>
              <a:tr h="3643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Stipendio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3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19 166 537,28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20 169 035,46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20 835 127,80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2414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C888FE3D-5CB6-0CD0-0231-C28C2DC3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44530"/>
              </p:ext>
            </p:extLst>
          </p:nvPr>
        </p:nvGraphicFramePr>
        <p:xfrm>
          <a:off x="5131817" y="4322000"/>
          <a:ext cx="64444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162">
                  <a:extLst>
                    <a:ext uri="{9D8B030D-6E8A-4147-A177-3AD203B41FA5}">
                      <a16:colId xmlns:a16="http://schemas.microsoft.com/office/drawing/2014/main" val="1952892938"/>
                    </a:ext>
                  </a:extLst>
                </a:gridCol>
                <a:gridCol w="2148162">
                  <a:extLst>
                    <a:ext uri="{9D8B030D-6E8A-4147-A177-3AD203B41FA5}">
                      <a16:colId xmlns:a16="http://schemas.microsoft.com/office/drawing/2014/main" val="4118471437"/>
                    </a:ext>
                  </a:extLst>
                </a:gridCol>
                <a:gridCol w="2148162">
                  <a:extLst>
                    <a:ext uri="{9D8B030D-6E8A-4147-A177-3AD203B41FA5}">
                      <a16:colId xmlns:a16="http://schemas.microsoft.com/office/drawing/2014/main" val="256645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Stipendio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4 791 634,32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4 791 634,32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6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4 791 634,32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73102"/>
                  </a:ext>
                </a:extLst>
              </a:tr>
            </a:tbl>
          </a:graphicData>
        </a:graphic>
      </p:graphicFrame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1D6555DE-3AE2-D0B4-3BAB-026116E430E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60904" y="3087180"/>
            <a:ext cx="2470913" cy="216192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5E0C30-23D2-64B2-37D1-0212BF6A95C0}"/>
              </a:ext>
            </a:extLst>
          </p:cNvPr>
          <p:cNvSpPr txBox="1"/>
          <p:nvPr/>
        </p:nvSpPr>
        <p:spPr>
          <a:xfrm>
            <a:off x="433879" y="1399032"/>
            <a:ext cx="24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CEDOLINI_ANNUALI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FF42F5-33B7-9409-7CB8-B83D8684775F}"/>
              </a:ext>
            </a:extLst>
          </p:cNvPr>
          <p:cNvSpPr txBox="1"/>
          <p:nvPr/>
        </p:nvSpPr>
        <p:spPr>
          <a:xfrm>
            <a:off x="5070181" y="4105460"/>
            <a:ext cx="24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CEDOLINI_TRIMESTRALI</a:t>
            </a:r>
          </a:p>
        </p:txBody>
      </p:sp>
    </p:spTree>
    <p:extLst>
      <p:ext uri="{BB962C8B-B14F-4D97-AF65-F5344CB8AC3E}">
        <p14:creationId xmlns:p14="http://schemas.microsoft.com/office/powerpoint/2010/main" val="25550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D3232-0B59-3ADA-D019-D6C1E2D5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Drill-Down </a:t>
            </a:r>
            <a:r>
              <a:rPr lang="it-IT" sz="2000" dirty="0"/>
              <a:t>(con aggiunta di una dimensione)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C888FE3D-5CB6-0CD0-0231-C28C2DC3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56797"/>
              </p:ext>
            </p:extLst>
          </p:nvPr>
        </p:nvGraphicFramePr>
        <p:xfrm>
          <a:off x="433879" y="1676031"/>
          <a:ext cx="4467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49">
                  <a:extLst>
                    <a:ext uri="{9D8B030D-6E8A-4147-A177-3AD203B41FA5}">
                      <a16:colId xmlns:a16="http://schemas.microsoft.com/office/drawing/2014/main" val="1952892938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4118471437"/>
                    </a:ext>
                  </a:extLst>
                </a:gridCol>
                <a:gridCol w="2066544">
                  <a:extLst>
                    <a:ext uri="{9D8B030D-6E8A-4147-A177-3AD203B41FA5}">
                      <a16:colId xmlns:a16="http://schemas.microsoft.com/office/drawing/2014/main" val="256645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Stipendio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3 431 179,59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3 431 179,59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6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3 431 179,59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73102"/>
                  </a:ext>
                </a:extLst>
              </a:tr>
            </a:tbl>
          </a:graphicData>
        </a:graphic>
      </p:graphicFrame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1D6555DE-3AE2-D0B4-3BAB-026116E430EC}"/>
              </a:ext>
            </a:extLst>
          </p:cNvPr>
          <p:cNvCxnSpPr>
            <a:cxnSpLocks/>
          </p:cNvCxnSpPr>
          <p:nvPr/>
        </p:nvCxnSpPr>
        <p:spPr>
          <a:xfrm>
            <a:off x="2696295" y="3530231"/>
            <a:ext cx="2470913" cy="216192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5E0C30-23D2-64B2-37D1-0212BF6A95C0}"/>
              </a:ext>
            </a:extLst>
          </p:cNvPr>
          <p:cNvSpPr txBox="1"/>
          <p:nvPr/>
        </p:nvSpPr>
        <p:spPr>
          <a:xfrm>
            <a:off x="351583" y="1463040"/>
            <a:ext cx="24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CEDOLINI_TRIMESTRALI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0F149C98-56DB-57A9-2FFC-DF5D124E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9491"/>
              </p:ext>
            </p:extLst>
          </p:nvPr>
        </p:nvGraphicFramePr>
        <p:xfrm>
          <a:off x="5167208" y="4765051"/>
          <a:ext cx="5860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32">
                  <a:extLst>
                    <a:ext uri="{9D8B030D-6E8A-4147-A177-3AD203B41FA5}">
                      <a16:colId xmlns:a16="http://schemas.microsoft.com/office/drawing/2014/main" val="226012642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820821796"/>
                    </a:ext>
                  </a:extLst>
                </a:gridCol>
                <a:gridCol w="2212848">
                  <a:extLst>
                    <a:ext uri="{9D8B030D-6E8A-4147-A177-3AD203B41FA5}">
                      <a16:colId xmlns:a16="http://schemas.microsoft.com/office/drawing/2014/main" val="1073441776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4089260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Stipendio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Filiale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3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1 060 107,24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1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1 060 107,24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7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1 060 107,24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7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01541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555ED9-1D2D-33A6-6AB5-248753601C89}"/>
              </a:ext>
            </a:extLst>
          </p:cNvPr>
          <p:cNvSpPr txBox="1"/>
          <p:nvPr/>
        </p:nvSpPr>
        <p:spPr>
          <a:xfrm>
            <a:off x="5080850" y="4488052"/>
            <a:ext cx="248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CEDOLINI_TRIMESTRALI_F2</a:t>
            </a:r>
          </a:p>
        </p:txBody>
      </p:sp>
    </p:spTree>
    <p:extLst>
      <p:ext uri="{BB962C8B-B14F-4D97-AF65-F5344CB8AC3E}">
        <p14:creationId xmlns:p14="http://schemas.microsoft.com/office/powerpoint/2010/main" val="4006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theme/theme1.xml><?xml version="1.0" encoding="utf-8"?>
<a:theme xmlns:a="http://schemas.openxmlformats.org/drawingml/2006/main" name="Sfaccettatura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697</TotalTime>
  <Words>1158</Words>
  <Application>Microsoft Office PowerPoint</Application>
  <PresentationFormat>Widescreen</PresentationFormat>
  <Paragraphs>286</Paragraphs>
  <Slides>18</Slides>
  <Notes>8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Franklin Gothic Book</vt:lpstr>
      <vt:lpstr>Trebuchet MS</vt:lpstr>
      <vt:lpstr>Wingdings</vt:lpstr>
      <vt:lpstr>Wingdings 3</vt:lpstr>
      <vt:lpstr>Sfaccettatura</vt:lpstr>
      <vt:lpstr>Progetto SADAS UNINA 2023</vt:lpstr>
      <vt:lpstr>Obiettivi</vt:lpstr>
      <vt:lpstr>Popolazione del Database (1)</vt:lpstr>
      <vt:lpstr>Popolazione del Database (2)</vt:lpstr>
      <vt:lpstr>Popolazione del Database (3)</vt:lpstr>
      <vt:lpstr>Criteri di creazione delle tabelle</vt:lpstr>
      <vt:lpstr>Applicazione di tecniche di DW </vt:lpstr>
      <vt:lpstr>Drill-Down (su gerarchia temporale)</vt:lpstr>
      <vt:lpstr>Drill-Down (con aggiunta di una dimensione)</vt:lpstr>
      <vt:lpstr>Roll-Up (su una dimensione specifica)</vt:lpstr>
      <vt:lpstr>Slicing (Esempio)</vt:lpstr>
      <vt:lpstr>Partizioni realizzate:</vt:lpstr>
      <vt:lpstr>Segmentation in SADAS (1)</vt:lpstr>
      <vt:lpstr>Segmentation in SADAS (2)</vt:lpstr>
      <vt:lpstr>Elenco query realizzate</vt:lpstr>
      <vt:lpstr>Top N non riceve aumenti da più tempo</vt:lpstr>
      <vt:lpstr>Problematiche affrontate</vt:lpstr>
      <vt:lpstr>Conclusioni con scelte intraprese e operatori DW studiati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SADAS UNINA 2023</dc:title>
  <dc:creator>RICCARDO CONVERSO</dc:creator>
  <cp:lastModifiedBy>RICCARDO CONVERSO</cp:lastModifiedBy>
  <cp:revision>27</cp:revision>
  <dcterms:created xsi:type="dcterms:W3CDTF">2023-07-08T18:02:43Z</dcterms:created>
  <dcterms:modified xsi:type="dcterms:W3CDTF">2023-07-11T16:27:27Z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2023-07-08T18:14:44Z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09de5e04-7d6d-41d9-b687-74fa1c134476</vt:lpwstr>
  </property>
  <property fmtid="{D5CDD505-2E9C-101B-9397-08002B2CF9AE}" pid="8" name="MSIP_Label_2ad0b24d-6422-44b0-b3de-abb3a9e8c81a_ContentBits">
    <vt:lpwstr>0</vt:lpwstr>
  </property>
</Properties>
</file>