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5"/>
  </p:notesMasterIdLst>
  <p:sldIdLst>
    <p:sldId id="256" r:id="rId2"/>
    <p:sldId id="258" r:id="rId3"/>
    <p:sldId id="259" r:id="rId4"/>
    <p:sldId id="265" r:id="rId5"/>
    <p:sldId id="288" r:id="rId6"/>
    <p:sldId id="289" r:id="rId7"/>
    <p:sldId id="290" r:id="rId8"/>
    <p:sldId id="291" r:id="rId9"/>
    <p:sldId id="292" r:id="rId10"/>
    <p:sldId id="305" r:id="rId11"/>
    <p:sldId id="293" r:id="rId12"/>
    <p:sldId id="294" r:id="rId13"/>
    <p:sldId id="300" r:id="rId14"/>
    <p:sldId id="301" r:id="rId15"/>
    <p:sldId id="302" r:id="rId16"/>
    <p:sldId id="303" r:id="rId17"/>
    <p:sldId id="295" r:id="rId18"/>
    <p:sldId id="296" r:id="rId19"/>
    <p:sldId id="297" r:id="rId20"/>
    <p:sldId id="299" r:id="rId21"/>
    <p:sldId id="304" r:id="rId22"/>
    <p:sldId id="260" r:id="rId23"/>
    <p:sldId id="262" r:id="rId24"/>
    <p:sldId id="287" r:id="rId25"/>
    <p:sldId id="263" r:id="rId26"/>
    <p:sldId id="264" r:id="rId27"/>
    <p:sldId id="268" r:id="rId28"/>
    <p:sldId id="272" r:id="rId29"/>
    <p:sldId id="271" r:id="rId30"/>
    <p:sldId id="273" r:id="rId31"/>
    <p:sldId id="274" r:id="rId32"/>
    <p:sldId id="275" r:id="rId33"/>
    <p:sldId id="276" r:id="rId34"/>
    <p:sldId id="277" r:id="rId35"/>
    <p:sldId id="279" r:id="rId36"/>
    <p:sldId id="280" r:id="rId37"/>
    <p:sldId id="281" r:id="rId38"/>
    <p:sldId id="282" r:id="rId39"/>
    <p:sldId id="283" r:id="rId40"/>
    <p:sldId id="284" r:id="rId41"/>
    <p:sldId id="285" r:id="rId42"/>
    <p:sldId id="286"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99" autoAdjust="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BAAB7-EA1D-40FE-9774-D9675B54ABD8}" type="datetimeFigureOut">
              <a:rPr lang="en-US" smtClean="0"/>
              <a:t>11/11/2023</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EB1EC-BC00-4FF6-8D8F-9F8718BF8E8B}" type="slidenum">
              <a:rPr lang="en-US" smtClean="0"/>
              <a:t>‹#›</a:t>
            </a:fld>
            <a:endParaRPr lang="en-US"/>
          </a:p>
        </p:txBody>
      </p:sp>
    </p:spTree>
    <p:extLst>
      <p:ext uri="{BB962C8B-B14F-4D97-AF65-F5344CB8AC3E}">
        <p14:creationId xmlns:p14="http://schemas.microsoft.com/office/powerpoint/2010/main" val="20481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edium.com/dair-ai/deep-learning-for-nlp-an-overview-of-recent-trends-d0d8f40a776d"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machinelearningmastery.com/crash-course-recurrent-neural-networks-deep-learning/" TargetMode="External"/><Relationship Id="rId4" Type="http://schemas.openxmlformats.org/officeDocument/2006/relationships/hyperlink" Target="https://machinelearningmastery.com/crash-course-convolutional-neural-network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a:t>
            </a:fld>
            <a:endParaRPr lang="en-US"/>
          </a:p>
        </p:txBody>
      </p:sp>
    </p:spTree>
    <p:extLst>
      <p:ext uri="{BB962C8B-B14F-4D97-AF65-F5344CB8AC3E}">
        <p14:creationId xmlns:p14="http://schemas.microsoft.com/office/powerpoint/2010/main" val="1609279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يمكنك إجراء تصنيف النص بطريقتين: يدوي أو تلقائي.</a:t>
            </a:r>
          </a:p>
          <a:p>
            <a:pPr marL="171450" indent="-171450" algn="r" rtl="1">
              <a:buFont typeface="Arial" panose="020B0604020202020204" pitchFamily="34" charset="0"/>
              <a:buChar char="•"/>
            </a:pPr>
            <a:r>
              <a:rPr lang="ar-SA" dirty="0" smtClean="0"/>
              <a:t>يتضمن التصنيف اليدوي للنص مُعلقًا بشريًا، والذي يفسر محتوى النص ويصنفه وفقًا لذلك. يمكن أن تحقق هذه الطريقة نتائج جيدة ولكنها تستغرق وقتًا طويلاً ومكلفة.</a:t>
            </a:r>
          </a:p>
          <a:p>
            <a:pPr marL="171450" indent="-171450" algn="r" rtl="1">
              <a:buFont typeface="Arial" panose="020B0604020202020204" pitchFamily="34" charset="0"/>
              <a:buChar char="•"/>
            </a:pPr>
            <a:r>
              <a:rPr lang="ar-SA" dirty="0" smtClean="0"/>
              <a:t>يطبق التصنيف التلقائي للنص التعلم الآلي ومعالجة اللغة الطبيعية (</a:t>
            </a:r>
            <a:r>
              <a:rPr lang="en-US" dirty="0" smtClean="0"/>
              <a:t>NLP</a:t>
            </a:r>
            <a:r>
              <a:rPr lang="ar-YE" dirty="0" smtClean="0"/>
              <a:t>)</a:t>
            </a:r>
            <a:r>
              <a:rPr lang="ar-YE" baseline="0" dirty="0" smtClean="0"/>
              <a:t> </a:t>
            </a:r>
            <a:r>
              <a:rPr lang="ar-SA" dirty="0" smtClean="0"/>
              <a:t>وغيرها من التقنيات الموجهة بالذكاء الاصطناعي لتصنيف النص تلقائيًا بطريقة أسرع وأكثر فعالية من حيث التكلفة وأكثر دقة.</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11</a:t>
            </a:fld>
            <a:endParaRPr lang="en-US"/>
          </a:p>
        </p:txBody>
      </p:sp>
    </p:spTree>
    <p:extLst>
      <p:ext uri="{BB962C8B-B14F-4D97-AF65-F5344CB8AC3E}">
        <p14:creationId xmlns:p14="http://schemas.microsoft.com/office/powerpoint/2010/main" val="176719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في هذا الدليل، سنركز على التصنيف التلقائي للنص.</a:t>
            </a:r>
          </a:p>
          <a:p>
            <a:pPr marL="171450" indent="-171450" algn="r" rtl="1">
              <a:buFont typeface="Arial" panose="020B0604020202020204" pitchFamily="34" charset="0"/>
              <a:buChar char="•"/>
            </a:pPr>
            <a:r>
              <a:rPr lang="ar-SA" dirty="0" smtClean="0"/>
              <a:t>هناك العديد من الأساليب لتصنيف النص التلقائي، ولكنها تندرج جميعها تحت ثلاثة أنواع من الأنظمة:</a:t>
            </a:r>
          </a:p>
          <a:p>
            <a:pPr marL="628650" lvl="1" indent="-171450" algn="r" rtl="1">
              <a:buFont typeface="Arial" panose="020B0604020202020204" pitchFamily="34" charset="0"/>
              <a:buChar char="•"/>
            </a:pPr>
            <a:r>
              <a:rPr lang="ar-SA" dirty="0" smtClean="0"/>
              <a:t>الأنظمة المبنية على القواعد</a:t>
            </a:r>
          </a:p>
          <a:p>
            <a:pPr marL="628650" lvl="1" indent="-171450" algn="r" rtl="1">
              <a:buFont typeface="Arial" panose="020B0604020202020204" pitchFamily="34" charset="0"/>
              <a:buChar char="•"/>
            </a:pPr>
            <a:r>
              <a:rPr lang="ar-SA" dirty="0" smtClean="0"/>
              <a:t>الأنظمة القائمة على التعلم الآلي</a:t>
            </a:r>
          </a:p>
          <a:p>
            <a:pPr marL="628650" lvl="1" indent="-171450" algn="r" rtl="1">
              <a:buFont typeface="Arial" panose="020B0604020202020204" pitchFamily="34" charset="0"/>
              <a:buChar char="•"/>
            </a:pPr>
            <a:r>
              <a:rPr lang="ar-SA" dirty="0" smtClean="0"/>
              <a:t>الأنظمة الهجينة</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12</a:t>
            </a:fld>
            <a:endParaRPr lang="en-US"/>
          </a:p>
        </p:txBody>
      </p:sp>
    </p:spTree>
    <p:extLst>
      <p:ext uri="{BB962C8B-B14F-4D97-AF65-F5344CB8AC3E}">
        <p14:creationId xmlns:p14="http://schemas.microsoft.com/office/powerpoint/2010/main" val="1567431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تقوم الأساليب المبنية على القواعد بتصنيف النص إلى مجموعات منظمة باستخدام مجموعة من القواعد اللغوية المصنوعة يدويًا. توجه هذه القواعد النظام لاستخدام العناصر ذات الصلة لغويًا في النص لتحديد الفئات ذات الصلة بناءً على محتواه. تتكون كل قاعدة من سابقة أو نمط وفئة متوقعة.</a:t>
            </a:r>
            <a:endParaRPr lang="ar-YE"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لنفترض أنك تريد تصنيف المقالات الإخبارية إلى مجموعتين: الرياضة والسياسة . أولاً، ستحتاج إلى تحديد قائمتين من الكلمات التي تميز كل مجموعة (على سبيل المثال، الكلمات المتعلقة بالرياضة مثل كرة القدم وكرة السلة </a:t>
            </a:r>
            <a:r>
              <a:rPr lang="ar-SA" sz="1200" b="0" i="0" kern="1200" dirty="0" err="1" smtClean="0">
                <a:solidFill>
                  <a:schemeClr val="tx1"/>
                </a:solidFill>
                <a:effectLst/>
                <a:latin typeface="+mn-lt"/>
                <a:ea typeface="+mn-ea"/>
                <a:cs typeface="+mn-cs"/>
              </a:rPr>
              <a:t>وليبرون</a:t>
            </a:r>
            <a:r>
              <a:rPr lang="ar-SA" sz="1200" b="0" i="0" kern="1200" dirty="0" smtClean="0">
                <a:solidFill>
                  <a:schemeClr val="tx1"/>
                </a:solidFill>
                <a:effectLst/>
                <a:latin typeface="+mn-lt"/>
                <a:ea typeface="+mn-ea"/>
                <a:cs typeface="+mn-cs"/>
              </a:rPr>
              <a:t> جيمس وما إلى ذلك، والكلمات المرتبطة بالسياسة ، مثل دونالد </a:t>
            </a:r>
            <a:r>
              <a:rPr lang="ar-SA" sz="1200" b="0" i="0" kern="1200" dirty="0" err="1" smtClean="0">
                <a:solidFill>
                  <a:schemeClr val="tx1"/>
                </a:solidFill>
                <a:effectLst/>
                <a:latin typeface="+mn-lt"/>
                <a:ea typeface="+mn-ea"/>
                <a:cs typeface="+mn-cs"/>
              </a:rPr>
              <a:t>ترامب</a:t>
            </a:r>
            <a:r>
              <a:rPr lang="ar-SA" sz="1200" b="0" i="0" kern="1200" dirty="0" smtClean="0">
                <a:solidFill>
                  <a:schemeClr val="tx1"/>
                </a:solidFill>
                <a:effectLst/>
                <a:latin typeface="+mn-lt"/>
                <a:ea typeface="+mn-ea"/>
                <a:cs typeface="+mn-cs"/>
              </a:rPr>
              <a:t> وهيلاري كلينتون وبوتين ، إلخ.).</a:t>
            </a:r>
            <a:endParaRPr lang="en-US" i="0"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13</a:t>
            </a:fld>
            <a:endParaRPr lang="en-US"/>
          </a:p>
        </p:txBody>
      </p:sp>
    </p:spTree>
    <p:extLst>
      <p:ext uri="{BB962C8B-B14F-4D97-AF65-F5344CB8AC3E}">
        <p14:creationId xmlns:p14="http://schemas.microsoft.com/office/powerpoint/2010/main" val="4044980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بعد ذلك، عندما تريد تصنيف نص وارد جديد، ستحتاج إلى حساب عدد الكلمات المتعلقة بالرياضة التي تظهر في النص والقيام بنفس الشيء بالنسبة للكلمات المتعلقة بالسياسة. إذا كان عدد ظهور الكلمات المتعلقة بالرياضة أكبر من عدد الكلمات المتعلقة بالسياسة، فسيتم تصنيف النص على أنه رياضة والعكس صحيح.</a:t>
            </a:r>
            <a:endParaRPr lang="ar-YE"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أنظمة القائمة على القواعد قابلة للفهم البشري ويمكن تحسينها بمرور الوقت. لكن هذا النهج له بعض العيوب. بالنسبة للمبتدئين، تتطلب هذه الأنظمة معرفة عميقة بالمجال. كما أنها تستغرق وقتًا طويلاً، نظرًا لأن إنشاء قواعد لنظام معقد يمكن أن يكون أمرًا صعبًا للغاية وعادةً ما يتطلب الكثير من التحليل والاختبار. من الصعب أيضًا الحفاظ على الأنظمة القائمة على القواعد ولا يمكن توسيع نطاقها بشكل جيد نظرًا لأن إضافة قواعد جديدة يمكن أن يؤثر على نتائج القواعد الموجودة مسبقًا.</a:t>
            </a:r>
            <a:endParaRPr lang="en-US" i="0"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14</a:t>
            </a:fld>
            <a:endParaRPr lang="en-US"/>
          </a:p>
        </p:txBody>
      </p:sp>
    </p:spTree>
    <p:extLst>
      <p:ext uri="{BB962C8B-B14F-4D97-AF65-F5344CB8AC3E}">
        <p14:creationId xmlns:p14="http://schemas.microsoft.com/office/powerpoint/2010/main" val="109524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بدلاً من الاعتماد على القواعد المعدة يدويًا، يتعلم تصنيف النص بالتعلم الآلي كيفية إجراء التصنيفات بناءً على الملاحظات السابقة. باستخدام الأمثلة </a:t>
            </a:r>
            <a:r>
              <a:rPr lang="ar-SA" sz="1200" b="0" i="0" kern="1200" dirty="0" err="1" smtClean="0">
                <a:solidFill>
                  <a:schemeClr val="tx1"/>
                </a:solidFill>
                <a:effectLst/>
                <a:latin typeface="+mn-lt"/>
                <a:ea typeface="+mn-ea"/>
                <a:cs typeface="+mn-cs"/>
              </a:rPr>
              <a:t>المعنونة</a:t>
            </a:r>
            <a:r>
              <a:rPr lang="ar-SA" sz="1200" b="0" i="0" kern="1200" dirty="0" smtClean="0">
                <a:solidFill>
                  <a:schemeClr val="tx1"/>
                </a:solidFill>
                <a:effectLst/>
                <a:latin typeface="+mn-lt"/>
                <a:ea typeface="+mn-ea"/>
                <a:cs typeface="+mn-cs"/>
              </a:rPr>
              <a:t> مسبقًا كبيانات تدريب، يمكن لخوارزميات التعلم الآلي أن تتعلم الارتباطات المختلفة بين أجزاء النص، وأن مخرجات معينة (على سبيل المثال، العلامات) متوقعة لمدخل معين (على سبيل المثال، النص). "العلامة" هي التصنيف أو الفئة المحددة مسبقًا والتي يمكن أن يندرج فيها أي نص معين.</a:t>
            </a:r>
            <a:endParaRPr lang="en-US"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بعد ذلك، يتم تغذية خوارزمية التعلم الآلي ببيانات التدريب التي تتكون من أزواج من مجموعات الميزات (ناقلات لكل مثال نصي ) والعلامات (مثل الرياضة والسياسة ) لإنتاج نموذج تصنيف</a:t>
            </a:r>
            <a:r>
              <a:rPr lang="ar-YE" sz="1200" b="0" i="0" kern="1200" dirty="0" smtClean="0">
                <a:solidFill>
                  <a:schemeClr val="tx1"/>
                </a:solidFill>
                <a:effectLst/>
                <a:latin typeface="+mn-lt"/>
                <a:ea typeface="+mn-ea"/>
                <a:cs typeface="+mn-cs"/>
              </a:rPr>
              <a:t>.</a:t>
            </a:r>
          </a:p>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بمجرد تدريبه بعينات تدريب كافية، يمكن لنموذج التعلم الآلي أن يبدأ في عمل تنبؤات دقيقة.</a:t>
            </a:r>
            <a:endParaRPr lang="ar-YE"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endParaRPr lang="en-US" i="0"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15</a:t>
            </a:fld>
            <a:endParaRPr lang="en-US"/>
          </a:p>
        </p:txBody>
      </p:sp>
    </p:spTree>
    <p:extLst>
      <p:ext uri="{BB962C8B-B14F-4D97-AF65-F5344CB8AC3E}">
        <p14:creationId xmlns:p14="http://schemas.microsoft.com/office/powerpoint/2010/main" val="2151641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endParaRPr lang="en-US" i="0"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16</a:t>
            </a:fld>
            <a:endParaRPr lang="en-US"/>
          </a:p>
        </p:txBody>
      </p:sp>
    </p:spTree>
    <p:extLst>
      <p:ext uri="{BB962C8B-B14F-4D97-AF65-F5344CB8AC3E}">
        <p14:creationId xmlns:p14="http://schemas.microsoft.com/office/powerpoint/2010/main" val="4264060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17</a:t>
            </a:fld>
            <a:endParaRPr lang="en-US"/>
          </a:p>
        </p:txBody>
      </p:sp>
    </p:spTree>
    <p:extLst>
      <p:ext uri="{BB962C8B-B14F-4D97-AF65-F5344CB8AC3E}">
        <p14:creationId xmlns:p14="http://schemas.microsoft.com/office/powerpoint/2010/main" val="1793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18</a:t>
            </a:fld>
            <a:endParaRPr lang="en-US"/>
          </a:p>
        </p:txBody>
      </p:sp>
    </p:spTree>
    <p:extLst>
      <p:ext uri="{BB962C8B-B14F-4D97-AF65-F5344CB8AC3E}">
        <p14:creationId xmlns:p14="http://schemas.microsoft.com/office/powerpoint/2010/main" val="598947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19</a:t>
            </a:fld>
            <a:endParaRPr lang="en-US"/>
          </a:p>
        </p:txBody>
      </p:sp>
    </p:spTree>
    <p:extLst>
      <p:ext uri="{BB962C8B-B14F-4D97-AF65-F5344CB8AC3E}">
        <p14:creationId xmlns:p14="http://schemas.microsoft.com/office/powerpoint/2010/main" val="2020726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sz="1200" b="0" i="0" u="none" strike="noStrike" kern="1200" dirty="0" smtClean="0">
                <a:solidFill>
                  <a:schemeClr val="tx1"/>
                </a:solidFill>
                <a:effectLst/>
                <a:latin typeface="+mn-lt"/>
                <a:ea typeface="+mn-ea"/>
                <a:cs typeface="+mn-cs"/>
                <a:hlinkClick r:id="rId3"/>
              </a:rPr>
              <a:t>التعلم العميق</a:t>
            </a:r>
            <a:r>
              <a:rPr lang="ar-SA" sz="1200" b="0" i="0" kern="1200" dirty="0" smtClean="0">
                <a:solidFill>
                  <a:schemeClr val="tx1"/>
                </a:solidFill>
                <a:effectLst/>
                <a:latin typeface="+mn-lt"/>
                <a:ea typeface="+mn-ea"/>
                <a:cs typeface="+mn-cs"/>
              </a:rPr>
              <a:t> عبارة عن مجموعة من الخوارزميات والتقنيات المستوحاة من كيفية عمل الدماغ البشري، تسمى الشبكات العصبية. تقدم بنيات التعلم العميق فوائد كبيرة لتصنيف النص لأنها تؤدي دقة عالية للغاية مع هندسة وحسابات منخفضة المستوى.</a:t>
            </a:r>
            <a:endParaRPr lang="en-US"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إن </a:t>
            </a:r>
            <a:r>
              <a:rPr lang="ar-SA" sz="1200" b="0" i="0" kern="1200" dirty="0" err="1" smtClean="0">
                <a:solidFill>
                  <a:schemeClr val="tx1"/>
                </a:solidFill>
                <a:effectLst/>
                <a:latin typeface="+mn-lt"/>
                <a:ea typeface="+mn-ea"/>
                <a:cs typeface="+mn-cs"/>
              </a:rPr>
              <a:t>معماريتي</a:t>
            </a:r>
            <a:r>
              <a:rPr lang="ar-SA" sz="1200" b="0" i="0" kern="1200" dirty="0" smtClean="0">
                <a:solidFill>
                  <a:schemeClr val="tx1"/>
                </a:solidFill>
                <a:effectLst/>
                <a:latin typeface="+mn-lt"/>
                <a:ea typeface="+mn-ea"/>
                <a:cs typeface="+mn-cs"/>
              </a:rPr>
              <a:t> التعلم العميق الرئيسيتين لتصنيف النص هما </a:t>
            </a:r>
            <a:r>
              <a:rPr lang="ar-SA" sz="1200" b="0" i="0" u="none" strike="noStrike" kern="1200" dirty="0" smtClean="0">
                <a:solidFill>
                  <a:schemeClr val="tx1"/>
                </a:solidFill>
                <a:effectLst/>
                <a:latin typeface="+mn-lt"/>
                <a:ea typeface="+mn-ea"/>
                <a:cs typeface="+mn-cs"/>
                <a:hlinkClick r:id="rId4"/>
              </a:rPr>
              <a:t>الشبكات العصبية </a:t>
            </a:r>
            <a:r>
              <a:rPr lang="ar-SA" sz="1200" b="0" i="0" u="none" strike="noStrike" kern="1200" dirty="0" err="1" smtClean="0">
                <a:solidFill>
                  <a:schemeClr val="tx1"/>
                </a:solidFill>
                <a:effectLst/>
                <a:latin typeface="+mn-lt"/>
                <a:ea typeface="+mn-ea"/>
                <a:cs typeface="+mn-cs"/>
                <a:hlinkClick r:id="rId4"/>
              </a:rPr>
              <a:t>التلافيفية</a:t>
            </a:r>
            <a:r>
              <a:rPr lang="en-US" sz="1200" b="0" i="0" kern="1200" dirty="0" smtClean="0">
                <a:solidFill>
                  <a:schemeClr val="tx1"/>
                </a:solidFill>
                <a:effectLst/>
                <a:latin typeface="+mn-lt"/>
                <a:ea typeface="+mn-ea"/>
                <a:cs typeface="+mn-cs"/>
              </a:rPr>
              <a:t>CNN </a:t>
            </a:r>
            <a:r>
              <a:rPr lang="ar-YE" sz="1200" b="0" i="0" kern="1200" baseline="0" dirty="0" smtClean="0">
                <a:solidFill>
                  <a:schemeClr val="tx1"/>
                </a:solidFill>
                <a:effectLst/>
                <a:latin typeface="+mn-lt"/>
                <a:ea typeface="+mn-ea"/>
                <a:cs typeface="+mn-cs"/>
              </a:rPr>
              <a:t> </a:t>
            </a:r>
            <a:r>
              <a:rPr lang="ar-SA" sz="1200" b="0" i="0" kern="1200" dirty="0" smtClean="0">
                <a:solidFill>
                  <a:schemeClr val="tx1"/>
                </a:solidFill>
                <a:effectLst/>
                <a:latin typeface="+mn-lt"/>
                <a:ea typeface="+mn-ea"/>
                <a:cs typeface="+mn-cs"/>
              </a:rPr>
              <a:t>الشبكات </a:t>
            </a:r>
            <a:r>
              <a:rPr lang="ar-SA" sz="1200" b="0" i="0" u="none" strike="noStrike" kern="1200" dirty="0" smtClean="0">
                <a:solidFill>
                  <a:schemeClr val="tx1"/>
                </a:solidFill>
                <a:effectLst/>
                <a:latin typeface="+mn-lt"/>
                <a:ea typeface="+mn-ea"/>
                <a:cs typeface="+mn-cs"/>
                <a:hlinkClick r:id="rId5"/>
              </a:rPr>
              <a:t>العصبية المتكررة</a:t>
            </a:r>
            <a:r>
              <a:rPr lang="ar-SA"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RNN</a:t>
            </a:r>
            <a:r>
              <a:rPr lang="ar-YE" sz="1200" b="0" i="0" kern="1200" baseline="0" dirty="0" smtClean="0">
                <a:solidFill>
                  <a:schemeClr val="tx1"/>
                </a:solidFill>
                <a:effectLst/>
                <a:latin typeface="+mn-lt"/>
                <a:ea typeface="+mn-ea"/>
                <a:cs typeface="+mn-cs"/>
              </a:rPr>
              <a:t> </a:t>
            </a:r>
          </a:p>
          <a:p>
            <a:pPr marL="171450" indent="-171450" algn="r" rtl="1">
              <a:buFont typeface="Arial" panose="020B0604020202020204" pitchFamily="34" charset="0"/>
              <a:buChar char="•"/>
            </a:pPr>
            <a:r>
              <a:rPr lang="ar-YE" sz="1200" b="0" i="0" kern="1200" dirty="0" smtClean="0">
                <a:solidFill>
                  <a:schemeClr val="tx1"/>
                </a:solidFill>
                <a:effectLst/>
                <a:latin typeface="+mn-lt"/>
                <a:ea typeface="+mn-ea"/>
                <a:cs typeface="+mn-cs"/>
              </a:rPr>
              <a:t>ت</a:t>
            </a:r>
            <a:r>
              <a:rPr lang="ar-SA" sz="1200" b="0" i="0" kern="1200" dirty="0" smtClean="0">
                <a:solidFill>
                  <a:schemeClr val="tx1"/>
                </a:solidFill>
                <a:effectLst/>
                <a:latin typeface="+mn-lt"/>
                <a:ea typeface="+mn-ea"/>
                <a:cs typeface="+mn-cs"/>
              </a:rPr>
              <a:t>تطلب خوارزميات التعلم العميق بيانات تدريب أكثر بكثير من خوارزميات التعلم الآلي التقليدية (على الأقل ملايين الأمثلة ذات العلامات).</a:t>
            </a:r>
            <a:r>
              <a:rPr lang="en-US" dirty="0" smtClean="0"/>
              <a:t/>
            </a:r>
            <a:br>
              <a:rPr lang="en-US" dirty="0" smtClean="0"/>
            </a:b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20</a:t>
            </a:fld>
            <a:endParaRPr lang="en-US"/>
          </a:p>
        </p:txBody>
      </p:sp>
    </p:spTree>
    <p:extLst>
      <p:ext uri="{BB962C8B-B14F-4D97-AF65-F5344CB8AC3E}">
        <p14:creationId xmlns:p14="http://schemas.microsoft.com/office/powerpoint/2010/main" val="125988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a:t>
            </a:fld>
            <a:endParaRPr lang="en-US"/>
          </a:p>
        </p:txBody>
      </p:sp>
    </p:spTree>
    <p:extLst>
      <p:ext uri="{BB962C8B-B14F-4D97-AF65-F5344CB8AC3E}">
        <p14:creationId xmlns:p14="http://schemas.microsoft.com/office/powerpoint/2010/main" val="1449964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تجمع الأنظمة الهجينة بين مصنف أساسي تم تدريبه على التعلم الآلي ونظام قائم على القواعد، يُستخدم لتحسين النتائج بشكل أكبر. </a:t>
            </a:r>
            <a:endParaRPr lang="ar-YE"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ar-SA" sz="1200" b="0" i="0" kern="1200" dirty="0" smtClean="0">
                <a:solidFill>
                  <a:schemeClr val="tx1"/>
                </a:solidFill>
                <a:effectLst/>
                <a:latin typeface="+mn-lt"/>
                <a:ea typeface="+mn-ea"/>
                <a:cs typeface="+mn-cs"/>
              </a:rPr>
              <a:t>يمكن ضبط هذه الأنظمة المختلطة بسهولة عن طريق إضافة قواعد محددة لتلك العلامات المتعارضة التي لم يتم تصميمها بشكل صحيح بواسطة المصنف الأساسي.</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21</a:t>
            </a:fld>
            <a:endParaRPr lang="en-US"/>
          </a:p>
        </p:txBody>
      </p:sp>
    </p:spTree>
    <p:extLst>
      <p:ext uri="{BB962C8B-B14F-4D97-AF65-F5344CB8AC3E}">
        <p14:creationId xmlns:p14="http://schemas.microsoft.com/office/powerpoint/2010/main" val="574142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solidFill>
                  <a:schemeClr val="tx1"/>
                </a:solidFill>
              </a:rPr>
              <a:t>اللغة العربية هي اللغة الخامسة الأكثر استخدامًا في العالم والخامسة الأكثر استخدامًا على الإنترنت. يتحدث اللغة العربية أكثر من 422 مليون شخص (أي أكثر من 6.0% من سكان العالم).</a:t>
            </a:r>
          </a:p>
          <a:p>
            <a:pPr marL="171450" indent="-171450" algn="r" rtl="1">
              <a:buFont typeface="Arial" panose="020B0604020202020204" pitchFamily="34" charset="0"/>
              <a:buChar char="•"/>
            </a:pPr>
            <a:r>
              <a:rPr lang="ar-SA" dirty="0" smtClean="0">
                <a:solidFill>
                  <a:schemeClr val="tx1"/>
                </a:solidFill>
              </a:rPr>
              <a:t>حروف اللغة العربية تتكون من 28 حرف بالإضافة إلى الهمزة. </a:t>
            </a:r>
            <a:endParaRPr lang="en-US" dirty="0" smtClean="0">
              <a:solidFill>
                <a:schemeClr val="tx1"/>
              </a:solidFill>
            </a:endParaRPr>
          </a:p>
          <a:p>
            <a:pPr marL="171450" indent="-171450" algn="r" rtl="1">
              <a:buFont typeface="Arial" panose="020B0604020202020204" pitchFamily="34" charset="0"/>
              <a:buChar char="•"/>
            </a:pPr>
            <a:r>
              <a:rPr lang="ar-SA" dirty="0" smtClean="0">
                <a:solidFill>
                  <a:schemeClr val="tx1"/>
                </a:solidFill>
              </a:rPr>
              <a:t>حروف اللغة العربية تكتب من اليمين إلى اليسار.</a:t>
            </a:r>
          </a:p>
          <a:p>
            <a:pPr marL="171450" indent="-171450" algn="r" rtl="1">
              <a:buFont typeface="Arial" panose="020B0604020202020204" pitchFamily="34" charset="0"/>
              <a:buChar char="•"/>
            </a:pPr>
            <a:r>
              <a:rPr lang="ar-SA" dirty="0" smtClean="0">
                <a:solidFill>
                  <a:schemeClr val="tx1"/>
                </a:solidFill>
              </a:rPr>
              <a:t>من الخصائص الرئيسية للغة العربية أن حروفها لها أشكال وأشكال مختلفة حسب موضع الحرف. من المزايا الممتازة للغة العربية أن غالبية الكلمات العربية لها جذر. تمثيل الكلمات بجذرها يساعد في تقليل عدد الكلمات.</a:t>
            </a:r>
          </a:p>
          <a:p>
            <a:pPr marL="171450" indent="-171450" algn="r" rtl="1">
              <a:buFont typeface="Arial" panose="020B0604020202020204" pitchFamily="34" charset="0"/>
              <a:buChar char="•"/>
            </a:pPr>
            <a:r>
              <a:rPr lang="ar-SA" dirty="0" smtClean="0">
                <a:solidFill>
                  <a:schemeClr val="tx1"/>
                </a:solidFill>
              </a:rPr>
              <a:t>هناك عدة أشكال نحوية، واختلافات في مرادفات الكلمات، ومعاني عديدة للكلمة في اللغة العربية، والتي تختلف بناءً على عوامل مثل ترتيب الكلمة.</a:t>
            </a:r>
            <a:endParaRPr lang="en-US" dirty="0">
              <a:solidFill>
                <a:schemeClr val="tx1"/>
              </a:solidFill>
            </a:endParaRPr>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22</a:t>
            </a:fld>
            <a:endParaRPr lang="en-US"/>
          </a:p>
        </p:txBody>
      </p:sp>
    </p:spTree>
    <p:extLst>
      <p:ext uri="{BB962C8B-B14F-4D97-AF65-F5344CB8AC3E}">
        <p14:creationId xmlns:p14="http://schemas.microsoft.com/office/powerpoint/2010/main" val="403222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24</a:t>
            </a:fld>
            <a:endParaRPr lang="en-US"/>
          </a:p>
        </p:txBody>
      </p:sp>
    </p:spTree>
    <p:extLst>
      <p:ext uri="{BB962C8B-B14F-4D97-AF65-F5344CB8AC3E}">
        <p14:creationId xmlns:p14="http://schemas.microsoft.com/office/powerpoint/2010/main" val="430215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مجموعة بيانات سند هي مجموعة كبيرة من المقالات الإخبارية العربية التي يمكن استخدامها في مهام البرمجة اللغوية العصبية العربية المختلفة مثل تصنيف النص وتضمين الكلمات. تم جمع المقالات باستخدام نصوص بايثون المكتوبة خصيصًا لثلاثة مواقع إخبارية شهيرة: الخليج والعربية وأخبارنا.</a:t>
            </a:r>
          </a:p>
          <a:p>
            <a:pPr marL="171450" indent="-171450" algn="r" rtl="1">
              <a:buFont typeface="Arial" panose="020B0604020202020204" pitchFamily="34" charset="0"/>
              <a:buChar char="•"/>
            </a:pPr>
            <a:r>
              <a:rPr lang="ar-SA" dirty="0" smtClean="0"/>
              <a:t>تحتوي جميع مجموعات البيانات على سبع فئات [الثقافة، والمالية، والطب، والسياسة، والدين، والرياضة، والتكنولوجيا]، باستثناء قناة العربية التي لا تحتوي على [الدين]. يحتوي سند على إجمالي عدد أكثر من 190 ألف مقالة.</a:t>
            </a:r>
          </a:p>
          <a:p>
            <a:pPr marL="171450" indent="-171450" algn="r" rtl="1">
              <a:buFont typeface="Arial" panose="020B0604020202020204" pitchFamily="34" charset="0"/>
              <a:buChar char="•"/>
            </a:pPr>
            <a:r>
              <a:rPr lang="ar-SA" dirty="0" smtClean="0"/>
              <a:t>يحتوي سند على إجمالي 194,797 مقالة مصنفة ومنسقة كما هو موضح في الشكل 1</a:t>
            </a:r>
          </a:p>
          <a:p>
            <a:pPr marL="171450" indent="-171450" algn="r" rtl="1">
              <a:buFont typeface="Arial" panose="020B0604020202020204" pitchFamily="34" charset="0"/>
              <a:buChar char="•"/>
            </a:pPr>
            <a:r>
              <a:rPr lang="ar-SA" dirty="0" smtClean="0"/>
              <a:t>وبشكل عام، اعتمدت سند الحاشية لكل مقال كما ورد في مصدر بوابتها الإخبارية. تمت إعادة تسمية مجموعة واحدة فقط من المقالات يدويًا لإثراء فئة "السياسة" في مجموعة بيانات العربية.</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25</a:t>
            </a:fld>
            <a:endParaRPr lang="en-US"/>
          </a:p>
        </p:txBody>
      </p:sp>
    </p:spTree>
    <p:extLst>
      <p:ext uri="{BB962C8B-B14F-4D97-AF65-F5344CB8AC3E}">
        <p14:creationId xmlns:p14="http://schemas.microsoft.com/office/powerpoint/2010/main" val="3430997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26</a:t>
            </a:fld>
            <a:endParaRPr lang="en-US"/>
          </a:p>
        </p:txBody>
      </p:sp>
    </p:spTree>
    <p:extLst>
      <p:ext uri="{BB962C8B-B14F-4D97-AF65-F5344CB8AC3E}">
        <p14:creationId xmlns:p14="http://schemas.microsoft.com/office/powerpoint/2010/main" val="1156197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مجموعة فرعية من الخليج (45500 مقالة في 7 فئات) من سند. يتم تصنيف التسميات في: الثقافة، المالية، الطبية، السياسة، الدين، الرياضة، التكنولوجيا.</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27</a:t>
            </a:fld>
            <a:endParaRPr lang="en-US"/>
          </a:p>
        </p:txBody>
      </p:sp>
    </p:spTree>
    <p:extLst>
      <p:ext uri="{BB962C8B-B14F-4D97-AF65-F5344CB8AC3E}">
        <p14:creationId xmlns:p14="http://schemas.microsoft.com/office/powerpoint/2010/main" val="3806645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28</a:t>
            </a:fld>
            <a:endParaRPr lang="en-US"/>
          </a:p>
        </p:txBody>
      </p:sp>
    </p:spTree>
    <p:extLst>
      <p:ext uri="{BB962C8B-B14F-4D97-AF65-F5344CB8AC3E}">
        <p14:creationId xmlns:p14="http://schemas.microsoft.com/office/powerpoint/2010/main" val="44417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29</a:t>
            </a:fld>
            <a:endParaRPr lang="en-US"/>
          </a:p>
        </p:txBody>
      </p:sp>
    </p:spTree>
    <p:extLst>
      <p:ext uri="{BB962C8B-B14F-4D97-AF65-F5344CB8AC3E}">
        <p14:creationId xmlns:p14="http://schemas.microsoft.com/office/powerpoint/2010/main" val="410652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30</a:t>
            </a:fld>
            <a:endParaRPr lang="en-US"/>
          </a:p>
        </p:txBody>
      </p:sp>
    </p:spTree>
    <p:extLst>
      <p:ext uri="{BB962C8B-B14F-4D97-AF65-F5344CB8AC3E}">
        <p14:creationId xmlns:p14="http://schemas.microsoft.com/office/powerpoint/2010/main" val="2866574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31</a:t>
            </a:fld>
            <a:endParaRPr lang="en-US"/>
          </a:p>
        </p:txBody>
      </p:sp>
    </p:spTree>
    <p:extLst>
      <p:ext uri="{BB962C8B-B14F-4D97-AF65-F5344CB8AC3E}">
        <p14:creationId xmlns:p14="http://schemas.microsoft.com/office/powerpoint/2010/main" val="149820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إن العثور على معرفة مفيدة حول موضوع معين في حجم كبير من البيانات النصية عبر الإنترنت التي تنمو بسرعة يمثل تحديًا صعبًا. </a:t>
            </a:r>
            <a:endParaRPr lang="ar-YE" dirty="0" smtClean="0"/>
          </a:p>
          <a:p>
            <a:pPr marL="171450" indent="-171450" algn="r" rtl="1">
              <a:buFont typeface="Arial" panose="020B0604020202020204" pitchFamily="34" charset="0"/>
              <a:buChar char="•"/>
            </a:pPr>
            <a:r>
              <a:rPr lang="ar-SA" dirty="0" smtClean="0"/>
              <a:t>لحل هذه المشكلة، قد يساعد تنظيم البيانات في فئات محددة مسبقًا. </a:t>
            </a:r>
            <a:endParaRPr lang="ar-YE" dirty="0" smtClean="0"/>
          </a:p>
          <a:p>
            <a:pPr marL="171450" indent="-171450" algn="r" rtl="1">
              <a:buFont typeface="Arial" panose="020B0604020202020204" pitchFamily="34" charset="0"/>
              <a:buChar char="•"/>
            </a:pPr>
            <a:r>
              <a:rPr lang="ar-SA" dirty="0" smtClean="0"/>
              <a:t>تعتبر خوارزميات تصنيف النص أساس العديد من تطبيقات معالجة اللغة الطبيعية، مثل وصف النص، والاستجابة للاستعلام، والكشف عن البريد العشوائي، وتصور النص.</a:t>
            </a:r>
          </a:p>
          <a:p>
            <a:pPr marL="171450" indent="-171450" algn="r" rtl="1">
              <a:buFont typeface="Arial" panose="020B0604020202020204" pitchFamily="34" charset="0"/>
              <a:buChar char="•"/>
            </a:pPr>
            <a:r>
              <a:rPr lang="ar-SA" dirty="0" smtClean="0"/>
              <a:t>وفي حين أن اللغة العربية على الإنترنت آخذة في الارتفاع بشكل متزايد، إلا أن محتواها لا يزال ضعيفًا بنسبة 3 بالمائة. </a:t>
            </a:r>
            <a:endParaRPr lang="ar-YE" dirty="0" smtClean="0"/>
          </a:p>
          <a:p>
            <a:pPr marL="171450" indent="-171450" algn="r" rtl="1">
              <a:buFont typeface="Arial" panose="020B0604020202020204" pitchFamily="34" charset="0"/>
              <a:buChar char="•"/>
            </a:pPr>
            <a:r>
              <a:rPr lang="ar-SA" dirty="0" smtClean="0"/>
              <a:t>بالنسبة للباحثين والمطورين، يعد النمو السريع الأخير حافزًا مقنعًا لتطوير أطر وأدوات ناجحة لتعزيز الدراسة في البرمجة اللغوية العصبية العربية. التعيين الآلي للنصوص لتحديد العلامات أو الفئات مسبقًا هو تصنيف النص.</a:t>
            </a:r>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a:t>
            </a:fld>
            <a:endParaRPr lang="en-US"/>
          </a:p>
        </p:txBody>
      </p:sp>
    </p:spTree>
    <p:extLst>
      <p:ext uri="{BB962C8B-B14F-4D97-AF65-F5344CB8AC3E}">
        <p14:creationId xmlns:p14="http://schemas.microsoft.com/office/powerpoint/2010/main" val="2199767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32</a:t>
            </a:fld>
            <a:endParaRPr lang="en-US"/>
          </a:p>
        </p:txBody>
      </p:sp>
    </p:spTree>
    <p:extLst>
      <p:ext uri="{BB962C8B-B14F-4D97-AF65-F5344CB8AC3E}">
        <p14:creationId xmlns:p14="http://schemas.microsoft.com/office/powerpoint/2010/main" val="246517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33</a:t>
            </a:fld>
            <a:endParaRPr lang="en-US"/>
          </a:p>
        </p:txBody>
      </p:sp>
    </p:spTree>
    <p:extLst>
      <p:ext uri="{BB962C8B-B14F-4D97-AF65-F5344CB8AC3E}">
        <p14:creationId xmlns:p14="http://schemas.microsoft.com/office/powerpoint/2010/main" val="1576508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34</a:t>
            </a:fld>
            <a:endParaRPr lang="en-US"/>
          </a:p>
        </p:txBody>
      </p:sp>
    </p:spTree>
    <p:extLst>
      <p:ext uri="{BB962C8B-B14F-4D97-AF65-F5344CB8AC3E}">
        <p14:creationId xmlns:p14="http://schemas.microsoft.com/office/powerpoint/2010/main" val="3146415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35</a:t>
            </a:fld>
            <a:endParaRPr lang="en-US"/>
          </a:p>
        </p:txBody>
      </p:sp>
    </p:spTree>
    <p:extLst>
      <p:ext uri="{BB962C8B-B14F-4D97-AF65-F5344CB8AC3E}">
        <p14:creationId xmlns:p14="http://schemas.microsoft.com/office/powerpoint/2010/main" val="3968362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36</a:t>
            </a:fld>
            <a:endParaRPr lang="en-US"/>
          </a:p>
        </p:txBody>
      </p:sp>
    </p:spTree>
    <p:extLst>
      <p:ext uri="{BB962C8B-B14F-4D97-AF65-F5344CB8AC3E}">
        <p14:creationId xmlns:p14="http://schemas.microsoft.com/office/powerpoint/2010/main" val="6406726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37</a:t>
            </a:fld>
            <a:endParaRPr lang="en-US"/>
          </a:p>
        </p:txBody>
      </p:sp>
    </p:spTree>
    <p:extLst>
      <p:ext uri="{BB962C8B-B14F-4D97-AF65-F5344CB8AC3E}">
        <p14:creationId xmlns:p14="http://schemas.microsoft.com/office/powerpoint/2010/main" val="36130805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38</a:t>
            </a:fld>
            <a:endParaRPr lang="en-US"/>
          </a:p>
        </p:txBody>
      </p:sp>
    </p:spTree>
    <p:extLst>
      <p:ext uri="{BB962C8B-B14F-4D97-AF65-F5344CB8AC3E}">
        <p14:creationId xmlns:p14="http://schemas.microsoft.com/office/powerpoint/2010/main" val="4020374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39</a:t>
            </a:fld>
            <a:endParaRPr lang="en-US"/>
          </a:p>
        </p:txBody>
      </p:sp>
    </p:spTree>
    <p:extLst>
      <p:ext uri="{BB962C8B-B14F-4D97-AF65-F5344CB8AC3E}">
        <p14:creationId xmlns:p14="http://schemas.microsoft.com/office/powerpoint/2010/main" val="1807765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40</a:t>
            </a:fld>
            <a:endParaRPr lang="en-US"/>
          </a:p>
        </p:txBody>
      </p:sp>
    </p:spTree>
    <p:extLst>
      <p:ext uri="{BB962C8B-B14F-4D97-AF65-F5344CB8AC3E}">
        <p14:creationId xmlns:p14="http://schemas.microsoft.com/office/powerpoint/2010/main" val="3353687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41</a:t>
            </a:fld>
            <a:endParaRPr lang="en-US"/>
          </a:p>
        </p:txBody>
      </p:sp>
    </p:spTree>
    <p:extLst>
      <p:ext uri="{BB962C8B-B14F-4D97-AF65-F5344CB8AC3E}">
        <p14:creationId xmlns:p14="http://schemas.microsoft.com/office/powerpoint/2010/main" val="196908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تصنيف النص هو أسلوب للتعلم الآلي </a:t>
            </a:r>
            <a:r>
              <a:rPr lang="ar-YE" dirty="0" smtClean="0"/>
              <a:t>ت</a:t>
            </a:r>
            <a:r>
              <a:rPr lang="ar-SA" dirty="0" smtClean="0"/>
              <a:t>عين مجموعة من الفئات المحددة مسبقًا لنص مفتوح.</a:t>
            </a:r>
            <a:r>
              <a:rPr lang="ar-YE" dirty="0" smtClean="0"/>
              <a:t>ذ</a:t>
            </a:r>
          </a:p>
          <a:p>
            <a:pPr marL="171450" indent="-171450" algn="r" rtl="1">
              <a:buFont typeface="Arial" panose="020B0604020202020204" pitchFamily="34" charset="0"/>
              <a:buChar char="•"/>
            </a:pPr>
            <a:r>
              <a:rPr lang="ar-YE" dirty="0" smtClean="0"/>
              <a:t>ي</a:t>
            </a:r>
            <a:r>
              <a:rPr lang="ar-SA" dirty="0" smtClean="0"/>
              <a:t>مكن استخدام مصنفات النصوص لتنظيم وهيكلة وتصنيف أي نوع من النصوص تقريبًا - من المستندات والدراسات الطبية والملفات، وفي جميع أنحاء الويب.</a:t>
            </a:r>
          </a:p>
          <a:p>
            <a:pPr marL="171450" indent="-171450" algn="r" rtl="1">
              <a:buFont typeface="Arial" panose="020B0604020202020204" pitchFamily="34" charset="0"/>
              <a:buChar char="•"/>
            </a:pPr>
            <a:r>
              <a:rPr lang="ar-SA" dirty="0" smtClean="0"/>
              <a:t>على سبيل المثال، يمكن تنظيم المقالات الجديدة حسب المواضيع؛ يمكن تنظيم تذاكر الدعم حسب الضرورة؛ يمكن تنظيم محادثات الدردشة حسب اللغة؛ يمكن تنظيم إشارات العلامة التجارية حسب المشاعر؛ وما إلى ذلك وهلم جرا.</a:t>
            </a:r>
          </a:p>
          <a:p>
            <a:pPr marL="171450" indent="-171450" algn="r" rtl="1">
              <a:buFont typeface="Arial" panose="020B0604020202020204" pitchFamily="34" charset="0"/>
              <a:buChar char="•"/>
            </a:pPr>
            <a:r>
              <a:rPr lang="ar-SA" dirty="0" smtClean="0"/>
              <a:t>يعد تصنيف النص إحدى المهام الأساسية في معالجة اللغة الطبيعية من خلال تطبيقات واسعة مثل تحليل المشاعر، وتصنيف المواضيع، واكتشاف الرسائل غير المرغوب فيها، واكتشاف النوايا.</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5</a:t>
            </a:fld>
            <a:endParaRPr lang="en-US"/>
          </a:p>
        </p:txBody>
      </p:sp>
    </p:spTree>
    <p:extLst>
      <p:ext uri="{BB962C8B-B14F-4D97-AF65-F5344CB8AC3E}">
        <p14:creationId xmlns:p14="http://schemas.microsoft.com/office/powerpoint/2010/main" val="19202562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تعتبر خوارزميات تصنيف النص أساس العديد من تطبيقات معالجة اللغة الطبيعية، مثل وصف النص، والاستجابة للاستعلام، والكشف عن البريد العشوائي، وتصور النص. اللغة العربية على الإنترنت آخذة في الارتفاع بشكل متزايد، ولكن محتواها لا يزال ضعيفا بنسبة 3 في المائة. لم يتم إجراء سوى القليل من الدراسات لتصنيف اللغة العربية وتصنيفها.</a:t>
            </a:r>
          </a:p>
          <a:p>
            <a:pPr marL="171450" indent="-171450" algn="r" rtl="1">
              <a:buFont typeface="Arial" panose="020B0604020202020204" pitchFamily="34" charset="0"/>
              <a:buChar char="•"/>
            </a:pPr>
            <a:r>
              <a:rPr lang="ar-SA" dirty="0" smtClean="0"/>
              <a:t>في التجربة الأولى كانت أعلى نتيجة حققوها في خوارزمية الانحدار اللوجستي دقة 93.73%، وأعلى نتيجة حققوها في خوارزمية الانحدار اللوجستي كانت دقة 90%.</a:t>
            </a:r>
          </a:p>
          <a:p>
            <a:pPr marL="171450" indent="-171450" algn="r" rtl="1">
              <a:buFont typeface="Arial" panose="020B0604020202020204" pitchFamily="34" charset="0"/>
              <a:buChar char="•"/>
            </a:pPr>
            <a:r>
              <a:rPr lang="ar-SA" dirty="0" smtClean="0"/>
              <a:t>وفي التجربة الثانية، أعلى نتيجة حققوها في </a:t>
            </a:r>
            <a:r>
              <a:rPr lang="en-US" dirty="0" smtClean="0"/>
              <a:t>LSTM </a:t>
            </a:r>
            <a:r>
              <a:rPr lang="ar-SA" dirty="0" smtClean="0"/>
              <a:t>اللوجستية كانت دقة 91.00%، وأعلى نتيجة حققوها في خوارزمية </a:t>
            </a:r>
            <a:r>
              <a:rPr lang="en-US" dirty="0" smtClean="0"/>
              <a:t>GRU </a:t>
            </a:r>
            <a:r>
              <a:rPr lang="ar-SA" dirty="0" smtClean="0"/>
              <a:t>كانت دقة 95.40%.</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42</a:t>
            </a:fld>
            <a:endParaRPr lang="en-US"/>
          </a:p>
        </p:txBody>
      </p:sp>
    </p:spTree>
    <p:extLst>
      <p:ext uri="{BB962C8B-B14F-4D97-AF65-F5344CB8AC3E}">
        <p14:creationId xmlns:p14="http://schemas.microsoft.com/office/powerpoint/2010/main" val="23839339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43</a:t>
            </a:fld>
            <a:endParaRPr lang="en-US"/>
          </a:p>
        </p:txBody>
      </p:sp>
    </p:spTree>
    <p:extLst>
      <p:ext uri="{BB962C8B-B14F-4D97-AF65-F5344CB8AC3E}">
        <p14:creationId xmlns:p14="http://schemas.microsoft.com/office/powerpoint/2010/main" val="22523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فيما يلي مثال لكيفية عمله:</a:t>
            </a:r>
          </a:p>
          <a:p>
            <a:pPr marL="171450" indent="-171450" algn="r" rtl="1">
              <a:buFont typeface="Arial" panose="020B0604020202020204" pitchFamily="34" charset="0"/>
              <a:buChar char="•"/>
            </a:pPr>
            <a:r>
              <a:rPr lang="ar-SA" dirty="0" smtClean="0"/>
              <a:t>"واجهة المستخدم واضحة تمامًا وسهلة الاستخدام."</a:t>
            </a:r>
          </a:p>
          <a:p>
            <a:pPr marL="171450" indent="-171450" algn="r" rtl="1">
              <a:buFont typeface="Arial" panose="020B0604020202020204" pitchFamily="34" charset="0"/>
              <a:buChar char="•"/>
            </a:pPr>
            <a:r>
              <a:rPr lang="ar-SA" dirty="0" smtClean="0"/>
              <a:t>يمكن لمصنف النص أن يأخذ هذه العبارة كمدخل، ويحلل محتواها، ثم يعين العلامات ذات الصلة تلقائيًا، مثل واجهة المستخدم وسهلة الاستخدام.</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6</a:t>
            </a:fld>
            <a:endParaRPr lang="en-US"/>
          </a:p>
        </p:txBody>
      </p:sp>
    </p:spTree>
    <p:extLst>
      <p:ext uri="{BB962C8B-B14F-4D97-AF65-F5344CB8AC3E}">
        <p14:creationId xmlns:p14="http://schemas.microsoft.com/office/powerpoint/2010/main" val="247009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تشير التقديرات إلى أن حوالي 80% من جميع المعلومات غير منظمة، حيث يعد النص أحد أكثر أنواع البيانات غير المنظمة شيوعًا. نظرًا للطبيعة الفوضوية للنص، فإن تحليل البيانات النصية وفهمها وتنظيمها وفرزها يعد أمرًا صعبًا ويستغرق وقتًا طويلاً، لذلك تفشل معظم الشركات في استخدامه إلى أقصى إمكاناته.</a:t>
            </a:r>
          </a:p>
          <a:p>
            <a:pPr marL="171450" indent="-171450" algn="r" rtl="1">
              <a:buFont typeface="Arial" panose="020B0604020202020204" pitchFamily="34" charset="0"/>
              <a:buChar char="•"/>
            </a:pPr>
            <a:r>
              <a:rPr lang="ar-SA" dirty="0" smtClean="0"/>
              <a:t>هذا هو المكان الذي يأتي فيه تصنيف النص باستخدام التعلم الآلي. باستخدام مصنفات النصوص، يمكن للشركات هيكلة جميع أنواع النصوص ذات الصلة تلقائيًا، من رسائل البريد الإلكتروني والمستندات القانونية ووسائل التواصل الاجتماعي وروبوتات الدردشة والاستطلاعات والمزيد بطريقة سريعة وفعالة من حيث التكلفة.</a:t>
            </a:r>
          </a:p>
          <a:p>
            <a:pPr marL="171450" indent="-171450" algn="r" rtl="1">
              <a:buFont typeface="Arial" panose="020B0604020202020204" pitchFamily="34" charset="0"/>
              <a:buChar char="•"/>
            </a:pPr>
            <a:r>
              <a:rPr lang="ar-SA" dirty="0" smtClean="0"/>
              <a:t>يتيح ذلك للشركات توفير الوقت في تحليل البيانات النصية، </a:t>
            </a:r>
            <a:r>
              <a:rPr lang="ar-SA" dirty="0" err="1" smtClean="0"/>
              <a:t>وأتمتة</a:t>
            </a:r>
            <a:r>
              <a:rPr lang="ar-SA" dirty="0" smtClean="0"/>
              <a:t> العمليات التجارية، واتخاذ قرارات تجارية تعتمد على البيانات.</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7</a:t>
            </a:fld>
            <a:endParaRPr lang="en-US"/>
          </a:p>
        </p:txBody>
      </p:sp>
    </p:spTree>
    <p:extLst>
      <p:ext uri="{BB962C8B-B14F-4D97-AF65-F5344CB8AC3E}">
        <p14:creationId xmlns:p14="http://schemas.microsoft.com/office/powerpoint/2010/main" val="134668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indent="0" algn="r" rtl="1">
              <a:buFont typeface="Arial" panose="020B0604020202020204" pitchFamily="34" charset="0"/>
              <a:buNone/>
            </a:pPr>
            <a:r>
              <a:rPr lang="ar-SA" dirty="0" smtClean="0"/>
              <a:t>لماذا نستخدم تصنيف نص التعلم الآلي؟ بعض أهم الأسباب:</a:t>
            </a:r>
          </a:p>
          <a:p>
            <a:pPr marL="171450" indent="-171450" algn="r" rtl="1">
              <a:buFont typeface="Arial" panose="020B0604020202020204" pitchFamily="34" charset="0"/>
              <a:buChar char="•"/>
            </a:pPr>
            <a:r>
              <a:rPr lang="ar-SA" dirty="0" smtClean="0"/>
              <a:t>قابلية التوسع</a:t>
            </a:r>
          </a:p>
          <a:p>
            <a:pPr marL="0" indent="0" algn="r" rtl="1">
              <a:buFont typeface="Arial" panose="020B0604020202020204" pitchFamily="34" charset="0"/>
              <a:buNone/>
            </a:pPr>
            <a:r>
              <a:rPr lang="ar-SA" dirty="0" smtClean="0"/>
              <a:t>يعد التحليل والتنظيم يدويًا بطيئًا وأقل دقة بكثير. ويمكن للتعلم الآلي أن يحلل تلقائيًا ملايين الاستطلاعات والتعليقات ورسائل البريد الإلكتروني وما إلى ذلك، مقابل جزء صغير من التكلفة، وغالبًا ما يكون ذلك في بضع دقائق فقط. </a:t>
            </a:r>
            <a:r>
              <a:rPr lang="ar-YE" dirty="0" smtClean="0"/>
              <a:t>   </a:t>
            </a:r>
            <a:r>
              <a:rPr lang="ar-SA" dirty="0" smtClean="0"/>
              <a:t>أدوات تصنيف النص قابلة للتطوير لتناسب أي احتياجات عمل، كبيرة كانت أم صغيرة.</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8</a:t>
            </a:fld>
            <a:endParaRPr lang="en-US"/>
          </a:p>
        </p:txBody>
      </p:sp>
    </p:spTree>
    <p:extLst>
      <p:ext uri="{BB962C8B-B14F-4D97-AF65-F5344CB8AC3E}">
        <p14:creationId xmlns:p14="http://schemas.microsoft.com/office/powerpoint/2010/main" val="145875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التحليل في الوقت الحقيقي</a:t>
            </a:r>
          </a:p>
          <a:p>
            <a:pPr marL="0" indent="0" algn="r" rtl="1">
              <a:buFont typeface="Arial" panose="020B0604020202020204" pitchFamily="34" charset="0"/>
              <a:buNone/>
            </a:pPr>
            <a:r>
              <a:rPr lang="ar-SA" dirty="0" smtClean="0"/>
              <a:t>هناك مواقف حرجة تحتاج الشركات إلى تحديدها في أقرب وقت ممكن واتخاذ إجراءات فورية (على سبيل المثال، أزمات العلاقات العامة على وسائل التواصل الاجتماعي). يمكن أن يتبع تصنيف نص التعلم الآلي الإشارات إلى علامتك التجارية باستمرار وفي الوقت الفعلي، لذلك ستحدد المعلومات المهمة وتكون قادرًا على اتخاذ الإجراء على الفور.</a:t>
            </a:r>
          </a:p>
          <a:p>
            <a:pPr marL="171450" indent="-171450" algn="r" rtl="1">
              <a:buFont typeface="Arial" panose="020B0604020202020204" pitchFamily="34" charset="0"/>
              <a:buChar char="•"/>
            </a:pPr>
            <a:r>
              <a:rPr lang="ar-SA" dirty="0" smtClean="0"/>
              <a:t>معايير متسقة</a:t>
            </a:r>
          </a:p>
          <a:p>
            <a:pPr marL="0" indent="0" algn="r" rtl="1">
              <a:buFont typeface="Arial" panose="020B0604020202020204" pitchFamily="34" charset="0"/>
              <a:buNone/>
            </a:pPr>
            <a:r>
              <a:rPr lang="ar-SA" dirty="0" smtClean="0"/>
              <a:t>يرتكب المدونون البشريون أخطاء عند تصنيف البيانات النصية بسبب التشتيت والتعب والملل، وتخلق الذاتية البشرية معايير غير متسقة. ومن ناحية أخرى، يطبق التعلم الآلي نفس العدسة والمعايير على جميع البيانات والنتائج. بمجرد تدريب نموذج تصنيف النص بشكل صحيح، فإنه يعمل بدقة غير مسبوقة.</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9</a:t>
            </a:fld>
            <a:endParaRPr lang="en-US"/>
          </a:p>
        </p:txBody>
      </p:sp>
    </p:spTree>
    <p:extLst>
      <p:ext uri="{BB962C8B-B14F-4D97-AF65-F5344CB8AC3E}">
        <p14:creationId xmlns:p14="http://schemas.microsoft.com/office/powerpoint/2010/main" val="2665489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gn="r" rtl="1">
              <a:buFont typeface="Arial" panose="020B0604020202020204" pitchFamily="34" charset="0"/>
              <a:buChar char="•"/>
            </a:pPr>
            <a:r>
              <a:rPr lang="ar-SA" dirty="0" smtClean="0"/>
              <a:t>معايير متسقة</a:t>
            </a:r>
          </a:p>
          <a:p>
            <a:pPr marL="0" indent="0" algn="r" rtl="1">
              <a:buFont typeface="Arial" panose="020B0604020202020204" pitchFamily="34" charset="0"/>
              <a:buNone/>
            </a:pPr>
            <a:r>
              <a:rPr lang="ar-SA" dirty="0" smtClean="0"/>
              <a:t>يرتكب المدونون البشريون أخطاء عند تصنيف البيانات النصية بسبب التشتيت والتعب والملل، وتخلق الذاتية البشرية معايير غير متسقة. </a:t>
            </a:r>
            <a:endParaRPr lang="ar-YE" dirty="0" smtClean="0"/>
          </a:p>
          <a:p>
            <a:pPr marL="0" indent="0" algn="r" rtl="1">
              <a:buFont typeface="Arial" panose="020B0604020202020204" pitchFamily="34" charset="0"/>
              <a:buNone/>
            </a:pPr>
            <a:r>
              <a:rPr lang="ar-SA" dirty="0" smtClean="0"/>
              <a:t>من ناحية أخرى، يطبق التعلم الآلي نفس العدسة والمعايير على جميع البيانات والنتائج. </a:t>
            </a:r>
            <a:r>
              <a:rPr lang="ar-YE" dirty="0" smtClean="0"/>
              <a:t>    </a:t>
            </a:r>
            <a:r>
              <a:rPr lang="ar-SA" dirty="0" smtClean="0"/>
              <a:t>بمجرد تدريب نموذج تصنيف النص بشكل صحيح، فإنه يعمل بدقة غير مسبوقة.</a:t>
            </a:r>
            <a:endParaRPr lang="en-US" dirty="0"/>
          </a:p>
        </p:txBody>
      </p:sp>
      <p:sp>
        <p:nvSpPr>
          <p:cNvPr id="4" name="عنصر نائب لرقم الشريحة 3"/>
          <p:cNvSpPr>
            <a:spLocks noGrp="1"/>
          </p:cNvSpPr>
          <p:nvPr>
            <p:ph type="sldNum" sz="quarter" idx="10"/>
          </p:nvPr>
        </p:nvSpPr>
        <p:spPr/>
        <p:txBody>
          <a:bodyPr/>
          <a:lstStyle/>
          <a:p>
            <a:fld id="{06AEB1EC-BC00-4FF6-8D8F-9F8718BF8E8B}" type="slidenum">
              <a:rPr lang="en-US" smtClean="0"/>
              <a:t>10</a:t>
            </a:fld>
            <a:endParaRPr lang="en-US"/>
          </a:p>
        </p:txBody>
      </p:sp>
    </p:spTree>
    <p:extLst>
      <p:ext uri="{BB962C8B-B14F-4D97-AF65-F5344CB8AC3E}">
        <p14:creationId xmlns:p14="http://schemas.microsoft.com/office/powerpoint/2010/main" val="14664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940984E7-1B25-48A0-9800-1B3275FA0672}"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207065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940984E7-1B25-48A0-9800-1B3275FA0672}"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3213944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انقر لتحرير أنماط النص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940984E7-1B25-48A0-9800-1B3275FA0672}"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6074BD-194D-418A-B034-C94C7679E1B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2437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انقر لتحرير أنماط النص الرئيسي</a:t>
            </a:r>
          </a:p>
        </p:txBody>
      </p:sp>
      <p:sp>
        <p:nvSpPr>
          <p:cNvPr id="5" name="Date Placeholder 4"/>
          <p:cNvSpPr>
            <a:spLocks noGrp="1"/>
          </p:cNvSpPr>
          <p:nvPr>
            <p:ph type="dt" sz="half" idx="10"/>
          </p:nvPr>
        </p:nvSpPr>
        <p:spPr/>
        <p:txBody>
          <a:bodyPr/>
          <a:lstStyle/>
          <a:p>
            <a:fld id="{940984E7-1B25-48A0-9800-1B3275FA0672}"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2213289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انقر لتحرير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انقر لتحرير أنماط النص الرئيسي</a:t>
            </a:r>
          </a:p>
        </p:txBody>
      </p:sp>
      <p:sp>
        <p:nvSpPr>
          <p:cNvPr id="5" name="Date Placeholder 4"/>
          <p:cNvSpPr>
            <a:spLocks noGrp="1"/>
          </p:cNvSpPr>
          <p:nvPr>
            <p:ph type="dt" sz="half" idx="10"/>
          </p:nvPr>
        </p:nvSpPr>
        <p:spPr/>
        <p:txBody>
          <a:bodyPr/>
          <a:lstStyle/>
          <a:p>
            <a:fld id="{940984E7-1B25-48A0-9800-1B3275FA0672}"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6074BD-194D-418A-B034-C94C7679E1B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8344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انقر لتحرير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انقر لتحرير أنماط النص الرئيسي</a:t>
            </a:r>
          </a:p>
        </p:txBody>
      </p:sp>
      <p:sp>
        <p:nvSpPr>
          <p:cNvPr id="5" name="Date Placeholder 4"/>
          <p:cNvSpPr>
            <a:spLocks noGrp="1"/>
          </p:cNvSpPr>
          <p:nvPr>
            <p:ph type="dt" sz="half" idx="10"/>
          </p:nvPr>
        </p:nvSpPr>
        <p:spPr/>
        <p:txBody>
          <a:bodyPr/>
          <a:lstStyle/>
          <a:p>
            <a:fld id="{940984E7-1B25-48A0-9800-1B3275FA0672}"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398935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940984E7-1B25-48A0-9800-1B3275FA0672}"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4071914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940984E7-1B25-48A0-9800-1B3275FA0672}"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49234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940984E7-1B25-48A0-9800-1B3275FA0672}"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304674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940984E7-1B25-48A0-9800-1B3275FA0672}"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9952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940984E7-1B25-48A0-9800-1B3275FA0672}"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280662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940984E7-1B25-48A0-9800-1B3275FA0672}" type="datetimeFigureOut">
              <a:rPr lang="en-US" smtClean="0"/>
              <a:t>11/11/2023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114365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940984E7-1B25-48A0-9800-1B3275FA0672}" type="datetimeFigureOut">
              <a:rPr lang="en-US" smtClean="0"/>
              <a:t>11/11/2023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115409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984E7-1B25-48A0-9800-1B3275FA0672}" type="datetimeFigureOut">
              <a:rPr lang="en-US" smtClean="0"/>
              <a:t>11/11/2023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270981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940984E7-1B25-48A0-9800-1B3275FA0672}"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385913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940984E7-1B25-48A0-9800-1B3275FA0672}"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6074BD-194D-418A-B034-C94C7679E1BF}" type="slidenum">
              <a:rPr lang="en-US" smtClean="0"/>
              <a:t>‹#›</a:t>
            </a:fld>
            <a:endParaRPr lang="en-US"/>
          </a:p>
        </p:txBody>
      </p:sp>
    </p:spTree>
    <p:extLst>
      <p:ext uri="{BB962C8B-B14F-4D97-AF65-F5344CB8AC3E}">
        <p14:creationId xmlns:p14="http://schemas.microsoft.com/office/powerpoint/2010/main" val="68824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0984E7-1B25-48A0-9800-1B3275FA0672}" type="datetimeFigureOut">
              <a:rPr lang="en-US" smtClean="0"/>
              <a:t>11/11/2023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6074BD-194D-418A-B034-C94C7679E1BF}" type="slidenum">
              <a:rPr lang="en-US" smtClean="0"/>
              <a:t>‹#›</a:t>
            </a:fld>
            <a:endParaRPr lang="en-US"/>
          </a:p>
        </p:txBody>
      </p:sp>
    </p:spTree>
    <p:extLst>
      <p:ext uri="{BB962C8B-B14F-4D97-AF65-F5344CB8AC3E}">
        <p14:creationId xmlns:p14="http://schemas.microsoft.com/office/powerpoint/2010/main" val="38415417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onkeylearn.com/blog/nlp-a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hyperlink" Target="https://monkeylearn.com/blog/classification-algorithm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monkeylearn.com/text-classification/" TargetMode="External"/><Relationship Id="rId4" Type="http://schemas.openxmlformats.org/officeDocument/2006/relationships/hyperlink" Target="https://monkeylearn.com/text-classification-naive-bay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onkeylearn.com/text-classification-support-vector-machines-sv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onkeylearn.com/text-classification-support-vector-machines-sv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dair-ai/deep-learning-for-nlp-an-overview-of-recent-trends-d0d8f40a776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machinelearningmastery.com/crash-course-recurrent-neural-networks-deep-learning/" TargetMode="External"/><Relationship Id="rId4" Type="http://schemas.openxmlformats.org/officeDocument/2006/relationships/hyperlink" Target="https://machinelearningmastery.com/crash-course-convolutional-neural-network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monkeylearn.com/blog/open-ended-ques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monkeylearn.com/sentiment-analysis/" TargetMode="External"/><Relationship Id="rId4" Type="http://schemas.openxmlformats.org/officeDocument/2006/relationships/hyperlink" Target="https://monkeylearn.com/blog/brand-sentime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onkeylearn.com/text-classifier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blogs/watson/2016/05/biggest-data-challenges-might-not-even-know/"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monkeylearn.com/unstructured-dat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onkeylearn.com/surve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2" name="مربع نص 1">
            <a:extLst>
              <a:ext uri="{FF2B5EF4-FFF2-40B4-BE49-F238E27FC236}">
                <a16:creationId xmlns="" xmlns:a16="http://schemas.microsoft.com/office/drawing/2014/main" id="{80B217C6-F65E-8039-AB56-B22BC698D019}"/>
              </a:ext>
            </a:extLst>
          </p:cNvPr>
          <p:cNvSpPr txBox="1"/>
          <p:nvPr/>
        </p:nvSpPr>
        <p:spPr>
          <a:xfrm>
            <a:off x="4391886" y="4657029"/>
            <a:ext cx="4439816" cy="480131"/>
          </a:xfrm>
          <a:prstGeom prst="rect">
            <a:avLst/>
          </a:prstGeom>
          <a:noFill/>
        </p:spPr>
        <p:txBody>
          <a:bodyPr wrap="square" rtlCol="1">
            <a:spAutoFit/>
          </a:bodyPr>
          <a:lstStyle/>
          <a:p>
            <a:pPr algn="ctr" defTabSz="914400">
              <a:lnSpc>
                <a:spcPct val="90000"/>
              </a:lnSpc>
              <a:spcBef>
                <a:spcPct val="0"/>
              </a:spcBef>
            </a:pPr>
            <a:r>
              <a:rPr lang="en-US" sz="2800" cap="all" dirty="0" smtClean="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Hezam </a:t>
            </a:r>
            <a:r>
              <a:rPr lang="en-US" sz="2800" cap="all"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Gawbah</a:t>
            </a:r>
            <a:r>
              <a:rPr lang="en-US" sz="2800" cap="all" dirty="0">
                <a:ln w="0"/>
                <a:effectLst>
                  <a:reflection blurRad="6350" stA="53000" endA="300" endPos="35500" dir="5400000" sy="-90000" algn="bl" rotWithShape="0"/>
                </a:effectLst>
                <a:latin typeface="Arial Black" panose="020B0A04020102020204" pitchFamily="34" charset="0"/>
                <a:ea typeface="+mj-ea"/>
                <a:cs typeface="+mj-cs"/>
              </a:rPr>
              <a:t>.</a:t>
            </a:r>
            <a:endParaRPr lang="ar-SA" sz="2800" cap="all" dirty="0">
              <a:ln w="0"/>
              <a:effectLst>
                <a:reflection blurRad="6350" stA="53000" endA="300" endPos="35500" dir="5400000" sy="-90000" algn="bl" rotWithShape="0"/>
              </a:effectLst>
              <a:latin typeface="Arial Black" panose="020B0A04020102020204" pitchFamily="34" charset="0"/>
              <a:ea typeface="+mj-ea"/>
              <a:cs typeface="+mj-cs"/>
            </a:endParaRPr>
          </a:p>
        </p:txBody>
      </p:sp>
      <p:sp>
        <p:nvSpPr>
          <p:cNvPr id="4" name="مربع نص 3"/>
          <p:cNvSpPr txBox="1"/>
          <p:nvPr/>
        </p:nvSpPr>
        <p:spPr>
          <a:xfrm>
            <a:off x="205647" y="2666080"/>
            <a:ext cx="11986353" cy="923330"/>
          </a:xfrm>
          <a:prstGeom prst="rect">
            <a:avLst/>
          </a:prstGeom>
          <a:noFill/>
        </p:spPr>
        <p:txBody>
          <a:bodyPr wrap="square" rtlCol="0">
            <a:spAutoFit/>
          </a:bodyPr>
          <a:lstStyle/>
          <a:p>
            <a:pPr algn="ctr">
              <a:lnSpc>
                <a:spcPct val="90000"/>
              </a:lnSpc>
              <a:spcBef>
                <a:spcPct val="0"/>
              </a:spcBef>
            </a:pPr>
            <a:r>
              <a:rPr lang="en-US" sz="6000" cap="all" dirty="0" smtClean="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Text Classification</a:t>
            </a:r>
            <a:endParaRPr lang="en-US" sz="6000" cap="all"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endParaRPr>
          </a:p>
        </p:txBody>
      </p:sp>
    </p:spTree>
    <p:extLst>
      <p:ext uri="{BB962C8B-B14F-4D97-AF65-F5344CB8AC3E}">
        <p14:creationId xmlns:p14="http://schemas.microsoft.com/office/powerpoint/2010/main" val="3900326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Why is Text Classification Important?</a:t>
            </a:r>
          </a:p>
        </p:txBody>
      </p:sp>
      <p:sp>
        <p:nvSpPr>
          <p:cNvPr id="3" name="عنصر نائب للمحتوى 2"/>
          <p:cNvSpPr>
            <a:spLocks noGrp="1"/>
          </p:cNvSpPr>
          <p:nvPr>
            <p:ph idx="1"/>
          </p:nvPr>
        </p:nvSpPr>
        <p:spPr>
          <a:xfrm>
            <a:off x="1453416" y="1347884"/>
            <a:ext cx="9887567" cy="5093388"/>
          </a:xfrm>
        </p:spPr>
        <p:txBody>
          <a:bodyPr>
            <a:noAutofit/>
          </a:bodyPr>
          <a:lstStyle/>
          <a:p>
            <a:pPr algn="just"/>
            <a:r>
              <a:rPr lang="en-US" sz="2400" b="1" dirty="0" smtClean="0">
                <a:solidFill>
                  <a:schemeClr val="tx1"/>
                </a:solidFill>
                <a:latin typeface="Arial" panose="020B0604020202020204" pitchFamily="34" charset="0"/>
                <a:cs typeface="Arial" panose="020B0604020202020204" pitchFamily="34" charset="0"/>
              </a:rPr>
              <a:t>Consistent </a:t>
            </a:r>
            <a:r>
              <a:rPr lang="en-US" sz="2400" b="1" dirty="0">
                <a:solidFill>
                  <a:schemeClr val="tx1"/>
                </a:solidFill>
                <a:latin typeface="Arial" panose="020B0604020202020204" pitchFamily="34" charset="0"/>
                <a:cs typeface="Arial" panose="020B0604020202020204" pitchFamily="34" charset="0"/>
              </a:rPr>
              <a:t>criteria</a:t>
            </a:r>
          </a:p>
          <a:p>
            <a:pPr marL="0" indent="0" algn="just">
              <a:buNone/>
            </a:pPr>
            <a:r>
              <a:rPr lang="en-US" sz="2400" dirty="0">
                <a:solidFill>
                  <a:schemeClr val="tx1"/>
                </a:solidFill>
                <a:latin typeface="Arial" panose="020B0604020202020204" pitchFamily="34" charset="0"/>
                <a:cs typeface="Arial" panose="020B0604020202020204" pitchFamily="34" charset="0"/>
              </a:rPr>
              <a:t>Human annotators </a:t>
            </a:r>
            <a:r>
              <a:rPr lang="en-US" sz="2400" dirty="0">
                <a:solidFill>
                  <a:srgbClr val="FF0000"/>
                </a:solidFill>
                <a:latin typeface="Arial" panose="020B0604020202020204" pitchFamily="34" charset="0"/>
                <a:cs typeface="Arial" panose="020B0604020202020204" pitchFamily="34" charset="0"/>
              </a:rPr>
              <a:t>make mistakes </a:t>
            </a:r>
            <a:r>
              <a:rPr lang="en-US" sz="2400" dirty="0">
                <a:solidFill>
                  <a:schemeClr val="tx1"/>
                </a:solidFill>
                <a:latin typeface="Arial" panose="020B0604020202020204" pitchFamily="34" charset="0"/>
                <a:cs typeface="Arial" panose="020B0604020202020204" pitchFamily="34" charset="0"/>
              </a:rPr>
              <a:t>when classifying text data due to distractions, fatigue, and boredom, and human subjectivity creates inconsistent criteria. </a:t>
            </a:r>
            <a:endParaRPr lang="ar-YE" sz="2400" dirty="0" smtClean="0">
              <a:solidFill>
                <a:schemeClr val="tx1"/>
              </a:solidFill>
              <a:latin typeface="Arial" panose="020B0604020202020204" pitchFamily="34" charset="0"/>
              <a:cs typeface="Arial" panose="020B0604020202020204" pitchFamily="34" charset="0"/>
            </a:endParaRPr>
          </a:p>
          <a:p>
            <a:pPr marL="0" indent="0" algn="just">
              <a:buNone/>
            </a:pPr>
            <a:r>
              <a:rPr lang="en-US" sz="2400" dirty="0" smtClean="0">
                <a:solidFill>
                  <a:schemeClr val="tx1"/>
                </a:solidFill>
                <a:latin typeface="Arial" panose="020B0604020202020204" pitchFamily="34" charset="0"/>
                <a:cs typeface="Arial" panose="020B0604020202020204" pitchFamily="34" charset="0"/>
              </a:rPr>
              <a:t>Machine </a:t>
            </a:r>
            <a:r>
              <a:rPr lang="en-US" sz="2400" dirty="0">
                <a:solidFill>
                  <a:schemeClr val="tx1"/>
                </a:solidFill>
                <a:latin typeface="Arial" panose="020B0604020202020204" pitchFamily="34" charset="0"/>
                <a:cs typeface="Arial" panose="020B0604020202020204" pitchFamily="34" charset="0"/>
              </a:rPr>
              <a:t>learning, on the other hand, applies the same lens and criteria to all data and </a:t>
            </a:r>
            <a:r>
              <a:rPr lang="en-US" sz="2400" dirty="0" smtClean="0">
                <a:solidFill>
                  <a:schemeClr val="tx1"/>
                </a:solidFill>
                <a:latin typeface="Arial" panose="020B0604020202020204" pitchFamily="34" charset="0"/>
                <a:cs typeface="Arial" panose="020B0604020202020204" pitchFamily="34" charset="0"/>
              </a:rPr>
              <a:t>results.</a:t>
            </a:r>
            <a:r>
              <a:rPr lang="ar-YE" sz="2400" dirty="0" smtClean="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Once </a:t>
            </a:r>
            <a:r>
              <a:rPr lang="en-US" sz="2400" dirty="0">
                <a:solidFill>
                  <a:schemeClr val="tx1"/>
                </a:solidFill>
                <a:latin typeface="Arial" panose="020B0604020202020204" pitchFamily="34" charset="0"/>
                <a:cs typeface="Arial" panose="020B0604020202020204" pitchFamily="34" charset="0"/>
              </a:rPr>
              <a:t>a text classification model is properly trained it performs with unsurpassed accuracy.</a:t>
            </a:r>
          </a:p>
        </p:txBody>
      </p:sp>
    </p:spTree>
    <p:extLst>
      <p:ext uri="{BB962C8B-B14F-4D97-AF65-F5344CB8AC3E}">
        <p14:creationId xmlns:p14="http://schemas.microsoft.com/office/powerpoint/2010/main" val="3648720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How Does Text Classification Work?</a:t>
            </a:r>
          </a:p>
        </p:txBody>
      </p:sp>
      <p:sp>
        <p:nvSpPr>
          <p:cNvPr id="3" name="عنصر نائب للمحتوى 2"/>
          <p:cNvSpPr>
            <a:spLocks noGrp="1"/>
          </p:cNvSpPr>
          <p:nvPr>
            <p:ph idx="1"/>
          </p:nvPr>
        </p:nvSpPr>
        <p:spPr>
          <a:xfrm>
            <a:off x="1453416" y="1347884"/>
            <a:ext cx="9887567" cy="5093388"/>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You can perform text classification in two ways: </a:t>
            </a:r>
            <a:r>
              <a:rPr lang="en-US" sz="2400" dirty="0">
                <a:solidFill>
                  <a:srgbClr val="FF0000"/>
                </a:solidFill>
                <a:latin typeface="Arial" panose="020B0604020202020204" pitchFamily="34" charset="0"/>
                <a:cs typeface="Arial" panose="020B0604020202020204" pitchFamily="34" charset="0"/>
              </a:rPr>
              <a:t>manual</a:t>
            </a:r>
            <a:r>
              <a:rPr lang="en-US" sz="2400" dirty="0">
                <a:solidFill>
                  <a:schemeClr val="tx1"/>
                </a:solidFill>
                <a:latin typeface="Arial" panose="020B0604020202020204" pitchFamily="34" charset="0"/>
                <a:cs typeface="Arial" panose="020B0604020202020204" pitchFamily="34" charset="0"/>
              </a:rPr>
              <a:t> or </a:t>
            </a:r>
            <a:r>
              <a:rPr lang="en-US" sz="2400" dirty="0">
                <a:solidFill>
                  <a:srgbClr val="FF0000"/>
                </a:solidFill>
                <a:latin typeface="Arial" panose="020B0604020202020204" pitchFamily="34" charset="0"/>
                <a:cs typeface="Arial" panose="020B0604020202020204" pitchFamily="34" charset="0"/>
              </a:rPr>
              <a:t>automatic</a:t>
            </a:r>
            <a:r>
              <a:rPr lang="en-US" sz="2400" dirty="0">
                <a:solidFill>
                  <a:schemeClr val="tx1"/>
                </a:solidFill>
                <a:latin typeface="Arial" panose="020B0604020202020204" pitchFamily="34" charset="0"/>
                <a:cs typeface="Arial" panose="020B0604020202020204" pitchFamily="34" charset="0"/>
              </a:rPr>
              <a:t>.</a:t>
            </a:r>
          </a:p>
          <a:p>
            <a:pPr algn="just"/>
            <a:r>
              <a:rPr lang="en-US" sz="2400" dirty="0">
                <a:solidFill>
                  <a:schemeClr val="tx1"/>
                </a:solidFill>
                <a:latin typeface="Arial" panose="020B0604020202020204" pitchFamily="34" charset="0"/>
                <a:cs typeface="Arial" panose="020B0604020202020204" pitchFamily="34" charset="0"/>
              </a:rPr>
              <a:t>Manual text classification involves a human annotator, who interprets the content of text and categorizes it accordingly. This method can deliver good results but it’s </a:t>
            </a:r>
            <a:r>
              <a:rPr lang="en-US" sz="2400" dirty="0">
                <a:solidFill>
                  <a:srgbClr val="FF0000"/>
                </a:solidFill>
                <a:latin typeface="Arial" panose="020B0604020202020204" pitchFamily="34" charset="0"/>
                <a:cs typeface="Arial" panose="020B0604020202020204" pitchFamily="34" charset="0"/>
              </a:rPr>
              <a:t>time-consuming</a:t>
            </a:r>
            <a:r>
              <a:rPr lang="en-US" sz="2400" dirty="0">
                <a:solidFill>
                  <a:schemeClr val="tx1"/>
                </a:solidFill>
                <a:latin typeface="Arial" panose="020B0604020202020204" pitchFamily="34" charset="0"/>
                <a:cs typeface="Arial" panose="020B0604020202020204" pitchFamily="34" charset="0"/>
              </a:rPr>
              <a:t> and </a:t>
            </a:r>
            <a:r>
              <a:rPr lang="en-US" sz="2400" dirty="0">
                <a:solidFill>
                  <a:srgbClr val="FF0000"/>
                </a:solidFill>
                <a:latin typeface="Arial" panose="020B0604020202020204" pitchFamily="34" charset="0"/>
                <a:cs typeface="Arial" panose="020B0604020202020204" pitchFamily="34" charset="0"/>
              </a:rPr>
              <a:t>expensive</a:t>
            </a:r>
            <a:r>
              <a:rPr lang="en-US" sz="2400" dirty="0">
                <a:solidFill>
                  <a:schemeClr val="tx1"/>
                </a:solidFill>
                <a:latin typeface="Arial" panose="020B0604020202020204" pitchFamily="34" charset="0"/>
                <a:cs typeface="Arial" panose="020B0604020202020204" pitchFamily="34" charset="0"/>
              </a:rPr>
              <a:t>.</a:t>
            </a:r>
          </a:p>
          <a:p>
            <a:pPr algn="just"/>
            <a:r>
              <a:rPr lang="en-US" sz="2400" dirty="0">
                <a:solidFill>
                  <a:schemeClr val="tx1"/>
                </a:solidFill>
                <a:latin typeface="Arial" panose="020B0604020202020204" pitchFamily="34" charset="0"/>
                <a:cs typeface="Arial" panose="020B0604020202020204" pitchFamily="34" charset="0"/>
              </a:rPr>
              <a:t>Automatic text classification applies machine learning, </a:t>
            </a:r>
            <a:r>
              <a:rPr lang="en-US" sz="2400" dirty="0">
                <a:solidFill>
                  <a:schemeClr val="tx1"/>
                </a:solidFill>
                <a:latin typeface="Arial" panose="020B0604020202020204" pitchFamily="34" charset="0"/>
                <a:cs typeface="Arial" panose="020B0604020202020204" pitchFamily="34" charset="0"/>
                <a:hlinkClick r:id="rId3"/>
              </a:rPr>
              <a:t>natural language processing (NLP), and other AI-guided techniques</a:t>
            </a:r>
            <a:r>
              <a:rPr lang="en-US" sz="2400" dirty="0">
                <a:solidFill>
                  <a:schemeClr val="tx1"/>
                </a:solidFill>
                <a:latin typeface="Arial" panose="020B0604020202020204" pitchFamily="34" charset="0"/>
                <a:cs typeface="Arial" panose="020B0604020202020204" pitchFamily="34" charset="0"/>
              </a:rPr>
              <a:t> to automatically classify text in a faster, more cost-effective, and more accurate manner.</a:t>
            </a:r>
          </a:p>
        </p:txBody>
      </p:sp>
    </p:spTree>
    <p:extLst>
      <p:ext uri="{BB962C8B-B14F-4D97-AF65-F5344CB8AC3E}">
        <p14:creationId xmlns:p14="http://schemas.microsoft.com/office/powerpoint/2010/main" val="4212950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How Does Text Classification Work?</a:t>
            </a:r>
          </a:p>
        </p:txBody>
      </p:sp>
      <p:sp>
        <p:nvSpPr>
          <p:cNvPr id="3" name="عنصر نائب للمحتوى 2"/>
          <p:cNvSpPr>
            <a:spLocks noGrp="1"/>
          </p:cNvSpPr>
          <p:nvPr>
            <p:ph idx="1"/>
          </p:nvPr>
        </p:nvSpPr>
        <p:spPr>
          <a:xfrm>
            <a:off x="1453416" y="1347884"/>
            <a:ext cx="9887567" cy="5093388"/>
          </a:xfrm>
        </p:spPr>
        <p:txBody>
          <a:bodyPr>
            <a:noAutofit/>
          </a:bodyPr>
          <a:lstStyle/>
          <a:p>
            <a:r>
              <a:rPr lang="en-US" sz="2400" dirty="0">
                <a:solidFill>
                  <a:schemeClr val="tx1"/>
                </a:solidFill>
                <a:latin typeface="Arial" panose="020B0604020202020204" pitchFamily="34" charset="0"/>
                <a:cs typeface="Arial" panose="020B0604020202020204" pitchFamily="34" charset="0"/>
              </a:rPr>
              <a:t>In this guide, we’re going to focus on automatic text classification.</a:t>
            </a:r>
          </a:p>
          <a:p>
            <a:r>
              <a:rPr lang="en-US" sz="2400" dirty="0">
                <a:solidFill>
                  <a:schemeClr val="tx1"/>
                </a:solidFill>
                <a:latin typeface="Arial" panose="020B0604020202020204" pitchFamily="34" charset="0"/>
                <a:cs typeface="Arial" panose="020B0604020202020204" pitchFamily="34" charset="0"/>
              </a:rPr>
              <a:t>There are many approaches to automatic text classification, but they all fall under three types of systems:</a:t>
            </a:r>
          </a:p>
          <a:p>
            <a:pPr marL="742950" lvl="2" indent="-342900"/>
            <a:r>
              <a:rPr lang="en-US" sz="2200" dirty="0">
                <a:solidFill>
                  <a:schemeClr val="tx1"/>
                </a:solidFill>
                <a:latin typeface="Arial" panose="020B0604020202020204" pitchFamily="34" charset="0"/>
                <a:cs typeface="Arial" panose="020B0604020202020204" pitchFamily="34" charset="0"/>
              </a:rPr>
              <a:t>Rule-based systems</a:t>
            </a:r>
          </a:p>
          <a:p>
            <a:pPr marL="742950" lvl="2" indent="-342900"/>
            <a:r>
              <a:rPr lang="en-US" sz="2200" dirty="0">
                <a:solidFill>
                  <a:schemeClr val="tx1"/>
                </a:solidFill>
                <a:latin typeface="Arial" panose="020B0604020202020204" pitchFamily="34" charset="0"/>
                <a:cs typeface="Arial" panose="020B0604020202020204" pitchFamily="34" charset="0"/>
              </a:rPr>
              <a:t>Machine learning-based systems</a:t>
            </a:r>
          </a:p>
          <a:p>
            <a:pPr marL="742950" lvl="2" indent="-342900"/>
            <a:r>
              <a:rPr lang="en-US" sz="2200" dirty="0">
                <a:solidFill>
                  <a:schemeClr val="tx1"/>
                </a:solidFill>
                <a:latin typeface="Arial" panose="020B0604020202020204" pitchFamily="34" charset="0"/>
                <a:cs typeface="Arial" panose="020B0604020202020204" pitchFamily="34" charset="0"/>
              </a:rPr>
              <a:t>Hybrid systems</a:t>
            </a:r>
          </a:p>
        </p:txBody>
      </p:sp>
    </p:spTree>
    <p:extLst>
      <p:ext uri="{BB962C8B-B14F-4D97-AF65-F5344CB8AC3E}">
        <p14:creationId xmlns:p14="http://schemas.microsoft.com/office/powerpoint/2010/main" val="3520003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Rule-based systems</a:t>
            </a:r>
          </a:p>
        </p:txBody>
      </p:sp>
      <p:sp>
        <p:nvSpPr>
          <p:cNvPr id="3" name="عنصر نائب للمحتوى 2"/>
          <p:cNvSpPr>
            <a:spLocks noGrp="1"/>
          </p:cNvSpPr>
          <p:nvPr>
            <p:ph idx="1"/>
          </p:nvPr>
        </p:nvSpPr>
        <p:spPr>
          <a:xfrm>
            <a:off x="1453416" y="1347884"/>
            <a:ext cx="9887567" cy="5093388"/>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Rule-based approaches classify text into organized groups by using a set of handcrafted linguistic rules. These rules instruct the system to use semantically relevant elements of a text to identify relevant categories based on its content. Each rule consists of an antecedent or pattern and a predicted category.</a:t>
            </a:r>
          </a:p>
          <a:p>
            <a:pPr algn="just"/>
            <a:r>
              <a:rPr lang="en-US" sz="2400" dirty="0">
                <a:solidFill>
                  <a:schemeClr val="tx1"/>
                </a:solidFill>
                <a:latin typeface="Arial" panose="020B0604020202020204" pitchFamily="34" charset="0"/>
                <a:cs typeface="Arial" panose="020B0604020202020204" pitchFamily="34" charset="0"/>
              </a:rPr>
              <a:t>Say that you want to classify news articles into two groups: Sports and Politics. First, you’ll need to define two lists of words that characterize each group (e.g., words related to sports such as football, basketball, LeBron James, etc., and words related to politics, such as Donald Trump, Hillary Clinton, Putin, etc</a:t>
            </a:r>
            <a:r>
              <a:rPr lang="en-US" sz="2400" dirty="0" smtClean="0">
                <a:solidFill>
                  <a:schemeClr val="tx1"/>
                </a:solidFill>
                <a:latin typeface="Arial" panose="020B0604020202020204" pitchFamily="34" charset="0"/>
                <a:cs typeface="Arial" panose="020B0604020202020204" pitchFamily="34" charset="0"/>
              </a:rPr>
              <a:t>.).</a:t>
            </a:r>
            <a:endParaRPr lang="ar-YE" sz="2400" dirty="0" smtClean="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0407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Rule-based systems</a:t>
            </a:r>
          </a:p>
        </p:txBody>
      </p:sp>
      <p:sp>
        <p:nvSpPr>
          <p:cNvPr id="3" name="عنصر نائب للمحتوى 2"/>
          <p:cNvSpPr>
            <a:spLocks noGrp="1"/>
          </p:cNvSpPr>
          <p:nvPr>
            <p:ph idx="1"/>
          </p:nvPr>
        </p:nvSpPr>
        <p:spPr>
          <a:xfrm>
            <a:off x="1453416" y="1347884"/>
            <a:ext cx="9887567" cy="5093388"/>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Next, when you want to classify a new incoming text, you’ll need to count the number of sport-related words that appear in the text and do the same for politics-related words. If the number of sports-related word appearances is greater than the politics-related word count, then the text is classified as Sports and vice versa</a:t>
            </a:r>
            <a:r>
              <a:rPr lang="en-US" sz="2400" dirty="0" smtClean="0">
                <a:solidFill>
                  <a:schemeClr val="tx1"/>
                </a:solidFill>
                <a:latin typeface="Arial" panose="020B0604020202020204" pitchFamily="34" charset="0"/>
                <a:cs typeface="Arial" panose="020B0604020202020204" pitchFamily="34" charset="0"/>
              </a:rPr>
              <a:t>.</a:t>
            </a:r>
            <a:endParaRPr lang="ar-YE" sz="2400" dirty="0" smtClean="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Rule-based systems are human comprehensible and can be improved over time. But this approach has some disadvantages. For starters, these systems require deep knowledge of the domain. They are also time-consuming, since generating rules for a complex system can be quite challenging and usually requires a lot of analysis and testing. Rule-based systems are also difficult to maintain and don’t scale well given that adding new rules can affect the results of the pre-existing rules.</a:t>
            </a:r>
          </a:p>
        </p:txBody>
      </p:sp>
    </p:spTree>
    <p:extLst>
      <p:ext uri="{BB962C8B-B14F-4D97-AF65-F5344CB8AC3E}">
        <p14:creationId xmlns:p14="http://schemas.microsoft.com/office/powerpoint/2010/main" val="1062058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Machine learning based systems</a:t>
            </a:r>
          </a:p>
        </p:txBody>
      </p:sp>
      <p:sp>
        <p:nvSpPr>
          <p:cNvPr id="3" name="عنصر نائب للمحتوى 2"/>
          <p:cNvSpPr>
            <a:spLocks noGrp="1"/>
          </p:cNvSpPr>
          <p:nvPr>
            <p:ph idx="1"/>
          </p:nvPr>
        </p:nvSpPr>
        <p:spPr>
          <a:xfrm>
            <a:off x="1453416" y="1347884"/>
            <a:ext cx="9887567" cy="5093388"/>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Instead of relying on manually crafted rules, machine learning text classification learns to make classifications based on past observations. By using pre-labeled examples as training data, machine learning algorithms can learn the different associations between pieces of text, and that a particular output (i.e., tags) is expected for a particular input (i.e., text). A “tag” is the pre-determined classification or category that any given text could fall into</a:t>
            </a:r>
            <a:r>
              <a:rPr lang="en-US" sz="2400" dirty="0" smtClean="0">
                <a:solidFill>
                  <a:schemeClr val="tx1"/>
                </a:solidFill>
                <a:latin typeface="Arial" panose="020B0604020202020204" pitchFamily="34" charset="0"/>
                <a:cs typeface="Arial" panose="020B0604020202020204" pitchFamily="34" charset="0"/>
              </a:rPr>
              <a:t>.</a:t>
            </a:r>
            <a:r>
              <a:rPr lang="en-US" sz="2400" dirty="0"/>
              <a:t> </a:t>
            </a:r>
            <a:endParaRPr lang="ar-YE" sz="2400" dirty="0" smtClean="0"/>
          </a:p>
          <a:p>
            <a:pPr algn="just"/>
            <a:r>
              <a:rPr lang="en-US" sz="2400" dirty="0">
                <a:solidFill>
                  <a:schemeClr val="tx1"/>
                </a:solidFill>
                <a:latin typeface="Arial" panose="020B0604020202020204" pitchFamily="34" charset="0"/>
                <a:cs typeface="Arial" panose="020B0604020202020204" pitchFamily="34" charset="0"/>
              </a:rPr>
              <a:t>Then, the machine learning algorithm is fed with training data that consists of pairs of feature sets (vectors for each text example) and tags (e.g. sports, politics) to produce a classification model.</a:t>
            </a:r>
            <a:endParaRPr lang="ar-YE"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Once it’s trained with enough training samples, the machine learning model can begin to make accurate predictions.</a:t>
            </a:r>
          </a:p>
        </p:txBody>
      </p:sp>
    </p:spTree>
    <p:extLst>
      <p:ext uri="{BB962C8B-B14F-4D97-AF65-F5344CB8AC3E}">
        <p14:creationId xmlns:p14="http://schemas.microsoft.com/office/powerpoint/2010/main" val="249296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Machine learning based systems</a:t>
            </a:r>
          </a:p>
        </p:txBody>
      </p:sp>
      <p:pic>
        <p:nvPicPr>
          <p:cNvPr id="5" name="صورة 4"/>
          <p:cNvPicPr>
            <a:picLocks noChangeAspect="1"/>
          </p:cNvPicPr>
          <p:nvPr/>
        </p:nvPicPr>
        <p:blipFill>
          <a:blip r:embed="rId3">
            <a:grayscl/>
          </a:blip>
          <a:stretch>
            <a:fillRect/>
          </a:stretch>
        </p:blipFill>
        <p:spPr>
          <a:xfrm>
            <a:off x="2141977" y="1363472"/>
            <a:ext cx="8172450" cy="2812896"/>
          </a:xfrm>
          <a:prstGeom prst="rect">
            <a:avLst/>
          </a:prstGeom>
        </p:spPr>
      </p:pic>
      <p:pic>
        <p:nvPicPr>
          <p:cNvPr id="6" name="صورة 5"/>
          <p:cNvPicPr>
            <a:picLocks noChangeAspect="1"/>
          </p:cNvPicPr>
          <p:nvPr/>
        </p:nvPicPr>
        <p:blipFill>
          <a:blip r:embed="rId4">
            <a:grayscl/>
          </a:blip>
          <a:stretch>
            <a:fillRect/>
          </a:stretch>
        </p:blipFill>
        <p:spPr>
          <a:xfrm>
            <a:off x="2141977" y="4176368"/>
            <a:ext cx="8172450" cy="2583455"/>
          </a:xfrm>
          <a:prstGeom prst="rect">
            <a:avLst/>
          </a:prstGeom>
        </p:spPr>
      </p:pic>
      <p:pic>
        <p:nvPicPr>
          <p:cNvPr id="7" name="صورة 6"/>
          <p:cNvPicPr>
            <a:picLocks noChangeAspect="1"/>
          </p:cNvPicPr>
          <p:nvPr/>
        </p:nvPicPr>
        <p:blipFill>
          <a:blip r:embed="rId5">
            <a:grayscl/>
          </a:blip>
          <a:stretch>
            <a:fillRect/>
          </a:stretch>
        </p:blipFill>
        <p:spPr>
          <a:xfrm>
            <a:off x="2141977" y="6464548"/>
            <a:ext cx="1790700" cy="295275"/>
          </a:xfrm>
          <a:prstGeom prst="rect">
            <a:avLst/>
          </a:prstGeom>
        </p:spPr>
      </p:pic>
      <p:sp>
        <p:nvSpPr>
          <p:cNvPr id="8" name="مستطيل 7"/>
          <p:cNvSpPr/>
          <p:nvPr/>
        </p:nvSpPr>
        <p:spPr>
          <a:xfrm>
            <a:off x="4861481" y="6464548"/>
            <a:ext cx="2733441" cy="276999"/>
          </a:xfrm>
          <a:prstGeom prst="rect">
            <a:avLst/>
          </a:prstGeom>
        </p:spPr>
        <p:txBody>
          <a:bodyPr wrap="none">
            <a:spAutoFit/>
          </a:bodyPr>
          <a:lstStyle/>
          <a:p>
            <a:pPr marL="455295" indent="-226695" algn="ctr">
              <a:spcAft>
                <a:spcPts val="50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Fig.3. </a:t>
            </a:r>
            <a:r>
              <a:rPr lang="en-US" sz="1200" dirty="0">
                <a:latin typeface="Times New Roman" panose="02020603050405020304" pitchFamily="18" charset="0"/>
                <a:ea typeface="Calibri" panose="020F0502020204030204" pitchFamily="34" charset="0"/>
                <a:cs typeface="Arial" panose="020B0604020202020204" pitchFamily="34" charset="0"/>
              </a:rPr>
              <a:t>Classification General Phases.</a:t>
            </a:r>
          </a:p>
        </p:txBody>
      </p:sp>
    </p:spTree>
    <p:extLst>
      <p:ext uri="{BB962C8B-B14F-4D97-AF65-F5344CB8AC3E}">
        <p14:creationId xmlns:p14="http://schemas.microsoft.com/office/powerpoint/2010/main" val="1963608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3" y="354950"/>
            <a:ext cx="9781690" cy="992934"/>
          </a:xfrm>
        </p:spPr>
        <p:txBody>
          <a:bodyPr>
            <a:noAutofit/>
          </a:bodyPr>
          <a:lstStyle/>
          <a:p>
            <a:pPr algn="ctr"/>
            <a:r>
              <a:rPr lang="en-US" b="1" dirty="0" smtClean="0"/>
              <a:t>Text </a:t>
            </a:r>
            <a:r>
              <a:rPr lang="en-US" b="1" dirty="0"/>
              <a:t>Classification Algorithms</a:t>
            </a:r>
          </a:p>
        </p:txBody>
      </p:sp>
      <p:sp>
        <p:nvSpPr>
          <p:cNvPr id="3" name="عنصر نائب للمحتوى 2"/>
          <p:cNvSpPr>
            <a:spLocks noGrp="1"/>
          </p:cNvSpPr>
          <p:nvPr>
            <p:ph idx="1"/>
          </p:nvPr>
        </p:nvSpPr>
        <p:spPr>
          <a:xfrm>
            <a:off x="1453416" y="1586428"/>
            <a:ext cx="9887567" cy="4854843"/>
          </a:xfrm>
        </p:spPr>
        <p:txBody>
          <a:bodyPr>
            <a:noAutofit/>
          </a:bodyPr>
          <a:lstStyle/>
          <a:p>
            <a:pPr algn="just"/>
            <a:r>
              <a:rPr lang="en-US" sz="2400" b="1" dirty="0"/>
              <a:t>Machine </a:t>
            </a:r>
            <a:r>
              <a:rPr lang="en-US" sz="2400" b="1" dirty="0" smtClean="0"/>
              <a:t>Learning: </a:t>
            </a:r>
            <a:r>
              <a:rPr lang="en-US" sz="2400" dirty="0" smtClean="0">
                <a:solidFill>
                  <a:schemeClr val="tx1"/>
                </a:solidFill>
                <a:latin typeface="Arial" panose="020B0604020202020204" pitchFamily="34" charset="0"/>
                <a:cs typeface="Arial" panose="020B0604020202020204" pitchFamily="34" charset="0"/>
              </a:rPr>
              <a:t>Some </a:t>
            </a:r>
            <a:r>
              <a:rPr lang="en-US" sz="2400" dirty="0">
                <a:solidFill>
                  <a:schemeClr val="tx1"/>
                </a:solidFill>
                <a:latin typeface="Arial" panose="020B0604020202020204" pitchFamily="34" charset="0"/>
                <a:cs typeface="Arial" panose="020B0604020202020204" pitchFamily="34" charset="0"/>
              </a:rPr>
              <a:t>of the most popular </a:t>
            </a:r>
            <a:r>
              <a:rPr lang="en-US" sz="2400" dirty="0">
                <a:solidFill>
                  <a:schemeClr val="tx1"/>
                </a:solidFill>
                <a:latin typeface="Arial" panose="020B0604020202020204" pitchFamily="34" charset="0"/>
                <a:cs typeface="Arial" panose="020B0604020202020204" pitchFamily="34" charset="0"/>
                <a:hlinkClick r:id="rId3"/>
              </a:rPr>
              <a:t>text classification algorithms</a:t>
            </a:r>
            <a:r>
              <a:rPr lang="en-US" sz="2400" dirty="0">
                <a:solidFill>
                  <a:schemeClr val="tx1"/>
                </a:solidFill>
                <a:latin typeface="Arial" panose="020B0604020202020204" pitchFamily="34" charset="0"/>
                <a:cs typeface="Arial" panose="020B0604020202020204" pitchFamily="34" charset="0"/>
              </a:rPr>
              <a:t> include the Naive Bayes family of algorithms, support vector machines (SVM), and deep learning.</a:t>
            </a:r>
          </a:p>
          <a:p>
            <a:pPr algn="just"/>
            <a:r>
              <a:rPr lang="en-US" sz="2400" dirty="0">
                <a:solidFill>
                  <a:schemeClr val="tx1"/>
                </a:solidFill>
                <a:latin typeface="Arial" panose="020B0604020202020204" pitchFamily="34" charset="0"/>
                <a:cs typeface="Arial" panose="020B0604020202020204" pitchFamily="34" charset="0"/>
              </a:rPr>
              <a:t>Naive Bayes</a:t>
            </a:r>
          </a:p>
          <a:p>
            <a:pPr lvl="1" algn="just"/>
            <a:r>
              <a:rPr lang="en-US" sz="2400" dirty="0">
                <a:solidFill>
                  <a:schemeClr val="tx1"/>
                </a:solidFill>
                <a:latin typeface="Arial" panose="020B0604020202020204" pitchFamily="34" charset="0"/>
                <a:cs typeface="Arial" panose="020B0604020202020204" pitchFamily="34" charset="0"/>
              </a:rPr>
              <a:t>The </a:t>
            </a:r>
            <a:r>
              <a:rPr lang="en-US" sz="2400" dirty="0">
                <a:solidFill>
                  <a:schemeClr val="tx1"/>
                </a:solidFill>
                <a:latin typeface="Arial" panose="020B0604020202020204" pitchFamily="34" charset="0"/>
                <a:cs typeface="Arial" panose="020B0604020202020204" pitchFamily="34" charset="0"/>
                <a:hlinkClick r:id="rId4"/>
              </a:rPr>
              <a:t>Naive Bayes</a:t>
            </a:r>
            <a:r>
              <a:rPr lang="en-US" sz="2400" dirty="0">
                <a:solidFill>
                  <a:schemeClr val="tx1"/>
                </a:solidFill>
                <a:latin typeface="Arial" panose="020B0604020202020204" pitchFamily="34" charset="0"/>
                <a:cs typeface="Arial" panose="020B0604020202020204" pitchFamily="34" charset="0"/>
              </a:rPr>
              <a:t> family of statistical algorithms are some of the most used algorithms in text classification and text analysis, overall.</a:t>
            </a:r>
          </a:p>
          <a:p>
            <a:pPr lvl="1" algn="just"/>
            <a:r>
              <a:rPr lang="en-US" sz="2400" dirty="0">
                <a:solidFill>
                  <a:schemeClr val="tx1"/>
                </a:solidFill>
                <a:latin typeface="Arial" panose="020B0604020202020204" pitchFamily="34" charset="0"/>
                <a:cs typeface="Arial" panose="020B0604020202020204" pitchFamily="34" charset="0"/>
              </a:rPr>
              <a:t>One of the members of that family is Multinomial Naive Bayes (MNB) with a huge advantage, that you can get really good results even when your dataset isn’t very large (~ a couple of thousand tagged samples) and computational resources are scarce.</a:t>
            </a:r>
          </a:p>
          <a:p>
            <a:pPr marL="0" indent="0" algn="ctr">
              <a:buNone/>
            </a:pPr>
            <a:r>
              <a:rPr lang="en-US" dirty="0">
                <a:hlinkClick r:id="rId5"/>
              </a:rPr>
              <a:t>https://monkeylearn.com/text-classification</a:t>
            </a:r>
            <a:r>
              <a:rPr lang="en-US" dirty="0" smtClean="0">
                <a:hlinkClick r:id="rId5"/>
              </a:rPr>
              <a:t>/</a:t>
            </a:r>
            <a:endParaRPr lang="en-US" dirty="0" smtClean="0"/>
          </a:p>
          <a:p>
            <a:pPr marL="0" indent="0" algn="ctr">
              <a:buNone/>
            </a:pPr>
            <a:endParaRPr lang="en-US" dirty="0"/>
          </a:p>
        </p:txBody>
      </p:sp>
    </p:spTree>
    <p:extLst>
      <p:ext uri="{BB962C8B-B14F-4D97-AF65-F5344CB8AC3E}">
        <p14:creationId xmlns:p14="http://schemas.microsoft.com/office/powerpoint/2010/main" val="1614856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3" y="354950"/>
            <a:ext cx="9781690" cy="992934"/>
          </a:xfrm>
        </p:spPr>
        <p:txBody>
          <a:bodyPr>
            <a:noAutofit/>
          </a:bodyPr>
          <a:lstStyle/>
          <a:p>
            <a:pPr algn="ctr"/>
            <a:r>
              <a:rPr lang="en-US" b="1" dirty="0" smtClean="0"/>
              <a:t>Text </a:t>
            </a:r>
            <a:r>
              <a:rPr lang="en-US" b="1" dirty="0"/>
              <a:t>Classification Algorithms</a:t>
            </a:r>
          </a:p>
        </p:txBody>
      </p:sp>
      <p:sp>
        <p:nvSpPr>
          <p:cNvPr id="3" name="عنصر نائب للمحتوى 2"/>
          <p:cNvSpPr>
            <a:spLocks noGrp="1"/>
          </p:cNvSpPr>
          <p:nvPr>
            <p:ph idx="1"/>
          </p:nvPr>
        </p:nvSpPr>
        <p:spPr>
          <a:xfrm>
            <a:off x="1453416" y="1586428"/>
            <a:ext cx="9887567" cy="4854843"/>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Support Vector Machines</a:t>
            </a:r>
          </a:p>
          <a:p>
            <a:pPr lvl="1" algn="just"/>
            <a:r>
              <a:rPr lang="en-US" sz="2200" dirty="0">
                <a:solidFill>
                  <a:schemeClr val="tx1"/>
                </a:solidFill>
                <a:latin typeface="Arial" panose="020B0604020202020204" pitchFamily="34" charset="0"/>
                <a:cs typeface="Arial" panose="020B0604020202020204" pitchFamily="34" charset="0"/>
                <a:hlinkClick r:id="rId3"/>
              </a:rPr>
              <a:t>Support Vector Machines</a:t>
            </a:r>
            <a:r>
              <a:rPr lang="en-US" sz="2200" dirty="0">
                <a:solidFill>
                  <a:schemeClr val="tx1"/>
                </a:solidFill>
                <a:latin typeface="Arial" panose="020B0604020202020204" pitchFamily="34" charset="0"/>
                <a:cs typeface="Arial" panose="020B0604020202020204" pitchFamily="34" charset="0"/>
              </a:rPr>
              <a:t> (SVM) is another powerful text classification machine learning algorithm, </a:t>
            </a:r>
            <a:r>
              <a:rPr lang="en-US" sz="2200" dirty="0" err="1">
                <a:solidFill>
                  <a:schemeClr val="tx1"/>
                </a:solidFill>
                <a:latin typeface="Arial" panose="020B0604020202020204" pitchFamily="34" charset="0"/>
                <a:cs typeface="Arial" panose="020B0604020202020204" pitchFamily="34" charset="0"/>
              </a:rPr>
              <a:t>becauseike</a:t>
            </a:r>
            <a:r>
              <a:rPr lang="en-US" sz="2200" dirty="0">
                <a:solidFill>
                  <a:schemeClr val="tx1"/>
                </a:solidFill>
                <a:latin typeface="Arial" panose="020B0604020202020204" pitchFamily="34" charset="0"/>
                <a:cs typeface="Arial" panose="020B0604020202020204" pitchFamily="34" charset="0"/>
              </a:rPr>
              <a:t> Naive Bayes, SVM doesn’t need much training data to start providing accurate results. SVM does, however, require more computational resources than Naive Bayes, but the results are even faster and more accurate.</a:t>
            </a:r>
          </a:p>
          <a:p>
            <a:pPr lvl="1" algn="just"/>
            <a:r>
              <a:rPr lang="en-US" sz="2200" dirty="0">
                <a:solidFill>
                  <a:schemeClr val="tx1"/>
                </a:solidFill>
                <a:latin typeface="Arial" panose="020B0604020202020204" pitchFamily="34" charset="0"/>
                <a:cs typeface="Arial" panose="020B0604020202020204" pitchFamily="34" charset="0"/>
              </a:rPr>
              <a:t>In short, SVM draws a line or “hyperplane” that divides a space into two subspaces. One subspace contains vectors (tags) that belong to a group, and another subspace contains vectors that do not belong to that group.</a:t>
            </a:r>
          </a:p>
          <a:p>
            <a:pPr marL="0" indent="0" algn="ctr">
              <a:buNone/>
            </a:pPr>
            <a:endParaRPr lang="en-US" dirty="0"/>
          </a:p>
        </p:txBody>
      </p:sp>
    </p:spTree>
    <p:extLst>
      <p:ext uri="{BB962C8B-B14F-4D97-AF65-F5344CB8AC3E}">
        <p14:creationId xmlns:p14="http://schemas.microsoft.com/office/powerpoint/2010/main" val="316428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3" y="354950"/>
            <a:ext cx="9781690" cy="992934"/>
          </a:xfrm>
        </p:spPr>
        <p:txBody>
          <a:bodyPr>
            <a:noAutofit/>
          </a:bodyPr>
          <a:lstStyle/>
          <a:p>
            <a:pPr algn="ctr"/>
            <a:r>
              <a:rPr lang="en-US" b="1" dirty="0" smtClean="0"/>
              <a:t>Text </a:t>
            </a:r>
            <a:r>
              <a:rPr lang="en-US" b="1" dirty="0"/>
              <a:t>Classification Algorithms</a:t>
            </a:r>
          </a:p>
        </p:txBody>
      </p:sp>
      <p:sp>
        <p:nvSpPr>
          <p:cNvPr id="3" name="عنصر نائب للمحتوى 2"/>
          <p:cNvSpPr>
            <a:spLocks noGrp="1"/>
          </p:cNvSpPr>
          <p:nvPr>
            <p:ph idx="1"/>
          </p:nvPr>
        </p:nvSpPr>
        <p:spPr>
          <a:xfrm>
            <a:off x="1453416" y="1586428"/>
            <a:ext cx="9887567" cy="4854843"/>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Support Vector Machines</a:t>
            </a:r>
          </a:p>
          <a:p>
            <a:pPr lvl="1" algn="just"/>
            <a:r>
              <a:rPr lang="en-US" sz="2200" dirty="0">
                <a:solidFill>
                  <a:schemeClr val="tx1"/>
                </a:solidFill>
                <a:latin typeface="Arial" panose="020B0604020202020204" pitchFamily="34" charset="0"/>
                <a:cs typeface="Arial" panose="020B0604020202020204" pitchFamily="34" charset="0"/>
                <a:hlinkClick r:id="rId3"/>
              </a:rPr>
              <a:t>Support Vector Machines</a:t>
            </a:r>
            <a:r>
              <a:rPr lang="en-US" sz="2200" dirty="0">
                <a:solidFill>
                  <a:schemeClr val="tx1"/>
                </a:solidFill>
                <a:latin typeface="Arial" panose="020B0604020202020204" pitchFamily="34" charset="0"/>
                <a:cs typeface="Arial" panose="020B0604020202020204" pitchFamily="34" charset="0"/>
              </a:rPr>
              <a:t> (SVM) is another powerful text classification machine learning algorithm, </a:t>
            </a:r>
            <a:r>
              <a:rPr lang="en-US" sz="2200" dirty="0" err="1">
                <a:solidFill>
                  <a:schemeClr val="tx1"/>
                </a:solidFill>
                <a:latin typeface="Arial" panose="020B0604020202020204" pitchFamily="34" charset="0"/>
                <a:cs typeface="Arial" panose="020B0604020202020204" pitchFamily="34" charset="0"/>
              </a:rPr>
              <a:t>becauseike</a:t>
            </a:r>
            <a:r>
              <a:rPr lang="en-US" sz="2200" dirty="0">
                <a:solidFill>
                  <a:schemeClr val="tx1"/>
                </a:solidFill>
                <a:latin typeface="Arial" panose="020B0604020202020204" pitchFamily="34" charset="0"/>
                <a:cs typeface="Arial" panose="020B0604020202020204" pitchFamily="34" charset="0"/>
              </a:rPr>
              <a:t> Naive Bayes, SVM doesn’t need much training data to start providing accurate results. SVM does, however, require more computational resources than Naive Bayes, but the results are even faster and more accurate.</a:t>
            </a:r>
          </a:p>
          <a:p>
            <a:pPr lvl="1" algn="just"/>
            <a:r>
              <a:rPr lang="en-US" sz="2200" dirty="0">
                <a:solidFill>
                  <a:schemeClr val="tx1"/>
                </a:solidFill>
                <a:latin typeface="Arial" panose="020B0604020202020204" pitchFamily="34" charset="0"/>
                <a:cs typeface="Arial" panose="020B0604020202020204" pitchFamily="34" charset="0"/>
              </a:rPr>
              <a:t>In short, SVM draws a line or “hyperplane” that divides a space into two subspaces. One subspace contains vectors (tags) that belong to a group, and another subspace contains vectors that do not belong to that group.</a:t>
            </a:r>
          </a:p>
          <a:p>
            <a:pPr marL="0" indent="0" algn="ctr">
              <a:buNone/>
            </a:pPr>
            <a:endParaRPr lang="en-US" dirty="0"/>
          </a:p>
        </p:txBody>
      </p:sp>
    </p:spTree>
    <p:extLst>
      <p:ext uri="{BB962C8B-B14F-4D97-AF65-F5344CB8AC3E}">
        <p14:creationId xmlns:p14="http://schemas.microsoft.com/office/powerpoint/2010/main" val="4185709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lstStyle/>
          <a:p>
            <a:pPr algn="ctr"/>
            <a:r>
              <a:rPr lang="en-US" altLang="en-US" b="1" dirty="0">
                <a:solidFill>
                  <a:srgbClr val="262626"/>
                </a:solidFill>
                <a:latin typeface="Arial" panose="020B0604020202020204" pitchFamily="34" charset="0"/>
                <a:cs typeface="Arial" panose="020B0604020202020204" pitchFamily="34" charset="0"/>
              </a:rPr>
              <a:t>Outline</a:t>
            </a:r>
            <a:endParaRPr lang="en-US" b="1" dirty="0">
              <a:latin typeface="Arial" panose="020B0604020202020204" pitchFamily="34" charset="0"/>
              <a:cs typeface="Arial" panose="020B0604020202020204" pitchFamily="34" charset="0"/>
            </a:endParaRPr>
          </a:p>
        </p:txBody>
      </p:sp>
      <p:sp>
        <p:nvSpPr>
          <p:cNvPr id="3" name="عنصر نائب للمحتوى 2"/>
          <p:cNvSpPr>
            <a:spLocks noGrp="1"/>
          </p:cNvSpPr>
          <p:nvPr>
            <p:ph idx="1"/>
          </p:nvPr>
        </p:nvSpPr>
        <p:spPr>
          <a:xfrm>
            <a:off x="1559294" y="1732547"/>
            <a:ext cx="9781690" cy="4620127"/>
          </a:xfrm>
        </p:spPr>
        <p:txBody>
          <a:bodyPr>
            <a:normAutofit fontScale="92500" lnSpcReduction="20000"/>
          </a:bodyPr>
          <a:lstStyle/>
          <a:p>
            <a:pPr lvl="0"/>
            <a:r>
              <a:rPr lang="en-US" sz="2400" b="1" dirty="0" smtClean="0">
                <a:solidFill>
                  <a:schemeClr val="tx1">
                    <a:lumMod val="85000"/>
                    <a:lumOff val="15000"/>
                  </a:schemeClr>
                </a:solidFill>
              </a:rPr>
              <a:t>Introduction</a:t>
            </a:r>
          </a:p>
          <a:p>
            <a:r>
              <a:rPr lang="en-US" sz="2400" b="1" dirty="0">
                <a:solidFill>
                  <a:schemeClr val="tx1">
                    <a:lumMod val="85000"/>
                    <a:lumOff val="15000"/>
                  </a:schemeClr>
                </a:solidFill>
              </a:rPr>
              <a:t>What is Text Classification?</a:t>
            </a:r>
          </a:p>
          <a:p>
            <a:r>
              <a:rPr lang="en-US" sz="2400" b="1" dirty="0">
                <a:solidFill>
                  <a:schemeClr val="tx1">
                    <a:lumMod val="85000"/>
                    <a:lumOff val="15000"/>
                  </a:schemeClr>
                </a:solidFill>
              </a:rPr>
              <a:t>Why is Text Classification Important?</a:t>
            </a:r>
            <a:endParaRPr lang="ar-YE" sz="2400" b="1" dirty="0">
              <a:solidFill>
                <a:schemeClr val="tx1">
                  <a:lumMod val="85000"/>
                  <a:lumOff val="15000"/>
                </a:schemeClr>
              </a:solidFill>
            </a:endParaRPr>
          </a:p>
          <a:p>
            <a:r>
              <a:rPr lang="en-US" sz="2400" b="1" dirty="0">
                <a:solidFill>
                  <a:schemeClr val="tx1">
                    <a:lumMod val="85000"/>
                    <a:lumOff val="15000"/>
                  </a:schemeClr>
                </a:solidFill>
              </a:rPr>
              <a:t>How Does Text Classification Work?</a:t>
            </a:r>
            <a:endParaRPr lang="ar-YE" sz="2400" b="1" dirty="0">
              <a:solidFill>
                <a:schemeClr val="tx1">
                  <a:lumMod val="85000"/>
                  <a:lumOff val="15000"/>
                </a:schemeClr>
              </a:solidFill>
            </a:endParaRPr>
          </a:p>
          <a:p>
            <a:pPr lvl="0"/>
            <a:r>
              <a:rPr lang="en-US" sz="2400" b="1" dirty="0" smtClean="0">
                <a:solidFill>
                  <a:schemeClr val="tx1">
                    <a:lumMod val="85000"/>
                    <a:lumOff val="15000"/>
                  </a:schemeClr>
                </a:solidFill>
              </a:rPr>
              <a:t>Arabic </a:t>
            </a:r>
            <a:r>
              <a:rPr lang="en-US" sz="2400" b="1" dirty="0">
                <a:solidFill>
                  <a:schemeClr val="tx1">
                    <a:lumMod val="85000"/>
                    <a:lumOff val="15000"/>
                  </a:schemeClr>
                </a:solidFill>
              </a:rPr>
              <a:t>Language Characteristics</a:t>
            </a:r>
          </a:p>
          <a:p>
            <a:pPr lvl="0"/>
            <a:r>
              <a:rPr lang="en-US" sz="2400" b="1" dirty="0">
                <a:solidFill>
                  <a:schemeClr val="tx1">
                    <a:lumMod val="85000"/>
                    <a:lumOff val="15000"/>
                  </a:schemeClr>
                </a:solidFill>
              </a:rPr>
              <a:t>Classification General Phases</a:t>
            </a:r>
          </a:p>
          <a:p>
            <a:r>
              <a:rPr lang="en-US" sz="2400" b="1" dirty="0">
                <a:solidFill>
                  <a:schemeClr val="tx1">
                    <a:lumMod val="85000"/>
                    <a:lumOff val="15000"/>
                  </a:schemeClr>
                </a:solidFill>
              </a:rPr>
              <a:t> Datasets</a:t>
            </a:r>
          </a:p>
          <a:p>
            <a:r>
              <a:rPr lang="en-US" sz="2400" b="1" dirty="0">
                <a:solidFill>
                  <a:schemeClr val="tx1">
                    <a:lumMod val="85000"/>
                    <a:lumOff val="15000"/>
                  </a:schemeClr>
                </a:solidFill>
              </a:rPr>
              <a:t>Experiments dataset</a:t>
            </a:r>
          </a:p>
          <a:p>
            <a:r>
              <a:rPr lang="en-US" sz="2400" b="1" dirty="0">
                <a:solidFill>
                  <a:schemeClr val="tx1">
                    <a:lumMod val="85000"/>
                    <a:lumOff val="15000"/>
                  </a:schemeClr>
                </a:solidFill>
              </a:rPr>
              <a:t>The first experiment: Machine Learning</a:t>
            </a:r>
          </a:p>
          <a:p>
            <a:r>
              <a:rPr lang="en-US" sz="2400" b="1" dirty="0">
                <a:solidFill>
                  <a:schemeClr val="tx1">
                    <a:lumMod val="85000"/>
                    <a:lumOff val="15000"/>
                  </a:schemeClr>
                </a:solidFill>
              </a:rPr>
              <a:t>The second experiment: Machine Learning and Deep Learning</a:t>
            </a:r>
          </a:p>
          <a:p>
            <a:r>
              <a:rPr lang="en-US" sz="2400" b="1" dirty="0">
                <a:solidFill>
                  <a:schemeClr val="tx1">
                    <a:lumMod val="85000"/>
                    <a:lumOff val="15000"/>
                  </a:schemeClr>
                </a:solidFill>
              </a:rPr>
              <a:t>Conclusion</a:t>
            </a:r>
          </a:p>
        </p:txBody>
      </p:sp>
    </p:spTree>
    <p:extLst>
      <p:ext uri="{BB962C8B-B14F-4D97-AF65-F5344CB8AC3E}">
        <p14:creationId xmlns:p14="http://schemas.microsoft.com/office/powerpoint/2010/main" val="1759226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3" y="354950"/>
            <a:ext cx="9781690" cy="992934"/>
          </a:xfrm>
        </p:spPr>
        <p:txBody>
          <a:bodyPr>
            <a:noAutofit/>
          </a:bodyPr>
          <a:lstStyle/>
          <a:p>
            <a:pPr algn="ctr"/>
            <a:r>
              <a:rPr lang="en-US" b="1" dirty="0" smtClean="0"/>
              <a:t>Text </a:t>
            </a:r>
            <a:r>
              <a:rPr lang="en-US" b="1" dirty="0"/>
              <a:t>Classification Algorithms</a:t>
            </a:r>
          </a:p>
        </p:txBody>
      </p:sp>
      <p:sp>
        <p:nvSpPr>
          <p:cNvPr id="3" name="عنصر نائب للمحتوى 2"/>
          <p:cNvSpPr>
            <a:spLocks noGrp="1"/>
          </p:cNvSpPr>
          <p:nvPr>
            <p:ph idx="1"/>
          </p:nvPr>
        </p:nvSpPr>
        <p:spPr>
          <a:xfrm>
            <a:off x="1453416" y="1586428"/>
            <a:ext cx="9887567" cy="4854843"/>
          </a:xfrm>
        </p:spPr>
        <p:txBody>
          <a:bodyPr>
            <a:noAutofit/>
          </a:bodyPr>
          <a:lstStyle/>
          <a:p>
            <a:pPr algn="just"/>
            <a:r>
              <a:rPr lang="en-US" sz="2400" b="1" dirty="0"/>
              <a:t>Deep </a:t>
            </a:r>
            <a:r>
              <a:rPr lang="en-US" sz="2400" b="1" dirty="0" smtClean="0"/>
              <a:t>Learning : </a:t>
            </a:r>
            <a:r>
              <a:rPr lang="en-US" sz="2400" dirty="0">
                <a:solidFill>
                  <a:schemeClr val="tx1"/>
                </a:solidFill>
                <a:latin typeface="Arial" panose="020B0604020202020204" pitchFamily="34" charset="0"/>
                <a:cs typeface="Arial" panose="020B0604020202020204" pitchFamily="34" charset="0"/>
                <a:hlinkClick r:id="rId3"/>
              </a:rPr>
              <a:t>Deep learning</a:t>
            </a:r>
            <a:r>
              <a:rPr lang="en-US" sz="2400" dirty="0">
                <a:solidFill>
                  <a:schemeClr val="tx1"/>
                </a:solidFill>
                <a:latin typeface="Arial" panose="020B0604020202020204" pitchFamily="34" charset="0"/>
                <a:cs typeface="Arial" panose="020B0604020202020204" pitchFamily="34" charset="0"/>
              </a:rPr>
              <a:t> is a set of algorithms and techniques inspired by how the human brain works, called neural networks. Deep learning architectures offer huge benefits for text classification because they perform at super high accuracy with lower-level engineering and computation</a:t>
            </a:r>
            <a:r>
              <a:rPr lang="en-US" sz="2400" dirty="0" smtClean="0">
                <a:solidFill>
                  <a:schemeClr val="tx1"/>
                </a:solidFill>
                <a:latin typeface="Arial" panose="020B0604020202020204" pitchFamily="34" charset="0"/>
                <a:cs typeface="Arial" panose="020B0604020202020204" pitchFamily="34" charset="0"/>
              </a:rPr>
              <a:t>.</a:t>
            </a:r>
            <a:endParaRPr lang="en-US" dirty="0"/>
          </a:p>
          <a:p>
            <a:pPr algn="just"/>
            <a:r>
              <a:rPr lang="en-US" sz="2400" dirty="0">
                <a:solidFill>
                  <a:schemeClr val="tx1"/>
                </a:solidFill>
                <a:latin typeface="Arial" panose="020B0604020202020204" pitchFamily="34" charset="0"/>
                <a:cs typeface="Arial" panose="020B0604020202020204" pitchFamily="34" charset="0"/>
              </a:rPr>
              <a:t>The two main deep learning architectures for text classification are </a:t>
            </a:r>
            <a:r>
              <a:rPr lang="en-US" sz="2400" dirty="0">
                <a:solidFill>
                  <a:schemeClr val="tx1"/>
                </a:solidFill>
                <a:latin typeface="Arial" panose="020B0604020202020204" pitchFamily="34" charset="0"/>
                <a:cs typeface="Arial" panose="020B0604020202020204" pitchFamily="34" charset="0"/>
                <a:hlinkClick r:id="rId4"/>
              </a:rPr>
              <a:t>Convolutional Neural Networks</a:t>
            </a:r>
            <a:r>
              <a:rPr lang="en-US" sz="2400" dirty="0">
                <a:solidFill>
                  <a:schemeClr val="tx1"/>
                </a:solidFill>
                <a:latin typeface="Arial" panose="020B0604020202020204" pitchFamily="34" charset="0"/>
                <a:cs typeface="Arial" panose="020B0604020202020204" pitchFamily="34" charset="0"/>
              </a:rPr>
              <a:t> (CNN) and </a:t>
            </a:r>
            <a:r>
              <a:rPr lang="en-US" sz="2400" dirty="0">
                <a:solidFill>
                  <a:schemeClr val="tx1"/>
                </a:solidFill>
                <a:latin typeface="Arial" panose="020B0604020202020204" pitchFamily="34" charset="0"/>
                <a:cs typeface="Arial" panose="020B0604020202020204" pitchFamily="34" charset="0"/>
                <a:hlinkClick r:id="rId5"/>
              </a:rPr>
              <a:t>Recurrent Neural Networks</a:t>
            </a:r>
            <a:r>
              <a:rPr lang="en-US" sz="2400" dirty="0">
                <a:solidFill>
                  <a:schemeClr val="tx1"/>
                </a:solidFill>
                <a:latin typeface="Arial" panose="020B0604020202020204" pitchFamily="34" charset="0"/>
                <a:cs typeface="Arial" panose="020B0604020202020204" pitchFamily="34" charset="0"/>
              </a:rPr>
              <a:t> (RNN).</a:t>
            </a:r>
            <a:endParaRPr lang="ar-YE"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Deep learning algorithms do require much more training data than traditional machine learning algorithms (at least millions of tagged examples). </a:t>
            </a:r>
          </a:p>
        </p:txBody>
      </p:sp>
    </p:spTree>
    <p:extLst>
      <p:ext uri="{BB962C8B-B14F-4D97-AF65-F5344CB8AC3E}">
        <p14:creationId xmlns:p14="http://schemas.microsoft.com/office/powerpoint/2010/main" val="1292347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3" y="354950"/>
            <a:ext cx="9781690" cy="992934"/>
          </a:xfrm>
        </p:spPr>
        <p:txBody>
          <a:bodyPr>
            <a:noAutofit/>
          </a:bodyPr>
          <a:lstStyle/>
          <a:p>
            <a:pPr algn="ctr"/>
            <a:r>
              <a:rPr lang="en-US" b="1" dirty="0"/>
              <a:t>Hybrid Systems</a:t>
            </a:r>
          </a:p>
        </p:txBody>
      </p:sp>
      <p:sp>
        <p:nvSpPr>
          <p:cNvPr id="3" name="عنصر نائب للمحتوى 2"/>
          <p:cNvSpPr>
            <a:spLocks noGrp="1"/>
          </p:cNvSpPr>
          <p:nvPr>
            <p:ph idx="1"/>
          </p:nvPr>
        </p:nvSpPr>
        <p:spPr>
          <a:xfrm>
            <a:off x="1453416" y="1586428"/>
            <a:ext cx="9887567" cy="4854843"/>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Hybrid systems combine a machine learning-trained base classifier with a rule-based system, used to further improve the results. </a:t>
            </a:r>
            <a:endParaRPr lang="ar-YE" sz="2400" dirty="0" smtClean="0">
              <a:solidFill>
                <a:schemeClr val="tx1"/>
              </a:solidFill>
              <a:latin typeface="Arial" panose="020B0604020202020204" pitchFamily="34" charset="0"/>
              <a:cs typeface="Arial" panose="020B0604020202020204" pitchFamily="34" charset="0"/>
            </a:endParaRPr>
          </a:p>
          <a:p>
            <a:pPr algn="just"/>
            <a:r>
              <a:rPr lang="en-US" sz="2400" dirty="0" smtClean="0">
                <a:solidFill>
                  <a:schemeClr val="tx1"/>
                </a:solidFill>
                <a:latin typeface="Arial" panose="020B0604020202020204" pitchFamily="34" charset="0"/>
                <a:cs typeface="Arial" panose="020B0604020202020204" pitchFamily="34" charset="0"/>
              </a:rPr>
              <a:t>These </a:t>
            </a:r>
            <a:r>
              <a:rPr lang="en-US" sz="2400" dirty="0">
                <a:solidFill>
                  <a:schemeClr val="tx1"/>
                </a:solidFill>
                <a:latin typeface="Arial" panose="020B0604020202020204" pitchFamily="34" charset="0"/>
                <a:cs typeface="Arial" panose="020B0604020202020204" pitchFamily="34" charset="0"/>
              </a:rPr>
              <a:t>hybrid systems can be easily fine-tuned by adding specific rules for those conflicting tags that haven’t been correctly modeled by the base classifier.</a:t>
            </a:r>
          </a:p>
        </p:txBody>
      </p:sp>
    </p:spTree>
    <p:extLst>
      <p:ext uri="{BB962C8B-B14F-4D97-AF65-F5344CB8AC3E}">
        <p14:creationId xmlns:p14="http://schemas.microsoft.com/office/powerpoint/2010/main" val="470234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lstStyle/>
          <a:p>
            <a:pPr lvl="0" algn="ctr"/>
            <a:r>
              <a:rPr lang="en-US" b="1" dirty="0"/>
              <a:t>Arabic Language Characteristics</a:t>
            </a:r>
          </a:p>
        </p:txBody>
      </p:sp>
      <p:sp>
        <p:nvSpPr>
          <p:cNvPr id="3" name="عنصر نائب للمحتوى 2"/>
          <p:cNvSpPr>
            <a:spLocks noGrp="1"/>
          </p:cNvSpPr>
          <p:nvPr>
            <p:ph idx="1"/>
          </p:nvPr>
        </p:nvSpPr>
        <p:spPr>
          <a:xfrm>
            <a:off x="1559294" y="1472665"/>
            <a:ext cx="9781690" cy="4928135"/>
          </a:xfrm>
        </p:spPr>
        <p:txBody>
          <a:bodyPr>
            <a:noAutofit/>
          </a:bodyPr>
          <a:lstStyle/>
          <a:p>
            <a:pPr algn="just"/>
            <a:r>
              <a:rPr lang="en-US" sz="2200" dirty="0">
                <a:solidFill>
                  <a:schemeClr val="tx1"/>
                </a:solidFill>
                <a:latin typeface="Arial" panose="020B0604020202020204" pitchFamily="34" charset="0"/>
                <a:cs typeface="Arial" panose="020B0604020202020204" pitchFamily="34" charset="0"/>
              </a:rPr>
              <a:t>Arabic language is the fifth most commonly spoken language in the world and the fifth most frequently used on the internet. More than 422 million speak Arabic language (by more than 6.0% of the global population</a:t>
            </a:r>
            <a:r>
              <a:rPr lang="en-US" sz="2200" dirty="0" smtClean="0">
                <a:solidFill>
                  <a:schemeClr val="tx1"/>
                </a:solidFill>
                <a:latin typeface="Arial" panose="020B0604020202020204" pitchFamily="34" charset="0"/>
                <a:cs typeface="Arial" panose="020B0604020202020204" pitchFamily="34" charset="0"/>
              </a:rPr>
              <a:t>.</a:t>
            </a:r>
          </a:p>
          <a:p>
            <a:pPr algn="just"/>
            <a:r>
              <a:rPr lang="en-US" sz="2200" dirty="0">
                <a:solidFill>
                  <a:schemeClr val="tx1"/>
                </a:solidFill>
                <a:latin typeface="Arial" panose="020B0604020202020204" pitchFamily="34" charset="0"/>
                <a:cs typeface="Arial" panose="020B0604020202020204" pitchFamily="34" charset="0"/>
              </a:rPr>
              <a:t>Letters of Arabic language consist of 28 letters plus </a:t>
            </a:r>
            <a:r>
              <a:rPr lang="en-US" sz="2200" dirty="0" err="1">
                <a:solidFill>
                  <a:schemeClr val="tx1"/>
                </a:solidFill>
                <a:latin typeface="Arial" panose="020B0604020202020204" pitchFamily="34" charset="0"/>
                <a:cs typeface="Arial" panose="020B0604020202020204" pitchFamily="34" charset="0"/>
              </a:rPr>
              <a:t>hamza</a:t>
            </a:r>
            <a:r>
              <a:rPr lang="en-US" sz="2200" dirty="0">
                <a:solidFill>
                  <a:schemeClr val="tx1"/>
                </a:solidFill>
                <a:latin typeface="Arial" panose="020B0604020202020204" pitchFamily="34" charset="0"/>
                <a:cs typeface="Arial" panose="020B0604020202020204" pitchFamily="34" charset="0"/>
              </a:rPr>
              <a:t>. </a:t>
            </a:r>
            <a:endParaRPr lang="en-US" sz="2200" dirty="0" smtClean="0">
              <a:solidFill>
                <a:schemeClr val="tx1"/>
              </a:solidFill>
              <a:latin typeface="Arial" panose="020B0604020202020204" pitchFamily="34" charset="0"/>
              <a:cs typeface="Arial" panose="020B0604020202020204" pitchFamily="34" charset="0"/>
            </a:endParaRPr>
          </a:p>
          <a:p>
            <a:pPr algn="just"/>
            <a:r>
              <a:rPr lang="en-US" sz="2200" dirty="0" smtClean="0">
                <a:solidFill>
                  <a:schemeClr val="tx1"/>
                </a:solidFill>
                <a:latin typeface="Arial" panose="020B0604020202020204" pitchFamily="34" charset="0"/>
                <a:cs typeface="Arial" panose="020B0604020202020204" pitchFamily="34" charset="0"/>
              </a:rPr>
              <a:t>Arabic </a:t>
            </a:r>
            <a:r>
              <a:rPr lang="en-US" sz="2200" dirty="0">
                <a:solidFill>
                  <a:schemeClr val="tx1"/>
                </a:solidFill>
                <a:latin typeface="Arial" panose="020B0604020202020204" pitchFamily="34" charset="0"/>
                <a:cs typeface="Arial" panose="020B0604020202020204" pitchFamily="34" charset="0"/>
              </a:rPr>
              <a:t>language letters are written from right to left</a:t>
            </a:r>
            <a:r>
              <a:rPr lang="en-US" sz="2200" dirty="0" smtClean="0">
                <a:solidFill>
                  <a:schemeClr val="tx1"/>
                </a:solidFill>
                <a:latin typeface="Arial" panose="020B0604020202020204" pitchFamily="34" charset="0"/>
                <a:cs typeface="Arial" panose="020B0604020202020204" pitchFamily="34" charset="0"/>
              </a:rPr>
              <a:t>.</a:t>
            </a:r>
          </a:p>
          <a:p>
            <a:pPr algn="just"/>
            <a:r>
              <a:rPr lang="en-US" sz="2200" dirty="0">
                <a:solidFill>
                  <a:schemeClr val="tx1"/>
                </a:solidFill>
                <a:latin typeface="Arial" panose="020B0604020202020204" pitchFamily="34" charset="0"/>
                <a:cs typeface="Arial" panose="020B0604020202020204" pitchFamily="34" charset="0"/>
              </a:rPr>
              <a:t>One of the main characteristics of Arabic language is that its letters has different forms and shapes depending on the position of the </a:t>
            </a:r>
            <a:r>
              <a:rPr lang="en-US" sz="2200" dirty="0" smtClean="0">
                <a:solidFill>
                  <a:schemeClr val="tx1"/>
                </a:solidFill>
                <a:latin typeface="Arial" panose="020B0604020202020204" pitchFamily="34" charset="0"/>
                <a:cs typeface="Arial" panose="020B0604020202020204" pitchFamily="34" charset="0"/>
              </a:rPr>
              <a:t>letter. one </a:t>
            </a:r>
            <a:r>
              <a:rPr lang="en-US" sz="2200" dirty="0">
                <a:solidFill>
                  <a:schemeClr val="tx1"/>
                </a:solidFill>
                <a:latin typeface="Arial" panose="020B0604020202020204" pitchFamily="34" charset="0"/>
                <a:cs typeface="Arial" panose="020B0604020202020204" pitchFamily="34" charset="0"/>
              </a:rPr>
              <a:t>of the excellent merits of Arabic language is that majority of Arabic word has a root. Representing words with its root helps in reducing the number of words</a:t>
            </a:r>
            <a:r>
              <a:rPr lang="en-US" sz="2200" dirty="0" smtClean="0">
                <a:solidFill>
                  <a:schemeClr val="tx1"/>
                </a:solidFill>
                <a:latin typeface="Arial" panose="020B0604020202020204" pitchFamily="34" charset="0"/>
                <a:cs typeface="Arial" panose="020B0604020202020204" pitchFamily="34" charset="0"/>
              </a:rPr>
              <a:t>.</a:t>
            </a:r>
          </a:p>
          <a:p>
            <a:pPr algn="just"/>
            <a:r>
              <a:rPr lang="en-US" sz="2200" dirty="0">
                <a:solidFill>
                  <a:schemeClr val="tx1"/>
                </a:solidFill>
                <a:latin typeface="Arial" panose="020B0604020202020204" pitchFamily="34" charset="0"/>
                <a:cs typeface="Arial" panose="020B0604020202020204" pitchFamily="34" charset="0"/>
              </a:rPr>
              <a:t>There are several forms of grammatical, variations of synonyms word, and numerous meanings of word in the Arabic language, which differ based on factors such as order of the word</a:t>
            </a:r>
            <a:r>
              <a:rPr lang="en-US" sz="2200" dirty="0" smtClean="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71681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smtClean="0"/>
              <a:t>Classification General Phases</a:t>
            </a:r>
            <a:endParaRPr lang="en-US" b="1" dirty="0"/>
          </a:p>
        </p:txBody>
      </p:sp>
      <p:pic>
        <p:nvPicPr>
          <p:cNvPr id="5" name="صورة 4"/>
          <p:cNvPicPr/>
          <p:nvPr/>
        </p:nvPicPr>
        <p:blipFill rotWithShape="1">
          <a:blip r:embed="rId2"/>
          <a:srcRect l="6537" t="2265" r="4902"/>
          <a:stretch/>
        </p:blipFill>
        <p:spPr bwMode="auto">
          <a:xfrm>
            <a:off x="3911027" y="1443212"/>
            <a:ext cx="4781049" cy="4649854"/>
          </a:xfrm>
          <a:prstGeom prst="rect">
            <a:avLst/>
          </a:prstGeom>
          <a:ln>
            <a:noFill/>
          </a:ln>
          <a:extLst>
            <a:ext uri="{53640926-AAD7-44D8-BBD7-CCE9431645EC}">
              <a14:shadowObscured xmlns:a14="http://schemas.microsoft.com/office/drawing/2010/main"/>
            </a:ext>
          </a:extLst>
        </p:spPr>
      </p:pic>
      <p:sp>
        <p:nvSpPr>
          <p:cNvPr id="6" name="مستطيل 5"/>
          <p:cNvSpPr/>
          <p:nvPr/>
        </p:nvSpPr>
        <p:spPr>
          <a:xfrm>
            <a:off x="4934830" y="6093066"/>
            <a:ext cx="2733441" cy="276999"/>
          </a:xfrm>
          <a:prstGeom prst="rect">
            <a:avLst/>
          </a:prstGeom>
        </p:spPr>
        <p:txBody>
          <a:bodyPr wrap="none">
            <a:spAutoFit/>
          </a:bodyPr>
          <a:lstStyle/>
          <a:p>
            <a:pPr marL="455295" indent="-226695" algn="ctr">
              <a:spcAft>
                <a:spcPts val="50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Fig.3. </a:t>
            </a:r>
            <a:r>
              <a:rPr lang="en-US" sz="1200" dirty="0">
                <a:latin typeface="Times New Roman" panose="02020603050405020304" pitchFamily="18" charset="0"/>
                <a:ea typeface="Calibri" panose="020F0502020204030204" pitchFamily="34" charset="0"/>
                <a:cs typeface="Arial" panose="020B0604020202020204" pitchFamily="34" charset="0"/>
              </a:rPr>
              <a:t>Classification General Phases.</a:t>
            </a:r>
          </a:p>
        </p:txBody>
      </p:sp>
    </p:spTree>
    <p:extLst>
      <p:ext uri="{BB962C8B-B14F-4D97-AF65-F5344CB8AC3E}">
        <p14:creationId xmlns:p14="http://schemas.microsoft.com/office/powerpoint/2010/main" val="1133538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smtClean="0"/>
              <a:t>Classification General Phases</a:t>
            </a:r>
            <a:endParaRPr lang="en-US" b="1" dirty="0"/>
          </a:p>
        </p:txBody>
      </p:sp>
      <p:pic>
        <p:nvPicPr>
          <p:cNvPr id="3" name="صورة 2"/>
          <p:cNvPicPr>
            <a:picLocks noChangeAspect="1"/>
          </p:cNvPicPr>
          <p:nvPr/>
        </p:nvPicPr>
        <p:blipFill>
          <a:blip r:embed="rId3">
            <a:duotone>
              <a:prstClr val="black"/>
              <a:schemeClr val="tx2">
                <a:tint val="45000"/>
                <a:satMod val="400000"/>
              </a:schemeClr>
            </a:duotone>
          </a:blip>
          <a:stretch>
            <a:fillRect/>
          </a:stretch>
        </p:blipFill>
        <p:spPr>
          <a:xfrm>
            <a:off x="1741106" y="1445922"/>
            <a:ext cx="9098280" cy="4681000"/>
          </a:xfrm>
          <a:prstGeom prst="rect">
            <a:avLst/>
          </a:prstGeom>
        </p:spPr>
      </p:pic>
      <p:sp>
        <p:nvSpPr>
          <p:cNvPr id="7" name="مستطيل 6"/>
          <p:cNvSpPr/>
          <p:nvPr/>
        </p:nvSpPr>
        <p:spPr>
          <a:xfrm>
            <a:off x="4965499" y="6126922"/>
            <a:ext cx="2733441" cy="276999"/>
          </a:xfrm>
          <a:prstGeom prst="rect">
            <a:avLst/>
          </a:prstGeom>
        </p:spPr>
        <p:txBody>
          <a:bodyPr wrap="none">
            <a:spAutoFit/>
          </a:bodyPr>
          <a:lstStyle/>
          <a:p>
            <a:pPr marL="455295" indent="-226695" algn="ctr">
              <a:spcAft>
                <a:spcPts val="50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a:t>
            </a:r>
            <a:r>
              <a:rPr lang="en-US" sz="1200" b="1" dirty="0">
                <a:latin typeface="Times New Roman" panose="02020603050405020304" pitchFamily="18" charset="0"/>
                <a:ea typeface="Calibri" panose="020F0502020204030204" pitchFamily="34" charset="0"/>
                <a:cs typeface="Arial" panose="020B0604020202020204" pitchFamily="34" charset="0"/>
              </a:rPr>
              <a:t>4</a:t>
            </a: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 </a:t>
            </a:r>
            <a:r>
              <a:rPr lang="en-US" sz="1200" dirty="0">
                <a:latin typeface="Times New Roman" panose="02020603050405020304" pitchFamily="18" charset="0"/>
                <a:ea typeface="Calibri" panose="020F0502020204030204" pitchFamily="34" charset="0"/>
                <a:cs typeface="Arial" panose="020B0604020202020204" pitchFamily="34" charset="0"/>
              </a:rPr>
              <a:t>Classification General Phases.</a:t>
            </a:r>
          </a:p>
        </p:txBody>
      </p:sp>
    </p:spTree>
    <p:extLst>
      <p:ext uri="{BB962C8B-B14F-4D97-AF65-F5344CB8AC3E}">
        <p14:creationId xmlns:p14="http://schemas.microsoft.com/office/powerpoint/2010/main" val="4009622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smtClean="0"/>
              <a:t>Datasets</a:t>
            </a:r>
            <a:endParaRPr lang="en-US" b="1" dirty="0"/>
          </a:p>
        </p:txBody>
      </p:sp>
      <p:sp>
        <p:nvSpPr>
          <p:cNvPr id="3" name="عنصر نائب للمحتوى 2"/>
          <p:cNvSpPr>
            <a:spLocks noGrp="1"/>
          </p:cNvSpPr>
          <p:nvPr>
            <p:ph idx="1"/>
          </p:nvPr>
        </p:nvSpPr>
        <p:spPr>
          <a:xfrm>
            <a:off x="1559294" y="1461648"/>
            <a:ext cx="9781690" cy="5016270"/>
          </a:xfrm>
        </p:spPr>
        <p:txBody>
          <a:bodyPr>
            <a:normAutofit fontScale="92500"/>
          </a:bodyPr>
          <a:lstStyle/>
          <a:p>
            <a:pPr algn="just" fontAlgn="base"/>
            <a:r>
              <a:rPr lang="en-US" sz="2400" dirty="0">
                <a:latin typeface="Arial" panose="020B0604020202020204" pitchFamily="34" charset="0"/>
                <a:cs typeface="Arial" panose="020B0604020202020204" pitchFamily="34" charset="0"/>
              </a:rPr>
              <a:t>SANAD Dataset is a large collection of Arabic news articles that can be used in different Arabic NLP tasks such as Text Classification and Word Embedding. The articles were collected using Python scripts written specifically for three popular news websites: </a:t>
            </a:r>
            <a:r>
              <a:rPr lang="en-US" sz="2400" dirty="0" err="1">
                <a:latin typeface="Arial" panose="020B0604020202020204" pitchFamily="34" charset="0"/>
                <a:cs typeface="Arial" panose="020B0604020202020204" pitchFamily="34" charset="0"/>
              </a:rPr>
              <a:t>AlKhaleej</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AlArabiya</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Akhbarona</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algn="just" fontAlgn="base"/>
            <a:r>
              <a:rPr lang="en-US" sz="2400" dirty="0" smtClean="0">
                <a:latin typeface="Arial" panose="020B0604020202020204" pitchFamily="34" charset="0"/>
                <a:cs typeface="Arial" panose="020B0604020202020204" pitchFamily="34" charset="0"/>
              </a:rPr>
              <a:t>All </a:t>
            </a:r>
            <a:r>
              <a:rPr lang="en-US" sz="2400" dirty="0">
                <a:latin typeface="Arial" panose="020B0604020202020204" pitchFamily="34" charset="0"/>
                <a:cs typeface="Arial" panose="020B0604020202020204" pitchFamily="34" charset="0"/>
              </a:rPr>
              <a:t>datasets have seven categories [Culture, Finance, Medical, Politics, Religion, Sports and Tech], except </a:t>
            </a:r>
            <a:r>
              <a:rPr lang="en-US" sz="2400" dirty="0" err="1">
                <a:latin typeface="Arial" panose="020B0604020202020204" pitchFamily="34" charset="0"/>
                <a:cs typeface="Arial" panose="020B0604020202020204" pitchFamily="34" charset="0"/>
              </a:rPr>
              <a:t>AlArabiya</a:t>
            </a:r>
            <a:r>
              <a:rPr lang="en-US" sz="2400" dirty="0">
                <a:latin typeface="Arial" panose="020B0604020202020204" pitchFamily="34" charset="0"/>
                <a:cs typeface="Arial" panose="020B0604020202020204" pitchFamily="34" charset="0"/>
              </a:rPr>
              <a:t> which doesn’t have [Religion]. SANAD contains a total number of 190k+ articles</a:t>
            </a:r>
            <a:r>
              <a:rPr lang="en-US" sz="2400" dirty="0" smtClean="0">
                <a:latin typeface="Arial" panose="020B0604020202020204" pitchFamily="34" charset="0"/>
                <a:cs typeface="Arial" panose="020B0604020202020204" pitchFamily="34" charset="0"/>
              </a:rPr>
              <a:t>.</a:t>
            </a:r>
          </a:p>
          <a:p>
            <a:pPr algn="just" fontAlgn="base"/>
            <a:r>
              <a:rPr lang="en-US" sz="2400" dirty="0">
                <a:latin typeface="Arial" panose="020B0604020202020204" pitchFamily="34" charset="0"/>
                <a:cs typeface="Arial" panose="020B0604020202020204" pitchFamily="34" charset="0"/>
              </a:rPr>
              <a:t>SANAD has a total number of 194,797 articles categorized and formatted as shown in </a:t>
            </a:r>
            <a:r>
              <a:rPr lang="en-US" sz="2400" dirty="0" smtClean="0">
                <a:latin typeface="Arial" panose="020B0604020202020204" pitchFamily="34" charset="0"/>
                <a:cs typeface="Arial" panose="020B0604020202020204" pitchFamily="34" charset="0"/>
              </a:rPr>
              <a:t>Fig.2</a:t>
            </a:r>
          </a:p>
          <a:p>
            <a:pPr algn="just" fontAlgn="base"/>
            <a:r>
              <a:rPr lang="en-US" sz="2400" dirty="0">
                <a:latin typeface="Arial" panose="020B0604020202020204" pitchFamily="34" charset="0"/>
                <a:cs typeface="Arial" panose="020B0604020202020204" pitchFamily="34" charset="0"/>
              </a:rPr>
              <a:t>In general, SANAD adopted the annotation of each article as appeared in its news portal source. Only one collection of articles is manually re-labeled to enrich the ‘politics’ category in </a:t>
            </a:r>
            <a:r>
              <a:rPr lang="en-US" sz="2400" dirty="0" err="1">
                <a:latin typeface="Arial" panose="020B0604020202020204" pitchFamily="34" charset="0"/>
                <a:cs typeface="Arial" panose="020B0604020202020204" pitchFamily="34" charset="0"/>
              </a:rPr>
              <a:t>AlArabiya</a:t>
            </a:r>
            <a:r>
              <a:rPr lang="en-US" sz="2400" dirty="0">
                <a:latin typeface="Arial" panose="020B0604020202020204" pitchFamily="34" charset="0"/>
                <a:cs typeface="Arial" panose="020B0604020202020204" pitchFamily="34" charset="0"/>
              </a:rPr>
              <a:t> dataset.</a:t>
            </a:r>
          </a:p>
        </p:txBody>
      </p:sp>
    </p:spTree>
    <p:extLst>
      <p:ext uri="{BB962C8B-B14F-4D97-AF65-F5344CB8AC3E}">
        <p14:creationId xmlns:p14="http://schemas.microsoft.com/office/powerpoint/2010/main" val="1143834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smtClean="0"/>
              <a:t>Datasets</a:t>
            </a:r>
            <a:endParaRPr lang="en-US" b="1" dirty="0"/>
          </a:p>
        </p:txBody>
      </p:sp>
      <p:pic>
        <p:nvPicPr>
          <p:cNvPr id="5" name="صورة 4"/>
          <p:cNvPicPr>
            <a:picLocks noChangeAspect="1"/>
          </p:cNvPicPr>
          <p:nvPr/>
        </p:nvPicPr>
        <p:blipFill>
          <a:blip r:embed="rId3">
            <a:lum bright="-20000" contrast="40000"/>
          </a:blip>
          <a:stretch>
            <a:fillRect/>
          </a:stretch>
        </p:blipFill>
        <p:spPr>
          <a:xfrm>
            <a:off x="1559295" y="1472665"/>
            <a:ext cx="9914020" cy="4658628"/>
          </a:xfrm>
          <a:prstGeom prst="rect">
            <a:avLst/>
          </a:prstGeom>
        </p:spPr>
      </p:pic>
      <p:sp>
        <p:nvSpPr>
          <p:cNvPr id="6" name="مستطيل 5"/>
          <p:cNvSpPr/>
          <p:nvPr/>
        </p:nvSpPr>
        <p:spPr>
          <a:xfrm>
            <a:off x="4575709" y="6045286"/>
            <a:ext cx="3881191" cy="276999"/>
          </a:xfrm>
          <a:prstGeom prst="rect">
            <a:avLst/>
          </a:prstGeom>
        </p:spPr>
        <p:txBody>
          <a:bodyPr wrap="none">
            <a:spAutoFit/>
          </a:bodyPr>
          <a:lstStyle/>
          <a:p>
            <a:pPr marL="455295" indent="-226695" algn="ctr">
              <a:spcAft>
                <a:spcPts val="50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5. </a:t>
            </a:r>
            <a:r>
              <a:rPr lang="en-US" sz="1200" dirty="0" smtClean="0">
                <a:effectLst/>
                <a:latin typeface="Times New Roman" panose="02020603050405020304" pitchFamily="18" charset="0"/>
                <a:ea typeface="Calibri" panose="020F0502020204030204" pitchFamily="34" charset="0"/>
                <a:cs typeface="Arial" panose="020B0604020202020204" pitchFamily="34" charset="0"/>
              </a:rPr>
              <a:t>Distribution of articles per label for each dataset.</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09394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fontAlgn="base">
              <a:spcBef>
                <a:spcPct val="0"/>
              </a:spcBef>
            </a:pPr>
            <a:r>
              <a:rPr lang="en-US" sz="3600" b="1" kern="1200" dirty="0" smtClean="0">
                <a:solidFill>
                  <a:schemeClr val="tx1">
                    <a:lumMod val="85000"/>
                    <a:lumOff val="15000"/>
                  </a:schemeClr>
                </a:solidFill>
                <a:latin typeface="+mj-lt"/>
                <a:ea typeface="+mj-ea"/>
                <a:cs typeface="+mj-cs"/>
              </a:rPr>
              <a:t>Experiments dataset</a:t>
            </a:r>
            <a:endParaRPr lang="en-US" sz="3600" b="1" kern="1200" dirty="0">
              <a:solidFill>
                <a:schemeClr val="tx1">
                  <a:lumMod val="85000"/>
                  <a:lumOff val="15000"/>
                </a:schemeClr>
              </a:solidFill>
              <a:latin typeface="+mj-lt"/>
              <a:ea typeface="+mj-ea"/>
              <a:cs typeface="+mj-cs"/>
            </a:endParaRPr>
          </a:p>
        </p:txBody>
      </p:sp>
      <p:sp>
        <p:nvSpPr>
          <p:cNvPr id="3" name="عنصر نائب للمحتوى 2"/>
          <p:cNvSpPr>
            <a:spLocks noGrp="1"/>
          </p:cNvSpPr>
          <p:nvPr>
            <p:ph idx="1"/>
          </p:nvPr>
        </p:nvSpPr>
        <p:spPr>
          <a:xfrm>
            <a:off x="1559294" y="1732547"/>
            <a:ext cx="9781690" cy="4620127"/>
          </a:xfrm>
        </p:spPr>
        <p:txBody>
          <a:bodyPr>
            <a:normAutofit/>
          </a:bodyPr>
          <a:lstStyle/>
          <a:p>
            <a:pPr fontAlgn="base"/>
            <a:r>
              <a:rPr lang="en-US" sz="2400" dirty="0">
                <a:latin typeface="Arial" panose="020B0604020202020204" pitchFamily="34" charset="0"/>
                <a:cs typeface="Arial" panose="020B0604020202020204" pitchFamily="34" charset="0"/>
              </a:rPr>
              <a:t>A subset </a:t>
            </a:r>
            <a:r>
              <a:rPr lang="en-US" sz="2400" dirty="0" err="1">
                <a:latin typeface="Arial" panose="020B0604020202020204" pitchFamily="34" charset="0"/>
                <a:cs typeface="Arial" panose="020B0604020202020204" pitchFamily="34" charset="0"/>
              </a:rPr>
              <a:t>Khaleej</a:t>
            </a:r>
            <a:r>
              <a:rPr lang="en-US" sz="2400" dirty="0">
                <a:latin typeface="Arial" panose="020B0604020202020204" pitchFamily="34" charset="0"/>
                <a:cs typeface="Arial" panose="020B0604020202020204" pitchFamily="34" charset="0"/>
              </a:rPr>
              <a:t> (45500 articles in 7 categories) of SANAD. Labels are categorized in: Culture, Finance, Medical, </a:t>
            </a:r>
            <a:r>
              <a:rPr lang="en-US" sz="2400" dirty="0" err="1">
                <a:latin typeface="Arial" panose="020B0604020202020204" pitchFamily="34" charset="0"/>
                <a:cs typeface="Arial" panose="020B0604020202020204" pitchFamily="34" charset="0"/>
              </a:rPr>
              <a:t>Politics,Religion,Sports,Tech</a:t>
            </a:r>
            <a:r>
              <a:rPr lang="en-US" sz="2400" dirty="0">
                <a:latin typeface="Arial" panose="020B0604020202020204" pitchFamily="34" charset="0"/>
                <a:cs typeface="Arial" panose="020B0604020202020204" pitchFamily="34" charset="0"/>
              </a:rPr>
              <a:t>.</a:t>
            </a:r>
          </a:p>
        </p:txBody>
      </p:sp>
      <p:pic>
        <p:nvPicPr>
          <p:cNvPr id="4" name="صورة 3"/>
          <p:cNvPicPr/>
          <p:nvPr/>
        </p:nvPicPr>
        <p:blipFill>
          <a:blip r:embed="rId3"/>
          <a:stretch>
            <a:fillRect/>
          </a:stretch>
        </p:blipFill>
        <p:spPr>
          <a:xfrm>
            <a:off x="2205282" y="2887579"/>
            <a:ext cx="8225306" cy="3557433"/>
          </a:xfrm>
          <a:prstGeom prst="rect">
            <a:avLst/>
          </a:prstGeom>
        </p:spPr>
      </p:pic>
      <p:sp>
        <p:nvSpPr>
          <p:cNvPr id="5" name="مستطيل 4"/>
          <p:cNvSpPr/>
          <p:nvPr/>
        </p:nvSpPr>
        <p:spPr>
          <a:xfrm>
            <a:off x="5475577" y="6445012"/>
            <a:ext cx="1949124" cy="276999"/>
          </a:xfrm>
          <a:prstGeom prst="rect">
            <a:avLst/>
          </a:prstGeom>
        </p:spPr>
        <p:txBody>
          <a:bodyPr wrap="none">
            <a:spAutoFit/>
          </a:bodyPr>
          <a:lstStyle/>
          <a:p>
            <a:pPr marL="455295" indent="-226695" algn="ctr">
              <a:spcAft>
                <a:spcPts val="50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6.</a:t>
            </a:r>
            <a:r>
              <a:rPr lang="en-US" sz="1200" dirty="0" smtClean="0">
                <a:latin typeface="Arial" panose="020B0604020202020204" pitchFamily="34" charset="0"/>
                <a:cs typeface="Arial" panose="020B0604020202020204" pitchFamily="34" charset="0"/>
              </a:rPr>
              <a:t> </a:t>
            </a:r>
            <a:r>
              <a:rPr lang="en-US" sz="1200" dirty="0">
                <a:latin typeface="Times New Roman" panose="02020603050405020304" pitchFamily="18" charset="0"/>
                <a:ea typeface="Calibri" panose="020F0502020204030204" pitchFamily="34" charset="0"/>
                <a:cs typeface="Arial" panose="020B0604020202020204" pitchFamily="34" charset="0"/>
              </a:rPr>
              <a:t>A subset </a:t>
            </a:r>
            <a:r>
              <a:rPr lang="en-US" sz="1200" dirty="0" err="1">
                <a:latin typeface="Times New Roman" panose="02020603050405020304" pitchFamily="18" charset="0"/>
                <a:ea typeface="Calibri" panose="020F0502020204030204" pitchFamily="34" charset="0"/>
                <a:cs typeface="Arial" panose="020B0604020202020204" pitchFamily="34" charset="0"/>
              </a:rPr>
              <a:t>Khaleej</a:t>
            </a:r>
            <a:r>
              <a:rPr lang="en-US" sz="1200" dirty="0">
                <a:latin typeface="Times New Roman" panose="02020603050405020304" pitchFamily="18"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955054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32547"/>
            <a:ext cx="9781690" cy="4620127"/>
          </a:xfrm>
        </p:spPr>
        <p:txBody>
          <a:bodyPr>
            <a:normAutofit/>
          </a:bodyPr>
          <a:lstStyle/>
          <a:p>
            <a:pPr lvl="0"/>
            <a:r>
              <a:rPr lang="en-US" sz="2400" dirty="0"/>
              <a:t>Arabic Text Preprocessing</a:t>
            </a:r>
          </a:p>
        </p:txBody>
      </p:sp>
      <p:sp>
        <p:nvSpPr>
          <p:cNvPr id="5" name="مستطيل 4"/>
          <p:cNvSpPr/>
          <p:nvPr/>
        </p:nvSpPr>
        <p:spPr>
          <a:xfrm>
            <a:off x="5475577" y="6103485"/>
            <a:ext cx="3701654"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7.</a:t>
            </a:r>
            <a:r>
              <a:rPr lang="en-US" sz="1200" dirty="0" smtClean="0">
                <a:latin typeface="Arial" panose="020B0604020202020204" pitchFamily="34" charset="0"/>
                <a:cs typeface="Arial" panose="020B0604020202020204" pitchFamily="34" charset="0"/>
              </a:rPr>
              <a:t> </a:t>
            </a:r>
            <a:r>
              <a:rPr lang="en-US" sz="1200" dirty="0"/>
              <a:t>Extracting data from the folders and files</a:t>
            </a:r>
            <a:r>
              <a:rPr lang="en-US" sz="1200" dirty="0" smtClean="0"/>
              <a:t>.</a:t>
            </a:r>
            <a:endParaRPr lang="en-US" sz="1200" dirty="0"/>
          </a:p>
        </p:txBody>
      </p:sp>
      <p:pic>
        <p:nvPicPr>
          <p:cNvPr id="6" name="صورة 5"/>
          <p:cNvPicPr preferRelativeResize="0"/>
          <p:nvPr/>
        </p:nvPicPr>
        <p:blipFill rotWithShape="1">
          <a:blip r:embed="rId3"/>
          <a:srcRect l="2763" t="34608" r="1153" b="9363"/>
          <a:stretch/>
        </p:blipFill>
        <p:spPr bwMode="auto">
          <a:xfrm>
            <a:off x="1887349" y="2143485"/>
            <a:ext cx="936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79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54581"/>
            <a:ext cx="9781690" cy="4620127"/>
          </a:xfrm>
        </p:spPr>
        <p:txBody>
          <a:bodyPr>
            <a:normAutofit/>
          </a:bodyPr>
          <a:lstStyle/>
          <a:p>
            <a:pPr lvl="0"/>
            <a:r>
              <a:rPr lang="en-US" sz="2400" dirty="0"/>
              <a:t>Arabic Text Preprocessing</a:t>
            </a:r>
          </a:p>
        </p:txBody>
      </p:sp>
      <p:sp>
        <p:nvSpPr>
          <p:cNvPr id="5" name="مستطيل 4"/>
          <p:cNvSpPr/>
          <p:nvPr/>
        </p:nvSpPr>
        <p:spPr>
          <a:xfrm>
            <a:off x="5475577" y="6103485"/>
            <a:ext cx="1715534"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8.</a:t>
            </a:r>
            <a:r>
              <a:rPr lang="en-US" sz="1200" dirty="0" smtClean="0">
                <a:latin typeface="Arial" panose="020B0604020202020204" pitchFamily="34" charset="0"/>
                <a:cs typeface="Arial" panose="020B0604020202020204" pitchFamily="34" charset="0"/>
              </a:rPr>
              <a:t> </a:t>
            </a:r>
            <a:r>
              <a:rPr lang="en-US" sz="1200" dirty="0"/>
              <a:t>Read Dataset</a:t>
            </a:r>
            <a:r>
              <a:rPr lang="en-US" sz="1200" dirty="0" smtClean="0"/>
              <a:t>.</a:t>
            </a:r>
            <a:endParaRPr lang="en-US" sz="1200" dirty="0"/>
          </a:p>
        </p:txBody>
      </p:sp>
      <p:pic>
        <p:nvPicPr>
          <p:cNvPr id="7" name="صورة 6"/>
          <p:cNvPicPr preferRelativeResize="0"/>
          <p:nvPr/>
        </p:nvPicPr>
        <p:blipFill rotWithShape="1">
          <a:blip r:embed="rId3"/>
          <a:srcRect l="4271" t="52239" r="1888" b="16940"/>
          <a:stretch/>
        </p:blipFill>
        <p:spPr bwMode="auto">
          <a:xfrm>
            <a:off x="1806778" y="2143485"/>
            <a:ext cx="936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843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lstStyle/>
          <a:p>
            <a:pPr lvl="0" algn="ctr"/>
            <a:r>
              <a:rPr lang="en-US" b="1" dirty="0"/>
              <a:t>Introduction</a:t>
            </a:r>
          </a:p>
        </p:txBody>
      </p:sp>
      <p:sp>
        <p:nvSpPr>
          <p:cNvPr id="3" name="عنصر نائب للمحتوى 2"/>
          <p:cNvSpPr>
            <a:spLocks noGrp="1"/>
          </p:cNvSpPr>
          <p:nvPr>
            <p:ph idx="1"/>
          </p:nvPr>
        </p:nvSpPr>
        <p:spPr>
          <a:xfrm>
            <a:off x="1453416" y="1347884"/>
            <a:ext cx="9887567" cy="5108000"/>
          </a:xfrm>
        </p:spPr>
        <p:txBody>
          <a:bodyPr>
            <a:noAutofit/>
          </a:bodyPr>
          <a:lstStyle/>
          <a:p>
            <a:pPr algn="just"/>
            <a:r>
              <a:rPr lang="en-US" sz="2400" dirty="0" smtClean="0">
                <a:solidFill>
                  <a:schemeClr val="tx1"/>
                </a:solidFill>
                <a:latin typeface="Arial" panose="020B0604020202020204" pitchFamily="34" charset="0"/>
                <a:cs typeface="Arial" panose="020B0604020202020204" pitchFamily="34" charset="0"/>
              </a:rPr>
              <a:t>Finding useful knowledge on a given subject in a vast volume of online textual data that is rapidly growing is a difficult challenge. </a:t>
            </a:r>
            <a:endParaRPr lang="ar-YE" sz="2400" dirty="0" smtClean="0">
              <a:solidFill>
                <a:schemeClr val="tx1"/>
              </a:solidFill>
              <a:latin typeface="Arial" panose="020B0604020202020204" pitchFamily="34" charset="0"/>
              <a:cs typeface="Arial" panose="020B0604020202020204" pitchFamily="34" charset="0"/>
            </a:endParaRPr>
          </a:p>
          <a:p>
            <a:pPr algn="just"/>
            <a:r>
              <a:rPr lang="en-US" sz="2400" dirty="0" smtClean="0">
                <a:solidFill>
                  <a:schemeClr val="tx1"/>
                </a:solidFill>
                <a:latin typeface="Arial" panose="020B0604020202020204" pitchFamily="34" charset="0"/>
                <a:cs typeface="Arial" panose="020B0604020202020204" pitchFamily="34" charset="0"/>
              </a:rPr>
              <a:t>To solve this issue, organize data into predetermined categories could help. </a:t>
            </a:r>
            <a:endParaRPr lang="ar-YE" sz="2400" dirty="0" smtClean="0">
              <a:solidFill>
                <a:schemeClr val="tx1"/>
              </a:solidFill>
              <a:latin typeface="Arial" panose="020B0604020202020204" pitchFamily="34" charset="0"/>
              <a:cs typeface="Arial" panose="020B0604020202020204" pitchFamily="34" charset="0"/>
            </a:endParaRPr>
          </a:p>
          <a:p>
            <a:pPr algn="just"/>
            <a:r>
              <a:rPr lang="en-US" sz="2400" dirty="0" smtClean="0">
                <a:solidFill>
                  <a:schemeClr val="tx1"/>
                </a:solidFill>
                <a:latin typeface="Arial" panose="020B0604020202020204" pitchFamily="34" charset="0"/>
                <a:cs typeface="Arial" panose="020B0604020202020204" pitchFamily="34" charset="0"/>
              </a:rPr>
              <a:t>Algorithms of text classification are the basis of many applications for natural language processing, such as text description, query response, detection of spam, and visualization of text. </a:t>
            </a:r>
          </a:p>
          <a:p>
            <a:pPr algn="just"/>
            <a:r>
              <a:rPr lang="en-US" sz="2400" dirty="0" smtClean="0">
                <a:solidFill>
                  <a:schemeClr val="tx1"/>
                </a:solidFill>
                <a:latin typeface="Arial" panose="020B0604020202020204" pitchFamily="34" charset="0"/>
                <a:cs typeface="Arial" panose="020B0604020202020204" pitchFamily="34" charset="0"/>
              </a:rPr>
              <a:t>While Arabic language on the internet is rising increasingly, its content is still as poor as 3 percent. </a:t>
            </a:r>
            <a:endParaRPr lang="ar-YE" sz="2400" dirty="0" smtClean="0">
              <a:solidFill>
                <a:schemeClr val="tx1"/>
              </a:solidFill>
              <a:latin typeface="Arial" panose="020B0604020202020204" pitchFamily="34" charset="0"/>
              <a:cs typeface="Arial" panose="020B0604020202020204" pitchFamily="34" charset="0"/>
            </a:endParaRPr>
          </a:p>
          <a:p>
            <a:pPr algn="just"/>
            <a:r>
              <a:rPr lang="en-US" sz="2400" dirty="0" smtClean="0">
                <a:solidFill>
                  <a:schemeClr val="tx1"/>
                </a:solidFill>
                <a:latin typeface="Arial" panose="020B0604020202020204" pitchFamily="34" charset="0"/>
                <a:cs typeface="Arial" panose="020B0604020202020204" pitchFamily="34" charset="0"/>
              </a:rPr>
              <a:t>For researchers and developers, the recent rapid growth is a convincing incentive to develop successful frameworks and tools to advance study in Arabic NLP. The automated mapping of texts to predefine marks or classes is text categorization. </a:t>
            </a:r>
          </a:p>
        </p:txBody>
      </p:sp>
    </p:spTree>
    <p:extLst>
      <p:ext uri="{BB962C8B-B14F-4D97-AF65-F5344CB8AC3E}">
        <p14:creationId xmlns:p14="http://schemas.microsoft.com/office/powerpoint/2010/main" val="537389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a:t>Arabic Text Preprocessing</a:t>
            </a:r>
          </a:p>
        </p:txBody>
      </p:sp>
      <p:sp>
        <p:nvSpPr>
          <p:cNvPr id="5" name="مستطيل 4"/>
          <p:cNvSpPr/>
          <p:nvPr/>
        </p:nvSpPr>
        <p:spPr>
          <a:xfrm>
            <a:off x="5475577" y="6103485"/>
            <a:ext cx="2544286"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9.</a:t>
            </a:r>
            <a:r>
              <a:rPr lang="en-US" sz="1200" dirty="0" smtClean="0"/>
              <a:t> </a:t>
            </a:r>
            <a:r>
              <a:rPr lang="en-US" sz="1200" dirty="0"/>
              <a:t>Exploratory Data Analysis</a:t>
            </a:r>
            <a:r>
              <a:rPr lang="en-US" sz="1200" dirty="0" smtClean="0"/>
              <a:t>.</a:t>
            </a:r>
            <a:endParaRPr lang="en-US" sz="1200" dirty="0"/>
          </a:p>
        </p:txBody>
      </p:sp>
      <p:pic>
        <p:nvPicPr>
          <p:cNvPr id="6" name="صورة 5"/>
          <p:cNvPicPr/>
          <p:nvPr/>
        </p:nvPicPr>
        <p:blipFill rotWithShape="1">
          <a:blip r:embed="rId3"/>
          <a:srcRect l="4398" t="32594" r="740" b="17389"/>
          <a:stretch/>
        </p:blipFill>
        <p:spPr bwMode="auto">
          <a:xfrm>
            <a:off x="1792173" y="2187332"/>
            <a:ext cx="936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8096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a:t>Arabic Text Preprocessing</a:t>
            </a:r>
          </a:p>
        </p:txBody>
      </p:sp>
      <p:sp>
        <p:nvSpPr>
          <p:cNvPr id="5" name="مستطيل 4"/>
          <p:cNvSpPr/>
          <p:nvPr/>
        </p:nvSpPr>
        <p:spPr>
          <a:xfrm>
            <a:off x="5475577" y="6103485"/>
            <a:ext cx="2178802"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10.</a:t>
            </a:r>
            <a:r>
              <a:rPr lang="en-US" sz="1200" dirty="0" smtClean="0"/>
              <a:t> </a:t>
            </a:r>
            <a:r>
              <a:rPr lang="en-US" sz="1200" dirty="0"/>
              <a:t>Remove </a:t>
            </a:r>
            <a:r>
              <a:rPr lang="en-US" sz="1200" dirty="0" err="1"/>
              <a:t>stopwords</a:t>
            </a:r>
            <a:r>
              <a:rPr lang="en-US" sz="1200" dirty="0" smtClean="0"/>
              <a:t>.</a:t>
            </a:r>
            <a:endParaRPr lang="en-US" sz="1200" dirty="0"/>
          </a:p>
        </p:txBody>
      </p:sp>
      <p:pic>
        <p:nvPicPr>
          <p:cNvPr id="7" name="صورة 6"/>
          <p:cNvPicPr/>
          <p:nvPr/>
        </p:nvPicPr>
        <p:blipFill rotWithShape="1">
          <a:blip r:embed="rId3"/>
          <a:srcRect l="4398" t="32594" r="740" b="17389"/>
          <a:stretch/>
        </p:blipFill>
        <p:spPr bwMode="auto">
          <a:xfrm>
            <a:off x="1801448" y="2209165"/>
            <a:ext cx="936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1006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a:t>Arabic Text Preprocessing</a:t>
            </a:r>
          </a:p>
        </p:txBody>
      </p:sp>
      <p:sp>
        <p:nvSpPr>
          <p:cNvPr id="5" name="مستطيل 4"/>
          <p:cNvSpPr/>
          <p:nvPr/>
        </p:nvSpPr>
        <p:spPr>
          <a:xfrm>
            <a:off x="5475577" y="6103485"/>
            <a:ext cx="1769587"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11.</a:t>
            </a:r>
            <a:r>
              <a:rPr lang="en-US" sz="1200" dirty="0" smtClean="0"/>
              <a:t> </a:t>
            </a:r>
            <a:r>
              <a:rPr lang="en-US" sz="1200" dirty="0"/>
              <a:t>Normalization</a:t>
            </a:r>
            <a:r>
              <a:rPr lang="en-US" sz="1200" dirty="0" smtClean="0"/>
              <a:t>.</a:t>
            </a:r>
            <a:endParaRPr lang="en-US" sz="1200" dirty="0"/>
          </a:p>
        </p:txBody>
      </p:sp>
      <p:pic>
        <p:nvPicPr>
          <p:cNvPr id="6" name="صورة 5"/>
          <p:cNvPicPr/>
          <p:nvPr/>
        </p:nvPicPr>
        <p:blipFill rotWithShape="1">
          <a:blip r:embed="rId3"/>
          <a:srcRect l="3642" t="34604" r="1124" b="18064"/>
          <a:stretch/>
        </p:blipFill>
        <p:spPr bwMode="auto">
          <a:xfrm>
            <a:off x="1794772" y="2207493"/>
            <a:ext cx="936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659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a:t>Arabic Text Preprocessing</a:t>
            </a:r>
          </a:p>
        </p:txBody>
      </p:sp>
      <p:sp>
        <p:nvSpPr>
          <p:cNvPr id="5" name="مستطيل 4"/>
          <p:cNvSpPr/>
          <p:nvPr/>
        </p:nvSpPr>
        <p:spPr>
          <a:xfrm>
            <a:off x="2141106" y="6092794"/>
            <a:ext cx="8618065"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a:t>
            </a:r>
            <a:r>
              <a:rPr lang="en-US" sz="1200" b="1" dirty="0" smtClean="0">
                <a:latin typeface="Times New Roman" panose="02020603050405020304" pitchFamily="18" charset="0"/>
                <a:ea typeface="Calibri" panose="020F0502020204030204" pitchFamily="34" charset="0"/>
                <a:cs typeface="Arial" panose="020B0604020202020204" pitchFamily="34" charset="0"/>
              </a:rPr>
              <a:t>12</a:t>
            </a: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a:t>
            </a:r>
            <a:r>
              <a:rPr lang="en-US" sz="1200" dirty="0" smtClean="0"/>
              <a:t> </a:t>
            </a:r>
            <a:r>
              <a:rPr lang="en-US" sz="1200" dirty="0"/>
              <a:t>Abstract article (Remove Punctuations and Noise Removal (Remove extra whitespace, Remove numbers))</a:t>
            </a:r>
            <a:r>
              <a:rPr lang="en-US" sz="1200" dirty="0" smtClean="0"/>
              <a:t>.</a:t>
            </a:r>
            <a:endParaRPr lang="en-US" sz="1200" dirty="0"/>
          </a:p>
        </p:txBody>
      </p:sp>
      <p:pic>
        <p:nvPicPr>
          <p:cNvPr id="7" name="صورة 6"/>
          <p:cNvPicPr/>
          <p:nvPr/>
        </p:nvPicPr>
        <p:blipFill rotWithShape="1">
          <a:blip r:embed="rId3"/>
          <a:srcRect l="4146" t="33934" r="896" b="22066"/>
          <a:stretch/>
        </p:blipFill>
        <p:spPr bwMode="auto">
          <a:xfrm>
            <a:off x="1809357" y="2186229"/>
            <a:ext cx="936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943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smtClean="0"/>
              <a:t>Preparing the Dataset</a:t>
            </a:r>
            <a:endParaRPr lang="en-US" sz="2400" dirty="0"/>
          </a:p>
        </p:txBody>
      </p:sp>
      <p:sp>
        <p:nvSpPr>
          <p:cNvPr id="5" name="مستطيل 4"/>
          <p:cNvSpPr/>
          <p:nvPr/>
        </p:nvSpPr>
        <p:spPr>
          <a:xfrm>
            <a:off x="5750062" y="6167383"/>
            <a:ext cx="1396536" cy="276999"/>
          </a:xfrm>
          <a:prstGeom prst="rect">
            <a:avLst/>
          </a:prstGeom>
        </p:spPr>
        <p:txBody>
          <a:bodyPr wrap="none">
            <a:spAutoFit/>
          </a:bodyPr>
          <a:lstStyle/>
          <a:p>
            <a:pPr lvl="0" algn="ct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Fig.13.</a:t>
            </a:r>
            <a:r>
              <a:rPr lang="en-US" sz="1200" dirty="0" smtClean="0"/>
              <a:t> </a:t>
            </a:r>
            <a:r>
              <a:rPr lang="en-US" sz="1200" dirty="0"/>
              <a:t>Preparing</a:t>
            </a:r>
          </a:p>
        </p:txBody>
      </p:sp>
      <p:pic>
        <p:nvPicPr>
          <p:cNvPr id="6" name="صورة 5"/>
          <p:cNvPicPr/>
          <p:nvPr/>
        </p:nvPicPr>
        <p:blipFill rotWithShape="1">
          <a:blip r:embed="rId3"/>
          <a:srcRect l="2890" t="46212" r="1640" b="15837"/>
          <a:stretch/>
        </p:blipFill>
        <p:spPr bwMode="auto">
          <a:xfrm>
            <a:off x="1768330" y="2207383"/>
            <a:ext cx="936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800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a:t>Applying </a:t>
            </a:r>
            <a:r>
              <a:rPr lang="en-US" sz="2400" dirty="0" smtClean="0"/>
              <a:t>ML (</a:t>
            </a:r>
            <a:r>
              <a:rPr lang="en-US" sz="2400" dirty="0"/>
              <a:t>Random Forest </a:t>
            </a:r>
            <a:r>
              <a:rPr lang="en-US" sz="2400" dirty="0" smtClean="0"/>
              <a:t>Classifier)</a:t>
            </a:r>
            <a:endParaRPr lang="en-US" sz="2400" dirty="0"/>
          </a:p>
        </p:txBody>
      </p:sp>
      <p:sp>
        <p:nvSpPr>
          <p:cNvPr id="5" name="مستطيل 4"/>
          <p:cNvSpPr/>
          <p:nvPr/>
        </p:nvSpPr>
        <p:spPr>
          <a:xfrm>
            <a:off x="5475577" y="6103485"/>
            <a:ext cx="2555508"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14.</a:t>
            </a:r>
            <a:r>
              <a:rPr lang="en-US" sz="1200" dirty="0" smtClean="0"/>
              <a:t> </a:t>
            </a:r>
            <a:r>
              <a:rPr lang="en-US" sz="1200" dirty="0"/>
              <a:t>Random Forest Classifier</a:t>
            </a:r>
            <a:r>
              <a:rPr lang="en-US" sz="1200" dirty="0" smtClean="0"/>
              <a:t>.</a:t>
            </a:r>
            <a:endParaRPr lang="en-US" sz="1200" dirty="0"/>
          </a:p>
        </p:txBody>
      </p:sp>
      <p:pic>
        <p:nvPicPr>
          <p:cNvPr id="7" name="صورة 6"/>
          <p:cNvPicPr/>
          <p:nvPr/>
        </p:nvPicPr>
        <p:blipFill rotWithShape="1">
          <a:blip r:embed="rId3"/>
          <a:srcRect t="49046"/>
          <a:stretch/>
        </p:blipFill>
        <p:spPr bwMode="auto">
          <a:xfrm>
            <a:off x="1759506" y="2186017"/>
            <a:ext cx="936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4718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a:t>Applying </a:t>
            </a:r>
            <a:r>
              <a:rPr lang="en-US" sz="2400" dirty="0" smtClean="0"/>
              <a:t>ML (</a:t>
            </a:r>
            <a:r>
              <a:rPr lang="en-US" sz="2400" dirty="0"/>
              <a:t>Logistic Regression</a:t>
            </a:r>
            <a:r>
              <a:rPr lang="en-US" sz="2400" dirty="0" smtClean="0"/>
              <a:t>)</a:t>
            </a:r>
            <a:endParaRPr lang="en-US" sz="2400" dirty="0"/>
          </a:p>
        </p:txBody>
      </p:sp>
      <p:sp>
        <p:nvSpPr>
          <p:cNvPr id="5" name="مستطيل 4"/>
          <p:cNvSpPr/>
          <p:nvPr/>
        </p:nvSpPr>
        <p:spPr>
          <a:xfrm>
            <a:off x="5383180" y="6175408"/>
            <a:ext cx="2133918"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15.</a:t>
            </a:r>
            <a:r>
              <a:rPr lang="en-US" sz="1200" dirty="0" smtClean="0"/>
              <a:t> </a:t>
            </a:r>
            <a:r>
              <a:rPr lang="en-US" sz="1200" dirty="0"/>
              <a:t>Logistic Regression</a:t>
            </a:r>
            <a:r>
              <a:rPr lang="en-US" sz="1200" dirty="0" smtClean="0"/>
              <a:t>.</a:t>
            </a:r>
            <a:endParaRPr lang="en-US" sz="1200" dirty="0"/>
          </a:p>
        </p:txBody>
      </p:sp>
      <p:pic>
        <p:nvPicPr>
          <p:cNvPr id="7" name="صورة 6"/>
          <p:cNvPicPr/>
          <p:nvPr/>
        </p:nvPicPr>
        <p:blipFill rotWithShape="1">
          <a:blip r:embed="rId3"/>
          <a:srcRect t="49046"/>
          <a:stretch/>
        </p:blipFill>
        <p:spPr bwMode="auto">
          <a:xfrm>
            <a:off x="3177222" y="2479040"/>
            <a:ext cx="5837555" cy="1899920"/>
          </a:xfrm>
          <a:prstGeom prst="rect">
            <a:avLst/>
          </a:prstGeom>
          <a:ln>
            <a:noFill/>
          </a:ln>
          <a:extLst>
            <a:ext uri="{53640926-AAD7-44D8-BBD7-CCE9431645EC}">
              <a14:shadowObscured xmlns:a14="http://schemas.microsoft.com/office/drawing/2010/main"/>
            </a:ext>
          </a:extLst>
        </p:spPr>
      </p:pic>
      <p:pic>
        <p:nvPicPr>
          <p:cNvPr id="6" name="صورة 5"/>
          <p:cNvPicPr/>
          <p:nvPr/>
        </p:nvPicPr>
        <p:blipFill rotWithShape="1">
          <a:blip r:embed="rId4"/>
          <a:srcRect t="21532"/>
          <a:stretch/>
        </p:blipFill>
        <p:spPr bwMode="auto">
          <a:xfrm>
            <a:off x="1770139" y="2215408"/>
            <a:ext cx="936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5023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25843"/>
            <a:ext cx="9781690" cy="4620127"/>
          </a:xfrm>
        </p:spPr>
        <p:txBody>
          <a:bodyPr>
            <a:normAutofit/>
          </a:bodyPr>
          <a:lstStyle/>
          <a:p>
            <a:pPr lvl="0"/>
            <a:r>
              <a:rPr lang="en-US" sz="2400" dirty="0"/>
              <a:t>Applying </a:t>
            </a:r>
            <a:r>
              <a:rPr lang="en-US" sz="2400" dirty="0" smtClean="0"/>
              <a:t>ML (</a:t>
            </a:r>
            <a:r>
              <a:rPr lang="en-US" sz="2400" dirty="0"/>
              <a:t>Naive Bayes</a:t>
            </a:r>
            <a:r>
              <a:rPr lang="en-US" sz="2400" dirty="0" smtClean="0"/>
              <a:t>)</a:t>
            </a:r>
            <a:endParaRPr lang="en-US" sz="2400" dirty="0"/>
          </a:p>
        </p:txBody>
      </p:sp>
      <p:sp>
        <p:nvSpPr>
          <p:cNvPr id="5" name="مستطيل 4"/>
          <p:cNvSpPr/>
          <p:nvPr/>
        </p:nvSpPr>
        <p:spPr>
          <a:xfrm>
            <a:off x="5475577" y="6114118"/>
            <a:ext cx="1667444"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16.</a:t>
            </a:r>
            <a:r>
              <a:rPr lang="en-US" sz="1200" dirty="0" smtClean="0"/>
              <a:t> </a:t>
            </a:r>
            <a:r>
              <a:rPr lang="en-US" sz="1200" dirty="0"/>
              <a:t>Naive Bayes</a:t>
            </a:r>
            <a:r>
              <a:rPr lang="en-US" sz="1200" dirty="0" smtClean="0"/>
              <a:t>.</a:t>
            </a:r>
            <a:endParaRPr lang="en-US" sz="1200" dirty="0"/>
          </a:p>
        </p:txBody>
      </p:sp>
      <p:pic>
        <p:nvPicPr>
          <p:cNvPr id="9" name="صورة 8"/>
          <p:cNvPicPr/>
          <p:nvPr/>
        </p:nvPicPr>
        <p:blipFill>
          <a:blip r:embed="rId3"/>
          <a:stretch>
            <a:fillRect/>
          </a:stretch>
        </p:blipFill>
        <p:spPr>
          <a:xfrm>
            <a:off x="1792433" y="2166173"/>
            <a:ext cx="9360000" cy="3960000"/>
          </a:xfrm>
          <a:prstGeom prst="rect">
            <a:avLst/>
          </a:prstGeom>
        </p:spPr>
      </p:pic>
    </p:spTree>
    <p:extLst>
      <p:ext uri="{BB962C8B-B14F-4D97-AF65-F5344CB8AC3E}">
        <p14:creationId xmlns:p14="http://schemas.microsoft.com/office/powerpoint/2010/main" val="2064116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first experiment: Machine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a:t>Applying </a:t>
            </a:r>
            <a:r>
              <a:rPr lang="en-US" sz="2400" dirty="0" smtClean="0"/>
              <a:t>ML (</a:t>
            </a:r>
            <a:r>
              <a:rPr lang="en-US" sz="2400" dirty="0"/>
              <a:t>Neural Network</a:t>
            </a:r>
            <a:r>
              <a:rPr lang="en-US" sz="2400" dirty="0" smtClean="0"/>
              <a:t>)</a:t>
            </a:r>
            <a:endParaRPr lang="en-US" sz="2400" dirty="0"/>
          </a:p>
        </p:txBody>
      </p:sp>
      <p:sp>
        <p:nvSpPr>
          <p:cNvPr id="5" name="مستطيل 4"/>
          <p:cNvSpPr/>
          <p:nvPr/>
        </p:nvSpPr>
        <p:spPr>
          <a:xfrm>
            <a:off x="5475577" y="6103485"/>
            <a:ext cx="1906291"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17.</a:t>
            </a:r>
            <a:r>
              <a:rPr lang="en-US" sz="1200" dirty="0" smtClean="0"/>
              <a:t> </a:t>
            </a:r>
            <a:r>
              <a:rPr lang="en-US" sz="1200" dirty="0"/>
              <a:t>Neural Network</a:t>
            </a:r>
            <a:r>
              <a:rPr lang="en-US" sz="1200" dirty="0" smtClean="0"/>
              <a:t>.</a:t>
            </a:r>
            <a:endParaRPr lang="en-US" sz="1200" dirty="0"/>
          </a:p>
        </p:txBody>
      </p:sp>
      <p:pic>
        <p:nvPicPr>
          <p:cNvPr id="6" name="صورة 5"/>
          <p:cNvPicPr/>
          <p:nvPr/>
        </p:nvPicPr>
        <p:blipFill>
          <a:blip r:embed="rId3"/>
          <a:stretch>
            <a:fillRect/>
          </a:stretch>
        </p:blipFill>
        <p:spPr>
          <a:xfrm>
            <a:off x="1814481" y="2196920"/>
            <a:ext cx="9360000" cy="3960000"/>
          </a:xfrm>
          <a:prstGeom prst="rect">
            <a:avLst/>
          </a:prstGeom>
        </p:spPr>
      </p:pic>
    </p:spTree>
    <p:extLst>
      <p:ext uri="{BB962C8B-B14F-4D97-AF65-F5344CB8AC3E}">
        <p14:creationId xmlns:p14="http://schemas.microsoft.com/office/powerpoint/2010/main" val="3475931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lvl="1" algn="ctr" defTabSz="457200" rtl="0">
              <a:spcBef>
                <a:spcPct val="0"/>
              </a:spcBef>
            </a:pPr>
            <a:r>
              <a:rPr lang="en-US" sz="3600" b="1" kern="1200" dirty="0" smtClean="0">
                <a:solidFill>
                  <a:schemeClr val="tx1">
                    <a:lumMod val="85000"/>
                    <a:lumOff val="15000"/>
                  </a:schemeClr>
                </a:solidFill>
                <a:latin typeface="+mj-lt"/>
                <a:ea typeface="+mj-ea"/>
                <a:cs typeface="+mj-cs"/>
              </a:rPr>
              <a:t>Results</a:t>
            </a:r>
            <a:endParaRPr lang="en-US" sz="3600" b="1" kern="1200" dirty="0">
              <a:solidFill>
                <a:schemeClr val="tx1">
                  <a:lumMod val="85000"/>
                  <a:lumOff val="15000"/>
                </a:schemeClr>
              </a:solidFill>
              <a:latin typeface="+mj-lt"/>
              <a:ea typeface="+mj-ea"/>
              <a:cs typeface="+mj-cs"/>
            </a:endParaRP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smtClean="0">
                <a:solidFill>
                  <a:schemeClr val="tx1">
                    <a:lumMod val="85000"/>
                    <a:lumOff val="15000"/>
                  </a:schemeClr>
                </a:solidFill>
              </a:rPr>
              <a:t>Results:</a:t>
            </a:r>
            <a:endParaRPr lang="en-US" sz="2400" dirty="0"/>
          </a:p>
        </p:txBody>
      </p:sp>
      <p:graphicFrame>
        <p:nvGraphicFramePr>
          <p:cNvPr id="4" name="جدول 3"/>
          <p:cNvGraphicFramePr>
            <a:graphicFrameLocks noGrp="1"/>
          </p:cNvGraphicFramePr>
          <p:nvPr>
            <p:extLst>
              <p:ext uri="{D42A27DB-BD31-4B8C-83A1-F6EECF244321}">
                <p14:modId xmlns:p14="http://schemas.microsoft.com/office/powerpoint/2010/main" val="2414531921"/>
              </p:ext>
            </p:extLst>
          </p:nvPr>
        </p:nvGraphicFramePr>
        <p:xfrm>
          <a:off x="2483319" y="2849080"/>
          <a:ext cx="7489256" cy="2627695"/>
        </p:xfrm>
        <a:graphic>
          <a:graphicData uri="http://schemas.openxmlformats.org/drawingml/2006/table">
            <a:tbl>
              <a:tblPr firstRow="1" firstCol="1" bandRow="1">
                <a:tableStyleId>{5C22544A-7EE6-4342-B048-85BDC9FD1C3A}</a:tableStyleId>
              </a:tblPr>
              <a:tblGrid>
                <a:gridCol w="2983551"/>
                <a:gridCol w="2157262"/>
                <a:gridCol w="2348443"/>
              </a:tblGrid>
              <a:tr h="525539">
                <a:tc>
                  <a:txBody>
                    <a:bodyPr/>
                    <a:lstStyle/>
                    <a:p>
                      <a:pPr marL="453390" indent="-226695" algn="ctr" rtl="0">
                        <a:spcAft>
                          <a:spcPts val="0"/>
                        </a:spcAft>
                      </a:pPr>
                      <a:r>
                        <a:rPr lang="en-US" sz="1200" dirty="0">
                          <a:effectLst/>
                        </a:rPr>
                        <a:t>Model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453390" indent="-226695" algn="ctr" rtl="0">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 Our 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525539">
                <a:tc>
                  <a:txBody>
                    <a:bodyPr/>
                    <a:lstStyle/>
                    <a:p>
                      <a:pPr marL="453390" indent="-226695" algn="ctr" rtl="0">
                        <a:spcAft>
                          <a:spcPts val="0"/>
                        </a:spcAft>
                      </a:pPr>
                      <a:r>
                        <a:rPr lang="en-US" sz="1200" dirty="0">
                          <a:effectLst/>
                        </a:rPr>
                        <a:t>Random Forest Classifier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453390" indent="-226695" algn="ctr" rtl="0">
                        <a:spcAft>
                          <a:spcPts val="0"/>
                        </a:spcAft>
                      </a:pPr>
                      <a:r>
                        <a:rPr lang="en-US" sz="1200">
                          <a:effectLst/>
                        </a:rPr>
                        <a:t>89.47%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96.52%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525539">
                <a:tc>
                  <a:txBody>
                    <a:bodyPr/>
                    <a:lstStyle/>
                    <a:p>
                      <a:pPr marL="453390" indent="-226695" algn="ctr" rtl="0">
                        <a:spcAft>
                          <a:spcPts val="0"/>
                        </a:spcAft>
                      </a:pPr>
                      <a:r>
                        <a:rPr lang="en-US" sz="1200">
                          <a:effectLst/>
                        </a:rPr>
                        <a:t>Logistic Regression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453390" indent="-226695" algn="ctr" rtl="0">
                        <a:spcAft>
                          <a:spcPts val="0"/>
                        </a:spcAft>
                      </a:pPr>
                      <a:r>
                        <a:rPr lang="en-US" sz="1200">
                          <a:effectLst/>
                        </a:rPr>
                        <a:t>93.73%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97.64%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525539">
                <a:tc>
                  <a:txBody>
                    <a:bodyPr/>
                    <a:lstStyle/>
                    <a:p>
                      <a:pPr marL="453390" indent="-226695" algn="ctr" rtl="0">
                        <a:spcAft>
                          <a:spcPts val="0"/>
                        </a:spcAft>
                      </a:pPr>
                      <a:r>
                        <a:rPr lang="en-US" sz="1200">
                          <a:effectLst/>
                        </a:rPr>
                        <a:t>Naive Bayes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453390" indent="-226695" algn="ctr" rtl="0">
                        <a:spcAft>
                          <a:spcPts val="0"/>
                        </a:spcAft>
                      </a:pPr>
                      <a:r>
                        <a:rPr lang="en-US" sz="1200" dirty="0">
                          <a:effectLst/>
                        </a:rPr>
                        <a:t>92.39%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96.04%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525539">
                <a:tc>
                  <a:txBody>
                    <a:bodyPr/>
                    <a:lstStyle/>
                    <a:p>
                      <a:pPr marL="453390" indent="-226695" algn="ctr" rtl="0">
                        <a:spcAft>
                          <a:spcPts val="0"/>
                        </a:spcAft>
                      </a:pPr>
                      <a:r>
                        <a:rPr lang="en-US" sz="1200">
                          <a:effectLst/>
                        </a:rPr>
                        <a:t>Neural Network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453390" indent="-226695" algn="ctr" rtl="0">
                        <a:spcAft>
                          <a:spcPts val="0"/>
                        </a:spcAft>
                      </a:pPr>
                      <a:r>
                        <a:rPr lang="en-US" sz="1200" dirty="0">
                          <a:effectLst/>
                        </a:rPr>
                        <a:t>92.69%</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dirty="0">
                          <a:effectLst/>
                        </a:rPr>
                        <a:t>96.60%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7" name="مستطيل 6"/>
          <p:cNvSpPr/>
          <p:nvPr/>
        </p:nvSpPr>
        <p:spPr>
          <a:xfrm>
            <a:off x="5535465" y="2561388"/>
            <a:ext cx="1339149"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Table. 1.</a:t>
            </a:r>
            <a:r>
              <a:rPr lang="en-US" sz="1200" dirty="0" smtClean="0"/>
              <a:t> Result1.</a:t>
            </a:r>
            <a:endParaRPr lang="en-US" sz="1200" dirty="0"/>
          </a:p>
        </p:txBody>
      </p:sp>
    </p:spTree>
    <p:extLst>
      <p:ext uri="{BB962C8B-B14F-4D97-AF65-F5344CB8AC3E}">
        <p14:creationId xmlns:p14="http://schemas.microsoft.com/office/powerpoint/2010/main" val="428131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lstStyle/>
          <a:p>
            <a:pPr lvl="0" algn="ctr"/>
            <a:r>
              <a:rPr lang="en-US" b="1" dirty="0"/>
              <a:t>Introduction</a:t>
            </a:r>
          </a:p>
        </p:txBody>
      </p:sp>
      <p:sp>
        <p:nvSpPr>
          <p:cNvPr id="3" name="عنصر نائب للمحتوى 2"/>
          <p:cNvSpPr>
            <a:spLocks noGrp="1"/>
          </p:cNvSpPr>
          <p:nvPr>
            <p:ph idx="1"/>
          </p:nvPr>
        </p:nvSpPr>
        <p:spPr>
          <a:xfrm>
            <a:off x="1559294" y="1472665"/>
            <a:ext cx="9781690" cy="4620127"/>
          </a:xfrm>
        </p:spPr>
        <p:txBody>
          <a:bodyPr>
            <a:normAutofit/>
          </a:bodyPr>
          <a:lstStyle/>
          <a:p>
            <a:pPr algn="just"/>
            <a:r>
              <a:rPr lang="en-US" sz="2400" dirty="0" smtClean="0">
                <a:solidFill>
                  <a:schemeClr val="tx1"/>
                </a:solidFill>
                <a:latin typeface="Arial" panose="020B0604020202020204" pitchFamily="34" charset="0"/>
                <a:cs typeface="Arial" panose="020B0604020202020204" pitchFamily="34" charset="0"/>
              </a:rPr>
              <a:t>Deep </a:t>
            </a:r>
            <a:r>
              <a:rPr lang="en-US" sz="2400" dirty="0">
                <a:solidFill>
                  <a:schemeClr val="tx1"/>
                </a:solidFill>
                <a:latin typeface="Arial" panose="020B0604020202020204" pitchFamily="34" charset="0"/>
                <a:cs typeface="Arial" panose="020B0604020202020204" pitchFamily="34" charset="0"/>
              </a:rPr>
              <a:t>Learning (DL) and Machine Learning (ML) models were used to enhance </a:t>
            </a:r>
            <a:r>
              <a:rPr lang="en-US" sz="2400" dirty="0" smtClean="0">
                <a:solidFill>
                  <a:schemeClr val="tx1"/>
                </a:solidFill>
                <a:latin typeface="Arial" panose="020B0604020202020204" pitchFamily="34" charset="0"/>
                <a:cs typeface="Arial" panose="020B0604020202020204" pitchFamily="34" charset="0"/>
              </a:rPr>
              <a:t>text classification </a:t>
            </a:r>
            <a:r>
              <a:rPr lang="en-US" sz="2400" dirty="0">
                <a:solidFill>
                  <a:schemeClr val="tx1"/>
                </a:solidFill>
                <a:latin typeface="Arial" panose="020B0604020202020204" pitchFamily="34" charset="0"/>
                <a:cs typeface="Arial" panose="020B0604020202020204" pitchFamily="34" charset="0"/>
              </a:rPr>
              <a:t>for Arabic language.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887" y="2576563"/>
            <a:ext cx="6889750" cy="3360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مستطيل 4"/>
          <p:cNvSpPr/>
          <p:nvPr/>
        </p:nvSpPr>
        <p:spPr>
          <a:xfrm>
            <a:off x="5521876" y="6092792"/>
            <a:ext cx="1543115" cy="276999"/>
          </a:xfrm>
          <a:prstGeom prst="rect">
            <a:avLst/>
          </a:prstGeom>
        </p:spPr>
        <p:txBody>
          <a:bodyPr wrap="none">
            <a:spAutoFit/>
          </a:bodyPr>
          <a:lstStyle/>
          <a:p>
            <a:pPr marL="455295" indent="-226695" algn="ctr">
              <a:spcAft>
                <a:spcPts val="50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1. </a:t>
            </a:r>
            <a:r>
              <a:rPr lang="en-US" sz="1200" dirty="0" smtClean="0">
                <a:latin typeface="Times New Roman" panose="02020603050405020304" pitchFamily="18" charset="0"/>
                <a:ea typeface="Calibri" panose="020F0502020204030204" pitchFamily="34" charset="0"/>
                <a:cs typeface="Arial" panose="020B0604020202020204" pitchFamily="34" charset="0"/>
              </a:rPr>
              <a:t>ML vs DL.</a:t>
            </a:r>
            <a:endParaRPr lang="en-US" sz="1200"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93549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1177948"/>
          </a:xfrm>
        </p:spPr>
        <p:txBody>
          <a:bodyPr>
            <a:no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second experiment: Machine Learning and Deep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a:t>Applying </a:t>
            </a:r>
            <a:r>
              <a:rPr lang="en-US" sz="2400" dirty="0" smtClean="0"/>
              <a:t>ML and DL</a:t>
            </a:r>
            <a:endParaRPr lang="en-US" sz="2400" dirty="0"/>
          </a:p>
        </p:txBody>
      </p:sp>
      <p:sp>
        <p:nvSpPr>
          <p:cNvPr id="7" name="مستطيل 6"/>
          <p:cNvSpPr/>
          <p:nvPr/>
        </p:nvSpPr>
        <p:spPr>
          <a:xfrm>
            <a:off x="5535465" y="2561388"/>
            <a:ext cx="1339149" cy="276999"/>
          </a:xfrm>
          <a:prstGeom prst="rect">
            <a:avLst/>
          </a:prstGeom>
        </p:spPr>
        <p:txBody>
          <a:bodyPr wrap="none">
            <a:spAutoFit/>
          </a:bodyPr>
          <a:lstStyle/>
          <a:p>
            <a:pPr lvl="0"/>
            <a:r>
              <a:rPr lang="en-US" sz="1200" b="1" dirty="0">
                <a:latin typeface="Times New Roman" panose="02020603050405020304" pitchFamily="18" charset="0"/>
                <a:ea typeface="Calibri" panose="020F0502020204030204" pitchFamily="34" charset="0"/>
                <a:cs typeface="Arial" panose="020B0604020202020204" pitchFamily="34" charset="0"/>
              </a:rPr>
              <a:t>Table. </a:t>
            </a:r>
            <a:r>
              <a:rPr lang="en-US" sz="1200" b="1" dirty="0" smtClean="0">
                <a:latin typeface="Times New Roman" panose="02020603050405020304" pitchFamily="18" charset="0"/>
                <a:ea typeface="Calibri" panose="020F0502020204030204" pitchFamily="34" charset="0"/>
                <a:cs typeface="Arial" panose="020B0604020202020204" pitchFamily="34" charset="0"/>
              </a:rPr>
              <a:t>2.</a:t>
            </a:r>
            <a:r>
              <a:rPr lang="en-US" sz="1200" dirty="0" smtClean="0"/>
              <a:t> Reslut2.</a:t>
            </a:r>
            <a:endParaRPr lang="en-US" sz="1200" dirty="0"/>
          </a:p>
        </p:txBody>
      </p:sp>
      <p:graphicFrame>
        <p:nvGraphicFramePr>
          <p:cNvPr id="5" name="جدول 4"/>
          <p:cNvGraphicFramePr>
            <a:graphicFrameLocks noGrp="1"/>
          </p:cNvGraphicFramePr>
          <p:nvPr>
            <p:extLst>
              <p:ext uri="{D42A27DB-BD31-4B8C-83A1-F6EECF244321}">
                <p14:modId xmlns:p14="http://schemas.microsoft.com/office/powerpoint/2010/main" val="1942079838"/>
              </p:ext>
            </p:extLst>
          </p:nvPr>
        </p:nvGraphicFramePr>
        <p:xfrm>
          <a:off x="2242686" y="2838388"/>
          <a:ext cx="8864868" cy="2753888"/>
        </p:xfrm>
        <a:graphic>
          <a:graphicData uri="http://schemas.openxmlformats.org/drawingml/2006/table">
            <a:tbl>
              <a:tblPr firstRow="1" firstCol="1" bandRow="1">
                <a:tableStyleId>{5C22544A-7EE6-4342-B048-85BDC9FD1C3A}</a:tableStyleId>
              </a:tblPr>
              <a:tblGrid>
                <a:gridCol w="2991737"/>
                <a:gridCol w="2923217"/>
                <a:gridCol w="2949914"/>
              </a:tblGrid>
              <a:tr h="344236">
                <a:tc>
                  <a:txBody>
                    <a:bodyPr/>
                    <a:lstStyle/>
                    <a:p>
                      <a:pPr marL="453390" indent="-226695" algn="ctr" rtl="0">
                        <a:spcAft>
                          <a:spcPts val="0"/>
                        </a:spcAft>
                      </a:pPr>
                      <a:r>
                        <a:rPr lang="en-US" sz="1200" dirty="0">
                          <a:effectLst/>
                        </a:rPr>
                        <a:t>Model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Our 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4236">
                <a:tc>
                  <a:txBody>
                    <a:bodyPr/>
                    <a:lstStyle/>
                    <a:p>
                      <a:pPr marL="453390" indent="-226695" algn="ctr" rtl="0">
                        <a:spcAft>
                          <a:spcPts val="0"/>
                        </a:spcAft>
                      </a:pPr>
                      <a:r>
                        <a:rPr lang="en-US" sz="1200">
                          <a:effectLst/>
                        </a:rPr>
                        <a:t>Naive Bayes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83.00%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90.50%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4236">
                <a:tc>
                  <a:txBody>
                    <a:bodyPr/>
                    <a:lstStyle/>
                    <a:p>
                      <a:pPr marL="453390" indent="-226695" algn="ctr" rtl="0">
                        <a:spcAft>
                          <a:spcPts val="0"/>
                        </a:spcAft>
                      </a:pPr>
                      <a:r>
                        <a:rPr lang="en-US" sz="1200">
                          <a:effectLst/>
                        </a:rPr>
                        <a:t>RNN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85.00%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43.30%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4236">
                <a:tc>
                  <a:txBody>
                    <a:bodyPr/>
                    <a:lstStyle/>
                    <a:p>
                      <a:pPr marL="453390" indent="-226695" algn="ctr" rtl="0">
                        <a:spcAft>
                          <a:spcPts val="0"/>
                        </a:spcAft>
                      </a:pPr>
                      <a:r>
                        <a:rPr lang="en-US" sz="1200">
                          <a:effectLst/>
                        </a:rPr>
                        <a:t>LSTM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91.00%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95.30%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4236">
                <a:tc>
                  <a:txBody>
                    <a:bodyPr/>
                    <a:lstStyle/>
                    <a:p>
                      <a:pPr marL="453390" indent="-226695" algn="ctr" rtl="0">
                        <a:spcAft>
                          <a:spcPts val="0"/>
                        </a:spcAft>
                      </a:pPr>
                      <a:r>
                        <a:rPr lang="en-US" sz="1200">
                          <a:effectLst/>
                        </a:rPr>
                        <a:t>GRU</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90.00%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95.40%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4236">
                <a:tc>
                  <a:txBody>
                    <a:bodyPr/>
                    <a:lstStyle/>
                    <a:p>
                      <a:pPr marL="453390" indent="-226695" algn="ctr" rtl="0">
                        <a:spcAft>
                          <a:spcPts val="0"/>
                        </a:spcAft>
                      </a:pPr>
                      <a:r>
                        <a:rPr lang="en-US" sz="1200">
                          <a:effectLst/>
                        </a:rPr>
                        <a:t>BERT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a:effectLst/>
                        </a:rPr>
                        <a:t>90.00%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dirty="0">
                          <a:effectLst/>
                        </a:rPr>
                        <a:t> </a:t>
                      </a:r>
                      <a:r>
                        <a:rPr lang="en-US" sz="1200" dirty="0" smtClean="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4236">
                <a:tc>
                  <a:txBody>
                    <a:bodyPr/>
                    <a:lstStyle/>
                    <a:p>
                      <a:pPr marL="453390" indent="-226695" algn="ctr" rtl="0">
                        <a:spcAft>
                          <a:spcPts val="0"/>
                        </a:spcAft>
                      </a:pPr>
                      <a:r>
                        <a:rPr lang="en-US" sz="1200">
                          <a:effectLst/>
                        </a:rPr>
                        <a:t>DistilBERT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dirty="0">
                          <a:effectLst/>
                        </a:rPr>
                        <a:t>89.37%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dirty="0">
                          <a:effectLst/>
                        </a:rPr>
                        <a:t> </a:t>
                      </a:r>
                      <a:r>
                        <a:rPr lang="en-US" sz="1200" dirty="0" smtClean="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344236">
                <a:tc>
                  <a:txBody>
                    <a:bodyPr/>
                    <a:lstStyle/>
                    <a:p>
                      <a:pPr marL="453390" indent="-226695" algn="ctr" rtl="0">
                        <a:spcAft>
                          <a:spcPts val="0"/>
                        </a:spcAft>
                      </a:pPr>
                      <a:r>
                        <a:rPr lang="en-US" sz="1200">
                          <a:effectLst/>
                        </a:rPr>
                        <a:t>RoBERTa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dirty="0">
                          <a:effectLst/>
                        </a:rPr>
                        <a:t>78.70%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3390" indent="-226695" algn="ctr" rtl="0">
                        <a:spcAft>
                          <a:spcPts val="0"/>
                        </a:spcAft>
                      </a:pPr>
                      <a:r>
                        <a:rPr lang="en-US" sz="1200" dirty="0">
                          <a:effectLst/>
                        </a:rPr>
                        <a:t> </a:t>
                      </a:r>
                      <a:r>
                        <a:rPr lang="en-US" sz="1200" dirty="0" smtClean="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4197016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1177948"/>
          </a:xfrm>
        </p:spPr>
        <p:txBody>
          <a:bodyPr>
            <a:no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The second experiment: Machine Learning and Deep Learning</a:t>
            </a:r>
          </a:p>
        </p:txBody>
      </p:sp>
      <p:sp>
        <p:nvSpPr>
          <p:cNvPr id="3" name="عنصر نائب للمحتوى 2"/>
          <p:cNvSpPr>
            <a:spLocks noGrp="1"/>
          </p:cNvSpPr>
          <p:nvPr>
            <p:ph idx="1"/>
          </p:nvPr>
        </p:nvSpPr>
        <p:spPr>
          <a:xfrm>
            <a:off x="1559294" y="1760357"/>
            <a:ext cx="9781690" cy="4620127"/>
          </a:xfrm>
        </p:spPr>
        <p:txBody>
          <a:bodyPr>
            <a:normAutofit/>
          </a:bodyPr>
          <a:lstStyle/>
          <a:p>
            <a:pPr lvl="0"/>
            <a:r>
              <a:rPr lang="en-US" sz="2400" dirty="0"/>
              <a:t>Applying </a:t>
            </a:r>
            <a:r>
              <a:rPr lang="en-US" sz="2400" dirty="0" smtClean="0"/>
              <a:t>ML and DL</a:t>
            </a:r>
            <a:endParaRPr lang="en-US" sz="2400" dirty="0"/>
          </a:p>
        </p:txBody>
      </p:sp>
      <p:sp>
        <p:nvSpPr>
          <p:cNvPr id="7" name="مستطيل 6"/>
          <p:cNvSpPr/>
          <p:nvPr/>
        </p:nvSpPr>
        <p:spPr>
          <a:xfrm>
            <a:off x="5854463" y="6164984"/>
            <a:ext cx="1268296" cy="276999"/>
          </a:xfrm>
          <a:prstGeom prst="rect">
            <a:avLst/>
          </a:prstGeom>
        </p:spPr>
        <p:txBody>
          <a:bodyPr wrap="none">
            <a:spAutoFit/>
          </a:bodyPr>
          <a:lstStyle/>
          <a:p>
            <a:pPr lvl="0"/>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Fig. 18.</a:t>
            </a:r>
            <a:r>
              <a:rPr lang="en-US" sz="1200" dirty="0" smtClean="0"/>
              <a:t> Reslut2.</a:t>
            </a:r>
            <a:endParaRPr lang="en-US" sz="1200" dirty="0"/>
          </a:p>
        </p:txBody>
      </p:sp>
      <p:pic>
        <p:nvPicPr>
          <p:cNvPr id="6" name="صورة 5" descr="models_summary_akbarona.jpg"/>
          <p:cNvPicPr preferRelativeResize="0"/>
          <p:nvPr/>
        </p:nvPicPr>
        <p:blipFill rotWithShape="1">
          <a:blip r:embed="rId3">
            <a:extLst>
              <a:ext uri="{28A0092B-C50C-407E-A947-70E740481C1C}">
                <a14:useLocalDpi xmlns:a14="http://schemas.microsoft.com/office/drawing/2010/main" val="0"/>
              </a:ext>
            </a:extLst>
          </a:blip>
          <a:srcRect t="3839"/>
          <a:stretch/>
        </p:blipFill>
        <p:spPr bwMode="auto">
          <a:xfrm>
            <a:off x="1488005" y="2220485"/>
            <a:ext cx="9360000" cy="396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297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1177948"/>
          </a:xfrm>
        </p:spPr>
        <p:txBody>
          <a:bodyPr>
            <a:noAutofit/>
          </a:bodyPr>
          <a:lstStyle/>
          <a:p>
            <a:pPr lvl="1" algn="ctr" defTabSz="457200" rtl="0">
              <a:spcBef>
                <a:spcPct val="0"/>
              </a:spcBef>
            </a:pPr>
            <a:r>
              <a:rPr lang="en-US" sz="3600" b="1" kern="1200" dirty="0">
                <a:solidFill>
                  <a:schemeClr val="tx1">
                    <a:lumMod val="85000"/>
                    <a:lumOff val="15000"/>
                  </a:schemeClr>
                </a:solidFill>
                <a:latin typeface="+mj-lt"/>
                <a:ea typeface="+mj-ea"/>
                <a:cs typeface="+mj-cs"/>
              </a:rPr>
              <a:t>Conclusion</a:t>
            </a:r>
          </a:p>
        </p:txBody>
      </p:sp>
      <p:sp>
        <p:nvSpPr>
          <p:cNvPr id="3" name="عنصر نائب للمحتوى 2"/>
          <p:cNvSpPr>
            <a:spLocks noGrp="1"/>
          </p:cNvSpPr>
          <p:nvPr>
            <p:ph idx="1"/>
          </p:nvPr>
        </p:nvSpPr>
        <p:spPr>
          <a:xfrm>
            <a:off x="1324686" y="1413130"/>
            <a:ext cx="10250905" cy="4620127"/>
          </a:xfrm>
        </p:spPr>
        <p:txBody>
          <a:bodyPr>
            <a:normAutofit/>
          </a:bodyPr>
          <a:lstStyle/>
          <a:p>
            <a:pPr lvl="0" algn="just"/>
            <a:r>
              <a:rPr lang="en-US" sz="2000" dirty="0">
                <a:solidFill>
                  <a:schemeClr val="tx1"/>
                </a:solidFill>
                <a:latin typeface="Arial" panose="020B0604020202020204" pitchFamily="34" charset="0"/>
                <a:cs typeface="Arial" panose="020B0604020202020204" pitchFamily="34" charset="0"/>
              </a:rPr>
              <a:t>Algorithms of text classification are the basis of many applications for natural language processing, such as text description, query response, detection of spam, and visualization of text. Arabic language on the internet is rising increasingly, but its content is still as poor as 3 percent. Few studies have been done to categorize and classify the Arabic language. </a:t>
            </a:r>
          </a:p>
          <a:p>
            <a:pPr lvl="0" algn="just"/>
            <a:r>
              <a:rPr lang="en-US" sz="2000" dirty="0">
                <a:solidFill>
                  <a:schemeClr val="tx1"/>
                </a:solidFill>
                <a:latin typeface="Arial" panose="020B0604020202020204" pitchFamily="34" charset="0"/>
                <a:cs typeface="Arial" panose="020B0604020202020204" pitchFamily="34" charset="0"/>
              </a:rPr>
              <a:t>In the first experiment, the highest result they achieved in the Logistic Regression algorithm was 93.73%accuracy, and the highest result they achieved in the Logistic Regression algorithm was 90% accuracy. </a:t>
            </a:r>
            <a:endParaRPr lang="en-US" sz="2000" dirty="0" smtClean="0">
              <a:solidFill>
                <a:schemeClr val="tx1"/>
              </a:solidFill>
              <a:latin typeface="Arial" panose="020B0604020202020204" pitchFamily="34" charset="0"/>
              <a:cs typeface="Arial" panose="020B0604020202020204" pitchFamily="34" charset="0"/>
            </a:endParaRPr>
          </a:p>
          <a:p>
            <a:pPr lvl="0" algn="just"/>
            <a:r>
              <a:rPr lang="en-US" sz="2000" dirty="0" smtClean="0">
                <a:solidFill>
                  <a:schemeClr val="tx1"/>
                </a:solidFill>
                <a:latin typeface="Arial" panose="020B0604020202020204" pitchFamily="34" charset="0"/>
                <a:cs typeface="Arial" panose="020B0604020202020204" pitchFamily="34" charset="0"/>
              </a:rPr>
              <a:t>In </a:t>
            </a:r>
            <a:r>
              <a:rPr lang="en-US" sz="2000" dirty="0">
                <a:solidFill>
                  <a:schemeClr val="tx1"/>
                </a:solidFill>
                <a:latin typeface="Arial" panose="020B0604020202020204" pitchFamily="34" charset="0"/>
                <a:cs typeface="Arial" panose="020B0604020202020204" pitchFamily="34" charset="0"/>
              </a:rPr>
              <a:t>the second experiment, the highest result they achieved in the Logistic LSTM was 91.00%accuracy, and the highest result they achieved in the GRU algorithm was 95.40%accuracy</a:t>
            </a:r>
          </a:p>
        </p:txBody>
      </p:sp>
    </p:spTree>
    <p:extLst>
      <p:ext uri="{BB962C8B-B14F-4D97-AF65-F5344CB8AC3E}">
        <p14:creationId xmlns:p14="http://schemas.microsoft.com/office/powerpoint/2010/main" val="2255899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2618072" y="869582"/>
            <a:ext cx="7680960" cy="5338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131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What is Text Classification?</a:t>
            </a:r>
          </a:p>
        </p:txBody>
      </p:sp>
      <p:sp>
        <p:nvSpPr>
          <p:cNvPr id="3" name="عنصر نائب للمحتوى 2"/>
          <p:cNvSpPr>
            <a:spLocks noGrp="1"/>
          </p:cNvSpPr>
          <p:nvPr>
            <p:ph idx="1"/>
          </p:nvPr>
        </p:nvSpPr>
        <p:spPr>
          <a:xfrm>
            <a:off x="1453417" y="1347884"/>
            <a:ext cx="9781690" cy="5093388"/>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Text classification is a machine learning technique that assigns a set of predefined categories to </a:t>
            </a:r>
            <a:r>
              <a:rPr lang="en-US" sz="2400" dirty="0">
                <a:solidFill>
                  <a:schemeClr val="tx1"/>
                </a:solidFill>
                <a:latin typeface="Arial" panose="020B0604020202020204" pitchFamily="34" charset="0"/>
                <a:cs typeface="Arial" panose="020B0604020202020204" pitchFamily="34" charset="0"/>
                <a:hlinkClick r:id="rId3"/>
              </a:rPr>
              <a:t>open-ended text</a:t>
            </a:r>
            <a:r>
              <a:rPr lang="en-US" sz="2400" dirty="0">
                <a:solidFill>
                  <a:schemeClr val="tx1"/>
                </a:solidFill>
                <a:latin typeface="Arial" panose="020B0604020202020204" pitchFamily="34" charset="0"/>
                <a:cs typeface="Arial" panose="020B0604020202020204" pitchFamily="34" charset="0"/>
              </a:rPr>
              <a:t>. </a:t>
            </a:r>
            <a:endParaRPr lang="ar-YE" sz="2400" dirty="0" smtClean="0">
              <a:solidFill>
                <a:schemeClr val="tx1"/>
              </a:solidFill>
              <a:latin typeface="Arial" panose="020B0604020202020204" pitchFamily="34" charset="0"/>
              <a:cs typeface="Arial" panose="020B0604020202020204" pitchFamily="34" charset="0"/>
            </a:endParaRPr>
          </a:p>
          <a:p>
            <a:pPr algn="just"/>
            <a:r>
              <a:rPr lang="en-US" sz="2400" dirty="0" smtClean="0">
                <a:solidFill>
                  <a:schemeClr val="tx1"/>
                </a:solidFill>
                <a:latin typeface="Arial" panose="020B0604020202020204" pitchFamily="34" charset="0"/>
                <a:cs typeface="Arial" panose="020B0604020202020204" pitchFamily="34" charset="0"/>
              </a:rPr>
              <a:t>Text </a:t>
            </a:r>
            <a:r>
              <a:rPr lang="en-US" sz="2400" dirty="0">
                <a:solidFill>
                  <a:schemeClr val="tx1"/>
                </a:solidFill>
                <a:latin typeface="Arial" panose="020B0604020202020204" pitchFamily="34" charset="0"/>
                <a:cs typeface="Arial" panose="020B0604020202020204" pitchFamily="34" charset="0"/>
              </a:rPr>
              <a:t>classifiers can be used to organize, structure, and categorize pretty much any kind of text – from documents, medical studies and files, and all over the web.</a:t>
            </a:r>
          </a:p>
          <a:p>
            <a:pPr algn="just"/>
            <a:r>
              <a:rPr lang="en-US" sz="2400" dirty="0">
                <a:solidFill>
                  <a:schemeClr val="tx1"/>
                </a:solidFill>
                <a:latin typeface="Arial" panose="020B0604020202020204" pitchFamily="34" charset="0"/>
                <a:cs typeface="Arial" panose="020B0604020202020204" pitchFamily="34" charset="0"/>
              </a:rPr>
              <a:t>For example, new articles can be organized by topics; support tickets can be organized by urgency; chat conversations can be organized by language; </a:t>
            </a:r>
            <a:r>
              <a:rPr lang="en-US" sz="2400" dirty="0">
                <a:solidFill>
                  <a:schemeClr val="tx1"/>
                </a:solidFill>
                <a:latin typeface="Arial" panose="020B0604020202020204" pitchFamily="34" charset="0"/>
                <a:cs typeface="Arial" panose="020B0604020202020204" pitchFamily="34" charset="0"/>
                <a:hlinkClick r:id="rId4"/>
              </a:rPr>
              <a:t>brand mentions can be organized by sentiment</a:t>
            </a:r>
            <a:r>
              <a:rPr lang="en-US" sz="2400" dirty="0">
                <a:solidFill>
                  <a:schemeClr val="tx1"/>
                </a:solidFill>
                <a:latin typeface="Arial" panose="020B0604020202020204" pitchFamily="34" charset="0"/>
                <a:cs typeface="Arial" panose="020B0604020202020204" pitchFamily="34" charset="0"/>
              </a:rPr>
              <a:t>; and so on.</a:t>
            </a:r>
          </a:p>
          <a:p>
            <a:pPr algn="just"/>
            <a:r>
              <a:rPr lang="en-US" sz="2400" dirty="0">
                <a:solidFill>
                  <a:schemeClr val="tx1"/>
                </a:solidFill>
                <a:latin typeface="Arial" panose="020B0604020202020204" pitchFamily="34" charset="0"/>
                <a:cs typeface="Arial" panose="020B0604020202020204" pitchFamily="34" charset="0"/>
              </a:rPr>
              <a:t>Text classification is one of the fundamental tasks in </a:t>
            </a:r>
            <a:r>
              <a:rPr lang="en-US" sz="2400" dirty="0" smtClean="0">
                <a:solidFill>
                  <a:schemeClr val="tx1"/>
                </a:solidFill>
                <a:latin typeface="Arial" panose="020B0604020202020204" pitchFamily="34" charset="0"/>
                <a:cs typeface="Arial" panose="020B0604020202020204" pitchFamily="34" charset="0"/>
              </a:rPr>
              <a:t>NLP with </a:t>
            </a:r>
            <a:r>
              <a:rPr lang="en-US" sz="2400" dirty="0">
                <a:solidFill>
                  <a:schemeClr val="tx1"/>
                </a:solidFill>
                <a:latin typeface="Arial" panose="020B0604020202020204" pitchFamily="34" charset="0"/>
                <a:cs typeface="Arial" panose="020B0604020202020204" pitchFamily="34" charset="0"/>
              </a:rPr>
              <a:t>broad applications such as </a:t>
            </a:r>
            <a:r>
              <a:rPr lang="en-US" sz="2400" dirty="0">
                <a:solidFill>
                  <a:schemeClr val="tx1"/>
                </a:solidFill>
                <a:latin typeface="Arial" panose="020B0604020202020204" pitchFamily="34" charset="0"/>
                <a:cs typeface="Arial" panose="020B0604020202020204" pitchFamily="34" charset="0"/>
                <a:hlinkClick r:id="rId5"/>
              </a:rPr>
              <a:t>sentiment analysis</a:t>
            </a:r>
            <a:r>
              <a:rPr lang="en-US" sz="2400" dirty="0">
                <a:solidFill>
                  <a:schemeClr val="tx1"/>
                </a:solidFill>
                <a:latin typeface="Arial" panose="020B0604020202020204" pitchFamily="34" charset="0"/>
                <a:cs typeface="Arial" panose="020B0604020202020204" pitchFamily="34" charset="0"/>
              </a:rPr>
              <a:t>, </a:t>
            </a:r>
            <a:r>
              <a:rPr lang="en-US" sz="2400" dirty="0">
                <a:solidFill>
                  <a:srgbClr val="00B050"/>
                </a:solidFill>
                <a:latin typeface="Arial" panose="020B0604020202020204" pitchFamily="34" charset="0"/>
                <a:cs typeface="Arial" panose="020B0604020202020204" pitchFamily="34" charset="0"/>
              </a:rPr>
              <a:t>topic labeling,</a:t>
            </a:r>
            <a:r>
              <a:rPr lang="en-US" sz="2400" dirty="0">
                <a:solidFill>
                  <a:schemeClr val="tx1"/>
                </a:solidFill>
                <a:latin typeface="Arial" panose="020B0604020202020204" pitchFamily="34" charset="0"/>
                <a:cs typeface="Arial" panose="020B0604020202020204" pitchFamily="34" charset="0"/>
              </a:rPr>
              <a:t> spam detection, and intent detection</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568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What is Text Classification?</a:t>
            </a:r>
          </a:p>
        </p:txBody>
      </p:sp>
      <p:pic>
        <p:nvPicPr>
          <p:cNvPr id="5" name="صورة 4"/>
          <p:cNvPicPr>
            <a:picLocks noChangeAspect="1"/>
          </p:cNvPicPr>
          <p:nvPr/>
        </p:nvPicPr>
        <p:blipFill>
          <a:blip r:embed="rId3">
            <a:duotone>
              <a:prstClr val="black"/>
              <a:schemeClr val="accent5">
                <a:lumMod val="20000"/>
                <a:lumOff val="80000"/>
                <a:tint val="45000"/>
                <a:satMod val="400000"/>
              </a:schemeClr>
            </a:duotone>
          </a:blip>
          <a:stretch>
            <a:fillRect/>
          </a:stretch>
        </p:blipFill>
        <p:spPr>
          <a:xfrm>
            <a:off x="1264389" y="3229837"/>
            <a:ext cx="10116282" cy="2157411"/>
          </a:xfrm>
          <a:prstGeom prst="rect">
            <a:avLst/>
          </a:prstGeom>
        </p:spPr>
      </p:pic>
      <p:sp>
        <p:nvSpPr>
          <p:cNvPr id="6" name="مستطيل 5"/>
          <p:cNvSpPr/>
          <p:nvPr/>
        </p:nvSpPr>
        <p:spPr>
          <a:xfrm>
            <a:off x="1264389" y="1609288"/>
            <a:ext cx="10116282" cy="1569660"/>
          </a:xfrm>
          <a:prstGeom prst="rect">
            <a:avLst/>
          </a:prstGeom>
        </p:spPr>
        <p:txBody>
          <a:bodyPr wrap="square">
            <a:spAutoFit/>
          </a:bodyPr>
          <a:lstStyle/>
          <a:p>
            <a:pPr algn="just"/>
            <a:r>
              <a:rPr lang="en-US" sz="2400" dirty="0">
                <a:latin typeface="Arial" panose="020B0604020202020204" pitchFamily="34" charset="0"/>
                <a:cs typeface="Arial" panose="020B0604020202020204" pitchFamily="34" charset="0"/>
              </a:rPr>
              <a:t>Here’s an example of how it works:</a:t>
            </a:r>
          </a:p>
          <a:p>
            <a:pPr algn="just"/>
            <a:r>
              <a:rPr lang="en-US" sz="2400" dirty="0">
                <a:latin typeface="Arial" panose="020B0604020202020204" pitchFamily="34" charset="0"/>
                <a:cs typeface="Arial" panose="020B0604020202020204" pitchFamily="34" charset="0"/>
              </a:rPr>
              <a:t>“The user interface is quite straightforward and easy to use.”</a:t>
            </a:r>
          </a:p>
          <a:p>
            <a:pPr algn="just"/>
            <a:r>
              <a:rPr lang="en-US" sz="2400" dirty="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hlinkClick r:id="rId4"/>
              </a:rPr>
              <a:t>text classifier</a:t>
            </a:r>
            <a:r>
              <a:rPr lang="en-US" sz="2400" dirty="0">
                <a:latin typeface="Arial" panose="020B0604020202020204" pitchFamily="34" charset="0"/>
                <a:cs typeface="Arial" panose="020B0604020202020204" pitchFamily="34" charset="0"/>
              </a:rPr>
              <a:t> can take this phrase as an input, analyze its content, and then automatically assign relevant tags, such as UI and Easy To Use</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87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Why is Text </a:t>
            </a:r>
            <a:r>
              <a:rPr lang="en-US" b="1" dirty="0" smtClean="0"/>
              <a:t>Classification </a:t>
            </a:r>
            <a:r>
              <a:rPr lang="en-US" b="1" dirty="0"/>
              <a:t>Important?</a:t>
            </a:r>
          </a:p>
        </p:txBody>
      </p:sp>
      <p:sp>
        <p:nvSpPr>
          <p:cNvPr id="3" name="عنصر نائب للمحتوى 2"/>
          <p:cNvSpPr>
            <a:spLocks noGrp="1"/>
          </p:cNvSpPr>
          <p:nvPr>
            <p:ph idx="1"/>
          </p:nvPr>
        </p:nvSpPr>
        <p:spPr>
          <a:xfrm>
            <a:off x="1453417" y="1347884"/>
            <a:ext cx="9781690" cy="5093388"/>
          </a:xfrm>
        </p:spPr>
        <p:txBody>
          <a:bodyPr>
            <a:noAutofit/>
          </a:bodyPr>
          <a:lstStyle/>
          <a:p>
            <a:pPr algn="just"/>
            <a:r>
              <a:rPr lang="en-US" sz="2400" dirty="0">
                <a:solidFill>
                  <a:schemeClr val="tx1"/>
                </a:solidFill>
                <a:latin typeface="Arial" panose="020B0604020202020204" pitchFamily="34" charset="0"/>
                <a:cs typeface="Arial" panose="020B0604020202020204" pitchFamily="34" charset="0"/>
              </a:rPr>
              <a:t>It’s estimated that around </a:t>
            </a:r>
            <a:r>
              <a:rPr lang="en-US" sz="2400" dirty="0">
                <a:solidFill>
                  <a:srgbClr val="FF0000"/>
                </a:solidFill>
                <a:latin typeface="Arial" panose="020B0604020202020204" pitchFamily="34" charset="0"/>
                <a:cs typeface="Arial" panose="020B0604020202020204" pitchFamily="34" charset="0"/>
                <a:hlinkClick r:id="rId3"/>
              </a:rPr>
              <a:t>80% of all information</a:t>
            </a:r>
            <a:r>
              <a:rPr lang="en-US" sz="2400" dirty="0">
                <a:solidFill>
                  <a:schemeClr val="tx1"/>
                </a:solidFill>
                <a:latin typeface="Arial" panose="020B0604020202020204" pitchFamily="34" charset="0"/>
                <a:cs typeface="Arial" panose="020B0604020202020204" pitchFamily="34" charset="0"/>
              </a:rPr>
              <a:t> is unstructured, with text being one of the most common types of </a:t>
            </a:r>
            <a:r>
              <a:rPr lang="en-US" sz="2400" dirty="0">
                <a:solidFill>
                  <a:schemeClr val="tx1"/>
                </a:solidFill>
                <a:latin typeface="Arial" panose="020B0604020202020204" pitchFamily="34" charset="0"/>
                <a:cs typeface="Arial" panose="020B0604020202020204" pitchFamily="34" charset="0"/>
                <a:hlinkClick r:id="rId4"/>
              </a:rPr>
              <a:t>unstructured data</a:t>
            </a:r>
            <a:r>
              <a:rPr lang="en-US" sz="2400" dirty="0">
                <a:solidFill>
                  <a:schemeClr val="tx1"/>
                </a:solidFill>
                <a:latin typeface="Arial" panose="020B0604020202020204" pitchFamily="34" charset="0"/>
                <a:cs typeface="Arial" panose="020B0604020202020204" pitchFamily="34" charset="0"/>
              </a:rPr>
              <a:t>. Because of the messy nature of text, analyzing, understanding, organizing, and sorting through text data is hard and time-consuming, so most companies fail to use it to its full potential.</a:t>
            </a:r>
          </a:p>
          <a:p>
            <a:pPr algn="just"/>
            <a:r>
              <a:rPr lang="en-US" sz="2400" dirty="0">
                <a:solidFill>
                  <a:schemeClr val="tx1"/>
                </a:solidFill>
                <a:latin typeface="Arial" panose="020B0604020202020204" pitchFamily="34" charset="0"/>
                <a:cs typeface="Arial" panose="020B0604020202020204" pitchFamily="34" charset="0"/>
              </a:rPr>
              <a:t>This is where text classification with </a:t>
            </a:r>
            <a:r>
              <a:rPr lang="en-US" sz="2400" dirty="0">
                <a:solidFill>
                  <a:srgbClr val="FF0000"/>
                </a:solidFill>
                <a:latin typeface="Arial" panose="020B0604020202020204" pitchFamily="34" charset="0"/>
                <a:cs typeface="Arial" panose="020B0604020202020204" pitchFamily="34" charset="0"/>
              </a:rPr>
              <a:t>machine learning </a:t>
            </a:r>
            <a:r>
              <a:rPr lang="en-US" sz="2400" dirty="0">
                <a:solidFill>
                  <a:schemeClr val="tx1"/>
                </a:solidFill>
                <a:latin typeface="Arial" panose="020B0604020202020204" pitchFamily="34" charset="0"/>
                <a:cs typeface="Arial" panose="020B0604020202020204" pitchFamily="34" charset="0"/>
              </a:rPr>
              <a:t>comes in. Using text classifiers, companies can automatically structure all manner of relevant text, from emails, legal documents, social media, </a:t>
            </a:r>
            <a:r>
              <a:rPr lang="en-US" sz="2400" dirty="0" err="1">
                <a:solidFill>
                  <a:schemeClr val="tx1"/>
                </a:solidFill>
                <a:latin typeface="Arial" panose="020B0604020202020204" pitchFamily="34" charset="0"/>
                <a:cs typeface="Arial" panose="020B0604020202020204" pitchFamily="34" charset="0"/>
              </a:rPr>
              <a:t>chatbots</a:t>
            </a:r>
            <a:r>
              <a:rPr lang="en-US" sz="2400" dirty="0">
                <a:solidFill>
                  <a:schemeClr val="tx1"/>
                </a:solidFill>
                <a:latin typeface="Arial" panose="020B0604020202020204" pitchFamily="34" charset="0"/>
                <a:cs typeface="Arial" panose="020B0604020202020204" pitchFamily="34" charset="0"/>
              </a:rPr>
              <a:t>, surveys, and more in a fast and cost-effective way</a:t>
            </a:r>
            <a:r>
              <a:rPr lang="en-US" sz="2400" dirty="0" smtClean="0">
                <a:solidFill>
                  <a:schemeClr val="tx1"/>
                </a:solidFill>
                <a:latin typeface="Arial" panose="020B0604020202020204" pitchFamily="34" charset="0"/>
                <a:cs typeface="Arial" panose="020B0604020202020204" pitchFamily="34" charset="0"/>
              </a:rPr>
              <a:t>.</a:t>
            </a:r>
            <a:endParaRPr lang="ar-YE" sz="2400" dirty="0" smtClean="0">
              <a:solidFill>
                <a:schemeClr val="tx1"/>
              </a:solidFill>
              <a:latin typeface="Arial" panose="020B0604020202020204" pitchFamily="34" charset="0"/>
              <a:cs typeface="Arial" panose="020B0604020202020204" pitchFamily="34" charset="0"/>
            </a:endParaRPr>
          </a:p>
          <a:p>
            <a:pPr algn="just"/>
            <a:r>
              <a:rPr lang="en-US" sz="2400" dirty="0" smtClean="0">
                <a:solidFill>
                  <a:schemeClr val="tx1"/>
                </a:solidFill>
                <a:latin typeface="Arial" panose="020B0604020202020204" pitchFamily="34" charset="0"/>
                <a:cs typeface="Arial" panose="020B0604020202020204" pitchFamily="34" charset="0"/>
              </a:rPr>
              <a:t>This </a:t>
            </a:r>
            <a:r>
              <a:rPr lang="en-US" sz="2400" dirty="0">
                <a:solidFill>
                  <a:schemeClr val="tx1"/>
                </a:solidFill>
                <a:latin typeface="Arial" panose="020B0604020202020204" pitchFamily="34" charset="0"/>
                <a:cs typeface="Arial" panose="020B0604020202020204" pitchFamily="34" charset="0"/>
              </a:rPr>
              <a:t>allows companies to </a:t>
            </a:r>
            <a:r>
              <a:rPr lang="en-US" sz="2400" dirty="0">
                <a:solidFill>
                  <a:srgbClr val="FF0000"/>
                </a:solidFill>
                <a:latin typeface="Arial" panose="020B0604020202020204" pitchFamily="34" charset="0"/>
                <a:cs typeface="Arial" panose="020B0604020202020204" pitchFamily="34" charset="0"/>
              </a:rPr>
              <a:t>save time </a:t>
            </a:r>
            <a:r>
              <a:rPr lang="en-US" sz="2400" dirty="0">
                <a:solidFill>
                  <a:schemeClr val="tx1"/>
                </a:solidFill>
                <a:latin typeface="Arial" panose="020B0604020202020204" pitchFamily="34" charset="0"/>
                <a:cs typeface="Arial" panose="020B0604020202020204" pitchFamily="34" charset="0"/>
              </a:rPr>
              <a:t>analyzing text data, </a:t>
            </a:r>
            <a:r>
              <a:rPr lang="en-US" sz="2400" dirty="0">
                <a:solidFill>
                  <a:srgbClr val="FF0000"/>
                </a:solidFill>
                <a:latin typeface="Arial" panose="020B0604020202020204" pitchFamily="34" charset="0"/>
                <a:cs typeface="Arial" panose="020B0604020202020204" pitchFamily="34" charset="0"/>
              </a:rPr>
              <a:t>automate</a:t>
            </a:r>
            <a:r>
              <a:rPr lang="en-US" sz="2400" dirty="0">
                <a:solidFill>
                  <a:schemeClr val="tx1"/>
                </a:solidFill>
                <a:latin typeface="Arial" panose="020B0604020202020204" pitchFamily="34" charset="0"/>
                <a:cs typeface="Arial" panose="020B0604020202020204" pitchFamily="34" charset="0"/>
              </a:rPr>
              <a:t> business processes, and make data-driven business </a:t>
            </a:r>
            <a:r>
              <a:rPr lang="en-US" sz="2400" dirty="0">
                <a:solidFill>
                  <a:srgbClr val="FF0000"/>
                </a:solidFill>
                <a:latin typeface="Arial" panose="020B0604020202020204" pitchFamily="34" charset="0"/>
                <a:cs typeface="Arial" panose="020B0604020202020204" pitchFamily="34" charset="0"/>
              </a:rPr>
              <a:t>decisions</a:t>
            </a:r>
            <a:r>
              <a:rPr lang="en-US" sz="24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23380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Why is Text Classification Important?</a:t>
            </a:r>
          </a:p>
        </p:txBody>
      </p:sp>
      <p:sp>
        <p:nvSpPr>
          <p:cNvPr id="3" name="عنصر نائب للمحتوى 2"/>
          <p:cNvSpPr>
            <a:spLocks noGrp="1"/>
          </p:cNvSpPr>
          <p:nvPr>
            <p:ph idx="1"/>
          </p:nvPr>
        </p:nvSpPr>
        <p:spPr>
          <a:xfrm>
            <a:off x="1453416" y="1347884"/>
            <a:ext cx="9887567" cy="5093388"/>
          </a:xfrm>
        </p:spPr>
        <p:txBody>
          <a:bodyPr>
            <a:noAutofit/>
          </a:bodyPr>
          <a:lstStyle/>
          <a:p>
            <a:pPr marL="0" indent="0" algn="just">
              <a:buNone/>
            </a:pPr>
            <a:r>
              <a:rPr lang="en-US" sz="2400" b="1" dirty="0">
                <a:solidFill>
                  <a:schemeClr val="tx1"/>
                </a:solidFill>
                <a:latin typeface="Arial" panose="020B0604020202020204" pitchFamily="34" charset="0"/>
                <a:cs typeface="Arial" panose="020B0604020202020204" pitchFamily="34" charset="0"/>
              </a:rPr>
              <a:t>Why use </a:t>
            </a:r>
            <a:r>
              <a:rPr lang="en-US" sz="2400" b="1" dirty="0">
                <a:solidFill>
                  <a:srgbClr val="FF0000"/>
                </a:solidFill>
                <a:latin typeface="Arial" panose="020B0604020202020204" pitchFamily="34" charset="0"/>
                <a:cs typeface="Arial" panose="020B0604020202020204" pitchFamily="34" charset="0"/>
              </a:rPr>
              <a:t>machine learning </a:t>
            </a:r>
            <a:r>
              <a:rPr lang="en-US" sz="2400" b="1" dirty="0">
                <a:solidFill>
                  <a:schemeClr val="tx1"/>
                </a:solidFill>
                <a:latin typeface="Arial" panose="020B0604020202020204" pitchFamily="34" charset="0"/>
                <a:cs typeface="Arial" panose="020B0604020202020204" pitchFamily="34" charset="0"/>
              </a:rPr>
              <a:t>text classification? Some of the top reasons:</a:t>
            </a:r>
          </a:p>
          <a:p>
            <a:pPr algn="just"/>
            <a:r>
              <a:rPr lang="en-US" sz="2400" b="1" dirty="0">
                <a:solidFill>
                  <a:schemeClr val="tx1"/>
                </a:solidFill>
                <a:latin typeface="Arial" panose="020B0604020202020204" pitchFamily="34" charset="0"/>
                <a:cs typeface="Arial" panose="020B0604020202020204" pitchFamily="34" charset="0"/>
              </a:rPr>
              <a:t>Scalability</a:t>
            </a:r>
          </a:p>
          <a:p>
            <a:pPr marL="0" indent="0" algn="just">
              <a:buNone/>
            </a:pPr>
            <a:r>
              <a:rPr lang="en-US" sz="2400" dirty="0">
                <a:solidFill>
                  <a:schemeClr val="tx1"/>
                </a:solidFill>
                <a:latin typeface="Arial" panose="020B0604020202020204" pitchFamily="34" charset="0"/>
                <a:cs typeface="Arial" panose="020B0604020202020204" pitchFamily="34" charset="0"/>
              </a:rPr>
              <a:t>Manually analyzing and organizing is </a:t>
            </a:r>
            <a:r>
              <a:rPr lang="en-US" sz="2400" dirty="0">
                <a:solidFill>
                  <a:srgbClr val="FF0000"/>
                </a:solidFill>
                <a:latin typeface="Arial" panose="020B0604020202020204" pitchFamily="34" charset="0"/>
                <a:cs typeface="Arial" panose="020B0604020202020204" pitchFamily="34" charset="0"/>
              </a:rPr>
              <a:t>slow</a:t>
            </a:r>
            <a:r>
              <a:rPr lang="en-US" sz="2400" dirty="0">
                <a:solidFill>
                  <a:schemeClr val="tx1"/>
                </a:solidFill>
                <a:latin typeface="Arial" panose="020B0604020202020204" pitchFamily="34" charset="0"/>
                <a:cs typeface="Arial" panose="020B0604020202020204" pitchFamily="34" charset="0"/>
              </a:rPr>
              <a:t> and much less accurate.. Machine learning can automatically analyze millions of </a:t>
            </a:r>
            <a:r>
              <a:rPr lang="en-US" sz="2400" dirty="0">
                <a:solidFill>
                  <a:schemeClr val="tx1"/>
                </a:solidFill>
                <a:latin typeface="Arial" panose="020B0604020202020204" pitchFamily="34" charset="0"/>
                <a:cs typeface="Arial" panose="020B0604020202020204" pitchFamily="34" charset="0"/>
                <a:hlinkClick r:id="rId3"/>
              </a:rPr>
              <a:t>surveys</a:t>
            </a:r>
            <a:r>
              <a:rPr lang="en-US" sz="2400" dirty="0">
                <a:solidFill>
                  <a:schemeClr val="tx1"/>
                </a:solidFill>
                <a:latin typeface="Arial" panose="020B0604020202020204" pitchFamily="34" charset="0"/>
                <a:cs typeface="Arial" panose="020B0604020202020204" pitchFamily="34" charset="0"/>
              </a:rPr>
              <a:t>, comments, emails, etc., at a fraction of the </a:t>
            </a:r>
            <a:r>
              <a:rPr lang="en-US" sz="2400" dirty="0">
                <a:solidFill>
                  <a:srgbClr val="FF0000"/>
                </a:solidFill>
                <a:latin typeface="Arial" panose="020B0604020202020204" pitchFamily="34" charset="0"/>
                <a:cs typeface="Arial" panose="020B0604020202020204" pitchFamily="34" charset="0"/>
              </a:rPr>
              <a:t>cost</a:t>
            </a:r>
            <a:r>
              <a:rPr lang="en-US" sz="2400" dirty="0">
                <a:solidFill>
                  <a:schemeClr val="tx1"/>
                </a:solidFill>
                <a:latin typeface="Arial" panose="020B0604020202020204" pitchFamily="34" charset="0"/>
                <a:cs typeface="Arial" panose="020B0604020202020204" pitchFamily="34" charset="0"/>
              </a:rPr>
              <a:t>, often in just a </a:t>
            </a:r>
            <a:r>
              <a:rPr lang="en-US" sz="2400" dirty="0">
                <a:solidFill>
                  <a:srgbClr val="FF0000"/>
                </a:solidFill>
                <a:latin typeface="Arial" panose="020B0604020202020204" pitchFamily="34" charset="0"/>
                <a:cs typeface="Arial" panose="020B0604020202020204" pitchFamily="34" charset="0"/>
              </a:rPr>
              <a:t>few minutes</a:t>
            </a:r>
            <a:r>
              <a:rPr lang="en-US" sz="2400" dirty="0">
                <a:solidFill>
                  <a:schemeClr val="tx1"/>
                </a:solidFill>
                <a:latin typeface="Arial" panose="020B0604020202020204" pitchFamily="34" charset="0"/>
                <a:cs typeface="Arial" panose="020B0604020202020204" pitchFamily="34" charset="0"/>
              </a:rPr>
              <a:t>. </a:t>
            </a:r>
            <a:endParaRPr lang="ar-YE" sz="2400" dirty="0" smtClean="0">
              <a:solidFill>
                <a:schemeClr val="tx1"/>
              </a:solidFill>
              <a:latin typeface="Arial" panose="020B0604020202020204" pitchFamily="34" charset="0"/>
              <a:cs typeface="Arial" panose="020B0604020202020204" pitchFamily="34" charset="0"/>
            </a:endParaRPr>
          </a:p>
          <a:p>
            <a:pPr marL="0" indent="0" algn="just">
              <a:buNone/>
            </a:pPr>
            <a:r>
              <a:rPr lang="en-US" sz="2400" dirty="0" smtClean="0">
                <a:solidFill>
                  <a:schemeClr val="tx1"/>
                </a:solidFill>
                <a:latin typeface="Arial" panose="020B0604020202020204" pitchFamily="34" charset="0"/>
                <a:cs typeface="Arial" panose="020B0604020202020204" pitchFamily="34" charset="0"/>
              </a:rPr>
              <a:t>Text </a:t>
            </a:r>
            <a:r>
              <a:rPr lang="en-US" sz="2400" dirty="0">
                <a:solidFill>
                  <a:schemeClr val="tx1"/>
                </a:solidFill>
                <a:latin typeface="Arial" panose="020B0604020202020204" pitchFamily="34" charset="0"/>
                <a:cs typeface="Arial" panose="020B0604020202020204" pitchFamily="34" charset="0"/>
              </a:rPr>
              <a:t>classification tools are </a:t>
            </a:r>
            <a:r>
              <a:rPr lang="en-US" sz="2400" dirty="0">
                <a:solidFill>
                  <a:srgbClr val="FF0000"/>
                </a:solidFill>
                <a:latin typeface="Arial" panose="020B0604020202020204" pitchFamily="34" charset="0"/>
                <a:cs typeface="Arial" panose="020B0604020202020204" pitchFamily="34" charset="0"/>
              </a:rPr>
              <a:t>scalable</a:t>
            </a:r>
            <a:r>
              <a:rPr lang="en-US" sz="2400" dirty="0">
                <a:solidFill>
                  <a:schemeClr val="tx1"/>
                </a:solidFill>
                <a:latin typeface="Arial" panose="020B0604020202020204" pitchFamily="34" charset="0"/>
                <a:cs typeface="Arial" panose="020B0604020202020204" pitchFamily="34" charset="0"/>
              </a:rPr>
              <a:t> to any business needs, </a:t>
            </a:r>
            <a:r>
              <a:rPr lang="en-US" sz="2400" dirty="0">
                <a:solidFill>
                  <a:srgbClr val="FF0000"/>
                </a:solidFill>
                <a:latin typeface="Arial" panose="020B0604020202020204" pitchFamily="34" charset="0"/>
                <a:cs typeface="Arial" panose="020B0604020202020204" pitchFamily="34" charset="0"/>
              </a:rPr>
              <a:t>large or small</a:t>
            </a:r>
            <a:r>
              <a:rPr lang="en-US" sz="24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05120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59294" y="479731"/>
            <a:ext cx="9781690" cy="992934"/>
          </a:xfrm>
        </p:spPr>
        <p:txBody>
          <a:bodyPr>
            <a:normAutofit/>
          </a:bodyPr>
          <a:lstStyle/>
          <a:p>
            <a:pPr algn="ctr"/>
            <a:r>
              <a:rPr lang="en-US" b="1" dirty="0"/>
              <a:t>Why is Text Classification Important?</a:t>
            </a:r>
          </a:p>
        </p:txBody>
      </p:sp>
      <p:sp>
        <p:nvSpPr>
          <p:cNvPr id="3" name="عنصر نائب للمحتوى 2"/>
          <p:cNvSpPr>
            <a:spLocks noGrp="1"/>
          </p:cNvSpPr>
          <p:nvPr>
            <p:ph idx="1"/>
          </p:nvPr>
        </p:nvSpPr>
        <p:spPr>
          <a:xfrm>
            <a:off x="1453416" y="1347884"/>
            <a:ext cx="9887567" cy="5093388"/>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Real-time analysis</a:t>
            </a:r>
          </a:p>
          <a:p>
            <a:pPr marL="0" indent="0" algn="just">
              <a:buNone/>
            </a:pPr>
            <a:r>
              <a:rPr lang="en-US" sz="2400" dirty="0">
                <a:solidFill>
                  <a:schemeClr val="tx1"/>
                </a:solidFill>
                <a:latin typeface="Arial" panose="020B0604020202020204" pitchFamily="34" charset="0"/>
                <a:cs typeface="Arial" panose="020B0604020202020204" pitchFamily="34" charset="0"/>
              </a:rPr>
              <a:t>There are critical situations that companies need to identify as soon as possible and </a:t>
            </a:r>
            <a:r>
              <a:rPr lang="en-US" sz="2400" dirty="0">
                <a:solidFill>
                  <a:srgbClr val="FF0000"/>
                </a:solidFill>
                <a:latin typeface="Arial" panose="020B0604020202020204" pitchFamily="34" charset="0"/>
                <a:cs typeface="Arial" panose="020B0604020202020204" pitchFamily="34" charset="0"/>
              </a:rPr>
              <a:t>take immediate action </a:t>
            </a:r>
            <a:r>
              <a:rPr lang="en-US" sz="2400" dirty="0">
                <a:solidFill>
                  <a:schemeClr val="tx1"/>
                </a:solidFill>
                <a:latin typeface="Arial" panose="020B0604020202020204" pitchFamily="34" charset="0"/>
                <a:cs typeface="Arial" panose="020B0604020202020204" pitchFamily="34" charset="0"/>
              </a:rPr>
              <a:t>(e.g., PR crises on social media). Machine learning text classification can follow your brand mentions constantly and in real time, so you'll identify critical information and be able to </a:t>
            </a:r>
            <a:r>
              <a:rPr lang="en-US" sz="2400" dirty="0">
                <a:solidFill>
                  <a:srgbClr val="FF0000"/>
                </a:solidFill>
                <a:latin typeface="Arial" panose="020B0604020202020204" pitchFamily="34" charset="0"/>
                <a:cs typeface="Arial" panose="020B0604020202020204" pitchFamily="34" charset="0"/>
              </a:rPr>
              <a:t>take</a:t>
            </a:r>
            <a:r>
              <a:rPr lang="en-US" sz="2400" dirty="0">
                <a:solidFill>
                  <a:schemeClr val="tx1"/>
                </a:solidFill>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action right away</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1609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603</TotalTime>
  <Words>3009</Words>
  <Application>Microsoft Office PowerPoint</Application>
  <PresentationFormat>ملء الشاشة</PresentationFormat>
  <Paragraphs>295</Paragraphs>
  <Slides>43</Slides>
  <Notes>41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43</vt:i4>
      </vt:variant>
    </vt:vector>
  </HeadingPairs>
  <TitlesOfParts>
    <vt:vector size="51" baseType="lpstr">
      <vt:lpstr>Arial</vt:lpstr>
      <vt:lpstr>Arial Black</vt:lpstr>
      <vt:lpstr>Calibri</vt:lpstr>
      <vt:lpstr>Century Gothic</vt:lpstr>
      <vt:lpstr>Tahoma</vt:lpstr>
      <vt:lpstr>Times New Roman</vt:lpstr>
      <vt:lpstr>Wingdings 3</vt:lpstr>
      <vt:lpstr>ربطة</vt:lpstr>
      <vt:lpstr>عرض تقديمي في PowerPoint</vt:lpstr>
      <vt:lpstr>Outline</vt:lpstr>
      <vt:lpstr>Introduction</vt:lpstr>
      <vt:lpstr>Introduction</vt:lpstr>
      <vt:lpstr>What is Text Classification?</vt:lpstr>
      <vt:lpstr>What is Text Classification?</vt:lpstr>
      <vt:lpstr>Why is Text Classification Important?</vt:lpstr>
      <vt:lpstr>Why is Text Classification Important?</vt:lpstr>
      <vt:lpstr>Why is Text Classification Important?</vt:lpstr>
      <vt:lpstr>Why is Text Classification Important?</vt:lpstr>
      <vt:lpstr>How Does Text Classification Work?</vt:lpstr>
      <vt:lpstr>How Does Text Classification Work?</vt:lpstr>
      <vt:lpstr>Rule-based systems</vt:lpstr>
      <vt:lpstr>Rule-based systems</vt:lpstr>
      <vt:lpstr>Machine learning based systems</vt:lpstr>
      <vt:lpstr>Machine learning based systems</vt:lpstr>
      <vt:lpstr>Text Classification Algorithms</vt:lpstr>
      <vt:lpstr>Text Classification Algorithms</vt:lpstr>
      <vt:lpstr>Text Classification Algorithms</vt:lpstr>
      <vt:lpstr>Text Classification Algorithms</vt:lpstr>
      <vt:lpstr>Hybrid Systems</vt:lpstr>
      <vt:lpstr>Arabic Language Characteristics</vt:lpstr>
      <vt:lpstr>Classification General Phases</vt:lpstr>
      <vt:lpstr>Classification General Phases</vt:lpstr>
      <vt:lpstr>Datasets</vt:lpstr>
      <vt:lpstr>Datasets</vt:lpstr>
      <vt:lpstr>Experiments dataset</vt:lpstr>
      <vt:lpstr>The first experiment: Machine Learning</vt:lpstr>
      <vt:lpstr>The first experiment: Machine Learning</vt:lpstr>
      <vt:lpstr>The first experiment: Machine Learning</vt:lpstr>
      <vt:lpstr>The first experiment: Machine Learning</vt:lpstr>
      <vt:lpstr>The first experiment: Machine Learning</vt:lpstr>
      <vt:lpstr>The first experiment: Machine Learning</vt:lpstr>
      <vt:lpstr>The first experiment: Machine Learning</vt:lpstr>
      <vt:lpstr>The first experiment: Machine Learning</vt:lpstr>
      <vt:lpstr>The first experiment: Machine Learning</vt:lpstr>
      <vt:lpstr>The first experiment: Machine Learning</vt:lpstr>
      <vt:lpstr>The first experiment: Machine Learning</vt:lpstr>
      <vt:lpstr>Results</vt:lpstr>
      <vt:lpstr>The second experiment: Machine Learning and Deep Learning</vt:lpstr>
      <vt:lpstr>The second experiment: Machine Learning and Deep Learning</vt:lpstr>
      <vt:lpstr>Conclusion</vt:lpstr>
      <vt:lpstr>عرض تقديمي في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حساب Microsoft</dc:creator>
  <cp:lastModifiedBy>حساب Microsoft</cp:lastModifiedBy>
  <cp:revision>116</cp:revision>
  <dcterms:created xsi:type="dcterms:W3CDTF">2023-09-02T15:19:21Z</dcterms:created>
  <dcterms:modified xsi:type="dcterms:W3CDTF">2023-11-11T14:52:36Z</dcterms:modified>
</cp:coreProperties>
</file>