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276" r:id="rId4"/>
    <p:sldId id="274" r:id="rId5"/>
    <p:sldId id="277" r:id="rId6"/>
    <p:sldId id="273" r:id="rId7"/>
    <p:sldId id="275" r:id="rId8"/>
    <p:sldId id="278" r:id="rId9"/>
    <p:sldId id="272" r:id="rId10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>
        <p:scale>
          <a:sx n="75" d="100"/>
          <a:sy n="75" d="100"/>
        </p:scale>
        <p:origin x="300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B45D6D-0C2F-4545-9B2A-1EDD094B0547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88F56-D14B-4976-8217-E18068DDB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18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88F56-D14B-4976-8217-E18068DDBC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2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2EE2-9211-D571-98B4-E8FE3D52A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73814-3FC1-4856-9B03-55998E0B5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70976-A660-F131-C5DD-A0F5F65E3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9461-B530-844B-82E6-2186B2B0EC7D}" type="datetimeFigureOut">
              <a:rPr lang="en-JP" smtClean="0"/>
              <a:t>06/26/2025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06548-FB9E-7A8D-3889-4AB55601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9C728-47C7-08B7-CD8E-FD21146B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31CD-1AA8-9249-B6FE-C7F9B8AC77D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71413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88C22-3967-026B-903F-12CD43A9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A4CFB6-5205-2A45-EA75-5079F7977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A8F2FD-A0C3-02E9-4886-C616FCC9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9461-B530-844B-82E6-2186B2B0EC7D}" type="datetimeFigureOut">
              <a:rPr lang="en-JP" smtClean="0"/>
              <a:t>06/26/2025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A7B7E-B7C5-CD18-B762-AFC463A1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B046E-D41E-01B1-0DDE-38D44DCD0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31CD-1AA8-9249-B6FE-C7F9B8AC77D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4879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B019B5-569A-2A62-F981-46BD16D1F7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BDABA0-2ABC-D2C2-60E6-B1BF71967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F039F-DA67-A849-0CCF-F0DF9A090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9461-B530-844B-82E6-2186B2B0EC7D}" type="datetimeFigureOut">
              <a:rPr lang="en-JP" smtClean="0"/>
              <a:t>06/26/2025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1E1A0-8EDD-039F-8FDC-CE95B4CA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73A9B-D5D5-8034-AFC5-43772252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31CD-1AA8-9249-B6FE-C7F9B8AC77D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04189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FEAF-937D-C623-8E79-DEFA2113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3DD99-6FD4-BCE7-9A1D-262C43703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56B36-FF6F-B5A2-B018-927636A2D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9461-B530-844B-82E6-2186B2B0EC7D}" type="datetimeFigureOut">
              <a:rPr lang="en-JP" smtClean="0"/>
              <a:t>06/26/2025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B031D-B453-0DFE-7ACD-F0C22948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20D99-BFD4-ABD3-44FC-BF2D89D13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31CD-1AA8-9249-B6FE-C7F9B8AC77D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42811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8E66-D5F7-C41C-2899-CA63D93B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1811E-0554-5681-59A6-A53AF79F0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6E9AD-6325-ECC5-D1C7-E302E511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9461-B530-844B-82E6-2186B2B0EC7D}" type="datetimeFigureOut">
              <a:rPr lang="en-JP" smtClean="0"/>
              <a:t>06/26/2025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F4E0B-D2E5-A7B1-6A52-0E6B551A4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E6A91-0E7C-AACE-3472-AA4E3C09B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31CD-1AA8-9249-B6FE-C7F9B8AC77D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2973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5F4C-5CBE-155A-FDBE-49FBB9C41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43C73-4414-11C5-FBCB-22E2D6DC2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57DD9-09A0-9438-6EE2-A0ECAD9A0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D1020-CEA9-9BE9-DF0C-76D57975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9461-B530-844B-82E6-2186B2B0EC7D}" type="datetimeFigureOut">
              <a:rPr lang="en-JP" smtClean="0"/>
              <a:t>06/26/2025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0841D-9AE5-B631-E115-15B9769E6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3E851-7F54-2852-4F70-F8B127EA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31CD-1AA8-9249-B6FE-C7F9B8AC77D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66185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5195A-46F9-7725-318C-B82FA19C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8E471-0E94-615E-A53C-500BB7A53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16FB5-8611-C4DE-E238-B528AFA98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684C7-28DC-801D-5435-EE8877B3D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F689A-F7A6-CE20-24C9-209ABE646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B2A850-A8D4-D7F2-C834-55DCD3B5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9461-B530-844B-82E6-2186B2B0EC7D}" type="datetimeFigureOut">
              <a:rPr lang="en-JP" smtClean="0"/>
              <a:t>06/26/2025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9C1830-DD87-ABF8-EC26-14FC733A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D15F9D-4717-F308-2AF4-631B6D2A1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31CD-1AA8-9249-B6FE-C7F9B8AC77D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9220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9DCB6-F73B-3666-5D9D-137507F4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8A14A2-642D-6CD8-BF8B-F03AD96AC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9461-B530-844B-82E6-2186B2B0EC7D}" type="datetimeFigureOut">
              <a:rPr lang="en-JP" smtClean="0"/>
              <a:t>06/26/2025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C6256E-602A-B02E-3B49-95E32138D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9E726-979B-3308-C45E-3AC08C8F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31CD-1AA8-9249-B6FE-C7F9B8AC77D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19263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F0E5B4-2143-F44B-3B51-5469A372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9461-B530-844B-82E6-2186B2B0EC7D}" type="datetimeFigureOut">
              <a:rPr lang="en-JP" smtClean="0"/>
              <a:t>06/26/2025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2D701F-1924-5B0F-5A8C-CD9FD2D72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E19BE-7F74-217B-CD68-5F032A66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31CD-1AA8-9249-B6FE-C7F9B8AC77D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1120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7AB6-07C9-842D-4C5D-A9628C416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36D2C-CBA8-A363-047E-76CA49FE0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91D60-4D67-E35D-7ACB-3B061B546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D1CE7-16C6-23F0-35E6-12A75FFC1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9461-B530-844B-82E6-2186B2B0EC7D}" type="datetimeFigureOut">
              <a:rPr lang="en-JP" smtClean="0"/>
              <a:t>06/26/2025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247A6-D610-E515-1BFA-A429DBEB2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F2CDC-A375-7BAE-F790-809CA9E9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31CD-1AA8-9249-B6FE-C7F9B8AC77D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03835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50A5-2F32-A349-7157-7043A08A4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AB43A1-D0BF-F8AA-B528-4059A4F31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DE641-854A-FC57-1577-777E644CD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91AD8-538E-6303-0F98-F7639AEA8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9461-B530-844B-82E6-2186B2B0EC7D}" type="datetimeFigureOut">
              <a:rPr lang="en-JP" smtClean="0"/>
              <a:t>06/26/2025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AD7EB-8C59-989D-A71A-64A8E905C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09903-B173-FF3B-34F5-26079C236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E31CD-1AA8-9249-B6FE-C7F9B8AC77D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2732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9274C8-7EE6-62E1-639A-47B6C1A69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CF664-1A15-9D02-3A0E-BA505B91F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F9319-D43F-D14C-CDAC-733E55003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549461-B530-844B-82E6-2186B2B0EC7D}" type="datetimeFigureOut">
              <a:rPr lang="en-JP" smtClean="0"/>
              <a:t>06/26/2025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F3E21-F137-487F-F153-E09665517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BCDDC-4BAD-C925-8D58-BA32A1836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E31CD-1AA8-9249-B6FE-C7F9B8AC77D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5503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93A73D-DEA2-2911-C89C-F7F829EF4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509" y="2062801"/>
            <a:ext cx="11242487" cy="91065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dirty="0">
                <a:latin typeface="PT Serif" panose="020A0603040505020204" pitchFamily="18" charset="77"/>
              </a:rPr>
              <a:t>WEB AND VOICE BASED,  HOME ELCTRONIC DEVICES SWITCHING SYSTEM</a:t>
            </a:r>
            <a:endParaRPr lang="en-US" sz="3200" b="1" kern="1200" dirty="0">
              <a:solidFill>
                <a:schemeClr val="tx1"/>
              </a:solidFill>
              <a:latin typeface="PT Serif" panose="020A0603040505020204" pitchFamily="18" charset="7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CEDCE-6977-67F7-161D-AA72A7B00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6" y="4849586"/>
            <a:ext cx="3906745" cy="187376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b="1" dirty="0">
                <a:latin typeface="PT Serif" panose="020A0603040505020204" pitchFamily="18" charset="77"/>
              </a:rPr>
              <a:t>Supervisor’s  names: </a:t>
            </a:r>
          </a:p>
          <a:p>
            <a:pPr marL="628650" lvl="1" indent="-400050" algn="l">
              <a:buFont typeface="+mj-lt"/>
              <a:buAutoNum type="romanLcPeriod"/>
            </a:pPr>
            <a:r>
              <a:rPr lang="en-US" sz="2400" b="1" dirty="0">
                <a:latin typeface="PT Serif" panose="020A0603040505020204" pitchFamily="18" charset="77"/>
              </a:rPr>
              <a:t>Dr </a:t>
            </a:r>
            <a:r>
              <a:rPr lang="en-US" sz="2400" b="1" dirty="0" err="1">
                <a:latin typeface="PT Serif" panose="020A0603040505020204" pitchFamily="18" charset="77"/>
              </a:rPr>
              <a:t>Ahmada</a:t>
            </a:r>
            <a:endParaRPr lang="en-US" sz="2400" b="1" dirty="0">
              <a:latin typeface="PT Serif" panose="020A0603040505020204" pitchFamily="18" charset="77"/>
            </a:endParaRPr>
          </a:p>
          <a:p>
            <a:pPr marL="628650" lvl="1" indent="-400050" algn="l">
              <a:buFont typeface="+mj-lt"/>
              <a:buAutoNum type="romanLcPeriod"/>
            </a:pPr>
            <a:endParaRPr lang="en-US" sz="2400" b="1" dirty="0">
              <a:latin typeface="PT Serif" panose="020A0603040505020204" pitchFamily="18" charset="77"/>
            </a:endParaRPr>
          </a:p>
          <a:p>
            <a:pPr marL="628650" lvl="1" indent="-400050" algn="l">
              <a:buFont typeface="+mj-lt"/>
              <a:buAutoNum type="romanLcPeriod"/>
            </a:pPr>
            <a:r>
              <a:rPr lang="en-US" sz="2400" b="1" dirty="0" err="1">
                <a:latin typeface="PT Serif" panose="020A0603040505020204" pitchFamily="18" charset="77"/>
              </a:rPr>
              <a:t>Mr</a:t>
            </a:r>
            <a:r>
              <a:rPr lang="en-US" sz="2400" b="1" dirty="0">
                <a:latin typeface="PT Serif" panose="020A0603040505020204" pitchFamily="18" charset="77"/>
              </a:rPr>
              <a:t> Ibrahim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9D1DE91-8CEB-92C5-99A7-385D3D45377E}"/>
              </a:ext>
            </a:extLst>
          </p:cNvPr>
          <p:cNvSpPr txBox="1">
            <a:spLocks/>
          </p:cNvSpPr>
          <p:nvPr/>
        </p:nvSpPr>
        <p:spPr>
          <a:xfrm>
            <a:off x="2743201" y="2857500"/>
            <a:ext cx="5981076" cy="2709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600" b="1" dirty="0">
              <a:latin typeface="PT Serif" panose="020A0603040505020204" pitchFamily="18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6B8B3E-E456-2524-D531-16E7CF9899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466" t="28211" r="24444" b="25458"/>
          <a:stretch/>
        </p:blipFill>
        <p:spPr>
          <a:xfrm>
            <a:off x="5070851" y="166433"/>
            <a:ext cx="2050297" cy="1844126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B620DC6-155C-4C18-9CCE-44B4E32FB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34102"/>
              </p:ext>
            </p:extLst>
          </p:nvPr>
        </p:nvGraphicFramePr>
        <p:xfrm>
          <a:off x="3690257" y="3362510"/>
          <a:ext cx="8079343" cy="33462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30655">
                  <a:extLst>
                    <a:ext uri="{9D8B030D-6E8A-4147-A177-3AD203B41FA5}">
                      <a16:colId xmlns:a16="http://schemas.microsoft.com/office/drawing/2014/main" val="1578315087"/>
                    </a:ext>
                  </a:extLst>
                </a:gridCol>
                <a:gridCol w="3548688">
                  <a:extLst>
                    <a:ext uri="{9D8B030D-6E8A-4147-A177-3AD203B41FA5}">
                      <a16:colId xmlns:a16="http://schemas.microsoft.com/office/drawing/2014/main" val="2957270451"/>
                    </a:ext>
                  </a:extLst>
                </a:gridCol>
              </a:tblGrid>
              <a:tr h="389286">
                <a:tc>
                  <a:txBody>
                    <a:bodyPr/>
                    <a:lstStyle/>
                    <a:p>
                      <a:pPr marL="0" algn="ctr" rtl="0" eaLnBrk="1" latinLnBrk="0" hangingPunct="1">
                        <a:buNone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NAME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buNone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REG. NO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64404435"/>
                  </a:ext>
                </a:extLst>
              </a:tr>
              <a:tr h="496737">
                <a:tc>
                  <a:txBody>
                    <a:bodyPr/>
                    <a:lstStyle/>
                    <a:p>
                      <a:pPr marL="0" indent="0" algn="l" rtl="0" eaLnBrk="1" latinLnBrk="0" hangingPunct="1">
                        <a:buFont typeface="+mj-lt"/>
                        <a:buNone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1. MERCY JOHN HAULE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buNone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32000/T.2023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7831382"/>
                  </a:ext>
                </a:extLst>
              </a:tr>
              <a:tr h="372453">
                <a:tc>
                  <a:txBody>
                    <a:bodyPr/>
                    <a:lstStyle/>
                    <a:p>
                      <a:pPr marL="0" indent="0" algn="l" rtl="0" eaLnBrk="1" latinLnBrk="0" hangingPunct="1">
                        <a:buFont typeface="+mj-lt"/>
                        <a:buNone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2. AMIN SAID ISSA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buNone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31030/T.2023</a:t>
                      </a:r>
                      <a:endParaRPr lang="en-US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14180104"/>
                  </a:ext>
                </a:extLst>
              </a:tr>
              <a:tr h="521939">
                <a:tc>
                  <a:txBody>
                    <a:bodyPr/>
                    <a:lstStyle/>
                    <a:p>
                      <a:pPr marL="0" indent="0" algn="l" rtl="0" eaLnBrk="1" latinLnBrk="0" hangingPunct="1">
                        <a:buFont typeface="+mj-lt"/>
                        <a:buNone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3. BEDAH FREDRICK KABEHO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buNone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31678/T.2023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60329580"/>
                  </a:ext>
                </a:extLst>
              </a:tr>
              <a:tr h="521939">
                <a:tc>
                  <a:txBody>
                    <a:bodyPr/>
                    <a:lstStyle/>
                    <a:p>
                      <a:pPr marL="0" indent="0" algn="l" rtl="0" eaLnBrk="1" latinLnBrk="0" hangingPunct="1">
                        <a:buFont typeface="+mj-lt"/>
                        <a:buNone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4. ANOLD MASHAURY MAGAI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buNone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31101/T.2023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00945657"/>
                  </a:ext>
                </a:extLst>
              </a:tr>
              <a:tr h="521939">
                <a:tc>
                  <a:txBody>
                    <a:bodyPr/>
                    <a:lstStyle/>
                    <a:p>
                      <a:pPr marL="0" indent="0" algn="l" rtl="0" eaLnBrk="1" latinLnBrk="0" hangingPunct="1">
                        <a:buFont typeface="+mj-lt"/>
                        <a:buNone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5. HEMED ZAHORO MOHAMED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buNone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30352/T.2023</a:t>
                      </a:r>
                      <a:endParaRPr lang="en-US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73988733"/>
                  </a:ext>
                </a:extLst>
              </a:tr>
              <a:tr h="521939">
                <a:tc>
                  <a:txBody>
                    <a:bodyPr/>
                    <a:lstStyle/>
                    <a:p>
                      <a:pPr marL="0" indent="0" algn="l" rtl="0" eaLnBrk="1" latinLnBrk="0" hangingPunct="1">
                        <a:buFont typeface="+mj-lt"/>
                        <a:buNone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6. ILHAM ABDALLAH LUSINDE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buNone/>
                      </a:pP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30667/T.2023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39099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712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5209-50F5-4DFD-82A9-FB4A3B591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PT Serif" panose="020A0603040505020204" pitchFamily="18" charset="77"/>
              </a:rPr>
              <a:t>1. S</a:t>
            </a:r>
            <a:r>
              <a:rPr lang="en-JP" b="1" dirty="0">
                <a:latin typeface="PT Serif" panose="020A0603040505020204" pitchFamily="18" charset="77"/>
              </a:rPr>
              <a:t>tatement </a:t>
            </a:r>
            <a:r>
              <a:rPr lang="en-US" b="1" dirty="0">
                <a:latin typeface="PT Serif" panose="020A0603040505020204" pitchFamily="18" charset="77"/>
              </a:rPr>
              <a:t>of </a:t>
            </a:r>
            <a:r>
              <a:rPr lang="en-JP" b="1" dirty="0">
                <a:latin typeface="PT Serif" panose="020A0603040505020204" pitchFamily="18" charset="77"/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53931-8AD1-B91D-B7EB-55C38218E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34886"/>
            <a:ext cx="11734800" cy="4957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PT Serif" panose="020A0603040505020204"/>
              </a:rPr>
              <a:t>In many homes, people often forget to switch off electrical appliances such as lights and fans. This leads to unnecessary energy consumption, higher electricity bills, and possible wear on devices.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PT Serif" panose="020A0603040505020204"/>
              </a:rPr>
              <a:t>Also, many existing systems only support short range control via Bluetooth and lack user-friendly features such as remote access, voice command control, and device usage tracking.</a:t>
            </a:r>
            <a:endParaRPr lang="en-JP" dirty="0">
              <a:latin typeface="PT Serif" panose="020A0603040505020204"/>
            </a:endParaRPr>
          </a:p>
        </p:txBody>
      </p:sp>
    </p:spTree>
    <p:extLst>
      <p:ext uri="{BB962C8B-B14F-4D97-AF65-F5344CB8AC3E}">
        <p14:creationId xmlns:p14="http://schemas.microsoft.com/office/powerpoint/2010/main" val="749669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3D32-984C-483E-BA86-ADA54DF5D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797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Proposed 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36544-C2BB-4E96-BB0E-76468537B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9957"/>
            <a:ext cx="10515600" cy="488700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PT Serif" panose="020A0603040505020204"/>
              </a:rPr>
              <a:t>We propose to develop a Web and Voice-Based Smart Switching System that allows users to control electronic devices (like fans and lights) through a web interface or voice commands using IoT technology.</a:t>
            </a:r>
            <a:br>
              <a:rPr lang="en-US" dirty="0">
                <a:latin typeface="PT Serif" panose="020A0603040505020204"/>
              </a:rPr>
            </a:br>
            <a:r>
              <a:rPr lang="en-US" dirty="0">
                <a:latin typeface="PT Serif" panose="020A0603040505020204"/>
              </a:rPr>
              <a:t>The system will support personalized device control, usage tracking, and remote access from anywhere.</a:t>
            </a:r>
          </a:p>
        </p:txBody>
      </p:sp>
    </p:spTree>
    <p:extLst>
      <p:ext uri="{BB962C8B-B14F-4D97-AF65-F5344CB8AC3E}">
        <p14:creationId xmlns:p14="http://schemas.microsoft.com/office/powerpoint/2010/main" val="1875338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1461F-8CDC-2F1F-EB6D-E2AD61334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PT Serif" panose="020A0603040505020204" pitchFamily="18" charset="77"/>
              </a:rPr>
              <a:t>2.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E23CC-9485-5F1A-1154-428D909A5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95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PT Serif" panose="020A0603040505020204" pitchFamily="18" charset="77"/>
              </a:rPr>
              <a:t>2.1 General Objective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latin typeface="PT Serif" panose="020A0603040505020204"/>
              </a:rPr>
              <a:t>       </a:t>
            </a:r>
            <a:r>
              <a:rPr lang="en-US" dirty="0">
                <a:latin typeface="PT Serif" panose="020A0603040505020204"/>
              </a:rPr>
              <a:t>The general objective of this project is to design and implement a smart system that enables users to remotely control and monitor home electronic devices using a web application and voice commands integrated with IoT hardware</a:t>
            </a:r>
          </a:p>
        </p:txBody>
      </p:sp>
    </p:spTree>
    <p:extLst>
      <p:ext uri="{BB962C8B-B14F-4D97-AF65-F5344CB8AC3E}">
        <p14:creationId xmlns:p14="http://schemas.microsoft.com/office/powerpoint/2010/main" val="439327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43742-A59B-4BC8-82B1-FC66FB25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228C7-2C79-49A8-ACFC-E1776CD0D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3" y="2117725"/>
            <a:ext cx="11919857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PT Serif" panose="020A0603040505020204" pitchFamily="18" charset="77"/>
              </a:rPr>
              <a:t>2.2 Specific Objectives</a:t>
            </a:r>
          </a:p>
          <a:p>
            <a:pPr marL="1062038" indent="-571500">
              <a:buFont typeface="+mj-lt"/>
              <a:buAutoNum type="romanUcPeriod"/>
            </a:pPr>
            <a:r>
              <a:rPr lang="en-US" dirty="0">
                <a:latin typeface="PT Serif" panose="020A0603040505020204" pitchFamily="18" charset="77"/>
              </a:rPr>
              <a:t>To identify and gather user requirement for our smart switching system.</a:t>
            </a:r>
          </a:p>
          <a:p>
            <a:pPr marL="1062038" indent="-571500">
              <a:buFont typeface="+mj-lt"/>
              <a:buAutoNum type="romanUcPeriod"/>
            </a:pPr>
            <a:r>
              <a:rPr lang="en-US" dirty="0">
                <a:latin typeface="PT Serif" panose="020A0603040505020204" pitchFamily="18" charset="77"/>
              </a:rPr>
              <a:t>To design a responsive web-based interface for controlling devices.</a:t>
            </a:r>
          </a:p>
          <a:p>
            <a:pPr marL="1062038" indent="-571500">
              <a:buFont typeface="+mj-lt"/>
              <a:buAutoNum type="romanUcPeriod"/>
            </a:pPr>
            <a:r>
              <a:rPr lang="en-US" dirty="0">
                <a:latin typeface="PT Serif" panose="020A0603040505020204" pitchFamily="18" charset="77"/>
              </a:rPr>
              <a:t>To Implement the </a:t>
            </a:r>
            <a:r>
              <a:rPr lang="en-US" dirty="0">
                <a:latin typeface="PT Serif" panose="020A0603040505020204"/>
              </a:rPr>
              <a:t>Web and Voice-Based Home Electronic Devices Smart Switching System.</a:t>
            </a:r>
          </a:p>
          <a:p>
            <a:pPr marL="1062038" indent="-571500">
              <a:buFont typeface="+mj-lt"/>
              <a:buAutoNum type="romanUcPeriod"/>
            </a:pPr>
            <a:r>
              <a:rPr lang="en-US" dirty="0">
                <a:latin typeface="PT Serif" panose="020A0603040505020204" pitchFamily="18" charset="77"/>
              </a:rPr>
              <a:t>To test and Validate the system’s functionality and usability.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4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EB779-1693-9344-1CC9-F09246C71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7A84B-7B9E-6E6D-E718-DF11C87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PT Serif" panose="020A0603040505020204" pitchFamily="18" charset="77"/>
              </a:rPr>
              <a:t>Methodology Table</a:t>
            </a:r>
            <a:endParaRPr lang="en-JP" b="1" dirty="0">
              <a:latin typeface="PT Serif" panose="020A0603040505020204" pitchFamily="18" charset="77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7F9324-629A-585F-6DC4-343D4BAAE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364654"/>
              </p:ext>
            </p:extLst>
          </p:nvPr>
        </p:nvGraphicFramePr>
        <p:xfrm>
          <a:off x="371730" y="2029388"/>
          <a:ext cx="11550639" cy="362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8124">
                  <a:extLst>
                    <a:ext uri="{9D8B030D-6E8A-4147-A177-3AD203B41FA5}">
                      <a16:colId xmlns:a16="http://schemas.microsoft.com/office/drawing/2014/main" val="3025784480"/>
                    </a:ext>
                  </a:extLst>
                </a:gridCol>
                <a:gridCol w="2373992">
                  <a:extLst>
                    <a:ext uri="{9D8B030D-6E8A-4147-A177-3AD203B41FA5}">
                      <a16:colId xmlns:a16="http://schemas.microsoft.com/office/drawing/2014/main" val="4118426611"/>
                    </a:ext>
                  </a:extLst>
                </a:gridCol>
                <a:gridCol w="2672862">
                  <a:extLst>
                    <a:ext uri="{9D8B030D-6E8A-4147-A177-3AD203B41FA5}">
                      <a16:colId xmlns:a16="http://schemas.microsoft.com/office/drawing/2014/main" val="310681700"/>
                    </a:ext>
                  </a:extLst>
                </a:gridCol>
                <a:gridCol w="4079630">
                  <a:extLst>
                    <a:ext uri="{9D8B030D-6E8A-4147-A177-3AD203B41FA5}">
                      <a16:colId xmlns:a16="http://schemas.microsoft.com/office/drawing/2014/main" val="695837451"/>
                    </a:ext>
                  </a:extLst>
                </a:gridCol>
                <a:gridCol w="1946031">
                  <a:extLst>
                    <a:ext uri="{9D8B030D-6E8A-4147-A177-3AD203B41FA5}">
                      <a16:colId xmlns:a16="http://schemas.microsoft.com/office/drawing/2014/main" val="28007548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JP" sz="2000" dirty="0">
                        <a:latin typeface="PT Serif" panose="020A0603040505020204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2000" b="1" dirty="0">
                          <a:latin typeface="PT Serif" panose="020A0603040505020204"/>
                        </a:rPr>
                        <a:t>Specific Objective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sz="2000" b="1">
                          <a:latin typeface="PT Serif" panose="020A0603040505020204"/>
                        </a:rPr>
                        <a:t>Methodology</a:t>
                      </a:r>
                    </a:p>
                    <a:p>
                      <a:pPr algn="ctr"/>
                      <a:endParaRPr lang="en-JP" sz="2000" b="1" dirty="0">
                        <a:latin typeface="PT Serif" panose="020A0603040505020204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PT Serif" panose="020A0603040505020204"/>
                        </a:rPr>
                        <a:t>Tools</a:t>
                      </a:r>
                      <a:endParaRPr lang="en-JP" sz="2000" b="1" dirty="0">
                        <a:latin typeface="PT Serif" panose="020A0603040505020204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sz="2000" b="1" dirty="0">
                          <a:latin typeface="PT Serif" panose="020A0603040505020204"/>
                        </a:rPr>
                        <a:t>Deliverable</a:t>
                      </a:r>
                    </a:p>
                    <a:p>
                      <a:pPr algn="ctr"/>
                      <a:endParaRPr lang="en-JP" sz="2000" b="1" dirty="0">
                        <a:latin typeface="PT Serif" panose="020A0603040505020204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742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PT Serif" panose="020A0603040505020204"/>
                        </a:rPr>
                        <a:t>i</a:t>
                      </a:r>
                      <a:r>
                        <a:rPr lang="en-US" sz="2000" dirty="0">
                          <a:latin typeface="PT Serif" panose="020A0603040505020204"/>
                        </a:rPr>
                        <a:t>.</a:t>
                      </a:r>
                      <a:endParaRPr lang="en-JP" sz="2000" dirty="0">
                        <a:latin typeface="PT Serif" panose="020A0603040505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PT Serif" panose="020A0603040505020204"/>
                          <a:ea typeface="+mn-ea"/>
                          <a:cs typeface="+mn-cs"/>
                        </a:rPr>
                        <a:t>To identify and gather user requirement for our smart switching system.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PT Serif" panose="020A0603040505020204"/>
                          <a:ea typeface="+mn-ea"/>
                          <a:cs typeface="+mn-cs"/>
                        </a:rPr>
                        <a:t>Questionnaires, Team Discussion and literature reviews.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PT Serif" panose="020A0603040505020204"/>
                        </a:rPr>
                        <a:t>Google forms, Online Articles </a:t>
                      </a:r>
                      <a:endParaRPr lang="en-JP" sz="2000" dirty="0">
                        <a:solidFill>
                          <a:schemeClr val="tx1"/>
                        </a:solidFill>
                        <a:latin typeface="PT Serif" panose="020A0603040505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00">
                          <a:latin typeface="PT Serif"/>
                          <a:ea typeface="PT Serif"/>
                          <a:cs typeface="PT Serif"/>
                          <a:sym typeface="PT Serif"/>
                        </a:defRPr>
                      </a:pPr>
                      <a:r>
                        <a:rPr lang="en-US" sz="2000" dirty="0"/>
                        <a:t>User requirements document</a:t>
                      </a:r>
                      <a:endPara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T Serif"/>
                        <a:sym typeface="PT Seri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19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PT Serif" panose="020A0603040505020204"/>
                        </a:rPr>
                        <a:t>ii</a:t>
                      </a:r>
                      <a:r>
                        <a:rPr lang="en-JP" sz="2000">
                          <a:latin typeface="PT Serif" panose="020A0603040505020204"/>
                        </a:rPr>
                        <a:t>.</a:t>
                      </a:r>
                      <a:endParaRPr lang="en-JP" sz="2000" dirty="0">
                        <a:latin typeface="PT Serif" panose="020A0603040505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PT Serif" panose="020A0603040505020204"/>
                        </a:rPr>
                        <a:t>To design a responsive web-based interface for controlling devices.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PT Serif"/>
                        </a:rPr>
                        <a:t>Object </a:t>
                      </a:r>
                      <a:r>
                        <a:rPr lang="en-US" sz="2000">
                          <a:latin typeface="PT Serif"/>
                        </a:rPr>
                        <a:t>Oriented</a:t>
                      </a:r>
                      <a:r>
                        <a:rPr lang="en-US" sz="2000" baseline="0">
                          <a:latin typeface="PT Serif"/>
                        </a:rPr>
                        <a:t> design </a:t>
                      </a:r>
                      <a:r>
                        <a:rPr lang="en-US" sz="2000" dirty="0">
                          <a:latin typeface="PT Serif"/>
                        </a:rPr>
                        <a:t>Approach</a:t>
                      </a:r>
                    </a:p>
                    <a:p>
                      <a:endParaRPr lang="en-JP" sz="2000" dirty="0">
                        <a:latin typeface="PT Serif" panose="020A0603040505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  <a:latin typeface="PT Serif" panose="020A0603040505020204"/>
                        </a:rPr>
                        <a:t>Draw.io, </a:t>
                      </a:r>
                      <a:r>
                        <a:rPr lang="en-US" sz="2000" dirty="0" err="1">
                          <a:solidFill>
                            <a:schemeClr val="tx1"/>
                          </a:solidFill>
                          <a:latin typeface="PT Serif" panose="020A0603040505020204"/>
                        </a:rPr>
                        <a:t>figma</a:t>
                      </a:r>
                      <a:endParaRPr lang="en-JP" sz="2000" dirty="0">
                        <a:solidFill>
                          <a:schemeClr val="tx1"/>
                        </a:solidFill>
                        <a:latin typeface="PT Serif" panose="020A0603040505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2000" dirty="0">
                          <a:latin typeface="PT Serif" panose="020A0603040505020204"/>
                        </a:rPr>
                        <a:t>Web UI visual preview and design diagrams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439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372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EB779-1693-9344-1CC9-F09246C71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7A84B-7B9E-6E6D-E718-DF11C87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PT Serif" panose="020A0603040505020204" pitchFamily="18" charset="77"/>
              </a:rPr>
              <a:t>Methodology Table</a:t>
            </a:r>
            <a:endParaRPr lang="en-JP" b="1" dirty="0">
              <a:latin typeface="PT Serif" panose="020A0603040505020204" pitchFamily="18" charset="77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67F9324-629A-585F-6DC4-343D4BAAE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649135"/>
              </p:ext>
            </p:extLst>
          </p:nvPr>
        </p:nvGraphicFramePr>
        <p:xfrm>
          <a:off x="320680" y="2029388"/>
          <a:ext cx="11550639" cy="423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9639">
                  <a:extLst>
                    <a:ext uri="{9D8B030D-6E8A-4147-A177-3AD203B41FA5}">
                      <a16:colId xmlns:a16="http://schemas.microsoft.com/office/drawing/2014/main" val="3025784480"/>
                    </a:ext>
                  </a:extLst>
                </a:gridCol>
                <a:gridCol w="2352477">
                  <a:extLst>
                    <a:ext uri="{9D8B030D-6E8A-4147-A177-3AD203B41FA5}">
                      <a16:colId xmlns:a16="http://schemas.microsoft.com/office/drawing/2014/main" val="4118426611"/>
                    </a:ext>
                  </a:extLst>
                </a:gridCol>
                <a:gridCol w="2672862">
                  <a:extLst>
                    <a:ext uri="{9D8B030D-6E8A-4147-A177-3AD203B41FA5}">
                      <a16:colId xmlns:a16="http://schemas.microsoft.com/office/drawing/2014/main" val="310681700"/>
                    </a:ext>
                  </a:extLst>
                </a:gridCol>
                <a:gridCol w="3788199">
                  <a:extLst>
                    <a:ext uri="{9D8B030D-6E8A-4147-A177-3AD203B41FA5}">
                      <a16:colId xmlns:a16="http://schemas.microsoft.com/office/drawing/2014/main" val="695837451"/>
                    </a:ext>
                  </a:extLst>
                </a:gridCol>
                <a:gridCol w="2237462">
                  <a:extLst>
                    <a:ext uri="{9D8B030D-6E8A-4147-A177-3AD203B41FA5}">
                      <a16:colId xmlns:a16="http://schemas.microsoft.com/office/drawing/2014/main" val="28007548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JP" sz="2000" dirty="0">
                        <a:latin typeface="PT Serif" panose="020A0603040505020204" pitchFamily="18" charset="7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JP" sz="2000" b="1" dirty="0">
                          <a:latin typeface="PT Serif" panose="020A0603040505020204" pitchFamily="18" charset="77"/>
                        </a:rPr>
                        <a:t>Specific Objective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sz="2000" b="1">
                          <a:latin typeface="PT Serif" panose="020A0603040505020204" pitchFamily="18" charset="77"/>
                        </a:rPr>
                        <a:t>Methodology</a:t>
                      </a:r>
                    </a:p>
                    <a:p>
                      <a:pPr algn="ctr"/>
                      <a:endParaRPr lang="en-JP" sz="2000" b="1" dirty="0">
                        <a:latin typeface="PT Serif" panose="020A0603040505020204" pitchFamily="18" charset="7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PT Serif" panose="020A0603040505020204" pitchFamily="18" charset="77"/>
                        </a:rPr>
                        <a:t>Tools</a:t>
                      </a:r>
                      <a:endParaRPr lang="en-JP" sz="2000" b="1" dirty="0">
                        <a:latin typeface="PT Serif" panose="020A0603040505020204" pitchFamily="18" charset="7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sz="2000" b="1" dirty="0">
                          <a:latin typeface="PT Serif" panose="020A0603040505020204" pitchFamily="18" charset="77"/>
                        </a:rPr>
                        <a:t>Deliverable</a:t>
                      </a:r>
                    </a:p>
                    <a:p>
                      <a:pPr algn="ctr"/>
                      <a:endParaRPr lang="en-JP" sz="2000" b="1" dirty="0">
                        <a:latin typeface="PT Serif" panose="020A0603040505020204" pitchFamily="18" charset="77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742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PT Serif" panose="020A0603040505020204" pitchFamily="18" charset="77"/>
                        </a:rPr>
                        <a:t>iii.</a:t>
                      </a:r>
                      <a:endParaRPr lang="en-JP" sz="2000" dirty="0">
                        <a:latin typeface="PT Serif" panose="020A0603040505020204" pitchFamily="18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2000" kern="1200" dirty="0">
                          <a:solidFill>
                            <a:schemeClr val="tx1"/>
                          </a:solidFill>
                          <a:latin typeface="PT Serif" panose="020A0603040505020204" pitchFamily="18" charset="77"/>
                          <a:ea typeface="+mn-ea"/>
                          <a:cs typeface="+mn-cs"/>
                        </a:rPr>
                        <a:t>To Implement the Web and Voice-Based Home Electronic Devices Smart Switching System.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PT Serif"/>
                          <a:ea typeface="PT Serif"/>
                          <a:cs typeface="PT Serif"/>
                          <a:sym typeface="PT Serif"/>
                        </a:rPr>
                        <a:t>Modular development.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PT Serif" panose="020A0603040505020204" pitchFamily="18" charset="77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PT Serif" panose="020A0603040505020204"/>
                        </a:rPr>
                        <a:t>Django, HTML, CSS, JavaScript, Arduino IDE</a:t>
                      </a:r>
                      <a:r>
                        <a:rPr lang="en-US" sz="2000">
                          <a:latin typeface="PT Serif" panose="020A0603040505020204"/>
                        </a:rPr>
                        <a:t>, ESP32</a:t>
                      </a:r>
                      <a:endParaRPr lang="en-JP" sz="2000" dirty="0">
                        <a:solidFill>
                          <a:schemeClr val="tx1"/>
                        </a:solidFill>
                        <a:latin typeface="PT Serif" panose="020A06030405050202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600">
                          <a:latin typeface="PT Serif"/>
                          <a:ea typeface="PT Serif"/>
                          <a:cs typeface="PT Serif"/>
                          <a:sym typeface="PT Serif"/>
                        </a:defRPr>
                      </a:pPr>
                      <a:r>
                        <a:rPr lang="en-US" sz="2000" dirty="0"/>
                        <a:t>Working system: web pages + device switching functionality</a:t>
                      </a:r>
                      <a:endParaRPr kumimoji="0" lang="en-US" sz="20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PT Serif"/>
                        <a:sym typeface="PT Seri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7194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PT Serif" panose="020A0603040505020204" pitchFamily="18" charset="77"/>
                        </a:rPr>
                        <a:t>iv.</a:t>
                      </a:r>
                      <a:endParaRPr lang="en-JP" sz="2000" dirty="0">
                        <a:latin typeface="PT Serif" panose="020A0603040505020204" pitchFamily="18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PT Serif" panose="020A0603040505020204" pitchFamily="18" charset="77"/>
                        </a:rPr>
                        <a:t>To test and Validate the system’s functionality and usability.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PT Serif"/>
                        </a:rPr>
                        <a:t>-Alpha Testing, User Feedback</a:t>
                      </a:r>
                      <a:endParaRPr lang="en-JP" sz="2000" dirty="0">
                        <a:latin typeface="PT Serif" panose="020A0603040505020204" pitchFamily="18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PT Serif"/>
                        </a:rPr>
                        <a:t>Computer,</a:t>
                      </a:r>
                      <a:r>
                        <a:rPr lang="en-US" sz="2000" baseline="0" dirty="0">
                          <a:latin typeface="PT Serif"/>
                        </a:rPr>
                        <a:t> Smartphone, Browsers</a:t>
                      </a:r>
                      <a:endParaRPr lang="en-JP" sz="2000" dirty="0">
                        <a:solidFill>
                          <a:schemeClr val="tx1"/>
                        </a:solidFill>
                        <a:latin typeface="PT Serif" panose="020A0603040505020204" pitchFamily="18" charset="7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lang="en-US" sz="2000" dirty="0">
                          <a:latin typeface="PT Serif"/>
                        </a:rPr>
                        <a:t>Bug reports, test results, user feedback, verified functionality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439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5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E2FF-E0BB-4544-9910-6D518CC7E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C276A-73F7-4161-8C70-9F4DDF389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90687"/>
            <a:ext cx="10515600" cy="46423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project successfully demonstrates a modern solution for controlling home electronic devices using both web and voice interfaces.</a:t>
            </a:r>
          </a:p>
          <a:p>
            <a:pPr marL="0" indent="0">
              <a:buNone/>
            </a:pPr>
            <a:r>
              <a:rPr lang="en-US" dirty="0"/>
              <a:t>The system improves convenience, energy efficiency, and safety in home environments. </a:t>
            </a:r>
          </a:p>
          <a:p>
            <a:pPr marL="0" indent="0">
              <a:buNone/>
            </a:pPr>
            <a:r>
              <a:rPr lang="en-US" dirty="0"/>
              <a:t>Through the integration of IoT, users can monitor and control devices remotely, with logs and feedback for better usage tracking.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Future </a:t>
            </a:r>
            <a:r>
              <a:rPr lang="en-US" dirty="0"/>
              <a:t>improvements may include mobile app integration, AI-based automation, and multi-user support.</a:t>
            </a:r>
          </a:p>
        </p:txBody>
      </p:sp>
    </p:spTree>
    <p:extLst>
      <p:ext uri="{BB962C8B-B14F-4D97-AF65-F5344CB8AC3E}">
        <p14:creationId xmlns:p14="http://schemas.microsoft.com/office/powerpoint/2010/main" val="1209811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66D7A3-96A3-A333-815D-102251A2B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1537EA9-0754-ADA2-79D5-BBAEAD2CF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5D0951C-1F41-2797-EC33-CFDE68E3F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C4ECECC-3CCC-56E7-CA6C-5F19DA6ED5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JP" dirty="0">
                <a:latin typeface="PT Serif" panose="020A0603040505020204" pitchFamily="18" charset="77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34359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519</Words>
  <Application>Microsoft Office PowerPoint</Application>
  <PresentationFormat>Widescreen</PresentationFormat>
  <Paragraphs>70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PT Serif</vt:lpstr>
      <vt:lpstr>Office Theme</vt:lpstr>
      <vt:lpstr>WEB AND VOICE BASED,  HOME ELCTRONIC DEVICES SWITCHING SYSTEM</vt:lpstr>
      <vt:lpstr>1. Statement of Problem</vt:lpstr>
      <vt:lpstr>Proposed Solution:</vt:lpstr>
      <vt:lpstr>2. Objectives</vt:lpstr>
      <vt:lpstr>PowerPoint Presentation</vt:lpstr>
      <vt:lpstr>Methodology Table</vt:lpstr>
      <vt:lpstr>Methodology Table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Dissertaion Progress Report</dc:title>
  <dc:creator>Eunice_David Likotiko</dc:creator>
  <cp:lastModifiedBy>HEZAR</cp:lastModifiedBy>
  <cp:revision>20</cp:revision>
  <dcterms:created xsi:type="dcterms:W3CDTF">2024-03-27T08:00:01Z</dcterms:created>
  <dcterms:modified xsi:type="dcterms:W3CDTF">2025-06-26T10:49:25Z</dcterms:modified>
</cp:coreProperties>
</file>