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2301" r="1751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600" y="1310400"/>
            <a:ext cx="4971600" cy="1076400"/>
          </a:xfrm>
        </p:spPr>
        <p:txBody>
          <a:bodyPr anchor="b">
            <a:no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600" y="24084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63663" y="382588"/>
            <a:ext cx="10672762" cy="5818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MH_Title"/>
          <p:cNvSpPr/>
          <p:nvPr>
            <p:custDataLst>
              <p:tags r:id="rId2"/>
            </p:custDataLst>
          </p:nvPr>
        </p:nvSpPr>
        <p:spPr>
          <a:xfrm>
            <a:off x="3911910" y="3069771"/>
            <a:ext cx="5156151" cy="634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9" name="MH_Others_1"/>
          <p:cNvCxnSpPr/>
          <p:nvPr>
            <p:custDataLst>
              <p:tags r:id="rId3"/>
            </p:custDataLst>
          </p:nvPr>
        </p:nvCxnSpPr>
        <p:spPr>
          <a:xfrm>
            <a:off x="3384812" y="3788229"/>
            <a:ext cx="5806551" cy="0"/>
          </a:xfrm>
          <a:prstGeom prst="line">
            <a:avLst/>
          </a:prstGeom>
          <a:ln w="2222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3200" y="3070800"/>
            <a:ext cx="5155200" cy="633600"/>
          </a:xfrm>
        </p:spPr>
        <p:txBody>
          <a:bodyPr lIns="144000" tIns="0" rIns="0" bIns="0" anchor="ctr" anchorCtr="0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2pPr marL="360045" marR="0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2pPr marL="539750" indent="-179705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828040" indent="-179705">
              <a:buFont typeface="Arial" panose="020B0604020202020204" pitchFamily="34" charset="0"/>
              <a:buChar char="•"/>
              <a:defRPr sz="1800"/>
            </a:lvl3pPr>
            <a:lvl4pPr indent="-179705"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2pPr marL="739140" indent="-34290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3718800"/>
            <a:ext cx="4111200" cy="91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rot="5400000">
            <a:off x="50387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 rot="5400000">
            <a:off x="52148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0" y="4550432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0" y="438772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29098" y="365125"/>
            <a:ext cx="1182511" cy="6141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62540" y="365125"/>
            <a:ext cx="8642380" cy="6141692"/>
          </a:xfrm>
        </p:spPr>
        <p:txBody>
          <a:bodyPr vert="eaVert"/>
          <a:lstStyle>
            <a:lvl1pPr>
              <a:defRPr sz="2400"/>
            </a:lvl1pPr>
            <a:lvl2pPr marL="0" indent="0">
              <a:buNone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26028" r="6166" b="4484"/>
          <a:stretch>
            <a:fillRect/>
          </a:stretch>
        </p:blipFill>
        <p:spPr>
          <a:xfrm>
            <a:off x="-2" y="2337829"/>
            <a:ext cx="7899402" cy="4520171"/>
          </a:xfrm>
          <a:prstGeom prst="rect">
            <a:avLst/>
          </a:prstGeom>
        </p:spPr>
      </p:pic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138687" y="1133475"/>
            <a:ext cx="10488872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anose="05020102010507070707" pitchFamily="18" charset="2"/>
        <a:buChar char=""/>
        <a:defRPr lang="zh-CN" altLang="en-US" sz="24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60045" indent="0" algn="just" defTabSz="6858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Java</a:t>
            </a:r>
            <a:r>
              <a:rPr lang="zh-CN" altLang="en-US" dirty="0"/>
              <a:t>高并发编程实战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r>
              <a:rPr smtClean="0"/>
              <a:t>第一阶段</a:t>
            </a:r>
            <a:r>
              <a:rPr lang="en-US" altLang="zh-CN" smtClean="0"/>
              <a:t>Java</a:t>
            </a:r>
            <a:r>
              <a:rPr smtClean="0"/>
              <a:t>线程基础</a:t>
            </a:r>
            <a:endParaRPr smtClean="0"/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393055" y="5798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mtClean="0">
                <a:solidFill>
                  <a:schemeClr val="accent1"/>
                </a:solidFill>
              </a:rPr>
              <a:t>讲师：汪文君，</a:t>
            </a:r>
            <a:r>
              <a:rPr lang="en-US" altLang="zh-CN" b="1" smtClean="0">
                <a:solidFill>
                  <a:schemeClr val="accent1"/>
                </a:solidFill>
              </a:rPr>
              <a:t>QQ</a:t>
            </a:r>
            <a:r>
              <a:rPr b="1" smtClean="0">
                <a:solidFill>
                  <a:schemeClr val="accent1"/>
                </a:solidFill>
              </a:rPr>
              <a:t>：</a:t>
            </a:r>
            <a:r>
              <a:rPr lang="en-US" altLang="zh-CN" b="1" smtClean="0">
                <a:solidFill>
                  <a:schemeClr val="accent1"/>
                </a:solidFill>
              </a:rPr>
              <a:t>532500648</a:t>
            </a:r>
            <a:endParaRPr lang="en-US" altLang="zh-CN" b="1" smtClean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、</a:t>
            </a:r>
            <a:r>
              <a:rPr lang="zh-CN" altLang="en-US"/>
              <a:t>线程介绍</a:t>
            </a:r>
            <a:endParaRPr lang="zh-CN" altLang="en-US"/>
          </a:p>
          <a:p>
            <a:r>
              <a:rPr lang="en-US" altLang="zh-CN"/>
              <a:t>2</a:t>
            </a:r>
            <a:r>
              <a:t>、创建并启动线程</a:t>
            </a:r>
          </a:p>
          <a:p>
            <a:r>
              <a:rPr lang="en-US" altLang="zh-CN"/>
              <a:t>3</a:t>
            </a:r>
            <a:r>
              <a:t>、线程的生命周期</a:t>
            </a:r>
          </a:p>
          <a:p>
            <a:r>
              <a:rPr lang="en-US" altLang="zh-CN"/>
              <a:t>4</a:t>
            </a:r>
            <a:r>
              <a:t>、</a:t>
            </a:r>
            <a:r>
              <a:rPr lang="en-US" altLang="zh-CN"/>
              <a:t>Runnable</a:t>
            </a:r>
            <a:r>
              <a:t>接口介绍</a:t>
            </a:r>
          </a:p>
          <a:p>
            <a:r>
              <a:rPr lang="en-US" altLang="zh-CN"/>
              <a:t>5</a:t>
            </a:r>
            <a:r>
              <a:t>、</a:t>
            </a:r>
            <a:r>
              <a:rPr lang="en-US" altLang="zh-CN"/>
              <a:t>Thread API</a:t>
            </a:r>
            <a:r>
              <a:t>详细介绍</a:t>
            </a:r>
          </a:p>
          <a:p>
            <a:r>
              <a:rPr lang="en-US" altLang="zh-CN"/>
              <a:t>6</a:t>
            </a:r>
            <a:r>
              <a:t>、线程同步，锁技术</a:t>
            </a:r>
          </a:p>
          <a:p>
            <a:r>
              <a:rPr lang="en-US" altLang="zh-CN"/>
              <a:t>7</a:t>
            </a:r>
            <a:r>
              <a:t>、如何优雅的停止线程</a:t>
            </a:r>
          </a:p>
          <a:p>
            <a:r>
              <a:rPr lang="en-US" altLang="zh-CN"/>
              <a:t>8</a:t>
            </a:r>
            <a:r>
              <a:t>、线程间通讯</a:t>
            </a:r>
          </a:p>
          <a:p>
            <a:r>
              <a:rPr lang="en-US" altLang="zh-CN"/>
              <a:t>9</a:t>
            </a:r>
            <a:r>
              <a:t>、线程组详细介绍</a:t>
            </a:r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3055" y="5798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mtClean="0">
                <a:solidFill>
                  <a:schemeClr val="accent1"/>
                </a:solidFill>
              </a:rPr>
              <a:t>讲师：汪文君，</a:t>
            </a:r>
            <a:r>
              <a:rPr lang="en-US" altLang="zh-CN" b="1" smtClean="0">
                <a:solidFill>
                  <a:schemeClr val="accent1"/>
                </a:solidFill>
              </a:rPr>
              <a:t>QQ</a:t>
            </a:r>
            <a:r>
              <a:rPr b="1" smtClean="0">
                <a:solidFill>
                  <a:schemeClr val="accent1"/>
                </a:solidFill>
              </a:rPr>
              <a:t>：</a:t>
            </a:r>
            <a:r>
              <a:rPr lang="en-US" altLang="zh-CN" b="1" smtClean="0">
                <a:solidFill>
                  <a:schemeClr val="accent1"/>
                </a:solidFill>
              </a:rPr>
              <a:t>532500648</a:t>
            </a:r>
            <a:endParaRPr lang="en-US" altLang="zh-CN" b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10</a:t>
            </a:r>
            <a:r>
              <a:t>、线程池原理以及实现一个简单的线程池</a:t>
            </a:r>
            <a:endParaRPr lang="zh-CN" altLang="en-US"/>
          </a:p>
          <a:p>
            <a:r>
              <a:rPr lang="en-US" altLang="zh-CN"/>
              <a:t>11</a:t>
            </a:r>
            <a:r>
              <a:t>、线程异常捕获以及线程堆栈信息详细讲解</a:t>
            </a:r>
          </a:p>
          <a:p>
            <a:r>
              <a:rPr lang="en-US" altLang="zh-CN"/>
              <a:t>12</a:t>
            </a:r>
            <a:r>
              <a:t>、</a:t>
            </a:r>
            <a:r>
              <a:rPr lang="en-US" altLang="zh-CN"/>
              <a:t>FIFO</a:t>
            </a:r>
            <a:r>
              <a:t>队列以及多线程环境下的运行</a:t>
            </a:r>
          </a:p>
          <a:p>
            <a:r>
              <a:rPr lang="en-US" altLang="zh-CN"/>
              <a:t>13</a:t>
            </a:r>
            <a:r>
              <a:t>、</a:t>
            </a:r>
            <a:r>
              <a:rPr lang="en-US" altLang="zh-CN"/>
              <a:t>BoolenLock</a:t>
            </a:r>
            <a:r>
              <a:t>锁实现</a:t>
            </a:r>
          </a:p>
          <a:p>
            <a:r>
              <a:rPr lang="en-US" altLang="zh-CN"/>
              <a:t>14</a:t>
            </a:r>
            <a:r>
              <a:t>、常用设计模式在多线程环境下的使用</a:t>
            </a:r>
          </a:p>
          <a:p>
            <a:r>
              <a:rPr lang="en-US" altLang="zh-CN"/>
              <a:t>15</a:t>
            </a:r>
            <a:r>
              <a:t>、查缺补漏</a:t>
            </a:r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3055" y="5798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mtClean="0">
                <a:solidFill>
                  <a:schemeClr val="accent1"/>
                </a:solidFill>
              </a:rPr>
              <a:t>讲师：汪文君，</a:t>
            </a:r>
            <a:r>
              <a:rPr lang="en-US" altLang="zh-CN" b="1" smtClean="0">
                <a:solidFill>
                  <a:schemeClr val="accent1"/>
                </a:solidFill>
              </a:rPr>
              <a:t>QQ</a:t>
            </a:r>
            <a:r>
              <a:rPr b="1" smtClean="0">
                <a:solidFill>
                  <a:schemeClr val="accent1"/>
                </a:solidFill>
              </a:rPr>
              <a:t>：</a:t>
            </a:r>
            <a:r>
              <a:rPr lang="en-US" altLang="zh-CN" b="1" smtClean="0">
                <a:solidFill>
                  <a:schemeClr val="accent1"/>
                </a:solidFill>
              </a:rPr>
              <a:t>532500648</a:t>
            </a:r>
            <a:endParaRPr lang="en-US" altLang="zh-CN" b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其他课程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、</a:t>
            </a:r>
            <a:r>
              <a:rPr lang="en-US" altLang="zh-CN"/>
              <a:t>PowerMock</a:t>
            </a:r>
            <a:r>
              <a:t>实战视频（</a:t>
            </a:r>
            <a:r>
              <a:rPr lang="en-US" altLang="zh-CN"/>
              <a:t>10</a:t>
            </a:r>
            <a:r>
              <a:t>集</a:t>
            </a:r>
            <a:r>
              <a:t>）</a:t>
            </a:r>
          </a:p>
          <a:p>
            <a:r>
              <a:rPr lang="en-US" altLang="zh-CN"/>
              <a:t>2</a:t>
            </a:r>
            <a:r>
              <a:t>、</a:t>
            </a:r>
            <a:r>
              <a:rPr lang="en-US" altLang="zh-CN"/>
              <a:t>Concordion</a:t>
            </a:r>
            <a:r>
              <a:t>实战视频（</a:t>
            </a:r>
            <a:r>
              <a:rPr lang="en-US" altLang="zh-CN"/>
              <a:t>10</a:t>
            </a:r>
            <a:r>
              <a:t>集</a:t>
            </a:r>
            <a:r>
              <a:t>）</a:t>
            </a:r>
          </a:p>
          <a:p>
            <a:r>
              <a:rPr lang="en-US" altLang="zh-CN"/>
              <a:t>3</a:t>
            </a:r>
            <a:r>
              <a:t>、</a:t>
            </a:r>
            <a:r>
              <a:rPr lang="en-US" altLang="zh-CN"/>
              <a:t>Apache Sqoop</a:t>
            </a:r>
            <a:r>
              <a:t>实战视频（</a:t>
            </a:r>
            <a:r>
              <a:rPr lang="en-US" altLang="zh-CN"/>
              <a:t>12</a:t>
            </a:r>
            <a:r>
              <a:t>集</a:t>
            </a:r>
            <a:r>
              <a:t>）</a:t>
            </a:r>
          </a:p>
          <a:p>
            <a:r>
              <a:rPr lang="en-US" altLang="zh-CN"/>
              <a:t>4</a:t>
            </a:r>
            <a:r>
              <a:t>、</a:t>
            </a:r>
            <a:r>
              <a:rPr lang="en-US" altLang="zh-CN"/>
              <a:t>Apache Flume</a:t>
            </a:r>
            <a:r>
              <a:t>实战视频（</a:t>
            </a:r>
            <a:r>
              <a:rPr lang="en-US" altLang="zh-CN"/>
              <a:t>42</a:t>
            </a:r>
            <a:r>
              <a:t>集</a:t>
            </a:r>
            <a:r>
              <a:t>）</a:t>
            </a:r>
          </a:p>
          <a:p>
            <a:r>
              <a:rPr lang="en-US" altLang="zh-CN"/>
              <a:t>5</a:t>
            </a:r>
            <a:r>
              <a:t>、</a:t>
            </a:r>
            <a:r>
              <a:rPr lang="en-US" altLang="zh-CN"/>
              <a:t>Java 8 </a:t>
            </a:r>
            <a:r>
              <a:t>实战视频（</a:t>
            </a:r>
            <a:r>
              <a:rPr lang="en-US" altLang="zh-CN"/>
              <a:t>40</a:t>
            </a:r>
            <a:r>
              <a:t>集</a:t>
            </a:r>
            <a:r>
              <a:t>）</a:t>
            </a:r>
          </a:p>
          <a:p>
            <a:r>
              <a:rPr lang="en-US" altLang="zh-CN"/>
              <a:t>6</a:t>
            </a:r>
            <a:r>
              <a:t>、</a:t>
            </a:r>
            <a:r>
              <a:rPr lang="en-US" altLang="zh-CN"/>
              <a:t>Scala</a:t>
            </a:r>
            <a:r>
              <a:t>实战视频（</a:t>
            </a:r>
            <a:r>
              <a:rPr lang="en-US" altLang="zh-CN"/>
              <a:t>160</a:t>
            </a:r>
            <a:r>
              <a:t>集</a:t>
            </a:r>
            <a:r>
              <a:t>）</a:t>
            </a:r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3055" y="5798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mtClean="0">
                <a:solidFill>
                  <a:schemeClr val="accent1"/>
                </a:solidFill>
              </a:rPr>
              <a:t>讲师：汪文君，</a:t>
            </a:r>
            <a:r>
              <a:rPr lang="en-US" altLang="zh-CN" b="1" smtClean="0">
                <a:solidFill>
                  <a:schemeClr val="accent1"/>
                </a:solidFill>
              </a:rPr>
              <a:t>QQ</a:t>
            </a:r>
            <a:r>
              <a:rPr b="1" smtClean="0">
                <a:solidFill>
                  <a:schemeClr val="accent1"/>
                </a:solidFill>
              </a:rPr>
              <a:t>：</a:t>
            </a:r>
            <a:r>
              <a:rPr lang="en-US" altLang="zh-CN" b="1" smtClean="0">
                <a:solidFill>
                  <a:schemeClr val="accent1"/>
                </a:solidFill>
              </a:rPr>
              <a:t>532500648</a:t>
            </a:r>
            <a:endParaRPr lang="en-US" altLang="zh-CN" b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555" y="2551430"/>
            <a:ext cx="10488930" cy="1518285"/>
          </a:xfrm>
        </p:spPr>
        <p:txBody>
          <a:bodyPr anchor="ctr" anchorCtr="0"/>
          <a:p>
            <a:pPr marL="0" indent="0" algn="ctr">
              <a:buNone/>
            </a:pPr>
            <a:r>
              <a:rPr lang="en-US" altLang="zh-CN" sz="4000" b="1">
                <a:solidFill>
                  <a:schemeClr val="accent1"/>
                </a:solidFill>
              </a:rPr>
              <a:t>Thank You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3055" y="5798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mtClean="0">
                <a:solidFill>
                  <a:schemeClr val="accent1"/>
                </a:solidFill>
              </a:rPr>
              <a:t>讲师：汪文君，</a:t>
            </a:r>
            <a:r>
              <a:rPr lang="en-US" altLang="zh-CN" b="1" smtClean="0">
                <a:solidFill>
                  <a:schemeClr val="accent1"/>
                </a:solidFill>
              </a:rPr>
              <a:t>QQ</a:t>
            </a:r>
            <a:r>
              <a:rPr b="1" smtClean="0">
                <a:solidFill>
                  <a:schemeClr val="accent1"/>
                </a:solidFill>
              </a:rPr>
              <a:t>：</a:t>
            </a:r>
            <a:r>
              <a:rPr lang="en-US" altLang="zh-CN" b="1" smtClean="0">
                <a:solidFill>
                  <a:schemeClr val="accent1"/>
                </a:solidFill>
              </a:rPr>
              <a:t>532500648</a:t>
            </a:r>
            <a:endParaRPr lang="en-US" altLang="zh-CN" b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05112"/>
  <p:tag name="MH_LIBRARY" val="CONTENTS"/>
  <p:tag name="MH_TYPE" val="TITLE"/>
  <p:tag name="ID" val="55352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2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135"/>
  <p:tag name="KSO_WM_TAG_VERSION" val="1.0"/>
  <p:tag name="KSO_WM_SLIDE_ID" val="custom16013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2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  <p:tag name="MH_ORDER" val="NUMBER"/>
</p:tagLst>
</file>

<file path=ppt/tags/tag3.xml><?xml version="1.0" encoding="utf-8"?>
<p:tagLst xmlns:p="http://schemas.openxmlformats.org/presentationml/2006/main">
  <p:tag name="MH" val="20151014112747"/>
  <p:tag name="MH_LIBRARY" val="GRAPHIC"/>
  <p:tag name="MH_ORDER" val="Straight Connector 32"/>
</p:tagLst>
</file>

<file path=ppt/tags/tag4.xml><?xml version="1.0" encoding="utf-8"?>
<p:tagLst xmlns:p="http://schemas.openxmlformats.org/presentationml/2006/main">
  <p:tag name="MH" val="20151014112747"/>
  <p:tag name="MH_LIBRARY" val="GRAPHIC"/>
  <p:tag name="MH_ORDER" val="Straight Connector 33"/>
</p:tagLst>
</file>

<file path=ppt/tags/tag5.xml><?xml version="1.0" encoding="utf-8"?>
<p:tagLst xmlns:p="http://schemas.openxmlformats.org/presentationml/2006/main">
  <p:tag name="MH" val="20151014112747"/>
  <p:tag name="MH_LIBRARY" val="GRAPHIC"/>
  <p:tag name="MH_ORDER" val="Straight Connector 36"/>
</p:tagLst>
</file>

<file path=ppt/tags/tag6.xml><?xml version="1.0" encoding="utf-8"?>
<p:tagLst xmlns:p="http://schemas.openxmlformats.org/presentationml/2006/main">
  <p:tag name="MH" val="20151014112747"/>
  <p:tag name="MH_LIBRARY" val="GRAPHIC"/>
  <p:tag name="MH_ORDER" val="Straight Connector 37"/>
</p:tagLst>
</file>

<file path=ppt/tags/tag7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8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 2</vt:lpstr>
      <vt:lpstr>黑体</vt:lpstr>
      <vt:lpstr>Calibri</vt:lpstr>
      <vt:lpstr>1_A000120140530A99PPBG</vt:lpstr>
      <vt:lpstr>Java高并发编程实战</vt:lpstr>
      <vt:lpstr>课程大纲</vt:lpstr>
      <vt:lpstr>课程大纲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wangwenjun</dc:creator>
  <cp:lastModifiedBy>wangwenjun</cp:lastModifiedBy>
  <cp:revision>6</cp:revision>
  <dcterms:created xsi:type="dcterms:W3CDTF">2017-02-12T13:13:00Z</dcterms:created>
  <dcterms:modified xsi:type="dcterms:W3CDTF">2017-02-12T13:58:08Z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