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9" r:id="rId6"/>
    <p:sldId id="301" r:id="rId7"/>
    <p:sldId id="315" r:id="rId8"/>
    <p:sldId id="260" r:id="rId9"/>
    <p:sldId id="300" r:id="rId10"/>
    <p:sldId id="316" r:id="rId11"/>
    <p:sldId id="302" r:id="rId12"/>
    <p:sldId id="305" r:id="rId13"/>
    <p:sldId id="306" r:id="rId14"/>
    <p:sldId id="310" r:id="rId15"/>
    <p:sldId id="308" r:id="rId16"/>
    <p:sldId id="307" r:id="rId17"/>
    <p:sldId id="311" r:id="rId18"/>
    <p:sldId id="312" r:id="rId19"/>
    <p:sldId id="317" r:id="rId20"/>
    <p:sldId id="313" r:id="rId21"/>
    <p:sldId id="314" r:id="rId22"/>
    <p:sldId id="259" r:id="rId23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4BFFBB-C5D2-431B-BDD6-6B1A5260A28B}">
          <p14:sldIdLst>
            <p14:sldId id="256"/>
            <p14:sldId id="299"/>
            <p14:sldId id="301"/>
            <p14:sldId id="315"/>
            <p14:sldId id="260"/>
            <p14:sldId id="300"/>
            <p14:sldId id="316"/>
            <p14:sldId id="302"/>
            <p14:sldId id="305"/>
            <p14:sldId id="306"/>
            <p14:sldId id="310"/>
            <p14:sldId id="308"/>
            <p14:sldId id="307"/>
            <p14:sldId id="311"/>
            <p14:sldId id="312"/>
            <p14:sldId id="317"/>
            <p14:sldId id="313"/>
            <p14:sldId id="31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B3CF0-E396-4252-B75E-126077CA1672}" v="467" dt="2019-12-06T02:13:13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0647" autoAdjust="0"/>
  </p:normalViewPr>
  <p:slideViewPr>
    <p:cSldViewPr snapToGrid="0">
      <p:cViewPr varScale="1">
        <p:scale>
          <a:sx n="61" d="100"/>
          <a:sy n="61" d="100"/>
        </p:scale>
        <p:origin x="1507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710DE3D-E2B9-4122-900F-7DEFD67C5A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E1676-E158-4CB5-B8F6-B359F9A3BC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F6F63-FDCE-4C84-8235-B2F7C5DEFD5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CADC1-9702-45B4-B888-2A9758EF7A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8639E-B64F-4A15-BCDA-7DDA751F7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52A6-0A04-4681-8BCA-4B8806B63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A8D4-CB31-4624-A094-2ADC83DD1C2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48004-9DB6-4E70-A671-8F720B2B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Good afternoon everyone!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So, today, the topic I will be speaking is : Analysis of three ML algorithms for training MNIST dataset</a:t>
            </a:r>
            <a:r>
              <a:rPr lang="zh-CN" altLang="en-US" dirty="0"/>
              <a:t>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28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end, I set the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n_estimators </a:t>
            </a:r>
            <a:r>
              <a:rPr lang="en-US" altLang="zh-CN" dirty="0"/>
              <a:t>to 200, and the accuracy was only improved by 0.2 percent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But execution time has increased very large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0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Second is </a:t>
            </a:r>
            <a:r>
              <a:rPr lang="en-US" altLang="zh-CN" b="1" dirty="0"/>
              <a:t>Support Vector Machine </a:t>
            </a:r>
            <a:r>
              <a:rPr lang="zh-CN" altLang="en-US" b="1" dirty="0"/>
              <a:t>。 </a:t>
            </a:r>
            <a:r>
              <a:rPr lang="en-US" altLang="zh-CN" b="1" dirty="0"/>
              <a:t>First, I tuned for parameter penalty factor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This figure is show us,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 is from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 to 5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accuracy increases.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after 5 the accuracy has not changed.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 that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time is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 LONG!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2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Next, I tuned the kernel function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kernel function is the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RBF kernel. And Accuracy reached 97%.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for sigmoid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kernel function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completely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unsuitable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MNIST data set, and its accuracy is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low!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time, we got Four results, spend 90 minutes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55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KMeans</a:t>
            </a:r>
            <a:r>
              <a:rPr lang="zh-CN" altLang="en-US" dirty="0"/>
              <a:t>，</a:t>
            </a:r>
            <a:r>
              <a:rPr lang="en-US" altLang="zh-CN" dirty="0"/>
              <a:t>The first step is to find the optimal number of clusters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I used elbow method </a:t>
            </a:r>
            <a:r>
              <a:rPr lang="zh-CN" altLang="en-US" dirty="0"/>
              <a:t>，</a:t>
            </a:r>
            <a:r>
              <a:rPr lang="en-US" altLang="zh-CN" dirty="0"/>
              <a:t>this figure is Elbow graph, and The range of K is 2 to 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66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should remember that k-means 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 classification tool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thus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analyzing accuracy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 very good idea. </a:t>
            </a:r>
          </a:p>
          <a:p>
            <a:r>
              <a:rPr lang="en-US" altLang="zh-CN" dirty="0"/>
              <a:t>So, I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Applied t-SNE to reduce the dimensions of the dataset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0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got the clusters in a 2-dimensional  scatter diagram </a:t>
            </a:r>
            <a:r>
              <a:rPr lang="zh-CN" altLang="en-US" dirty="0"/>
              <a:t>，</a:t>
            </a:r>
            <a:r>
              <a:rPr lang="en-US" altLang="zh-CN" dirty="0"/>
              <a:t>like this.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35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it is discussion and 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first time I learned this three algorithms.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this project, I summarized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three rules: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Random Forest:  it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Able to train good results on large data sources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relatively short time.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44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Support Vector Machine: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there are many training samples, the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very high, but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better. And it is very important to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right kernel function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K-Means: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is very fast! The key point in this algorithm is to find the k partitions that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the value of the squared error function.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54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Ok, that’s all. Thank you for your listening! Thank you so much! Any question?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2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Here are four points of the outlines.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explain them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by one.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first one is Introduction to Three ML Algorithms of my choice. Just 1 slides.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2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two supervised algorithms I chose are Random Forest and Support Vector Machine.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 I chose the K-means algorithm as my task for unsupervised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0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Second, I will explain the operating environment and toolkit of my choice.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Because my computer performance is not good, I think it will take me a lot of time to running, so I chose to run my code on Google's Colab platform.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5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the toolkit, I used Scikit-Learn. in class, professor used this machine learning package. I refactored and modified the professor‘s code in Google</a:t>
            </a:r>
            <a:r>
              <a:rPr lang="zh-CN" altLang="en-US" dirty="0"/>
              <a:t>’</a:t>
            </a:r>
            <a:r>
              <a:rPr lang="en-US" altLang="zh-CN" dirty="0"/>
              <a:t>s Colab, and got the results.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4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OK, next one is the key of my project. I have three slides for each algorithm 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1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is random forest. I did parameter tuning for the maximum depth of the decision tree.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 ranges from 10 to 100 and The step is 2.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this picture. We can find :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max_depth is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 to 30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accuracy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greatly!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When max_depth is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30 to 100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accuracy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and down motion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the larger the better!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 best </a:t>
            </a:r>
            <a:r>
              <a:rPr lang="en-US" altLang="zh-C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max_depth is 56</a:t>
            </a:r>
            <a:endParaRPr lang="en-US" altLang="zh-C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37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I did parameter tuning for the Maximum number of iterations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</a:t>
            </a:r>
            <a:r>
              <a:rPr lang="en-US" altLang="zh-C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n_estimators.</a:t>
            </a:r>
          </a:p>
          <a:p>
            <a:r>
              <a:rPr lang="en-US" altLang="zh-CN" dirty="0"/>
              <a:t>for this parameter tuning for </a:t>
            </a:r>
            <a:r>
              <a:rPr lang="en-US" altLang="zh-C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n_estimators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It‘s based on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max_depth equals 56.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result figure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find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n_estimators is greater than 60, the accuracy increase is not good, but it is still increasing slowly.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48004-9DB6-4E70-A671-8F720B2B29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6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3">
            <a:extLst>
              <a:ext uri="{FF2B5EF4-FFF2-40B4-BE49-F238E27FC236}">
                <a16:creationId xmlns:a16="http://schemas.microsoft.com/office/drawing/2014/main" id="{A37803A0-4DEF-4347-9740-13846D2E8432}"/>
              </a:ext>
            </a:extLst>
          </p:cNvPr>
          <p:cNvSpPr/>
          <p:nvPr userDrawn="1"/>
        </p:nvSpPr>
        <p:spPr>
          <a:xfrm>
            <a:off x="-8045" y="4385909"/>
            <a:ext cx="12192001" cy="2481309"/>
          </a:xfrm>
          <a:custGeom>
            <a:avLst/>
            <a:gdLst/>
            <a:ahLst/>
            <a:cxnLst/>
            <a:rect l="l" t="t" r="r" b="b"/>
            <a:pathLst>
              <a:path w="9144000" h="2095352">
                <a:moveTo>
                  <a:pt x="2605316" y="0"/>
                </a:moveTo>
                <a:lnTo>
                  <a:pt x="9144000" y="0"/>
                </a:lnTo>
                <a:lnTo>
                  <a:pt x="9144000" y="2095352"/>
                </a:lnTo>
                <a:lnTo>
                  <a:pt x="0" y="2095352"/>
                </a:lnTo>
                <a:lnTo>
                  <a:pt x="0" y="1412864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5F1C29-AD1E-487E-BAB8-4425F78D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369" y="1648628"/>
            <a:ext cx="9685283" cy="1413149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C6F67-5282-49A9-AEF2-ABD32FAB6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013" y="5359763"/>
            <a:ext cx="8909639" cy="79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6DF0A8E-1539-464A-A219-6E5D0D384314}"/>
              </a:ext>
            </a:extLst>
          </p:cNvPr>
          <p:cNvGrpSpPr/>
          <p:nvPr userDrawn="1"/>
        </p:nvGrpSpPr>
        <p:grpSpPr>
          <a:xfrm rot="10800000" flipH="1" flipV="1">
            <a:off x="7951" y="2687542"/>
            <a:ext cx="3395207" cy="3248776"/>
            <a:chOff x="1" y="-1947"/>
            <a:chExt cx="4873628" cy="514739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9EDD424F-8E46-457C-A2D0-C7C35C1608CC}"/>
                </a:ext>
              </a:extLst>
            </p:cNvPr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3A67FDB-5337-4298-BA39-36DD8A226088}"/>
                </a:ext>
              </a:extLst>
            </p:cNvPr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3C7AE5C-C044-4CE5-AD36-CCB2FE86FCEB}"/>
                </a:ext>
              </a:extLst>
            </p:cNvPr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90ACB631-4E0A-476F-9C75-ACD94A51E268}"/>
                </a:ext>
              </a:extLst>
            </p:cNvPr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BB3C2D96-6D63-4014-9E10-DEB3164250EF}"/>
                </a:ext>
              </a:extLst>
            </p:cNvPr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7334DE3-B3D3-41D0-8459-12E6EE8C40EC}"/>
                </a:ext>
              </a:extLst>
            </p:cNvPr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CCA85E6-0CA0-4E9B-AF87-031E67E5E537}"/>
                </a:ext>
              </a:extLst>
            </p:cNvPr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320A2E75-D344-4949-8F45-8F32099E31B9}"/>
                </a:ext>
              </a:extLst>
            </p:cNvPr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24D055BF-5B83-4133-AD11-8DBF950E5F7C}"/>
                </a:ext>
              </a:extLst>
            </p:cNvPr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B37D4481-00C5-48CC-A74C-CD13CC448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2154" y="6890"/>
            <a:ext cx="2086054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9D1B3-32B9-434D-B822-927B4EDD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9B11F-F6B0-4686-8F62-FC9BBCA3B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89E7A-5553-4BAD-821E-CCC6D0D0D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4D855-9BFC-41FA-8DE2-8AE0DDAE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17EA8E-044A-4240-A1E3-5BBD7ACE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4D607-311F-4B76-99BC-7DEB7112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9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397EB-5CB2-449C-A22A-646FF74B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1F831-0B1A-416A-A321-9E71E26AF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47321-DAEA-49B2-AB2B-5CF2B07C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C72E5-6306-48AB-9E1C-EBAE22AB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111EA-C53E-4869-B64C-5DFEE45D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3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A5274-5F86-4863-ABCD-64481F3D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0B358-7804-455D-A22D-DB5B2E76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2DB18-F84D-4F78-9C78-E3B87594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BB71C-10AC-4068-B05B-ECB22D9C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0D8BD-6FD5-4A64-9A99-55B8EE3B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5CDF7-9E09-4134-B024-DDF14E9F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95991F-28E4-4CFB-95FB-548ECBD0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AE613-E7D2-4C37-BDB1-7010780E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2">
            <a:extLst>
              <a:ext uri="{FF2B5EF4-FFF2-40B4-BE49-F238E27FC236}">
                <a16:creationId xmlns:a16="http://schemas.microsoft.com/office/drawing/2014/main" id="{12D4DD61-9C37-4312-B660-C727B774297C}"/>
              </a:ext>
            </a:extLst>
          </p:cNvPr>
          <p:cNvSpPr/>
          <p:nvPr userDrawn="1"/>
        </p:nvSpPr>
        <p:spPr>
          <a:xfrm rot="7075057" flipH="1" flipV="1">
            <a:off x="-596059" y="2583075"/>
            <a:ext cx="1317801" cy="544274"/>
          </a:xfrm>
          <a:custGeom>
            <a:avLst/>
            <a:gdLst/>
            <a:ahLst/>
            <a:cxnLst/>
            <a:rect l="l" t="t" r="r" b="b"/>
            <a:pathLst>
              <a:path w="1194066" h="498470">
                <a:moveTo>
                  <a:pt x="0" y="498469"/>
                </a:moveTo>
                <a:lnTo>
                  <a:pt x="3926" y="491042"/>
                </a:lnTo>
                <a:lnTo>
                  <a:pt x="930653" y="0"/>
                </a:lnTo>
                <a:lnTo>
                  <a:pt x="1194066" y="498470"/>
                </a:lnTo>
                <a:close/>
              </a:path>
            </a:pathLst>
          </a:cu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等腰三角形 3">
            <a:extLst>
              <a:ext uri="{FF2B5EF4-FFF2-40B4-BE49-F238E27FC236}">
                <a16:creationId xmlns:a16="http://schemas.microsoft.com/office/drawing/2014/main" id="{E1C2B017-260D-4DDB-B098-34AF8BBCDE10}"/>
              </a:ext>
            </a:extLst>
          </p:cNvPr>
          <p:cNvSpPr/>
          <p:nvPr userDrawn="1"/>
        </p:nvSpPr>
        <p:spPr>
          <a:xfrm rot="17875057" flipH="1" flipV="1">
            <a:off x="-154065" y="1648111"/>
            <a:ext cx="771569" cy="944951"/>
          </a:xfrm>
          <a:custGeom>
            <a:avLst/>
            <a:gdLst/>
            <a:ahLst/>
            <a:cxnLst/>
            <a:rect l="l" t="t" r="r" b="b"/>
            <a:pathLst>
              <a:path w="733767" h="888672">
                <a:moveTo>
                  <a:pt x="469613" y="0"/>
                </a:moveTo>
                <a:lnTo>
                  <a:pt x="733767" y="499873"/>
                </a:lnTo>
                <a:lnTo>
                  <a:pt x="0" y="888672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等腰三角形 4">
            <a:extLst>
              <a:ext uri="{FF2B5EF4-FFF2-40B4-BE49-F238E27FC236}">
                <a16:creationId xmlns:a16="http://schemas.microsoft.com/office/drawing/2014/main" id="{D9538939-2E4F-4623-B797-43344AD6B3A3}"/>
              </a:ext>
            </a:extLst>
          </p:cNvPr>
          <p:cNvSpPr/>
          <p:nvPr userDrawn="1"/>
        </p:nvSpPr>
        <p:spPr>
          <a:xfrm rot="7008105" flipH="1" flipV="1">
            <a:off x="-245725" y="1094235"/>
            <a:ext cx="1328152" cy="1026971"/>
          </a:xfrm>
          <a:custGeom>
            <a:avLst/>
            <a:gdLst/>
            <a:ahLst/>
            <a:cxnLst/>
            <a:rect l="l" t="t" r="r" b="b"/>
            <a:pathLst>
              <a:path w="1194066" h="994165">
                <a:moveTo>
                  <a:pt x="0" y="994164"/>
                </a:moveTo>
                <a:lnTo>
                  <a:pt x="469613" y="105493"/>
                </a:lnTo>
                <a:lnTo>
                  <a:pt x="668707" y="0"/>
                </a:lnTo>
                <a:lnTo>
                  <a:pt x="1194066" y="994165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E272FD9B-6D2A-4CCC-9F0F-6869185D74F6}"/>
              </a:ext>
            </a:extLst>
          </p:cNvPr>
          <p:cNvSpPr/>
          <p:nvPr userDrawn="1"/>
        </p:nvSpPr>
        <p:spPr>
          <a:xfrm rot="7136236" flipH="1" flipV="1">
            <a:off x="249982" y="-362788"/>
            <a:ext cx="1416712" cy="132896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等腰三角形 8">
            <a:extLst>
              <a:ext uri="{FF2B5EF4-FFF2-40B4-BE49-F238E27FC236}">
                <a16:creationId xmlns:a16="http://schemas.microsoft.com/office/drawing/2014/main" id="{FF5FE0E7-8EF6-43F0-ACA4-03B718A9A83D}"/>
              </a:ext>
            </a:extLst>
          </p:cNvPr>
          <p:cNvSpPr/>
          <p:nvPr userDrawn="1"/>
        </p:nvSpPr>
        <p:spPr>
          <a:xfrm rot="17875057" flipH="1" flipV="1">
            <a:off x="24671" y="339827"/>
            <a:ext cx="1336484" cy="1181996"/>
          </a:xfrm>
          <a:custGeom>
            <a:avLst/>
            <a:gdLst/>
            <a:ahLst/>
            <a:cxnLst/>
            <a:rect l="l" t="t" r="r" b="b"/>
            <a:pathLst>
              <a:path w="1119628" h="1129796">
                <a:moveTo>
                  <a:pt x="597033" y="0"/>
                </a:moveTo>
                <a:lnTo>
                  <a:pt x="1119628" y="988935"/>
                </a:lnTo>
                <a:lnTo>
                  <a:pt x="853786" y="1129796"/>
                </a:lnTo>
                <a:lnTo>
                  <a:pt x="0" y="1129796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等腰三角形 10">
            <a:extLst>
              <a:ext uri="{FF2B5EF4-FFF2-40B4-BE49-F238E27FC236}">
                <a16:creationId xmlns:a16="http://schemas.microsoft.com/office/drawing/2014/main" id="{0A9B8E61-FA1B-46F8-BA74-CEC804880D7E}"/>
              </a:ext>
            </a:extLst>
          </p:cNvPr>
          <p:cNvSpPr/>
          <p:nvPr userDrawn="1"/>
        </p:nvSpPr>
        <p:spPr>
          <a:xfrm rot="7075057" flipH="1" flipV="1">
            <a:off x="-534670" y="169573"/>
            <a:ext cx="1195023" cy="494688"/>
          </a:xfrm>
          <a:custGeom>
            <a:avLst/>
            <a:gdLst/>
            <a:ahLst/>
            <a:cxnLst/>
            <a:rect l="l" t="t" r="r" b="b"/>
            <a:pathLst>
              <a:path w="896267" h="371016">
                <a:moveTo>
                  <a:pt x="0" y="371016"/>
                </a:moveTo>
                <a:lnTo>
                  <a:pt x="700206" y="0"/>
                </a:lnTo>
                <a:lnTo>
                  <a:pt x="896267" y="371016"/>
                </a:lnTo>
                <a:close/>
              </a:path>
            </a:pathLst>
          </a:cu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等腰三角形 2">
            <a:extLst>
              <a:ext uri="{FF2B5EF4-FFF2-40B4-BE49-F238E27FC236}">
                <a16:creationId xmlns:a16="http://schemas.microsoft.com/office/drawing/2014/main" id="{45B923DF-C6AD-4E6A-8C72-082F1788B0FE}"/>
              </a:ext>
            </a:extLst>
          </p:cNvPr>
          <p:cNvSpPr/>
          <p:nvPr userDrawn="1"/>
        </p:nvSpPr>
        <p:spPr>
          <a:xfrm rot="7075057">
            <a:off x="11311593" y="3162157"/>
            <a:ext cx="1592088" cy="664627"/>
          </a:xfrm>
          <a:custGeom>
            <a:avLst/>
            <a:gdLst/>
            <a:ahLst/>
            <a:cxnLst/>
            <a:rect l="l" t="t" r="r" b="b"/>
            <a:pathLst>
              <a:path w="1194066" h="498470">
                <a:moveTo>
                  <a:pt x="0" y="498469"/>
                </a:moveTo>
                <a:lnTo>
                  <a:pt x="3926" y="491042"/>
                </a:lnTo>
                <a:lnTo>
                  <a:pt x="930653" y="0"/>
                </a:lnTo>
                <a:lnTo>
                  <a:pt x="1194066" y="498470"/>
                </a:lnTo>
                <a:close/>
              </a:path>
            </a:pathLst>
          </a:cu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等腰三角形 3">
            <a:extLst>
              <a:ext uri="{FF2B5EF4-FFF2-40B4-BE49-F238E27FC236}">
                <a16:creationId xmlns:a16="http://schemas.microsoft.com/office/drawing/2014/main" id="{72EFBF8E-0CA7-4434-8269-60A47C4D958E}"/>
              </a:ext>
            </a:extLst>
          </p:cNvPr>
          <p:cNvSpPr/>
          <p:nvPr userDrawn="1"/>
        </p:nvSpPr>
        <p:spPr>
          <a:xfrm rot="17875057">
            <a:off x="11391539" y="3855553"/>
            <a:ext cx="978356" cy="1184896"/>
          </a:xfrm>
          <a:custGeom>
            <a:avLst/>
            <a:gdLst/>
            <a:ahLst/>
            <a:cxnLst/>
            <a:rect l="l" t="t" r="r" b="b"/>
            <a:pathLst>
              <a:path w="733767" h="888672">
                <a:moveTo>
                  <a:pt x="469613" y="0"/>
                </a:moveTo>
                <a:lnTo>
                  <a:pt x="733767" y="499873"/>
                </a:lnTo>
                <a:lnTo>
                  <a:pt x="0" y="888672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等腰三角形 4">
            <a:extLst>
              <a:ext uri="{FF2B5EF4-FFF2-40B4-BE49-F238E27FC236}">
                <a16:creationId xmlns:a16="http://schemas.microsoft.com/office/drawing/2014/main" id="{BCC3F56A-7060-40B4-9245-6EF1EB23C6EC}"/>
              </a:ext>
            </a:extLst>
          </p:cNvPr>
          <p:cNvSpPr/>
          <p:nvPr userDrawn="1"/>
        </p:nvSpPr>
        <p:spPr>
          <a:xfrm rot="7075057">
            <a:off x="10838237" y="4400520"/>
            <a:ext cx="1592088" cy="1325553"/>
          </a:xfrm>
          <a:custGeom>
            <a:avLst/>
            <a:gdLst/>
            <a:ahLst/>
            <a:cxnLst/>
            <a:rect l="l" t="t" r="r" b="b"/>
            <a:pathLst>
              <a:path w="1194066" h="994165">
                <a:moveTo>
                  <a:pt x="0" y="994164"/>
                </a:moveTo>
                <a:lnTo>
                  <a:pt x="469613" y="105493"/>
                </a:lnTo>
                <a:lnTo>
                  <a:pt x="668707" y="0"/>
                </a:lnTo>
                <a:lnTo>
                  <a:pt x="1194066" y="994165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575E4BA2-6785-48A1-8449-E853E310C25E}"/>
              </a:ext>
            </a:extLst>
          </p:cNvPr>
          <p:cNvSpPr/>
          <p:nvPr userDrawn="1"/>
        </p:nvSpPr>
        <p:spPr>
          <a:xfrm rot="7075057">
            <a:off x="10178633" y="5748078"/>
            <a:ext cx="1592087" cy="1506393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等腰三角形 8">
            <a:extLst>
              <a:ext uri="{FF2B5EF4-FFF2-40B4-BE49-F238E27FC236}">
                <a16:creationId xmlns:a16="http://schemas.microsoft.com/office/drawing/2014/main" id="{EBCCFD69-D481-453D-B95E-CD8E12306FB7}"/>
              </a:ext>
            </a:extLst>
          </p:cNvPr>
          <p:cNvSpPr/>
          <p:nvPr userDrawn="1"/>
        </p:nvSpPr>
        <p:spPr>
          <a:xfrm rot="17875057">
            <a:off x="10579702" y="5085068"/>
            <a:ext cx="1492837" cy="1506395"/>
          </a:xfrm>
          <a:custGeom>
            <a:avLst/>
            <a:gdLst/>
            <a:ahLst/>
            <a:cxnLst/>
            <a:rect l="l" t="t" r="r" b="b"/>
            <a:pathLst>
              <a:path w="1119628" h="1129796">
                <a:moveTo>
                  <a:pt x="597033" y="0"/>
                </a:moveTo>
                <a:lnTo>
                  <a:pt x="1119628" y="988935"/>
                </a:lnTo>
                <a:lnTo>
                  <a:pt x="853786" y="1129796"/>
                </a:lnTo>
                <a:lnTo>
                  <a:pt x="0" y="1129796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等腰三角形 10">
            <a:extLst>
              <a:ext uri="{FF2B5EF4-FFF2-40B4-BE49-F238E27FC236}">
                <a16:creationId xmlns:a16="http://schemas.microsoft.com/office/drawing/2014/main" id="{E1C2A71C-2E0D-4CB1-B4EC-FD240B5821A0}"/>
              </a:ext>
            </a:extLst>
          </p:cNvPr>
          <p:cNvSpPr/>
          <p:nvPr userDrawn="1"/>
        </p:nvSpPr>
        <p:spPr>
          <a:xfrm rot="7075057">
            <a:off x="11534457" y="6193595"/>
            <a:ext cx="1195023" cy="494688"/>
          </a:xfrm>
          <a:custGeom>
            <a:avLst/>
            <a:gdLst/>
            <a:ahLst/>
            <a:cxnLst/>
            <a:rect l="l" t="t" r="r" b="b"/>
            <a:pathLst>
              <a:path w="896267" h="371016">
                <a:moveTo>
                  <a:pt x="0" y="371016"/>
                </a:moveTo>
                <a:lnTo>
                  <a:pt x="700206" y="0"/>
                </a:lnTo>
                <a:lnTo>
                  <a:pt x="896267" y="371016"/>
                </a:lnTo>
                <a:close/>
              </a:path>
            </a:pathLst>
          </a:cu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663436D4-846C-45F9-9B8E-F4958AC8F7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52365" y="1086599"/>
            <a:ext cx="8928240" cy="50778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>
                <a:latin typeface="+mj-lt"/>
              </a:defRPr>
            </a:lvl1pPr>
            <a:lvl2pPr marL="800100" indent="-342900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  <a:defRPr sz="2000">
                <a:latin typeface="+mj-lt"/>
              </a:defRPr>
            </a:lvl2pPr>
            <a:lvl3pPr marL="914400" indent="0">
              <a:buFont typeface="Wingdings" panose="05000000000000000000" pitchFamily="2" charset="2"/>
              <a:buNone/>
              <a:defRPr/>
            </a:lvl3pPr>
            <a:lvl4pPr marL="1371600" indent="0">
              <a:buFont typeface="Wingdings" panose="05000000000000000000" pitchFamily="2" charset="2"/>
              <a:buNone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ko-KR" altLang="en-US" dirty="0"/>
              <a:t>텍스트를 입력하십시오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2222147-030E-4B57-AD28-976C58DF8D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2154" y="6890"/>
            <a:ext cx="2086054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1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0BCCE40-613D-499C-9A3E-C9F714B1B4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2154" y="6890"/>
            <a:ext cx="2086054" cy="322748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403263F-36BF-43EF-914A-7B2155546418}"/>
              </a:ext>
            </a:extLst>
          </p:cNvPr>
          <p:cNvCxnSpPr>
            <a:cxnSpLocks/>
          </p:cNvCxnSpPr>
          <p:nvPr userDrawn="1"/>
        </p:nvCxnSpPr>
        <p:spPr>
          <a:xfrm>
            <a:off x="-8389" y="1313406"/>
            <a:ext cx="275997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AAEB6E3-9675-413B-8290-D6A68B387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54" y="295463"/>
            <a:ext cx="12138484" cy="91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ko-KR" altLang="en-US" dirty="0"/>
              <a:t>제목을 입력하십시오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2647C4-D45B-47D9-AF2A-4E7583905E4A}"/>
              </a:ext>
            </a:extLst>
          </p:cNvPr>
          <p:cNvCxnSpPr/>
          <p:nvPr userDrawn="1"/>
        </p:nvCxnSpPr>
        <p:spPr>
          <a:xfrm>
            <a:off x="-8389" y="1278452"/>
            <a:ext cx="2206305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80BC15F-6588-48D5-A6D5-29D5A71B3F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166" y="1443792"/>
            <a:ext cx="12121706" cy="535405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/>
            </a:lvl1pPr>
            <a:lvl2pPr marL="800100" indent="-34290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914400" indent="0">
              <a:buFont typeface="Wingdings" panose="05000000000000000000" pitchFamily="2" charset="2"/>
              <a:buNone/>
              <a:defRPr/>
            </a:lvl3pPr>
            <a:lvl4pPr marL="1371600" indent="0">
              <a:buFont typeface="Wingdings" panose="05000000000000000000" pitchFamily="2" charset="2"/>
              <a:buNone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ko-KR" altLang="en-US" dirty="0"/>
              <a:t>텍스트를 입력하십시오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2558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C86B-8976-44B4-B2D1-228E8963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18" y="2722037"/>
            <a:ext cx="9518990" cy="1931566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C00000"/>
                </a:solidFill>
              </a:defRPr>
            </a:lvl1pPr>
          </a:lstStyle>
          <a:p>
            <a:endParaRPr lang="zh-CN" altLang="en-US" sz="6000" dirty="0"/>
          </a:p>
        </p:txBody>
      </p:sp>
      <p:sp>
        <p:nvSpPr>
          <p:cNvPr id="8" name="任意多边形 23">
            <a:extLst>
              <a:ext uri="{FF2B5EF4-FFF2-40B4-BE49-F238E27FC236}">
                <a16:creationId xmlns:a16="http://schemas.microsoft.com/office/drawing/2014/main" id="{0723FFE6-D913-4391-962A-DE1625A3DD56}"/>
              </a:ext>
            </a:extLst>
          </p:cNvPr>
          <p:cNvSpPr/>
          <p:nvPr userDrawn="1"/>
        </p:nvSpPr>
        <p:spPr>
          <a:xfrm>
            <a:off x="-77186" y="2854036"/>
            <a:ext cx="12237779" cy="2025794"/>
          </a:xfrm>
          <a:custGeom>
            <a:avLst/>
            <a:gdLst>
              <a:gd name="connsiteX0" fmla="*/ 8098971 w 8098971"/>
              <a:gd name="connsiteY0" fmla="*/ 1009403 h 1021278"/>
              <a:gd name="connsiteX1" fmla="*/ 7528956 w 8098971"/>
              <a:gd name="connsiteY1" fmla="*/ 0 h 1021278"/>
              <a:gd name="connsiteX2" fmla="*/ 7018317 w 8098971"/>
              <a:gd name="connsiteY2" fmla="*/ 1021278 h 1021278"/>
              <a:gd name="connsiteX3" fmla="*/ 0 w 8098971"/>
              <a:gd name="connsiteY3" fmla="*/ 1009403 h 1021278"/>
              <a:gd name="connsiteX0" fmla="*/ 8112619 w 8112619"/>
              <a:gd name="connsiteY0" fmla="*/ 1043522 h 1043522"/>
              <a:gd name="connsiteX1" fmla="*/ 7528956 w 8112619"/>
              <a:gd name="connsiteY1" fmla="*/ 0 h 1043522"/>
              <a:gd name="connsiteX2" fmla="*/ 7018317 w 8112619"/>
              <a:gd name="connsiteY2" fmla="*/ 1021278 h 1043522"/>
              <a:gd name="connsiteX3" fmla="*/ 0 w 8112619"/>
              <a:gd name="connsiteY3" fmla="*/ 1009403 h 1043522"/>
              <a:gd name="connsiteX0" fmla="*/ 8112619 w 8112619"/>
              <a:gd name="connsiteY0" fmla="*/ 1070818 h 1070818"/>
              <a:gd name="connsiteX1" fmla="*/ 7528956 w 8112619"/>
              <a:gd name="connsiteY1" fmla="*/ 0 h 1070818"/>
              <a:gd name="connsiteX2" fmla="*/ 7018317 w 8112619"/>
              <a:gd name="connsiteY2" fmla="*/ 1021278 h 1070818"/>
              <a:gd name="connsiteX3" fmla="*/ 0 w 8112619"/>
              <a:gd name="connsiteY3" fmla="*/ 1009403 h 107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2619" h="1070818">
                <a:moveTo>
                  <a:pt x="8112619" y="1070818"/>
                </a:moveTo>
                <a:lnTo>
                  <a:pt x="7528956" y="0"/>
                </a:lnTo>
                <a:lnTo>
                  <a:pt x="7018317" y="1021278"/>
                </a:lnTo>
                <a:lnTo>
                  <a:pt x="0" y="1009403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0AB63E8-2F72-4C3F-8470-70FEF06E2C3B}"/>
              </a:ext>
            </a:extLst>
          </p:cNvPr>
          <p:cNvSpPr/>
          <p:nvPr userDrawn="1"/>
        </p:nvSpPr>
        <p:spPr>
          <a:xfrm flipH="1">
            <a:off x="11350670" y="6057874"/>
            <a:ext cx="845642" cy="80012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5CADAF8-CAB4-445E-BAC5-06D2A16C5CFA}"/>
              </a:ext>
            </a:extLst>
          </p:cNvPr>
          <p:cNvSpPr/>
          <p:nvPr userDrawn="1"/>
        </p:nvSpPr>
        <p:spPr>
          <a:xfrm rot="10800000" flipH="1">
            <a:off x="10918970" y="6057874"/>
            <a:ext cx="845642" cy="800126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8A1A533-8971-44D7-8D6C-B57B7466AF9C}"/>
              </a:ext>
            </a:extLst>
          </p:cNvPr>
          <p:cNvSpPr/>
          <p:nvPr userDrawn="1"/>
        </p:nvSpPr>
        <p:spPr>
          <a:xfrm flipH="1">
            <a:off x="10496149" y="6057874"/>
            <a:ext cx="845642" cy="800126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CDF0846-65B8-478F-A56D-8B814806A172}"/>
              </a:ext>
            </a:extLst>
          </p:cNvPr>
          <p:cNvSpPr/>
          <p:nvPr userDrawn="1"/>
        </p:nvSpPr>
        <p:spPr>
          <a:xfrm flipH="1">
            <a:off x="10927848" y="5257748"/>
            <a:ext cx="845642" cy="800126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6670D318-266C-461E-BD88-DAC895A7B4D0}"/>
              </a:ext>
            </a:extLst>
          </p:cNvPr>
          <p:cNvSpPr/>
          <p:nvPr userDrawn="1"/>
        </p:nvSpPr>
        <p:spPr>
          <a:xfrm flipH="1">
            <a:off x="9657216" y="6057874"/>
            <a:ext cx="845642" cy="80012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41B545F4-8853-4DCC-A7F0-53C3DBAE8AFD}"/>
              </a:ext>
            </a:extLst>
          </p:cNvPr>
          <p:cNvSpPr/>
          <p:nvPr userDrawn="1"/>
        </p:nvSpPr>
        <p:spPr>
          <a:xfrm flipH="1">
            <a:off x="10520831" y="4479768"/>
            <a:ext cx="845642" cy="800126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619C19B5-E4EA-449B-9FF4-046B0B585FDE}"/>
              </a:ext>
            </a:extLst>
          </p:cNvPr>
          <p:cNvSpPr/>
          <p:nvPr userDrawn="1"/>
        </p:nvSpPr>
        <p:spPr>
          <a:xfrm rot="10800000" flipH="1">
            <a:off x="10082150" y="6057808"/>
            <a:ext cx="845642" cy="800126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2B4FE10A-958C-4A0C-BD05-8F8B107255E6}"/>
              </a:ext>
            </a:extLst>
          </p:cNvPr>
          <p:cNvSpPr/>
          <p:nvPr userDrawn="1"/>
        </p:nvSpPr>
        <p:spPr>
          <a:xfrm rot="10800000" flipH="1">
            <a:off x="10503430" y="5261170"/>
            <a:ext cx="845642" cy="800126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C4EA9303-3E1F-429B-958B-FB02662C25EA}"/>
              </a:ext>
            </a:extLst>
          </p:cNvPr>
          <p:cNvSpPr/>
          <p:nvPr userDrawn="1"/>
        </p:nvSpPr>
        <p:spPr>
          <a:xfrm flipH="1">
            <a:off x="10087665" y="5261031"/>
            <a:ext cx="845642" cy="80012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E380948C-0831-4306-99C9-B79BAD050B42}"/>
              </a:ext>
            </a:extLst>
          </p:cNvPr>
          <p:cNvSpPr/>
          <p:nvPr userDrawn="1"/>
        </p:nvSpPr>
        <p:spPr>
          <a:xfrm flipH="1">
            <a:off x="11536464" y="4762032"/>
            <a:ext cx="563786" cy="533440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EB38596-423C-4EBE-9587-7C7F0529C438}"/>
              </a:ext>
            </a:extLst>
          </p:cNvPr>
          <p:cNvGrpSpPr/>
          <p:nvPr userDrawn="1"/>
        </p:nvGrpSpPr>
        <p:grpSpPr>
          <a:xfrm>
            <a:off x="11631648" y="5382735"/>
            <a:ext cx="528946" cy="501686"/>
            <a:chOff x="1318352" y="1779662"/>
            <a:chExt cx="1386628" cy="1315166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D99444FE-A523-4840-9DEA-913F1D37198E}"/>
                </a:ext>
              </a:extLst>
            </p:cNvPr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7E9DD81C-0F3A-4916-94E1-E3D873D199B2}"/>
                </a:ext>
              </a:extLst>
            </p:cNvPr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03133F17-C793-468E-A7C8-8A009B7C39B9}"/>
                </a:ext>
              </a:extLst>
            </p:cNvPr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81238A58-B477-467B-B895-486DA2923A6D}"/>
                </a:ext>
              </a:extLst>
            </p:cNvPr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7A4D42F-9EBA-489F-9845-A137357ECFAE}"/>
              </a:ext>
            </a:extLst>
          </p:cNvPr>
          <p:cNvSpPr/>
          <p:nvPr userDrawn="1"/>
        </p:nvSpPr>
        <p:spPr>
          <a:xfrm flipH="1">
            <a:off x="10157008" y="5750844"/>
            <a:ext cx="563786" cy="53344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13">
            <a:extLst>
              <a:ext uri="{FF2B5EF4-FFF2-40B4-BE49-F238E27FC236}">
                <a16:creationId xmlns:a16="http://schemas.microsoft.com/office/drawing/2014/main" id="{CB1279AA-991B-43B7-AEE5-DF223B2040A3}"/>
              </a:ext>
            </a:extLst>
          </p:cNvPr>
          <p:cNvSpPr/>
          <p:nvPr userDrawn="1"/>
        </p:nvSpPr>
        <p:spPr>
          <a:xfrm>
            <a:off x="9407426" y="5133231"/>
            <a:ext cx="1686296" cy="1603169"/>
          </a:xfrm>
          <a:custGeom>
            <a:avLst/>
            <a:gdLst>
              <a:gd name="connsiteX0" fmla="*/ 831272 w 1686296"/>
              <a:gd name="connsiteY0" fmla="*/ 0 h 1603169"/>
              <a:gd name="connsiteX1" fmla="*/ 0 w 1686296"/>
              <a:gd name="connsiteY1" fmla="*/ 1603169 h 1603169"/>
              <a:gd name="connsiteX2" fmla="*/ 1686296 w 1686296"/>
              <a:gd name="connsiteY2" fmla="*/ 1579419 h 1603169"/>
              <a:gd name="connsiteX3" fmla="*/ 831272 w 1686296"/>
              <a:gd name="connsiteY3" fmla="*/ 0 h 160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6296" h="1603169">
                <a:moveTo>
                  <a:pt x="831272" y="0"/>
                </a:moveTo>
                <a:lnTo>
                  <a:pt x="0" y="1603169"/>
                </a:lnTo>
                <a:lnTo>
                  <a:pt x="1686296" y="1579419"/>
                </a:lnTo>
                <a:lnTo>
                  <a:pt x="831272" y="0"/>
                </a:ln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9DCB2E13-957B-4BA1-B54C-56D813542B67}"/>
              </a:ext>
            </a:extLst>
          </p:cNvPr>
          <p:cNvSpPr/>
          <p:nvPr userDrawn="1"/>
        </p:nvSpPr>
        <p:spPr>
          <a:xfrm flipH="1">
            <a:off x="11067179" y="3689571"/>
            <a:ext cx="563785" cy="544670"/>
          </a:xfrm>
          <a:prstGeom prst="triangl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98C8F0D-B526-4FE9-A902-A8A501CD0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2154" y="6890"/>
            <a:ext cx="2086054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3900C-9E13-4619-9B00-1BD54D23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6B7FA-1A9F-4C04-BBB0-E709036E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638D4-4FA1-4F81-AFDD-BDC2EE55A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25BC8-4DAD-482B-87C7-1EE3EE70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4E6E3-8FA0-42C4-A00C-2CB2FCE2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5E741-BA81-4BD7-BBE6-E3F61785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44BA7-6BFA-47BB-85A7-85F5FCD7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12D0D-BD98-4E28-9155-374FB11C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6474B-A532-40E7-917E-AF474A87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ECBCCA-0AFC-4AF8-8664-530CB3C74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7B4C12-47BB-47D2-9C10-9188C54AD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FCAC0A-7C8A-4826-83F8-D50292C7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8B1863-FC2F-4768-8EB4-265C186E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2DBFA5-DAAE-431E-B22C-08E12F13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7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7F6E8-2588-459F-AB8B-88914D16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5FE4ED-DCDF-4C53-9BF9-88E6FABE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28021E-9BA2-40BB-A4F3-D9C4A88B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7ADFC-4EAE-47E7-8CD2-7B3940BD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87FAD2-E0EA-4BEC-8994-D4A69892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A66FC-328E-4BD9-A004-B2A1C3ED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53D18-AD06-4FDF-99D3-DBA6684C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3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873B9-7A58-4197-91B5-C371DFC4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6CD31-4FD4-431C-8723-F22B3B84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4C9CA-5052-4D80-A3F5-861FBEBF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04B39-4004-4A32-85E0-F1C43DEC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9796F-A784-4EFC-BA9F-FCF13647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F546A-1F1C-4EAD-967C-A1BF516F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3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45732-6EC4-4061-93D2-EF3C7BCE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94D08D-FE04-4E75-9011-4B6A11D1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59278-A90D-407D-824E-7DEB2B346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5D78-74EC-47E6-A9B4-58045CA0549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7E2F5-9BA5-4BE5-9C36-721A0B16F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D082A-1706-4FDB-B7D2-02898625B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4B7-CF74-48EC-B703-D6C191D58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A0D3F-B7D5-45C1-8990-003083977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262" y="1630873"/>
            <a:ext cx="11141476" cy="14131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Analysis of three ML algorithms for training MNIST dataset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E07875-AFB8-41AB-BD41-0264A25EA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013" y="4861249"/>
            <a:ext cx="8909639" cy="12977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Speaker: HeZhiming</a:t>
            </a:r>
          </a:p>
          <a:p>
            <a:r>
              <a:rPr lang="en-US" altLang="zh-CN" dirty="0"/>
              <a:t>SID: 2018227154</a:t>
            </a:r>
          </a:p>
          <a:p>
            <a:r>
              <a:rPr lang="en-US" altLang="zh-CN" dirty="0"/>
              <a:t>Date: 2019-12-06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4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9545217" cy="919723"/>
          </a:xfrm>
        </p:spPr>
        <p:txBody>
          <a:bodyPr/>
          <a:lstStyle/>
          <a:p>
            <a:r>
              <a:rPr lang="en-US" altLang="zh-CN" b="1" dirty="0"/>
              <a:t>Project Results and Analysis – Random Forest (cont.)</a:t>
            </a:r>
            <a:endParaRPr lang="zh-CN" altLang="en-US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214DA9-D4EC-476D-A0E5-4A84BFAE3BE4}"/>
              </a:ext>
            </a:extLst>
          </p:cNvPr>
          <p:cNvSpPr txBox="1">
            <a:spLocks/>
          </p:cNvSpPr>
          <p:nvPr/>
        </p:nvSpPr>
        <p:spPr>
          <a:xfrm>
            <a:off x="136848" y="1570660"/>
            <a:ext cx="11875612" cy="265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j-lt"/>
              </a:rPr>
              <a:t>set</a:t>
            </a:r>
            <a:r>
              <a:rPr lang="en-US" altLang="zh-CN" sz="2800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</a:rPr>
              <a:t>n_estimators=200, max_depth = 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The value of n_estimators has doubled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But the accuracy only increased by 0.02</a:t>
            </a:r>
            <a:r>
              <a:rPr lang="en-US" altLang="zh-CN" sz="2800" b="1" dirty="0">
                <a:latin typeface="+mj-lt"/>
              </a:rPr>
              <a:t>!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800" b="1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>
                <a:latin typeface="+mj-lt"/>
              </a:rPr>
              <a:t>Execution time is nearly </a:t>
            </a:r>
            <a:r>
              <a:rPr lang="en-US" altLang="zh-CN" sz="2800" b="1" dirty="0">
                <a:latin typeface="+mj-lt"/>
              </a:rPr>
              <a:t>half</a:t>
            </a:r>
            <a:r>
              <a:rPr lang="en-US" altLang="zh-CN" sz="2800" dirty="0">
                <a:latin typeface="+mj-lt"/>
              </a:rPr>
              <a:t> of the last round of tests (</a:t>
            </a:r>
            <a:r>
              <a:rPr lang="en-US" altLang="zh-CN" sz="2800" b="1" dirty="0">
                <a:latin typeface="+mj-lt"/>
              </a:rPr>
              <a:t>10 sets of results</a:t>
            </a:r>
            <a:r>
              <a:rPr lang="en-US" altLang="zh-CN" sz="2800" dirty="0">
                <a:latin typeface="+mj-lt"/>
              </a:rPr>
              <a:t>)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271206-FF8A-45EF-941A-F32ED42C2F59}"/>
              </a:ext>
            </a:extLst>
          </p:cNvPr>
          <p:cNvSpPr/>
          <p:nvPr/>
        </p:nvSpPr>
        <p:spPr>
          <a:xfrm>
            <a:off x="4196219" y="6331704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22222"/>
                </a:solidFill>
                <a:latin typeface="+mj-lt"/>
              </a:rPr>
              <a:t>executed in 1414.418s</a:t>
            </a:r>
            <a:endParaRPr lang="zh-CN" altLang="en-US" sz="2400" b="1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00FBB9-0588-4E56-B5CD-E36512A8C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920" y="4121063"/>
            <a:ext cx="7439663" cy="22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8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2082B5-38A4-4269-92E1-0C5B01D3FA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9157" y="1493100"/>
            <a:ext cx="5124130" cy="46253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10122182" cy="919723"/>
          </a:xfrm>
        </p:spPr>
        <p:txBody>
          <a:bodyPr/>
          <a:lstStyle/>
          <a:p>
            <a:r>
              <a:rPr lang="en-US" altLang="zh-CN" b="1" dirty="0"/>
              <a:t>Project Results and Analysis – Support Vector Machine</a:t>
            </a:r>
            <a:endParaRPr lang="zh-CN" altLang="en-US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214DA9-D4EC-476D-A0E5-4A84BFAE3BE4}"/>
              </a:ext>
            </a:extLst>
          </p:cNvPr>
          <p:cNvSpPr txBox="1">
            <a:spLocks/>
          </p:cNvSpPr>
          <p:nvPr/>
        </p:nvSpPr>
        <p:spPr>
          <a:xfrm>
            <a:off x="-1" y="1570660"/>
            <a:ext cx="6663847" cy="509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j-lt"/>
              </a:rPr>
              <a:t>Parameter Tuning for </a:t>
            </a:r>
            <a:r>
              <a:rPr lang="en-US" altLang="zh-CN" sz="2800" b="1" i="1" dirty="0">
                <a:latin typeface="+mj-lt"/>
              </a:rPr>
              <a:t>Penalty-Factor C</a:t>
            </a:r>
          </a:p>
          <a:p>
            <a:pPr lvl="1"/>
            <a:r>
              <a:rPr lang="en-US" altLang="zh-CN" sz="2400" dirty="0">
                <a:latin typeface="+mj-lt"/>
              </a:rPr>
              <a:t>( Built on </a:t>
            </a:r>
            <a:r>
              <a:rPr lang="en-US" altLang="zh-CN" sz="2400" b="1" dirty="0">
                <a:latin typeface="+mj-lt"/>
              </a:rPr>
              <a:t>kernel = “RBF”</a:t>
            </a:r>
            <a:r>
              <a:rPr lang="en-US" altLang="zh-CN" sz="2400" dirty="0">
                <a:latin typeface="+mj-lt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latin typeface="+mj-lt"/>
              </a:rPr>
              <a:t>C_range = np.array([0.1, 0.5, 1, 5, 10, 50])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Accuracy range: (0.9306, 0.9758]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When C is from </a:t>
            </a:r>
            <a:r>
              <a:rPr lang="en-US" altLang="zh-CN" sz="2400" b="1" dirty="0">
                <a:latin typeface="+mj-lt"/>
              </a:rPr>
              <a:t>0.1 to 5</a:t>
            </a:r>
            <a:r>
              <a:rPr lang="en-US" altLang="zh-CN" sz="2400" dirty="0">
                <a:latin typeface="+mj-lt"/>
              </a:rPr>
              <a:t>, the accuracy increases. </a:t>
            </a:r>
            <a:r>
              <a:rPr lang="en-US" altLang="zh-CN" sz="2400" b="1" dirty="0">
                <a:latin typeface="+mj-lt"/>
              </a:rPr>
              <a:t>But</a:t>
            </a:r>
            <a:r>
              <a:rPr lang="en-US" altLang="zh-CN" sz="2400" dirty="0">
                <a:latin typeface="+mj-lt"/>
              </a:rPr>
              <a:t> after 5 (5, 10, 50), the accuracy has not changed.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Execution time is </a:t>
            </a:r>
            <a:r>
              <a:rPr lang="en-US" altLang="zh-CN" sz="2400" b="1" dirty="0">
                <a:latin typeface="+mj-lt"/>
              </a:rPr>
              <a:t>TOO LONG!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4AEDC3-6AA9-4B0F-B067-41BF5D3D911A}"/>
              </a:ext>
            </a:extLst>
          </p:cNvPr>
          <p:cNvSpPr/>
          <p:nvPr/>
        </p:nvSpPr>
        <p:spPr>
          <a:xfrm>
            <a:off x="8066910" y="6396335"/>
            <a:ext cx="34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22222"/>
                </a:solidFill>
                <a:latin typeface="+mj-lt"/>
              </a:rPr>
              <a:t>executed in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17479.121s</a:t>
            </a:r>
            <a:endParaRPr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79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2082B5-38A4-4269-92E1-0C5B01D3FA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7409" y="1215186"/>
            <a:ext cx="5202783" cy="51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11049108" cy="919723"/>
          </a:xfrm>
        </p:spPr>
        <p:txBody>
          <a:bodyPr/>
          <a:lstStyle/>
          <a:p>
            <a:r>
              <a:rPr lang="en-US" altLang="zh-CN" b="1" dirty="0"/>
              <a:t>Project Results and Analysis – Support Vector Machine (cont.)</a:t>
            </a:r>
            <a:endParaRPr lang="zh-CN" altLang="en-US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214DA9-D4EC-476D-A0E5-4A84BFAE3BE4}"/>
              </a:ext>
            </a:extLst>
          </p:cNvPr>
          <p:cNvSpPr txBox="1">
            <a:spLocks/>
          </p:cNvSpPr>
          <p:nvPr/>
        </p:nvSpPr>
        <p:spPr>
          <a:xfrm>
            <a:off x="-1" y="1570660"/>
            <a:ext cx="6551113" cy="5093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j-lt"/>
              </a:rPr>
              <a:t>Parameter Tuning for </a:t>
            </a:r>
            <a:r>
              <a:rPr lang="en-US" altLang="zh-CN" sz="2800" b="1" i="1" dirty="0">
                <a:latin typeface="+mj-lt"/>
              </a:rPr>
              <a:t>Kernel</a:t>
            </a:r>
          </a:p>
          <a:p>
            <a:pPr lvl="1"/>
            <a:r>
              <a:rPr lang="en-US" altLang="zh-CN" sz="2400" dirty="0">
                <a:latin typeface="+mj-lt"/>
              </a:rPr>
              <a:t>( Built on </a:t>
            </a:r>
            <a:r>
              <a:rPr lang="en-US" altLang="zh-CN" sz="2400" b="1" dirty="0">
                <a:latin typeface="+mj-lt"/>
              </a:rPr>
              <a:t>Penalty-Factor </a:t>
            </a:r>
            <a:r>
              <a:rPr lang="en-US" altLang="zh-CN" sz="2400" b="1" i="1" dirty="0">
                <a:latin typeface="+mj-lt"/>
              </a:rPr>
              <a:t>C</a:t>
            </a:r>
            <a:r>
              <a:rPr lang="en-US" altLang="zh-CN" sz="2400" b="1" dirty="0">
                <a:latin typeface="+mj-lt"/>
              </a:rPr>
              <a:t> = 5.0</a:t>
            </a:r>
            <a:r>
              <a:rPr lang="en-US" altLang="zh-CN" sz="2400" dirty="0">
                <a:latin typeface="+mj-lt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latin typeface="+mj-lt"/>
              </a:rPr>
              <a:t>Kernel_range = 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+mj-lt"/>
              </a:rPr>
              <a:t>	   np.array(['linear’, 'poly', 'rbf ' , 'sigmoid’])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Accuracy range: (0.327, 0.9758]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The </a:t>
            </a:r>
            <a:r>
              <a:rPr lang="en-US" altLang="zh-CN" sz="2400" b="1" dirty="0">
                <a:latin typeface="+mj-lt"/>
              </a:rPr>
              <a:t>sigmoid</a:t>
            </a:r>
            <a:r>
              <a:rPr lang="en-US" altLang="zh-CN" sz="2400" dirty="0">
                <a:latin typeface="+mj-lt"/>
              </a:rPr>
              <a:t> kernel function is </a:t>
            </a:r>
            <a:r>
              <a:rPr lang="en-US" altLang="zh-CN" sz="2400" b="1" dirty="0">
                <a:latin typeface="+mj-lt"/>
              </a:rPr>
              <a:t>completely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b="1" dirty="0">
                <a:latin typeface="+mj-lt"/>
              </a:rPr>
              <a:t>unsuitable</a:t>
            </a:r>
            <a:r>
              <a:rPr lang="en-US" altLang="zh-CN" sz="2400" dirty="0">
                <a:latin typeface="+mj-lt"/>
              </a:rPr>
              <a:t> for MNIST data set, and its accuracy is </a:t>
            </a:r>
            <a:r>
              <a:rPr lang="en-US" altLang="zh-CN" sz="2400" b="1" dirty="0">
                <a:latin typeface="+mj-lt"/>
              </a:rPr>
              <a:t>very low!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The best kernel function is the </a:t>
            </a:r>
            <a:r>
              <a:rPr lang="en-US" altLang="zh-CN" sz="2400" b="1" dirty="0">
                <a:latin typeface="+mj-lt"/>
              </a:rPr>
              <a:t>Radial Basis Function kernel.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4AEDC3-6AA9-4B0F-B067-41BF5D3D911A}"/>
              </a:ext>
            </a:extLst>
          </p:cNvPr>
          <p:cNvSpPr/>
          <p:nvPr/>
        </p:nvSpPr>
        <p:spPr>
          <a:xfrm>
            <a:off x="7446046" y="6402237"/>
            <a:ext cx="4604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22222"/>
                </a:solidFill>
                <a:latin typeface="+mj-lt"/>
              </a:rPr>
              <a:t>executed in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5423.329s (90 min)</a:t>
            </a:r>
            <a:endParaRPr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265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2082B5-38A4-4269-92E1-0C5B01D3FA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5359" y="2066796"/>
            <a:ext cx="6901841" cy="45970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10122182" cy="919723"/>
          </a:xfrm>
        </p:spPr>
        <p:txBody>
          <a:bodyPr/>
          <a:lstStyle/>
          <a:p>
            <a:r>
              <a:rPr lang="en-US" altLang="zh-CN" b="1" dirty="0"/>
              <a:t>Project Results and Analysis – K-Means</a:t>
            </a:r>
            <a:endParaRPr lang="zh-CN" altLang="en-US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214DA9-D4EC-476D-A0E5-4A84BFAE3BE4}"/>
              </a:ext>
            </a:extLst>
          </p:cNvPr>
          <p:cNvSpPr txBox="1">
            <a:spLocks/>
          </p:cNvSpPr>
          <p:nvPr/>
        </p:nvSpPr>
        <p:spPr>
          <a:xfrm>
            <a:off x="0" y="1570661"/>
            <a:ext cx="4835048" cy="59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j-lt"/>
              </a:rPr>
              <a:t>Find the optimal # clusters</a:t>
            </a:r>
            <a:endParaRPr lang="en-US" altLang="zh-CN" sz="2400" b="1" i="1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1FA0E7-9F8B-437D-9D22-2630B962DB61}"/>
              </a:ext>
            </a:extLst>
          </p:cNvPr>
          <p:cNvSpPr/>
          <p:nvPr/>
        </p:nvSpPr>
        <p:spPr>
          <a:xfrm>
            <a:off x="-25052" y="2559468"/>
            <a:ext cx="4308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j-lt"/>
              </a:rPr>
              <a:t>K_Range = range (2, 15)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lt"/>
              </a:rPr>
              <a:t>From the reference line I added in this figure, it can be found that when </a:t>
            </a:r>
            <a:r>
              <a:rPr lang="en-US" altLang="zh-CN" sz="2400" b="1" dirty="0">
                <a:latin typeface="+mj-lt"/>
              </a:rPr>
              <a:t>k = 10</a:t>
            </a:r>
            <a:r>
              <a:rPr lang="en-US" altLang="zh-CN" sz="2400" dirty="0">
                <a:latin typeface="+mj-lt"/>
              </a:rPr>
              <a:t>, it is the </a:t>
            </a:r>
            <a:r>
              <a:rPr lang="en-US" altLang="zh-CN" sz="2400" b="1" dirty="0">
                <a:latin typeface="+mj-lt"/>
              </a:rPr>
              <a:t>point of inflection.</a:t>
            </a:r>
          </a:p>
        </p:txBody>
      </p:sp>
    </p:spTree>
    <p:extLst>
      <p:ext uri="{BB962C8B-B14F-4D97-AF65-F5344CB8AC3E}">
        <p14:creationId xmlns:p14="http://schemas.microsoft.com/office/powerpoint/2010/main" val="47937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2082B5-38A4-4269-92E1-0C5B01D3FA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88942" y="1630160"/>
            <a:ext cx="5323518" cy="50667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10122182" cy="919723"/>
          </a:xfrm>
        </p:spPr>
        <p:txBody>
          <a:bodyPr/>
          <a:lstStyle/>
          <a:p>
            <a:r>
              <a:rPr lang="en-US" altLang="zh-CN" b="1" dirty="0"/>
              <a:t>Project Results and Analysis – K-Means (cont.)</a:t>
            </a:r>
            <a:endParaRPr lang="zh-CN" altLang="en-US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214DA9-D4EC-476D-A0E5-4A84BFAE3BE4}"/>
              </a:ext>
            </a:extLst>
          </p:cNvPr>
          <p:cNvSpPr txBox="1">
            <a:spLocks/>
          </p:cNvSpPr>
          <p:nvPr/>
        </p:nvSpPr>
        <p:spPr>
          <a:xfrm>
            <a:off x="0" y="1570661"/>
            <a:ext cx="6509402" cy="169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j-lt"/>
              </a:rPr>
              <a:t>Applied t-SNE (Stochastic Neighbors Embedding) to reduce the dimensions of the dataset</a:t>
            </a:r>
            <a:endParaRPr lang="en-US" altLang="zh-CN" b="1" i="1" dirty="0"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193EF1-A964-4E39-A8EF-E8596B03F9FF}"/>
              </a:ext>
            </a:extLst>
          </p:cNvPr>
          <p:cNvSpPr/>
          <p:nvPr/>
        </p:nvSpPr>
        <p:spPr>
          <a:xfrm>
            <a:off x="179540" y="3118127"/>
            <a:ext cx="61592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lt"/>
              </a:rPr>
              <a:t>we should remember that k-means </a:t>
            </a:r>
            <a:r>
              <a:rPr lang="en-US" altLang="zh-CN" sz="2400" b="1" dirty="0">
                <a:latin typeface="+mj-lt"/>
              </a:rPr>
              <a:t>is not a classification tool</a:t>
            </a:r>
            <a:r>
              <a:rPr lang="en-US" altLang="zh-CN" sz="2400" dirty="0">
                <a:latin typeface="+mj-lt"/>
              </a:rPr>
              <a:t>, thus </a:t>
            </a:r>
            <a:r>
              <a:rPr lang="en-US" altLang="zh-CN" sz="2400" b="1" dirty="0">
                <a:latin typeface="+mj-lt"/>
              </a:rPr>
              <a:t>analyzing accuracy </a:t>
            </a:r>
            <a:r>
              <a:rPr lang="en-US" altLang="zh-CN" sz="2400" dirty="0">
                <a:latin typeface="+mj-lt"/>
              </a:rPr>
              <a:t>is not a very good idea. It is supposed to find a grouping of data which </a:t>
            </a:r>
            <a:r>
              <a:rPr lang="en-US" altLang="zh-CN" sz="2400" b="1" dirty="0">
                <a:latin typeface="+mj-lt"/>
              </a:rPr>
              <a:t>maximizes between-clusters distances</a:t>
            </a:r>
            <a:r>
              <a:rPr lang="en-US" altLang="zh-CN" sz="2400" dirty="0">
                <a:latin typeface="+mj-lt"/>
              </a:rPr>
              <a:t>, it does </a:t>
            </a:r>
            <a:r>
              <a:rPr lang="en-US" altLang="zh-CN" sz="2400" b="1" dirty="0">
                <a:latin typeface="+mj-lt"/>
              </a:rPr>
              <a:t>not use labeling to train</a:t>
            </a:r>
            <a:r>
              <a:rPr lang="en-US" altLang="zh-CN" sz="2400" dirty="0">
                <a:latin typeface="+mj-lt"/>
              </a:rPr>
              <a:t>. </a:t>
            </a:r>
            <a:endParaRPr lang="en-US" altLang="zh-CN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02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2082B5-38A4-4269-92E1-0C5B01D3FA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0804" y="2212394"/>
            <a:ext cx="9312526" cy="43501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10122182" cy="919723"/>
          </a:xfrm>
        </p:spPr>
        <p:txBody>
          <a:bodyPr/>
          <a:lstStyle/>
          <a:p>
            <a:r>
              <a:rPr lang="en-US" altLang="zh-CN" b="1" dirty="0"/>
              <a:t>Project Results and Analysis – K-Means (cont.)</a:t>
            </a:r>
            <a:endParaRPr lang="zh-CN" altLang="en-US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214DA9-D4EC-476D-A0E5-4A84BFAE3BE4}"/>
              </a:ext>
            </a:extLst>
          </p:cNvPr>
          <p:cNvSpPr txBox="1">
            <a:spLocks/>
          </p:cNvSpPr>
          <p:nvPr/>
        </p:nvSpPr>
        <p:spPr>
          <a:xfrm>
            <a:off x="0" y="1570661"/>
            <a:ext cx="12012460" cy="169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j-lt"/>
              </a:rPr>
              <a:t>graph the resulting clusters in a 2D scatter plot using matplotlib and plotly</a:t>
            </a:r>
            <a:endParaRPr lang="en-US" altLang="zh-CN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3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2E2B55-8ADB-4FF0-9281-B9EE25D2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31" y="1035697"/>
            <a:ext cx="10147488" cy="4942315"/>
          </a:xfrm>
        </p:spPr>
        <p:txBody>
          <a:bodyPr>
            <a:normAutofit/>
          </a:bodyPr>
          <a:lstStyle/>
          <a:p>
            <a:r>
              <a:rPr lang="en-US" altLang="zh-CN" sz="3200" b="1" u="sng" dirty="0"/>
              <a:t>Outlines</a:t>
            </a:r>
          </a:p>
          <a:p>
            <a:endParaRPr lang="en-US" altLang="zh-CN" sz="2800" b="1" u="sng" dirty="0"/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Introduction to Three ML Algorithms (1 slides)</a:t>
            </a:r>
          </a:p>
          <a:p>
            <a:pPr lvl="1"/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Selected Platforms &amp; Toolkits (2 slides)</a:t>
            </a:r>
          </a:p>
          <a:p>
            <a:pPr lvl="1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Project Results and Analysis (9 slides)</a:t>
            </a:r>
          </a:p>
          <a:p>
            <a:pPr lvl="1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800" b="1" dirty="0">
                <a:solidFill>
                  <a:srgbClr val="FF0000"/>
                </a:solidFill>
              </a:rPr>
              <a:t>Discussion and Summary (2 slides)</a:t>
            </a:r>
          </a:p>
        </p:txBody>
      </p:sp>
    </p:spTree>
    <p:extLst>
      <p:ext uri="{BB962C8B-B14F-4D97-AF65-F5344CB8AC3E}">
        <p14:creationId xmlns:p14="http://schemas.microsoft.com/office/powerpoint/2010/main" val="389314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9545217" cy="919723"/>
          </a:xfrm>
        </p:spPr>
        <p:txBody>
          <a:bodyPr/>
          <a:lstStyle/>
          <a:p>
            <a:r>
              <a:rPr lang="en-US" altLang="zh-CN" b="1" dirty="0"/>
              <a:t>Discussion and Summary 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24576-8B63-4C50-9DB0-BFF66A6E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13" y="1570660"/>
            <a:ext cx="10070927" cy="4592145"/>
          </a:xfrm>
        </p:spPr>
        <p:txBody>
          <a:bodyPr>
            <a:normAutofit/>
          </a:bodyPr>
          <a:lstStyle/>
          <a:p>
            <a:r>
              <a:rPr lang="en-AU" altLang="zh-CN" dirty="0">
                <a:latin typeface="+mj-lt"/>
              </a:rPr>
              <a:t>I can clearly feel that the running time of the </a:t>
            </a:r>
            <a:r>
              <a:rPr lang="en-AU" altLang="zh-CN" b="1" dirty="0">
                <a:latin typeface="+mj-lt"/>
              </a:rPr>
              <a:t>SVM</a:t>
            </a:r>
            <a:r>
              <a:rPr lang="en-AU" altLang="zh-CN" dirty="0">
                <a:latin typeface="+mj-lt"/>
              </a:rPr>
              <a:t> is very long compared to the other two algorithms, and it is estimated that it can reach a gap of a hundred times, but the accuracy of the SVM is really high. When the model is running, I specifically set it to reduce the running time.</a:t>
            </a:r>
            <a:r>
              <a:rPr lang="en-AU" altLang="zh-CN" b="1" dirty="0">
                <a:latin typeface="+mj-lt"/>
              </a:rPr>
              <a:t> test_size = 0.7 </a:t>
            </a:r>
            <a:r>
              <a:rPr lang="en-AU" altLang="zh-CN" dirty="0">
                <a:latin typeface="+mj-lt"/>
              </a:rPr>
              <a:t>in the</a:t>
            </a:r>
            <a:r>
              <a:rPr lang="en-AU" altLang="zh-CN" b="1" dirty="0">
                <a:latin typeface="+mj-lt"/>
              </a:rPr>
              <a:t> train_test_split</a:t>
            </a:r>
            <a:r>
              <a:rPr lang="en-AU" altLang="zh-CN" dirty="0">
                <a:latin typeface="+mj-lt"/>
              </a:rPr>
              <a:t> function, but the accuracy can still reach </a:t>
            </a:r>
            <a:r>
              <a:rPr lang="en-AU" altLang="zh-CN" b="1" dirty="0">
                <a:latin typeface="+mj-lt"/>
              </a:rPr>
              <a:t>97.58%</a:t>
            </a:r>
            <a:r>
              <a:rPr lang="en-AU" altLang="zh-CN" dirty="0">
                <a:latin typeface="+mj-lt"/>
              </a:rPr>
              <a:t>, which is better than others. </a:t>
            </a:r>
          </a:p>
          <a:p>
            <a:endParaRPr lang="en-AU" altLang="zh-CN" dirty="0">
              <a:latin typeface="+mj-lt"/>
            </a:endParaRPr>
          </a:p>
          <a:p>
            <a:r>
              <a:rPr lang="en-AU" altLang="zh-CN" sz="2800" dirty="0">
                <a:latin typeface="+mj-lt"/>
              </a:rPr>
              <a:t>SO, </a:t>
            </a:r>
            <a:r>
              <a:rPr lang="en-US" altLang="zh-CN" sz="2800" dirty="0">
                <a:latin typeface="+mj-lt"/>
              </a:rPr>
              <a:t>Through this project, I summarized</a:t>
            </a:r>
            <a:r>
              <a:rPr lang="en-US" altLang="zh-CN" sz="2800" b="1" dirty="0">
                <a:latin typeface="+mj-lt"/>
              </a:rPr>
              <a:t> three rules:</a:t>
            </a:r>
          </a:p>
          <a:p>
            <a:pPr lvl="1"/>
            <a:endParaRPr lang="en-US" altLang="zh-CN" b="1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latin typeface="+mj-lt"/>
              </a:rPr>
              <a:t>For Random Forest: </a:t>
            </a:r>
            <a:r>
              <a:rPr lang="en-US" altLang="zh-CN" sz="2400" dirty="0">
                <a:latin typeface="+mj-lt"/>
              </a:rPr>
              <a:t>Able to train good results on large data sources </a:t>
            </a:r>
            <a:r>
              <a:rPr lang="en-US" altLang="zh-CN" sz="2400" b="1" dirty="0">
                <a:latin typeface="+mj-lt"/>
              </a:rPr>
              <a:t>in a relatively short time.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zh-C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78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9545217" cy="919723"/>
          </a:xfrm>
        </p:spPr>
        <p:txBody>
          <a:bodyPr/>
          <a:lstStyle/>
          <a:p>
            <a:r>
              <a:rPr lang="en-US" altLang="zh-CN" b="1" dirty="0"/>
              <a:t>Discussion and Summary (cont.)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24576-8B63-4C50-9DB0-BFF66A6E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322" y="1570660"/>
            <a:ext cx="9545218" cy="459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SO, Through this project, I summarized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three rules:</a:t>
            </a:r>
          </a:p>
          <a:p>
            <a:pPr marL="0" indent="0">
              <a:buNone/>
            </a:pPr>
            <a:endParaRPr lang="en-US" altLang="zh-CN" sz="2400" b="1" dirty="0">
              <a:latin typeface="+mj-lt"/>
            </a:endParaRPr>
          </a:p>
          <a:p>
            <a:pPr lvl="1">
              <a:buFont typeface="+mj-lt"/>
              <a:buAutoNum type="arabicPeriod" startAt="2"/>
            </a:pPr>
            <a:r>
              <a:rPr lang="en-US" altLang="zh-CN" sz="2400" b="1" dirty="0">
                <a:latin typeface="+mj-lt"/>
              </a:rPr>
              <a:t>For Support Vector Machine: </a:t>
            </a:r>
            <a:r>
              <a:rPr lang="en-US" altLang="zh-CN" sz="2400" dirty="0">
                <a:latin typeface="+mj-lt"/>
              </a:rPr>
              <a:t>When there are many training samples, the </a:t>
            </a:r>
            <a:r>
              <a:rPr lang="en-US" altLang="zh-CN" sz="2400" b="1" dirty="0">
                <a:latin typeface="+mj-lt"/>
              </a:rPr>
              <a:t>efficiency</a:t>
            </a:r>
            <a:r>
              <a:rPr lang="en-US" altLang="zh-CN" sz="2400" dirty="0">
                <a:latin typeface="+mj-lt"/>
              </a:rPr>
              <a:t> is not very high, but </a:t>
            </a:r>
            <a:r>
              <a:rPr lang="en-US" altLang="zh-CN" sz="2400" b="1" dirty="0">
                <a:latin typeface="+mj-lt"/>
              </a:rPr>
              <a:t>accuracy</a:t>
            </a:r>
            <a:r>
              <a:rPr lang="en-US" altLang="zh-CN" sz="2400" dirty="0">
                <a:latin typeface="+mj-lt"/>
              </a:rPr>
              <a:t> is better. And it is very important to </a:t>
            </a:r>
            <a:r>
              <a:rPr lang="en-US" altLang="zh-CN" sz="2400" b="1" dirty="0">
                <a:latin typeface="+mj-lt"/>
              </a:rPr>
              <a:t>choose</a:t>
            </a:r>
            <a:r>
              <a:rPr lang="en-US" altLang="zh-CN" sz="2400" dirty="0">
                <a:latin typeface="+mj-lt"/>
              </a:rPr>
              <a:t> the right kernel function (Accuracy of </a:t>
            </a:r>
            <a:r>
              <a:rPr lang="en-US" altLang="zh-CN" sz="2400" b="1" dirty="0">
                <a:latin typeface="+mj-lt"/>
              </a:rPr>
              <a:t>sigmoid</a:t>
            </a:r>
            <a:r>
              <a:rPr lang="en-US" altLang="zh-CN" sz="2400" dirty="0">
                <a:latin typeface="+mj-lt"/>
              </a:rPr>
              <a:t> is just 32.7%, accuracy of </a:t>
            </a:r>
            <a:r>
              <a:rPr lang="en-US" altLang="zh-CN" sz="2400" b="1" dirty="0">
                <a:latin typeface="+mj-lt"/>
              </a:rPr>
              <a:t>rbf</a:t>
            </a:r>
            <a:r>
              <a:rPr lang="en-US" altLang="zh-CN" sz="2400" dirty="0">
                <a:latin typeface="+mj-lt"/>
              </a:rPr>
              <a:t> is 97.6%).</a:t>
            </a:r>
            <a:endParaRPr lang="en-US" altLang="zh-CN" sz="2400" b="1" dirty="0">
              <a:latin typeface="+mj-lt"/>
            </a:endParaRPr>
          </a:p>
          <a:p>
            <a:pPr lvl="1">
              <a:buFont typeface="+mj-lt"/>
              <a:buAutoNum type="arabicPeriod" startAt="2"/>
            </a:pPr>
            <a:endParaRPr lang="en-US" altLang="zh-CN" b="1" dirty="0">
              <a:latin typeface="+mj-lt"/>
            </a:endParaRPr>
          </a:p>
          <a:p>
            <a:pPr lvl="1">
              <a:buFont typeface="+mj-lt"/>
              <a:buAutoNum type="arabicPeriod" startAt="2"/>
            </a:pPr>
            <a:r>
              <a:rPr lang="en-US" altLang="zh-CN" sz="2400" b="1" dirty="0">
                <a:latin typeface="+mj-lt"/>
              </a:rPr>
              <a:t>For K-Means: </a:t>
            </a:r>
            <a:r>
              <a:rPr lang="en-US" altLang="zh-CN" sz="2400" dirty="0">
                <a:latin typeface="+mj-lt"/>
              </a:rPr>
              <a:t>Algorithm is very fast! The key point in this algorithm is to find the k partitions that </a:t>
            </a:r>
            <a:r>
              <a:rPr lang="en-US" altLang="zh-CN" sz="2400" b="1" dirty="0">
                <a:latin typeface="+mj-lt"/>
              </a:rPr>
              <a:t>minimize the value of the squared error function.</a:t>
            </a:r>
          </a:p>
        </p:txBody>
      </p:sp>
    </p:spTree>
    <p:extLst>
      <p:ext uri="{BB962C8B-B14F-4D97-AF65-F5344CB8AC3E}">
        <p14:creationId xmlns:p14="http://schemas.microsoft.com/office/powerpoint/2010/main" val="378475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18EACB02-04FA-4090-930E-576D65B42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18" y="1447107"/>
            <a:ext cx="8369163" cy="2737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673692-526A-4A30-84F7-0333D9FA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3" y="5115618"/>
            <a:ext cx="3721331" cy="162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6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2E2B55-8ADB-4FF0-9281-B9EE25D2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31" y="1035697"/>
            <a:ext cx="10147488" cy="4942315"/>
          </a:xfrm>
        </p:spPr>
        <p:txBody>
          <a:bodyPr>
            <a:normAutofit/>
          </a:bodyPr>
          <a:lstStyle/>
          <a:p>
            <a:r>
              <a:rPr lang="en-US" altLang="zh-CN" sz="3200" b="1" u="sng" dirty="0"/>
              <a:t>Outlines</a:t>
            </a:r>
          </a:p>
          <a:p>
            <a:endParaRPr lang="en-US" altLang="zh-CN" sz="2800" b="1" u="sng" dirty="0"/>
          </a:p>
          <a:p>
            <a:pPr lvl="1"/>
            <a:r>
              <a:rPr lang="en-US" altLang="zh-CN" sz="2800" b="1" dirty="0">
                <a:solidFill>
                  <a:srgbClr val="FF0000"/>
                </a:solidFill>
              </a:rPr>
              <a:t>Introduction to Three ML Algorithms (1 slide)</a:t>
            </a:r>
          </a:p>
          <a:p>
            <a:pPr lvl="1"/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Selected Platforms &amp; Toolkits (2 slides)</a:t>
            </a:r>
          </a:p>
          <a:p>
            <a:pPr lvl="1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Project Results and Analysis (9 slides)</a:t>
            </a:r>
          </a:p>
          <a:p>
            <a:pPr lvl="1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Discussion and Summary (2 slides)</a:t>
            </a:r>
          </a:p>
        </p:txBody>
      </p:sp>
    </p:spTree>
    <p:extLst>
      <p:ext uri="{BB962C8B-B14F-4D97-AF65-F5344CB8AC3E}">
        <p14:creationId xmlns:p14="http://schemas.microsoft.com/office/powerpoint/2010/main" val="384144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9545217" cy="919723"/>
          </a:xfrm>
        </p:spPr>
        <p:txBody>
          <a:bodyPr/>
          <a:lstStyle/>
          <a:p>
            <a:r>
              <a:rPr lang="en-US" altLang="zh-CN" b="1" dirty="0"/>
              <a:t>Introduction to Three ML Algorithms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24576-8B63-4C50-9DB0-BFF66A6E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49" y="1570660"/>
            <a:ext cx="10254345" cy="4991877"/>
          </a:xfrm>
        </p:spPr>
        <p:txBody>
          <a:bodyPr>
            <a:normAutofit/>
          </a:bodyPr>
          <a:lstStyle/>
          <a:p>
            <a:r>
              <a:rPr lang="en-US" altLang="zh-CN" sz="2600" b="1" dirty="0">
                <a:latin typeface="+mj-lt"/>
              </a:rPr>
              <a:t>Random Forest (Supervised Algorithms)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j-lt"/>
              </a:rPr>
              <a:t>constructing a multitude of decision trees at training time and outputting the class that is the mode of the classes (classification) or mean prediction (regression) of the individual trees.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+mj-lt"/>
            </a:endParaRPr>
          </a:p>
          <a:p>
            <a:r>
              <a:rPr lang="en-US" altLang="zh-CN" sz="2600" b="1" dirty="0">
                <a:latin typeface="+mj-lt"/>
              </a:rPr>
              <a:t>Support Vector Machine (Supervised Algorithms)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j-lt"/>
              </a:rPr>
              <a:t>given labeled training data (supervised learning), the algorithm outputs an optimal hyperplane which categorizes new examples.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+mj-lt"/>
            </a:endParaRPr>
          </a:p>
          <a:p>
            <a:r>
              <a:rPr lang="en-US" altLang="zh-CN" sz="2600" b="1" dirty="0">
                <a:latin typeface="+mj-lt"/>
              </a:rPr>
              <a:t>K-means (Unsupervised Algorithms)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j-lt"/>
              </a:rPr>
              <a:t>an iterative clustering analysis algorithm. Its steps are to randomly select k objects as the initial clustering center, then calculate the distance between each object and each seed clustering center and assign each object to the nearest clustering center. </a:t>
            </a:r>
          </a:p>
        </p:txBody>
      </p:sp>
    </p:spTree>
    <p:extLst>
      <p:ext uri="{BB962C8B-B14F-4D97-AF65-F5344CB8AC3E}">
        <p14:creationId xmlns:p14="http://schemas.microsoft.com/office/powerpoint/2010/main" val="157153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2E2B55-8ADB-4FF0-9281-B9EE25D2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31" y="1035697"/>
            <a:ext cx="10147488" cy="4942315"/>
          </a:xfrm>
        </p:spPr>
        <p:txBody>
          <a:bodyPr>
            <a:normAutofit/>
          </a:bodyPr>
          <a:lstStyle/>
          <a:p>
            <a:r>
              <a:rPr lang="en-US" altLang="zh-CN" sz="3200" b="1" u="sng" dirty="0"/>
              <a:t>Outlines</a:t>
            </a:r>
          </a:p>
          <a:p>
            <a:endParaRPr lang="en-US" altLang="zh-CN" sz="2800" b="1" u="sng" dirty="0"/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Introduction to Three ML Algorithms (1 slides)</a:t>
            </a:r>
          </a:p>
          <a:p>
            <a:pPr lvl="1"/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b="1" dirty="0">
                <a:solidFill>
                  <a:srgbClr val="FF0000"/>
                </a:solidFill>
              </a:rPr>
              <a:t>Selected Platforms &amp; Toolkits (2 slides)</a:t>
            </a:r>
          </a:p>
          <a:p>
            <a:pPr lvl="1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Project Results and Analysis (9 slides)</a:t>
            </a:r>
          </a:p>
          <a:p>
            <a:pPr lvl="1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Discussion and Summary (2 slides)</a:t>
            </a:r>
          </a:p>
        </p:txBody>
      </p:sp>
    </p:spTree>
    <p:extLst>
      <p:ext uri="{BB962C8B-B14F-4D97-AF65-F5344CB8AC3E}">
        <p14:creationId xmlns:p14="http://schemas.microsoft.com/office/powerpoint/2010/main" val="73743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675733-EBE6-46E4-87B7-337461B8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464906"/>
            <a:ext cx="6096000" cy="53930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9545217" cy="919723"/>
          </a:xfrm>
        </p:spPr>
        <p:txBody>
          <a:bodyPr/>
          <a:lstStyle/>
          <a:p>
            <a:r>
              <a:rPr lang="en-US" altLang="zh-CN" b="1" dirty="0"/>
              <a:t>Selected Platforms &amp; Toolkits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24576-8B63-4C50-9DB0-BFF66A6E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3" y="1570660"/>
            <a:ext cx="5760098" cy="499187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+mj-lt"/>
              </a:rPr>
              <a:t>Google Colaboratory (Colab)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Jupyter Notebook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Can train ML models in the cloud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Supports Python3 and Python2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Provides </a:t>
            </a:r>
            <a:r>
              <a:rPr lang="en-US" altLang="zh-CN" sz="2400" b="1" dirty="0">
                <a:latin typeface="+mj-lt"/>
              </a:rPr>
              <a:t>GPU</a:t>
            </a:r>
            <a:r>
              <a:rPr lang="en-US" altLang="zh-CN" sz="2400" dirty="0">
                <a:latin typeface="+mj-lt"/>
              </a:rPr>
              <a:t> or </a:t>
            </a:r>
            <a:r>
              <a:rPr lang="en-US" altLang="zh-CN" sz="2400" b="1" dirty="0">
                <a:latin typeface="+mj-lt"/>
              </a:rPr>
              <a:t>TPU</a:t>
            </a:r>
            <a:r>
              <a:rPr lang="en-US" altLang="zh-CN" sz="2400" dirty="0">
                <a:latin typeface="+mj-lt"/>
              </a:rPr>
              <a:t> processor to quicken learning speed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Source code and datasets are stored in Google Drive for easy access</a:t>
            </a:r>
          </a:p>
          <a:p>
            <a:pPr lvl="1"/>
            <a:endParaRPr lang="en-US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03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9545217" cy="919723"/>
          </a:xfrm>
        </p:spPr>
        <p:txBody>
          <a:bodyPr/>
          <a:lstStyle/>
          <a:p>
            <a:r>
              <a:rPr lang="en-US" altLang="zh-CN" b="1" dirty="0"/>
              <a:t>Selected Platforms &amp; Toolkits (cont.)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24576-8B63-4C50-9DB0-BFF66A6E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3" y="1570660"/>
            <a:ext cx="5760098" cy="499187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+mj-lt"/>
              </a:rPr>
              <a:t>Scikit-Learn (sklearn)</a:t>
            </a: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Well-known and open source python machine learning package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Simple and efficient tools for predictive data analysis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Accessible to everybody, and reusable in various contexts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Built on NumPy, SciPy, and matplotlib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0A5A8B-7FD6-48ED-9178-25593F9D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92" y="1600012"/>
            <a:ext cx="5962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5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2E2B55-8ADB-4FF0-9281-B9EE25D2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31" y="1035697"/>
            <a:ext cx="10147488" cy="4942315"/>
          </a:xfrm>
        </p:spPr>
        <p:txBody>
          <a:bodyPr>
            <a:normAutofit/>
          </a:bodyPr>
          <a:lstStyle/>
          <a:p>
            <a:r>
              <a:rPr lang="en-US" altLang="zh-CN" sz="3200" b="1" u="sng" dirty="0"/>
              <a:t>Outlines</a:t>
            </a:r>
          </a:p>
          <a:p>
            <a:endParaRPr lang="en-US" altLang="zh-CN" sz="2800" b="1" u="sng" dirty="0"/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Introduction to Three ML Algorithms (1 slides)</a:t>
            </a:r>
          </a:p>
          <a:p>
            <a:pPr lvl="1"/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Selected Platforms &amp; Toolkits (2 slides)</a:t>
            </a:r>
          </a:p>
          <a:p>
            <a:pPr lvl="1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800" b="1" dirty="0">
                <a:solidFill>
                  <a:srgbClr val="FF0000"/>
                </a:solidFill>
              </a:rPr>
              <a:t>Project Results and Analysis (9 slides)</a:t>
            </a:r>
          </a:p>
          <a:p>
            <a:pPr lvl="1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Discussion and Summary (2 slides)</a:t>
            </a:r>
          </a:p>
        </p:txBody>
      </p:sp>
    </p:spTree>
    <p:extLst>
      <p:ext uri="{BB962C8B-B14F-4D97-AF65-F5344CB8AC3E}">
        <p14:creationId xmlns:p14="http://schemas.microsoft.com/office/powerpoint/2010/main" val="66751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2082B5-38A4-4269-92E1-0C5B01D3FA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67" y="1570660"/>
            <a:ext cx="6055184" cy="4760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9545217" cy="919723"/>
          </a:xfrm>
        </p:spPr>
        <p:txBody>
          <a:bodyPr/>
          <a:lstStyle/>
          <a:p>
            <a:r>
              <a:rPr lang="en-US" altLang="zh-CN" b="1" dirty="0"/>
              <a:t>Project Results and Analysis – Random Forest </a:t>
            </a:r>
            <a:endParaRPr lang="zh-CN" altLang="en-US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214DA9-D4EC-476D-A0E5-4A84BFAE3BE4}"/>
              </a:ext>
            </a:extLst>
          </p:cNvPr>
          <p:cNvSpPr txBox="1">
            <a:spLocks/>
          </p:cNvSpPr>
          <p:nvPr/>
        </p:nvSpPr>
        <p:spPr>
          <a:xfrm>
            <a:off x="140343" y="1570660"/>
            <a:ext cx="5859624" cy="4991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j-lt"/>
              </a:rPr>
              <a:t>Parameter Tuning for </a:t>
            </a:r>
            <a:r>
              <a:rPr lang="en-US" altLang="zh-CN" sz="2800" b="1" i="1" dirty="0">
                <a:latin typeface="+mj-lt"/>
              </a:rPr>
              <a:t>max_depth</a:t>
            </a:r>
          </a:p>
          <a:p>
            <a:pPr lvl="1"/>
            <a:r>
              <a:rPr lang="en-US" altLang="zh-CN" sz="2400" dirty="0">
                <a:latin typeface="+mj-lt"/>
              </a:rPr>
              <a:t>( Built on </a:t>
            </a:r>
            <a:r>
              <a:rPr lang="en-US" altLang="zh-CN" sz="2400" b="1" dirty="0">
                <a:latin typeface="+mj-lt"/>
              </a:rPr>
              <a:t>n_estimators = 20</a:t>
            </a:r>
            <a:r>
              <a:rPr lang="en-US" altLang="zh-CN" sz="2400" dirty="0">
                <a:latin typeface="+mj-lt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latin typeface="+mj-lt"/>
              </a:rPr>
              <a:t>max_depth_range </a:t>
            </a:r>
            <a:r>
              <a:rPr lang="en-US" altLang="zh-CN" sz="2400" dirty="0">
                <a:latin typeface="+mj-lt"/>
              </a:rPr>
              <a:t>= range(10,101,2)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Accuracy range: (0.9350, 0.9525]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When max_depth is </a:t>
            </a:r>
            <a:r>
              <a:rPr lang="en-US" altLang="zh-CN" sz="2400" b="1" dirty="0">
                <a:latin typeface="+mj-lt"/>
              </a:rPr>
              <a:t>from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b="1" dirty="0">
                <a:latin typeface="+mj-lt"/>
              </a:rPr>
              <a:t>10 to 30</a:t>
            </a:r>
            <a:r>
              <a:rPr lang="en-US" altLang="zh-CN" sz="2400" dirty="0">
                <a:latin typeface="+mj-lt"/>
              </a:rPr>
              <a:t>, the accuracy </a:t>
            </a:r>
            <a:r>
              <a:rPr lang="en-US" altLang="zh-CN" sz="2400" b="1" dirty="0">
                <a:latin typeface="+mj-lt"/>
              </a:rPr>
              <a:t>increases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b="1" dirty="0">
                <a:latin typeface="+mj-lt"/>
              </a:rPr>
              <a:t>greatly!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b="1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When max_depth is </a:t>
            </a:r>
            <a:r>
              <a:rPr lang="en-US" altLang="zh-CN" sz="2400" b="1" dirty="0">
                <a:latin typeface="+mj-lt"/>
              </a:rPr>
              <a:t>from 30 to 100</a:t>
            </a:r>
            <a:r>
              <a:rPr lang="en-US" altLang="zh-CN" sz="2400" dirty="0">
                <a:latin typeface="+mj-lt"/>
              </a:rPr>
              <a:t>, the accuracy are </a:t>
            </a:r>
            <a:r>
              <a:rPr lang="en-US" altLang="zh-CN" sz="2400" b="1" dirty="0">
                <a:latin typeface="+mj-lt"/>
              </a:rPr>
              <a:t>up and down motion</a:t>
            </a:r>
            <a:r>
              <a:rPr lang="en-US" altLang="zh-CN" sz="2400" dirty="0">
                <a:latin typeface="+mj-lt"/>
              </a:rPr>
              <a:t>, </a:t>
            </a:r>
            <a:r>
              <a:rPr lang="en-US" altLang="zh-CN" sz="2400" b="1" dirty="0">
                <a:latin typeface="+mj-lt"/>
              </a:rPr>
              <a:t>not the larger the better!</a:t>
            </a:r>
          </a:p>
        </p:txBody>
      </p:sp>
    </p:spTree>
    <p:extLst>
      <p:ext uri="{BB962C8B-B14F-4D97-AF65-F5344CB8AC3E}">
        <p14:creationId xmlns:p14="http://schemas.microsoft.com/office/powerpoint/2010/main" val="237065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2082B5-38A4-4269-92E1-0C5B01D3FA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26060" y="1415442"/>
            <a:ext cx="5361140" cy="499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0FE427-379A-4C40-A2C3-E8244A0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95463"/>
            <a:ext cx="9545217" cy="919723"/>
          </a:xfrm>
        </p:spPr>
        <p:txBody>
          <a:bodyPr/>
          <a:lstStyle/>
          <a:p>
            <a:r>
              <a:rPr lang="en-US" altLang="zh-CN" b="1" dirty="0"/>
              <a:t>Project Results and Analysis – Random Forest (cont.)</a:t>
            </a:r>
            <a:endParaRPr lang="zh-CN" altLang="en-US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214DA9-D4EC-476D-A0E5-4A84BFAE3BE4}"/>
              </a:ext>
            </a:extLst>
          </p:cNvPr>
          <p:cNvSpPr txBox="1">
            <a:spLocks/>
          </p:cNvSpPr>
          <p:nvPr/>
        </p:nvSpPr>
        <p:spPr>
          <a:xfrm>
            <a:off x="136849" y="1570660"/>
            <a:ext cx="5959151" cy="4991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j-lt"/>
              </a:rPr>
              <a:t>Parameter Tuning for </a:t>
            </a:r>
            <a:r>
              <a:rPr lang="en-US" altLang="zh-CN" sz="2800" b="1" i="1" dirty="0">
                <a:latin typeface="+mj-lt"/>
              </a:rPr>
              <a:t>n_estimators</a:t>
            </a:r>
          </a:p>
          <a:p>
            <a:pPr lvl="1"/>
            <a:r>
              <a:rPr lang="en-US" altLang="zh-CN" sz="2400" dirty="0">
                <a:latin typeface="+mj-lt"/>
              </a:rPr>
              <a:t>( Built on </a:t>
            </a:r>
            <a:r>
              <a:rPr lang="en-US" altLang="zh-CN" sz="2400" b="1" dirty="0">
                <a:latin typeface="+mj-lt"/>
              </a:rPr>
              <a:t>max_depth = 56</a:t>
            </a:r>
            <a:r>
              <a:rPr lang="en-US" altLang="zh-CN" sz="2400" dirty="0">
                <a:latin typeface="+mj-lt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latin typeface="+mj-lt"/>
              </a:rPr>
              <a:t>n_estimators_range</a:t>
            </a:r>
            <a:r>
              <a:rPr lang="en-US" altLang="zh-CN" sz="2400" dirty="0">
                <a:latin typeface="+mj-lt"/>
              </a:rPr>
              <a:t>= range(10,101,10)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Accuracy range: (0.9357, 0.9637]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When n_estimators is from </a:t>
            </a:r>
            <a:r>
              <a:rPr lang="en-US" altLang="zh-CN" sz="2400" b="1" dirty="0">
                <a:latin typeface="+mj-lt"/>
              </a:rPr>
              <a:t>10 to 100</a:t>
            </a:r>
            <a:r>
              <a:rPr lang="en-US" altLang="zh-CN" sz="2400" dirty="0">
                <a:latin typeface="+mj-lt"/>
              </a:rPr>
              <a:t>, the accuracy increases.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</a:rPr>
              <a:t>In general, n_estimators are too small, and the model will be </a:t>
            </a:r>
            <a:r>
              <a:rPr lang="en-US" altLang="zh-CN" sz="2400" b="1" dirty="0">
                <a:latin typeface="+mj-lt"/>
              </a:rPr>
              <a:t>underfitting</a:t>
            </a:r>
            <a:r>
              <a:rPr lang="en-US" altLang="zh-CN" sz="2400" dirty="0">
                <a:latin typeface="+mj-lt"/>
              </a:rPr>
              <a:t>. </a:t>
            </a:r>
            <a:r>
              <a:rPr lang="en-US" altLang="zh-CN" sz="2400" b="1" dirty="0">
                <a:latin typeface="+mj-lt"/>
              </a:rPr>
              <a:t>But</a:t>
            </a:r>
            <a:r>
              <a:rPr lang="en-US" altLang="zh-CN" sz="2400" dirty="0">
                <a:latin typeface="+mj-lt"/>
              </a:rPr>
              <a:t> if n_estimators is too large, and the amount of calculation will be too </a:t>
            </a:r>
            <a:r>
              <a:rPr lang="en-US" altLang="zh-CN" sz="2400" b="1" dirty="0">
                <a:latin typeface="+mj-lt"/>
              </a:rPr>
              <a:t>large</a:t>
            </a:r>
            <a:r>
              <a:rPr lang="en-US" altLang="zh-CN" sz="2400" dirty="0">
                <a:latin typeface="+mj-lt"/>
              </a:rPr>
              <a:t>!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4AEDC3-6AA9-4B0F-B067-41BF5D3D911A}"/>
              </a:ext>
            </a:extLst>
          </p:cNvPr>
          <p:cNvSpPr/>
          <p:nvPr/>
        </p:nvSpPr>
        <p:spPr>
          <a:xfrm>
            <a:off x="8041858" y="6433753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22222"/>
                </a:solidFill>
                <a:latin typeface="+mj-lt"/>
              </a:rPr>
              <a:t>executed in 1009.863s</a:t>
            </a:r>
            <a:endParaRPr lang="zh-C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923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90620C498BDB7488A9490825A19947E" ma:contentTypeVersion="8" ma:contentTypeDescription="새 문서를 만듭니다." ma:contentTypeScope="" ma:versionID="d41f5caa0b9effd0a731899da60114e1">
  <xsd:schema xmlns:xsd="http://www.w3.org/2001/XMLSchema" xmlns:xs="http://www.w3.org/2001/XMLSchema" xmlns:p="http://schemas.microsoft.com/office/2006/metadata/properties" xmlns:ns3="af37a6fc-00ea-45c9-9408-8fb9021b8653" targetNamespace="http://schemas.microsoft.com/office/2006/metadata/properties" ma:root="true" ma:fieldsID="3113d1d4f3ecde9b390764c4651083b9" ns3:_="">
    <xsd:import namespace="af37a6fc-00ea-45c9-9408-8fb9021b86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7a6fc-00ea-45c9-9408-8fb9021b86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DB26-BB75-4F2A-AA1F-A4EA6A5CB3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A3EAE-80CE-42EE-8103-42308A96CBE9}">
  <ds:schemaRefs>
    <ds:schemaRef ds:uri="http://purl.org/dc/dcmitype/"/>
    <ds:schemaRef ds:uri="http://purl.org/dc/elements/1.1/"/>
    <ds:schemaRef ds:uri="http://www.w3.org/XML/1998/namespace"/>
    <ds:schemaRef ds:uri="af37a6fc-00ea-45c9-9408-8fb9021b8653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25A4CB4-5089-480C-8960-0CA5E4CEF5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7a6fc-00ea-45c9-9408-8fb9021b86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1837</Words>
  <Application>Microsoft Office PowerPoint</Application>
  <PresentationFormat>宽屏</PresentationFormat>
  <Paragraphs>206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Arial</vt:lpstr>
      <vt:lpstr>Times New Roman</vt:lpstr>
      <vt:lpstr>Wingdings</vt:lpstr>
      <vt:lpstr>Office 主题​​</vt:lpstr>
      <vt:lpstr>Analysis of three ML algorithms for training MNIST dataset</vt:lpstr>
      <vt:lpstr>PowerPoint 演示文稿</vt:lpstr>
      <vt:lpstr>Introduction to Three ML Algorithms</vt:lpstr>
      <vt:lpstr>PowerPoint 演示文稿</vt:lpstr>
      <vt:lpstr>Selected Platforms &amp; Toolkits</vt:lpstr>
      <vt:lpstr>Selected Platforms &amp; Toolkits (cont.)</vt:lpstr>
      <vt:lpstr>PowerPoint 演示文稿</vt:lpstr>
      <vt:lpstr>Project Results and Analysis – Random Forest </vt:lpstr>
      <vt:lpstr>Project Results and Analysis – Random Forest (cont.)</vt:lpstr>
      <vt:lpstr>Project Results and Analysis – Random Forest (cont.)</vt:lpstr>
      <vt:lpstr>Project Results and Analysis – Support Vector Machine</vt:lpstr>
      <vt:lpstr>Project Results and Analysis – Support Vector Machine (cont.)</vt:lpstr>
      <vt:lpstr>Project Results and Analysis – K-Means</vt:lpstr>
      <vt:lpstr>Project Results and Analysis – K-Means (cont.)</vt:lpstr>
      <vt:lpstr>Project Results and Analysis – K-Means (cont.)</vt:lpstr>
      <vt:lpstr>PowerPoint 演示文稿</vt:lpstr>
      <vt:lpstr>Discussion and Summary </vt:lpstr>
      <vt:lpstr>Discussion and Summary (cont.)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x</dc:creator>
  <cp:lastModifiedBy>HeZhiming</cp:lastModifiedBy>
  <cp:revision>96</cp:revision>
  <cp:lastPrinted>2019-11-06T09:47:16Z</cp:lastPrinted>
  <dcterms:created xsi:type="dcterms:W3CDTF">2019-08-19T09:13:33Z</dcterms:created>
  <dcterms:modified xsi:type="dcterms:W3CDTF">2019-12-06T03:30:23Z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0x010100D90620C498BDB7488A9490825A19947E</vt:lpwstr>
  </property>
</Properties>
</file>