
<file path=[Content_Types].xml><?xml version="1.0" encoding="utf-8"?>
<Types xmlns="http://schemas.openxmlformats.org/package/2006/content-types">
  <Default Extension="wdp" ContentType="image/vnd.ms-photo"/>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1042" r:id="rId3"/>
    <p:sldId id="1090" r:id="rId4"/>
    <p:sldId id="1117" r:id="rId5"/>
    <p:sldId id="1118" r:id="rId6"/>
    <p:sldId id="906" r:id="rId7"/>
    <p:sldId id="1007" r:id="rId8"/>
    <p:sldId id="1087" r:id="rId10"/>
    <p:sldId id="1047" r:id="rId11"/>
    <p:sldId id="1088" r:id="rId12"/>
    <p:sldId id="1091" r:id="rId13"/>
    <p:sldId id="1099" r:id="rId14"/>
    <p:sldId id="1100" r:id="rId15"/>
    <p:sldId id="1101" r:id="rId16"/>
    <p:sldId id="1102" r:id="rId17"/>
    <p:sldId id="1103" r:id="rId18"/>
    <p:sldId id="1104" r:id="rId19"/>
    <p:sldId id="1105" r:id="rId20"/>
    <p:sldId id="1106" r:id="rId21"/>
    <p:sldId id="1107" r:id="rId22"/>
    <p:sldId id="1108" r:id="rId23"/>
    <p:sldId id="1109" r:id="rId24"/>
    <p:sldId id="1110" r:id="rId25"/>
    <p:sldId id="1086" r:id="rId26"/>
    <p:sldId id="1089" r:id="rId27"/>
    <p:sldId id="1111" r:id="rId28"/>
    <p:sldId id="1112" r:id="rId29"/>
    <p:sldId id="1113" r:id="rId30"/>
    <p:sldId id="1114" r:id="rId31"/>
    <p:sldId id="1115" r:id="rId32"/>
    <p:sldId id="1116" r:id="rId33"/>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1"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1"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1"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1"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1"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1"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1"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1" i="0" u="none" kern="1200" baseline="0">
        <a:solidFill>
          <a:schemeClr val="tx1"/>
        </a:solidFill>
        <a:latin typeface="Arial" panose="020B0604020202020204" pitchFamily="34" charset="0"/>
        <a:ea typeface="宋体" panose="02010600030101010101" pitchFamily="2" charset="-122"/>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BB6AE8"/>
    <a:srgbClr val="FF3615"/>
    <a:srgbClr val="F2A636"/>
    <a:srgbClr val="00A2CB"/>
    <a:srgbClr val="E1E34A"/>
    <a:srgbClr val="01382A"/>
    <a:srgbClr val="FF8F43"/>
    <a:srgbClr val="688372"/>
    <a:srgbClr val="B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91" autoAdjust="0"/>
  </p:normalViewPr>
  <p:slideViewPr>
    <p:cSldViewPr showGuides="1">
      <p:cViewPr varScale="1">
        <p:scale>
          <a:sx n="66" d="100"/>
          <a:sy n="66" d="100"/>
        </p:scale>
        <p:origin x="636" y="66"/>
      </p:cViewPr>
      <p:guideLst>
        <p:guide orient="horz" pos="2160"/>
        <p:guide pos="40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hdr" sz="quarter"/>
          </p:nvPr>
        </p:nvSpPr>
        <p:spPr>
          <a:xfrm>
            <a:off x="0" y="0"/>
            <a:ext cx="2971800" cy="457200"/>
          </a:xfrm>
          <a:prstGeom prst="rect">
            <a:avLst/>
          </a:prstGeom>
          <a:noFill/>
          <a:ln w="9525">
            <a:noFill/>
            <a:miter/>
          </a:ln>
        </p:spPr>
        <p:txBody>
          <a:bodyPr/>
          <a:lstStyle>
            <a:lvl1pPr>
              <a:defRPr>
                <a:ea typeface="微软雅黑" panose="020B0503020204020204" pitchFamily="34" charset="-122"/>
              </a:defRPr>
            </a:lvl1pPr>
          </a:lstStyle>
          <a:p>
            <a:endParaRPr lang="zh-CN" altLang="en-US" sz="1200" b="0" noProof="1"/>
          </a:p>
        </p:txBody>
      </p:sp>
      <p:sp>
        <p:nvSpPr>
          <p:cNvPr id="2051" name="Rectangle 3"/>
          <p:cNvSpPr>
            <a:spLocks noGrp="1"/>
          </p:cNvSpPr>
          <p:nvPr>
            <p:ph type="dt" idx="1"/>
          </p:nvPr>
        </p:nvSpPr>
        <p:spPr>
          <a:xfrm>
            <a:off x="3884613" y="0"/>
            <a:ext cx="2971800" cy="457200"/>
          </a:xfrm>
          <a:prstGeom prst="rect">
            <a:avLst/>
          </a:prstGeom>
          <a:noFill/>
          <a:ln w="9525">
            <a:noFill/>
            <a:miter/>
          </a:ln>
        </p:spPr>
        <p:txBody>
          <a:bodyPr/>
          <a:lstStyle>
            <a:lvl1pPr>
              <a:defRPr>
                <a:ea typeface="微软雅黑" panose="020B0503020204020204" pitchFamily="34" charset="-122"/>
              </a:defRPr>
            </a:lvl1pPr>
          </a:lstStyle>
          <a:p>
            <a:pPr algn="r"/>
            <a:endParaRPr lang="en-US" altLang="x-none" sz="1200" b="0" noProof="1"/>
          </a:p>
        </p:txBody>
      </p:sp>
      <p:sp>
        <p:nvSpPr>
          <p:cNvPr id="2052"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p:cNvSpPr>
          <p:nvPr>
            <p:ph type="body" sz="quarter"/>
          </p:nvPr>
        </p:nvSpPr>
        <p:spPr>
          <a:xfrm>
            <a:off x="685800" y="4343400"/>
            <a:ext cx="5486400" cy="4114800"/>
          </a:xfrm>
          <a:prstGeom prst="rect">
            <a:avLst/>
          </a:prstGeom>
          <a:noFill/>
          <a:ln w="9525">
            <a:noFill/>
          </a:ln>
        </p:spPr>
        <p:txBody>
          <a:bodyPr anchor="t"/>
          <a:lstStyle/>
          <a:p>
            <a:pPr lvl="0" indent="0"/>
            <a:r>
              <a:rPr lang="en-US" altLang="x-none" dirty="0"/>
              <a:t>Click to edit Master text styles</a:t>
            </a:r>
            <a:endParaRPr lang="en-US" altLang="x-none" dirty="0"/>
          </a:p>
          <a:p>
            <a:pPr lvl="1" indent="0"/>
            <a:r>
              <a:rPr lang="en-US" altLang="x-none" dirty="0"/>
              <a:t>Second level</a:t>
            </a:r>
            <a:endParaRPr lang="en-US" altLang="x-none" dirty="0"/>
          </a:p>
          <a:p>
            <a:pPr lvl="2" indent="0"/>
            <a:r>
              <a:rPr lang="en-US" altLang="x-none" dirty="0"/>
              <a:t>Third level</a:t>
            </a:r>
            <a:endParaRPr lang="en-US" altLang="x-none" dirty="0"/>
          </a:p>
          <a:p>
            <a:pPr lvl="3" indent="0"/>
            <a:r>
              <a:rPr lang="en-US" altLang="x-none" dirty="0"/>
              <a:t>Fourth level</a:t>
            </a:r>
            <a:endParaRPr lang="en-US" altLang="x-none" dirty="0"/>
          </a:p>
          <a:p>
            <a:pPr lvl="4" indent="0"/>
            <a:r>
              <a:rPr lang="en-US" altLang="x-none" dirty="0"/>
              <a:t>Fifth level</a:t>
            </a:r>
            <a:endParaRPr lang="en-US" altLang="x-none" dirty="0"/>
          </a:p>
        </p:txBody>
      </p:sp>
      <p:sp>
        <p:nvSpPr>
          <p:cNvPr id="2054"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defRPr>
                <a:ea typeface="微软雅黑" panose="020B0503020204020204" pitchFamily="34" charset="-122"/>
              </a:defRPr>
            </a:lvl1pPr>
          </a:lstStyle>
          <a:p>
            <a:endParaRPr lang="en-US" altLang="x-none" sz="1200" b="0" noProof="1"/>
          </a:p>
        </p:txBody>
      </p:sp>
      <p:sp>
        <p:nvSpPr>
          <p:cNvPr id="2055"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lvl1pPr>
              <a:defRPr>
                <a:ea typeface="微软雅黑" panose="020B0503020204020204" pitchFamily="34" charset="-122"/>
              </a:defRPr>
            </a:lvl1pPr>
          </a:lstStyle>
          <a:p>
            <a:pPr algn="r"/>
            <a:fld id="{9A0DB2DC-4C9A-4742-B13C-FB6460FD3503}" type="slidenum">
              <a:rPr lang="zh-CN" altLang="en-US" sz="1200" b="0" noProof="1" smtClean="0">
                <a:cs typeface="+mn-ea"/>
              </a:rPr>
            </a:fld>
            <a:endParaRPr lang="en-US" altLang="x-none" sz="1200" b="0"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p:sp>
      <p:sp>
        <p:nvSpPr>
          <p:cNvPr id="17410" name="文本占位符 2"/>
          <p:cNvSpPr>
            <a:spLocks noGrp="1"/>
          </p:cNvSpPr>
          <p:nvPr>
            <p:ph type="body"/>
          </p:nvPr>
        </p:nvSpPr>
        <p:spPr/>
        <p:txBody>
          <a:bodyPr anchor="t"/>
          <a:lstStyle/>
          <a:p>
            <a:pPr lvl="0" indent="0"/>
            <a:endParaRPr lang="zh-CN" altLang="en-US" dirty="0">
              <a:ea typeface="微软雅黑" panose="020B0503020204020204" pitchFamily="34" charset="-122"/>
            </a:endParaRPr>
          </a:p>
        </p:txBody>
      </p:sp>
      <p:sp>
        <p:nvSpPr>
          <p:cNvPr id="17411" name="灯片编号占位符 3"/>
          <p:cNvSpPr>
            <a:spLocks noGrp="1"/>
          </p:cNvSpPr>
          <p:nvPr>
            <p:ph type="sldNum" sz="quarter"/>
          </p:nvPr>
        </p:nvSpPr>
        <p:spPr>
          <a:xfrm>
            <a:off x="3883025" y="8685213"/>
            <a:ext cx="2973388" cy="457200"/>
          </a:xfrm>
          <a:prstGeom prst="rect">
            <a:avLst/>
          </a:prstGeom>
          <a:noFill/>
          <a:ln w="9525">
            <a:noFill/>
          </a:ln>
        </p:spPr>
        <p:txBody>
          <a:bodyPr anchor="b"/>
          <a:lstStyle/>
          <a:p>
            <a:pPr lvl="0" indent="0" algn="r"/>
            <a:fld id="{9A0DB2DC-4C9A-4742-B13C-FB6460FD3503}" type="slidenum">
              <a:rPr lang="zh-CN" altLang="en-US" sz="1200" b="0" dirty="0"/>
            </a:fld>
            <a:endParaRPr lang="zh-CN" altLang="en-US" sz="1200"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en-US" altLang="zh-CN" dirty="0" smtClean="0"/>
          </a:p>
          <a:p>
            <a:r>
              <a:rPr lang="zh-CN" altLang="en-US" dirty="0" smtClean="0"/>
              <a:t>程序设计小组的组织形式一般有主程序员组，无主程序员组和层次式程序员组。其中无主程序员组中的成员之间相互平等，工作目标和决策都由全体成员民主讨论。对于项目规模较小、开发人员少、采用新技术和确定性较小的项目比较合适，而对大规模项目不适宜采用。所以其沟通路径的数量为（</a:t>
            </a:r>
            <a:r>
              <a:rPr lang="en-US" altLang="zh-CN" dirty="0" smtClean="0"/>
              <a:t>8*7</a:t>
            </a:r>
            <a:r>
              <a:rPr lang="zh-CN" altLang="en-US" dirty="0" smtClean="0"/>
              <a:t>）</a:t>
            </a:r>
            <a:r>
              <a:rPr lang="en-US" altLang="zh-CN" dirty="0" smtClean="0"/>
              <a:t>/2=28</a:t>
            </a:r>
            <a:endParaRPr lang="en-US" altLang="zh-CN" dirty="0" smtClean="0"/>
          </a:p>
          <a:p>
            <a:r>
              <a:rPr lang="zh-CN" altLang="en-US" dirty="0" smtClean="0"/>
              <a:t>而主程序员制则有主程序员负责决策。其他成员与主程序员沟通即可。所以其沟通路径数量为</a:t>
            </a:r>
            <a:r>
              <a:rPr lang="en-US" altLang="zh-CN" dirty="0" smtClean="0"/>
              <a:t>8-1=7</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en-US" altLang="zh-CN" dirty="0" smtClean="0"/>
          </a:p>
          <a:p>
            <a:r>
              <a:rPr lang="zh-CN" altLang="en-US" dirty="0" smtClean="0"/>
              <a:t>正规式</a:t>
            </a:r>
            <a:r>
              <a:rPr lang="en-US" altLang="zh-CN" dirty="0" smtClean="0"/>
              <a:t>(</a:t>
            </a:r>
            <a:r>
              <a:rPr lang="en-US" altLang="zh-CN" dirty="0" err="1" smtClean="0"/>
              <a:t>a|b</a:t>
            </a:r>
            <a:r>
              <a:rPr lang="en-US" altLang="zh-CN" dirty="0" smtClean="0"/>
              <a:t>)*</a:t>
            </a:r>
            <a:r>
              <a:rPr lang="zh-CN" altLang="en-US" dirty="0" smtClean="0"/>
              <a:t>对应的正规集为</a:t>
            </a:r>
            <a:r>
              <a:rPr lang="en-US" altLang="zh-CN" dirty="0" smtClean="0"/>
              <a:t>{ε</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err="1" smtClean="0"/>
              <a:t>aa</a:t>
            </a:r>
            <a:r>
              <a:rPr lang="zh-CN" altLang="en-US" dirty="0" smtClean="0"/>
              <a:t>，</a:t>
            </a:r>
            <a:r>
              <a:rPr lang="en-US" altLang="zh-CN" dirty="0" smtClean="0"/>
              <a:t>ab</a:t>
            </a:r>
            <a:r>
              <a:rPr lang="zh-CN" altLang="en-US" dirty="0" smtClean="0"/>
              <a:t>，</a:t>
            </a:r>
            <a:r>
              <a:rPr lang="en-US" altLang="zh-CN" dirty="0" smtClean="0"/>
              <a:t>…</a:t>
            </a:r>
            <a:r>
              <a:rPr lang="zh-CN" altLang="en-US" dirty="0" smtClean="0"/>
              <a:t>，所有由</a:t>
            </a:r>
            <a:r>
              <a:rPr lang="en-US" altLang="zh-CN" dirty="0" smtClean="0"/>
              <a:t>a</a:t>
            </a:r>
            <a:r>
              <a:rPr lang="zh-CN" altLang="en-US" dirty="0" smtClean="0"/>
              <a:t>和</a:t>
            </a:r>
            <a:r>
              <a:rPr lang="en-US" altLang="zh-CN" dirty="0" smtClean="0"/>
              <a:t>b</a:t>
            </a:r>
            <a:r>
              <a:rPr lang="zh-CN" altLang="en-US" dirty="0" smtClean="0"/>
              <a:t>组成的字符串</a:t>
            </a:r>
            <a:r>
              <a:rPr lang="en-US" altLang="zh-CN" dirty="0" smtClean="0"/>
              <a:t>}</a:t>
            </a:r>
            <a:r>
              <a:rPr lang="zh-CN" altLang="en-US" dirty="0" smtClean="0"/>
              <a:t>，结尾为</a:t>
            </a:r>
            <a:r>
              <a:rPr lang="en-US" altLang="zh-CN" dirty="0" smtClean="0"/>
              <a:t>b</a:t>
            </a:r>
            <a:r>
              <a:rPr lang="zh-CN" altLang="en-US" dirty="0" smtClean="0"/>
              <a:t>。</a:t>
            </a:r>
            <a:endParaRPr lang="en-US" altLang="zh-CN" dirty="0" smtClean="0"/>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en-US" altLang="zh-CN" dirty="0" smtClean="0"/>
          </a:p>
          <a:p>
            <a:r>
              <a:rPr lang="zh-CN" altLang="en-US" dirty="0" smtClean="0"/>
              <a:t>页面大小为</a:t>
            </a:r>
            <a:r>
              <a:rPr lang="en-US" altLang="zh-CN" dirty="0" smtClean="0"/>
              <a:t>4K</a:t>
            </a:r>
            <a:r>
              <a:rPr lang="zh-CN" altLang="en-US" dirty="0" smtClean="0"/>
              <a:t>说明，业内地址为</a:t>
            </a:r>
            <a:r>
              <a:rPr lang="en-US" altLang="zh-CN" dirty="0" smtClean="0"/>
              <a:t>12</a:t>
            </a:r>
            <a:r>
              <a:rPr lang="zh-CN" altLang="en-US" dirty="0" smtClean="0"/>
              <a:t>位。也就是逻辑地址中</a:t>
            </a:r>
            <a:r>
              <a:rPr lang="en-US" altLang="zh-CN" dirty="0" smtClean="0"/>
              <a:t>2D16H</a:t>
            </a:r>
            <a:r>
              <a:rPr lang="zh-CN" altLang="en-US" dirty="0" smtClean="0"/>
              <a:t>中的</a:t>
            </a:r>
            <a:r>
              <a:rPr lang="en-US" altLang="zh-CN" dirty="0" smtClean="0"/>
              <a:t>D16H</a:t>
            </a:r>
            <a:r>
              <a:rPr lang="zh-CN" altLang="en-US" dirty="0" smtClean="0"/>
              <a:t>在页内（十六进制转二进制，每位十六进制的数对应四位二进制），其</a:t>
            </a:r>
            <a:r>
              <a:rPr lang="en-US" altLang="zh-CN" dirty="0" smtClean="0"/>
              <a:t>2</a:t>
            </a:r>
            <a:r>
              <a:rPr lang="zh-CN" altLang="en-US" dirty="0" smtClean="0"/>
              <a:t>表示的是页号，逻辑页号为</a:t>
            </a:r>
            <a:r>
              <a:rPr lang="en-US" altLang="zh-CN" dirty="0" smtClean="0"/>
              <a:t>2</a:t>
            </a:r>
            <a:r>
              <a:rPr lang="zh-CN" altLang="en-US" dirty="0" smtClean="0"/>
              <a:t>对应的物理块号为</a:t>
            </a:r>
            <a:r>
              <a:rPr lang="en-US" altLang="zh-CN" dirty="0" smtClean="0"/>
              <a:t>4</a:t>
            </a:r>
            <a:r>
              <a:rPr lang="zh-CN" altLang="en-US" dirty="0" smtClean="0"/>
              <a:t>。所以该逻辑地址对应的物理地址应该为</a:t>
            </a:r>
            <a:r>
              <a:rPr lang="en-US" altLang="zh-CN" dirty="0" smtClean="0"/>
              <a:t>4D16H</a:t>
            </a:r>
            <a:r>
              <a:rPr lang="zh-CN" altLang="en-US" dirty="0" smtClean="0"/>
              <a:t>。</a:t>
            </a:r>
            <a:endParaRPr lang="en-US" altLang="zh-CN" dirty="0" smtClean="0"/>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en-US" altLang="zh-CN" dirty="0" smtClean="0"/>
          </a:p>
          <a:p>
            <a:r>
              <a:rPr lang="zh-CN" altLang="en-US" dirty="0" smtClean="0"/>
              <a:t>函数依赖的公理系统</a:t>
            </a:r>
            <a:r>
              <a:rPr lang="en-US" altLang="zh-CN" dirty="0" smtClean="0"/>
              <a:t>(Armstrong</a:t>
            </a:r>
            <a:r>
              <a:rPr lang="zh-CN" altLang="en-US" dirty="0" smtClean="0"/>
              <a:t>）</a:t>
            </a:r>
            <a:endParaRPr lang="zh-CN" altLang="en-US" dirty="0" smtClean="0"/>
          </a:p>
          <a:p>
            <a:r>
              <a:rPr lang="zh-CN" altLang="en-US" dirty="0" smtClean="0"/>
              <a:t>设关系模式</a:t>
            </a:r>
            <a:r>
              <a:rPr lang="en-US" altLang="zh-CN" dirty="0" smtClean="0"/>
              <a:t>R&lt;U , F&gt; , U</a:t>
            </a:r>
            <a:r>
              <a:rPr lang="zh-CN" altLang="en-US" dirty="0" smtClean="0"/>
              <a:t>是关系模式</a:t>
            </a:r>
            <a:r>
              <a:rPr lang="en-US" altLang="zh-CN" dirty="0" smtClean="0"/>
              <a:t>R</a:t>
            </a:r>
            <a:r>
              <a:rPr lang="zh-CN" altLang="en-US" dirty="0" smtClean="0"/>
              <a:t>的属性全集，</a:t>
            </a:r>
            <a:r>
              <a:rPr lang="en-US" altLang="zh-CN" dirty="0" smtClean="0"/>
              <a:t>F</a:t>
            </a:r>
            <a:r>
              <a:rPr lang="zh-CN" altLang="en-US" dirty="0" smtClean="0"/>
              <a:t>是关系模式</a:t>
            </a:r>
            <a:r>
              <a:rPr lang="en-US" altLang="zh-CN" dirty="0" smtClean="0"/>
              <a:t>R</a:t>
            </a:r>
            <a:r>
              <a:rPr lang="zh-CN" altLang="en-US" dirty="0" smtClean="0"/>
              <a:t>的一个函数依赖集。对于</a:t>
            </a:r>
            <a:r>
              <a:rPr lang="en-US" altLang="zh-CN" dirty="0" smtClean="0"/>
              <a:t>R&lt;U</a:t>
            </a:r>
            <a:r>
              <a:rPr lang="zh-CN" altLang="en-US" dirty="0" smtClean="0"/>
              <a:t>，</a:t>
            </a:r>
            <a:r>
              <a:rPr lang="en-US" altLang="zh-CN" dirty="0" smtClean="0"/>
              <a:t>F&gt;</a:t>
            </a:r>
            <a:r>
              <a:rPr lang="zh-CN" altLang="en-US" dirty="0" smtClean="0"/>
              <a:t>来说有以下的：</a:t>
            </a:r>
            <a:endParaRPr lang="zh-CN" altLang="en-US" dirty="0" smtClean="0"/>
          </a:p>
          <a:p>
            <a:r>
              <a:rPr lang="zh-CN" altLang="en-US" dirty="0" smtClean="0"/>
              <a:t>自反律：若</a:t>
            </a:r>
            <a:r>
              <a:rPr lang="en-US" altLang="zh-CN" dirty="0" smtClean="0"/>
              <a:t>Y⊆X⊆U</a:t>
            </a:r>
            <a:r>
              <a:rPr lang="zh-CN" altLang="en-US" dirty="0" smtClean="0"/>
              <a:t>，则</a:t>
            </a:r>
            <a:r>
              <a:rPr lang="en-US" altLang="zh-CN" dirty="0" smtClean="0"/>
              <a:t>X→Y</a:t>
            </a:r>
            <a:r>
              <a:rPr lang="zh-CN" altLang="en-US" dirty="0" smtClean="0"/>
              <a:t>为</a:t>
            </a:r>
            <a:r>
              <a:rPr lang="en-US" altLang="zh-CN" dirty="0" smtClean="0"/>
              <a:t>F</a:t>
            </a:r>
            <a:r>
              <a:rPr lang="zh-CN" altLang="en-US" dirty="0" smtClean="0"/>
              <a:t>所逻辑蕴含</a:t>
            </a:r>
            <a:endParaRPr lang="zh-CN" altLang="en-US" dirty="0" smtClean="0"/>
          </a:p>
          <a:p>
            <a:r>
              <a:rPr lang="zh-CN" altLang="en-US" dirty="0" smtClean="0"/>
              <a:t>增广律：若</a:t>
            </a:r>
            <a:r>
              <a:rPr lang="en-US" altLang="zh-CN" dirty="0" smtClean="0"/>
              <a:t>X→Y</a:t>
            </a:r>
            <a:r>
              <a:rPr lang="zh-CN" altLang="en-US" dirty="0" smtClean="0"/>
              <a:t>为</a:t>
            </a:r>
            <a:r>
              <a:rPr lang="en-US" altLang="zh-CN" dirty="0" smtClean="0"/>
              <a:t>F</a:t>
            </a:r>
            <a:r>
              <a:rPr lang="zh-CN" altLang="en-US" dirty="0" smtClean="0"/>
              <a:t>所逻辑蕴含，且</a:t>
            </a:r>
            <a:r>
              <a:rPr lang="en-US" altLang="zh-CN" dirty="0" smtClean="0"/>
              <a:t>Z⊆U</a:t>
            </a:r>
            <a:r>
              <a:rPr lang="zh-CN" altLang="en-US" dirty="0" smtClean="0"/>
              <a:t>，则</a:t>
            </a:r>
            <a:r>
              <a:rPr lang="en-US" altLang="zh-CN" dirty="0" smtClean="0"/>
              <a:t>XZ→YZ</a:t>
            </a:r>
            <a:r>
              <a:rPr lang="zh-CN" altLang="en-US" dirty="0" smtClean="0"/>
              <a:t>为</a:t>
            </a:r>
            <a:r>
              <a:rPr lang="en-US" altLang="zh-CN" dirty="0" smtClean="0"/>
              <a:t>F</a:t>
            </a:r>
            <a:r>
              <a:rPr lang="zh-CN" altLang="en-US" dirty="0" smtClean="0"/>
              <a:t>所逻辑蕴含</a:t>
            </a:r>
            <a:endParaRPr lang="zh-CN" altLang="en-US" dirty="0" smtClean="0"/>
          </a:p>
          <a:p>
            <a:r>
              <a:rPr lang="zh-CN" altLang="en-US" dirty="0" smtClean="0"/>
              <a:t>传递律：若</a:t>
            </a:r>
            <a:r>
              <a:rPr lang="en-US" altLang="zh-CN" dirty="0" smtClean="0"/>
              <a:t>X→Y</a:t>
            </a:r>
            <a:r>
              <a:rPr lang="zh-CN" altLang="en-US" dirty="0" smtClean="0"/>
              <a:t>和</a:t>
            </a:r>
            <a:r>
              <a:rPr lang="en-US" altLang="zh-CN" dirty="0" smtClean="0"/>
              <a:t>Y→Z</a:t>
            </a:r>
            <a:r>
              <a:rPr lang="zh-CN" altLang="en-US" dirty="0" smtClean="0"/>
              <a:t>为</a:t>
            </a:r>
            <a:r>
              <a:rPr lang="en-US" altLang="zh-CN" dirty="0" smtClean="0"/>
              <a:t>F</a:t>
            </a:r>
            <a:r>
              <a:rPr lang="zh-CN" altLang="en-US" dirty="0" smtClean="0"/>
              <a:t>所逻辑蕴含，则</a:t>
            </a:r>
            <a:r>
              <a:rPr lang="en-US" altLang="zh-CN" dirty="0" smtClean="0"/>
              <a:t>X→Z</a:t>
            </a:r>
            <a:r>
              <a:rPr lang="zh-CN" altLang="en-US" dirty="0" smtClean="0"/>
              <a:t>为</a:t>
            </a:r>
            <a:r>
              <a:rPr lang="en-US" altLang="zh-CN" dirty="0" smtClean="0"/>
              <a:t>F</a:t>
            </a:r>
            <a:r>
              <a:rPr lang="zh-CN" altLang="en-US" dirty="0" smtClean="0"/>
              <a:t>所逻辑蕴含</a:t>
            </a:r>
            <a:endParaRPr lang="zh-CN" altLang="en-US" dirty="0" smtClean="0"/>
          </a:p>
          <a:p>
            <a:r>
              <a:rPr lang="zh-CN" altLang="en-US" dirty="0" smtClean="0"/>
              <a:t>合并规则：若</a:t>
            </a:r>
            <a:r>
              <a:rPr lang="en-US" altLang="zh-CN" dirty="0" smtClean="0"/>
              <a:t>X→Y</a:t>
            </a:r>
            <a:r>
              <a:rPr lang="zh-CN" altLang="en-US" dirty="0" smtClean="0"/>
              <a:t>，</a:t>
            </a:r>
            <a:r>
              <a:rPr lang="en-US" altLang="zh-CN" dirty="0" smtClean="0"/>
              <a:t>X→Z</a:t>
            </a:r>
            <a:r>
              <a:rPr lang="zh-CN" altLang="en-US" dirty="0" smtClean="0"/>
              <a:t>，则</a:t>
            </a:r>
            <a:r>
              <a:rPr lang="en-US" altLang="zh-CN" dirty="0" smtClean="0"/>
              <a:t>X→YZ</a:t>
            </a:r>
            <a:r>
              <a:rPr lang="zh-CN" altLang="en-US" dirty="0" smtClean="0"/>
              <a:t>为</a:t>
            </a:r>
            <a:r>
              <a:rPr lang="en-US" altLang="zh-CN" dirty="0" smtClean="0"/>
              <a:t>F</a:t>
            </a:r>
            <a:r>
              <a:rPr lang="zh-CN" altLang="en-US" dirty="0" smtClean="0"/>
              <a:t>所蕴涵</a:t>
            </a:r>
            <a:endParaRPr lang="zh-CN" altLang="en-US" dirty="0" smtClean="0"/>
          </a:p>
          <a:p>
            <a:r>
              <a:rPr lang="zh-CN" altLang="en-US" dirty="0" smtClean="0"/>
              <a:t>伪传递率：若</a:t>
            </a:r>
            <a:r>
              <a:rPr lang="en-US" altLang="zh-CN" dirty="0" smtClean="0"/>
              <a:t>X→Y</a:t>
            </a:r>
            <a:r>
              <a:rPr lang="zh-CN" altLang="en-US" dirty="0" smtClean="0"/>
              <a:t>，</a:t>
            </a:r>
            <a:r>
              <a:rPr lang="en-US" altLang="zh-CN" dirty="0" smtClean="0"/>
              <a:t>WY→Z</a:t>
            </a:r>
            <a:r>
              <a:rPr lang="zh-CN" altLang="en-US" dirty="0" smtClean="0"/>
              <a:t>，则</a:t>
            </a:r>
            <a:r>
              <a:rPr lang="en-US" altLang="zh-CN" dirty="0" smtClean="0"/>
              <a:t>XW→Z</a:t>
            </a:r>
            <a:r>
              <a:rPr lang="zh-CN" altLang="en-US" dirty="0" smtClean="0"/>
              <a:t>为</a:t>
            </a:r>
            <a:r>
              <a:rPr lang="en-US" altLang="zh-CN" dirty="0" smtClean="0"/>
              <a:t>F</a:t>
            </a:r>
            <a:r>
              <a:rPr lang="zh-CN" altLang="en-US" dirty="0" smtClean="0"/>
              <a:t>所蕴涵</a:t>
            </a:r>
            <a:endParaRPr lang="zh-CN" altLang="en-US" dirty="0" smtClean="0"/>
          </a:p>
          <a:p>
            <a:r>
              <a:rPr lang="zh-CN" altLang="en-US" dirty="0" smtClean="0"/>
              <a:t>分解规则：若</a:t>
            </a:r>
            <a:r>
              <a:rPr lang="en-US" altLang="zh-CN" dirty="0" smtClean="0"/>
              <a:t>X→Y</a:t>
            </a:r>
            <a:r>
              <a:rPr lang="zh-CN" altLang="en-US" dirty="0" smtClean="0"/>
              <a:t>， </a:t>
            </a:r>
            <a:r>
              <a:rPr lang="en-US" altLang="zh-CN" dirty="0" smtClean="0"/>
              <a:t>Z⊆Y </a:t>
            </a:r>
            <a:r>
              <a:rPr lang="zh-CN" altLang="en-US" dirty="0" smtClean="0"/>
              <a:t>， 则</a:t>
            </a:r>
            <a:r>
              <a:rPr lang="en-US" altLang="zh-CN" dirty="0" smtClean="0"/>
              <a:t>X→Z</a:t>
            </a:r>
            <a:r>
              <a:rPr lang="zh-CN" altLang="en-US" dirty="0" smtClean="0"/>
              <a:t>为</a:t>
            </a:r>
            <a:r>
              <a:rPr lang="en-US" altLang="zh-CN" dirty="0" smtClean="0"/>
              <a:t>F</a:t>
            </a:r>
            <a:r>
              <a:rPr lang="zh-CN" altLang="en-US" dirty="0" smtClean="0"/>
              <a:t>所蕴涵</a:t>
            </a:r>
            <a:endParaRPr lang="en-US" altLang="zh-CN" dirty="0" smtClean="0"/>
          </a:p>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D,C</a:t>
            </a:r>
            <a:endParaRPr lang="en-US" altLang="zh-CN" dirty="0" smtClean="0"/>
          </a:p>
          <a:p>
            <a:r>
              <a:rPr lang="zh-CN" altLang="en-US" sz="1200" b="0" i="0" u="none" kern="1200" baseline="0" dirty="0" smtClean="0">
                <a:solidFill>
                  <a:schemeClr val="tx1"/>
                </a:solidFill>
                <a:effectLst/>
                <a:latin typeface="+mn-lt"/>
                <a:ea typeface="+mn-ea"/>
                <a:cs typeface="+mn-cs"/>
              </a:rPr>
              <a:t>并发事务如果对数据读写时不加以控制，会破坏事务的隔离性和一致性。控制的手段就是加锁，在事务执行时限制其他事务对数据的读取。在并发控制中引入两种锁：排它锁 </a:t>
            </a:r>
            <a:r>
              <a:rPr lang="en-US" altLang="zh-CN" sz="1200" b="0" i="0" u="none" kern="1200" baseline="0" dirty="0" smtClean="0">
                <a:solidFill>
                  <a:schemeClr val="tx1"/>
                </a:solidFill>
                <a:effectLst/>
                <a:latin typeface="+mn-lt"/>
                <a:ea typeface="+mn-ea"/>
                <a:cs typeface="+mn-cs"/>
              </a:rPr>
              <a:t>(Exclusive Locks</a:t>
            </a:r>
            <a:r>
              <a:rPr lang="zh-CN" altLang="en-US" sz="1200" b="0" i="0" u="none" kern="1200" baseline="0" dirty="0" smtClean="0">
                <a:solidFill>
                  <a:schemeClr val="tx1"/>
                </a:solidFill>
                <a:effectLst/>
                <a:latin typeface="+mn-lt"/>
                <a:ea typeface="+mn-ea"/>
                <a:cs typeface="+mn-cs"/>
              </a:rPr>
              <a:t>，简称</a:t>
            </a:r>
            <a:r>
              <a:rPr lang="en-US" altLang="zh-CN" sz="1200" b="0" i="0" u="none" kern="1200" baseline="0" dirty="0" smtClean="0">
                <a:solidFill>
                  <a:schemeClr val="tx1"/>
                </a:solidFill>
                <a:effectLst/>
                <a:latin typeface="+mn-lt"/>
                <a:ea typeface="+mn-ea"/>
                <a:cs typeface="+mn-cs"/>
              </a:rPr>
              <a:t>X </a:t>
            </a:r>
            <a:r>
              <a:rPr lang="zh-CN" altLang="en-US" sz="1200" b="0" i="0" u="none" kern="1200" baseline="0" dirty="0" smtClean="0">
                <a:solidFill>
                  <a:schemeClr val="tx1"/>
                </a:solidFill>
                <a:effectLst/>
                <a:latin typeface="+mn-lt"/>
                <a:ea typeface="+mn-ea"/>
                <a:cs typeface="+mn-cs"/>
              </a:rPr>
              <a:t>锁</a:t>
            </a:r>
            <a:r>
              <a:rPr lang="en-US" altLang="zh-CN" sz="1200" b="0" i="0" u="none" kern="1200" baseline="0" dirty="0" smtClean="0">
                <a:solidFill>
                  <a:schemeClr val="tx1"/>
                </a:solidFill>
                <a:effectLst/>
                <a:latin typeface="+mn-lt"/>
                <a:ea typeface="+mn-ea"/>
                <a:cs typeface="+mn-cs"/>
              </a:rPr>
              <a:t>)</a:t>
            </a:r>
            <a:r>
              <a:rPr lang="zh-CN" altLang="en-US" sz="1200" b="0" i="0" u="none" kern="1200" baseline="0" dirty="0" smtClean="0">
                <a:solidFill>
                  <a:schemeClr val="tx1"/>
                </a:solidFill>
                <a:effectLst/>
                <a:latin typeface="+mn-lt"/>
                <a:ea typeface="+mn-ea"/>
                <a:cs typeface="+mn-cs"/>
              </a:rPr>
              <a:t>和共享锁</a:t>
            </a:r>
            <a:r>
              <a:rPr lang="en-US" altLang="zh-CN" sz="1200" b="0" i="0" u="none" kern="1200" baseline="0" dirty="0" smtClean="0">
                <a:solidFill>
                  <a:schemeClr val="tx1"/>
                </a:solidFill>
                <a:effectLst/>
                <a:latin typeface="+mn-lt"/>
                <a:ea typeface="+mn-ea"/>
                <a:cs typeface="+mn-cs"/>
              </a:rPr>
              <a:t>( Share Locks</a:t>
            </a:r>
            <a:r>
              <a:rPr lang="zh-CN" altLang="en-US" sz="1200" b="0" i="0" u="none" kern="1200" baseline="0" dirty="0" smtClean="0">
                <a:solidFill>
                  <a:schemeClr val="tx1"/>
                </a:solidFill>
                <a:effectLst/>
                <a:latin typeface="+mn-lt"/>
                <a:ea typeface="+mn-ea"/>
                <a:cs typeface="+mn-cs"/>
              </a:rPr>
              <a:t>，简称</a:t>
            </a:r>
            <a:r>
              <a:rPr lang="en-US" altLang="zh-CN" sz="1200" b="0" i="0" u="none" kern="1200" baseline="0" dirty="0" smtClean="0">
                <a:solidFill>
                  <a:schemeClr val="tx1"/>
                </a:solidFill>
                <a:effectLst/>
                <a:latin typeface="+mn-lt"/>
                <a:ea typeface="+mn-ea"/>
                <a:cs typeface="+mn-cs"/>
              </a:rPr>
              <a:t>S </a:t>
            </a:r>
            <a:r>
              <a:rPr lang="zh-CN" altLang="en-US" sz="1200" b="0" i="0" u="none" kern="1200" baseline="0" dirty="0" smtClean="0">
                <a:solidFill>
                  <a:schemeClr val="tx1"/>
                </a:solidFill>
                <a:effectLst/>
                <a:latin typeface="+mn-lt"/>
                <a:ea typeface="+mn-ea"/>
                <a:cs typeface="+mn-cs"/>
              </a:rPr>
              <a:t>锁</a:t>
            </a:r>
            <a:r>
              <a:rPr lang="en-US" altLang="zh-CN" sz="1200" b="0" i="0" u="none" kern="1200" baseline="0" dirty="0" smtClean="0">
                <a:solidFill>
                  <a:schemeClr val="tx1"/>
                </a:solidFill>
                <a:effectLst/>
                <a:latin typeface="+mn-lt"/>
                <a:ea typeface="+mn-ea"/>
                <a:cs typeface="+mn-cs"/>
              </a:rPr>
              <a:t>)</a:t>
            </a:r>
            <a:r>
              <a:rPr lang="zh-CN" altLang="en-US" sz="1200" b="0" i="0" u="none" kern="1200" baseline="0" dirty="0" smtClean="0">
                <a:solidFill>
                  <a:schemeClr val="tx1"/>
                </a:solidFill>
                <a:effectLst/>
                <a:latin typeface="+mn-lt"/>
                <a:ea typeface="+mn-ea"/>
                <a:cs typeface="+mn-cs"/>
              </a:rPr>
              <a:t>。</a:t>
            </a:r>
            <a:br>
              <a:rPr lang="zh-CN" altLang="en-US" dirty="0" smtClean="0"/>
            </a:br>
            <a:r>
              <a:rPr lang="zh-CN" altLang="en-US" sz="1200" b="0" i="0" u="none" kern="1200" baseline="0" dirty="0" smtClean="0">
                <a:solidFill>
                  <a:schemeClr val="tx1"/>
                </a:solidFill>
                <a:effectLst/>
                <a:latin typeface="+mn-lt"/>
                <a:ea typeface="+mn-ea"/>
                <a:cs typeface="+mn-cs"/>
              </a:rPr>
              <a:t>排它锁又称为写锁，用于对数据进行写操作时进行锁定。如果事务 </a:t>
            </a:r>
            <a:r>
              <a:rPr lang="en-US" altLang="zh-CN" sz="1200" b="0" i="0" u="none" kern="1200" baseline="0" dirty="0" smtClean="0">
                <a:solidFill>
                  <a:schemeClr val="tx1"/>
                </a:solidFill>
                <a:effectLst/>
                <a:latin typeface="+mn-lt"/>
                <a:ea typeface="+mn-ea"/>
                <a:cs typeface="+mn-cs"/>
              </a:rPr>
              <a:t>T </a:t>
            </a:r>
            <a:r>
              <a:rPr lang="zh-CN" altLang="en-US" sz="1200" b="0" i="0" u="none" kern="1200" baseline="0" dirty="0" smtClean="0">
                <a:solidFill>
                  <a:schemeClr val="tx1"/>
                </a:solidFill>
                <a:effectLst/>
                <a:latin typeface="+mn-lt"/>
                <a:ea typeface="+mn-ea"/>
                <a:cs typeface="+mn-cs"/>
              </a:rPr>
              <a:t>对数据 </a:t>
            </a:r>
            <a:r>
              <a:rPr lang="en-US" altLang="zh-CN" sz="1200" b="0" i="0" u="none" kern="1200" baseline="0" dirty="0" smtClean="0">
                <a:solidFill>
                  <a:schemeClr val="tx1"/>
                </a:solidFill>
                <a:effectLst/>
                <a:latin typeface="+mn-lt"/>
                <a:ea typeface="+mn-ea"/>
                <a:cs typeface="+mn-cs"/>
              </a:rPr>
              <a:t>A </a:t>
            </a:r>
            <a:r>
              <a:rPr lang="zh-CN" altLang="en-US" sz="1200" b="0" i="0" u="none" kern="1200" baseline="0" dirty="0" smtClean="0">
                <a:solidFill>
                  <a:schemeClr val="tx1"/>
                </a:solidFill>
                <a:effectLst/>
                <a:latin typeface="+mn-lt"/>
                <a:ea typeface="+mn-ea"/>
                <a:cs typeface="+mn-cs"/>
              </a:rPr>
              <a:t>加上</a:t>
            </a:r>
            <a:r>
              <a:rPr lang="en-US" altLang="zh-CN" sz="1200" b="0" i="0" u="none" kern="1200" baseline="0" dirty="0" smtClean="0">
                <a:solidFill>
                  <a:schemeClr val="tx1"/>
                </a:solidFill>
                <a:effectLst/>
                <a:latin typeface="+mn-lt"/>
                <a:ea typeface="+mn-ea"/>
                <a:cs typeface="+mn-cs"/>
              </a:rPr>
              <a:t>X </a:t>
            </a:r>
            <a:r>
              <a:rPr lang="zh-CN" altLang="en-US" sz="1200" b="0" i="0" u="none" kern="1200" baseline="0" dirty="0" smtClean="0">
                <a:solidFill>
                  <a:schemeClr val="tx1"/>
                </a:solidFill>
                <a:effectLst/>
                <a:latin typeface="+mn-lt"/>
                <a:ea typeface="+mn-ea"/>
                <a:cs typeface="+mn-cs"/>
              </a:rPr>
              <a:t>锁后，就只允许事务 </a:t>
            </a:r>
            <a:r>
              <a:rPr lang="en-US" altLang="zh-CN" sz="1200" b="0" i="0" u="none" kern="1200" baseline="0" dirty="0" smtClean="0">
                <a:solidFill>
                  <a:schemeClr val="tx1"/>
                </a:solidFill>
                <a:effectLst/>
                <a:latin typeface="+mn-lt"/>
                <a:ea typeface="+mn-ea"/>
                <a:cs typeface="+mn-cs"/>
              </a:rPr>
              <a:t>T </a:t>
            </a:r>
            <a:r>
              <a:rPr lang="zh-CN" altLang="en-US" sz="1200" b="0" i="0" u="none" kern="1200" baseline="0" dirty="0" smtClean="0">
                <a:solidFill>
                  <a:schemeClr val="tx1"/>
                </a:solidFill>
                <a:effectLst/>
                <a:latin typeface="+mn-lt"/>
                <a:ea typeface="+mn-ea"/>
                <a:cs typeface="+mn-cs"/>
              </a:rPr>
              <a:t>读取和修改数据 </a:t>
            </a:r>
            <a:r>
              <a:rPr lang="en-US" altLang="zh-CN" sz="1200" b="0" i="0" u="none" kern="1200" baseline="0" dirty="0" smtClean="0">
                <a:solidFill>
                  <a:schemeClr val="tx1"/>
                </a:solidFill>
                <a:effectLst/>
                <a:latin typeface="+mn-lt"/>
                <a:ea typeface="+mn-ea"/>
                <a:cs typeface="+mn-cs"/>
              </a:rPr>
              <a:t>A </a:t>
            </a:r>
            <a:r>
              <a:rPr lang="zh-CN" altLang="en-US" sz="1200" b="0" i="0" u="none" kern="1200" baseline="0" dirty="0" smtClean="0">
                <a:solidFill>
                  <a:schemeClr val="tx1"/>
                </a:solidFill>
                <a:effectLst/>
                <a:latin typeface="+mn-lt"/>
                <a:ea typeface="+mn-ea"/>
                <a:cs typeface="+mn-cs"/>
              </a:rPr>
              <a:t>，其他事务对数据</a:t>
            </a:r>
            <a:r>
              <a:rPr lang="en-US" altLang="zh-CN" sz="1200" b="0" i="0" u="none" kern="1200" baseline="0" dirty="0" smtClean="0">
                <a:solidFill>
                  <a:schemeClr val="tx1"/>
                </a:solidFill>
                <a:effectLst/>
                <a:latin typeface="+mn-lt"/>
                <a:ea typeface="+mn-ea"/>
                <a:cs typeface="+mn-cs"/>
              </a:rPr>
              <a:t>A </a:t>
            </a:r>
            <a:r>
              <a:rPr lang="zh-CN" altLang="en-US" sz="1200" b="0" i="0" u="none" kern="1200" baseline="0" dirty="0" smtClean="0">
                <a:solidFill>
                  <a:schemeClr val="tx1"/>
                </a:solidFill>
                <a:effectLst/>
                <a:latin typeface="+mn-lt"/>
                <a:ea typeface="+mn-ea"/>
                <a:cs typeface="+mn-cs"/>
              </a:rPr>
              <a:t>不能再加任何锁，从而 也不能读取和修改数据 </a:t>
            </a:r>
            <a:r>
              <a:rPr lang="en-US" altLang="zh-CN" sz="1200" b="0" i="0" u="none" kern="1200" baseline="0" dirty="0" smtClean="0">
                <a:solidFill>
                  <a:schemeClr val="tx1"/>
                </a:solidFill>
                <a:effectLst/>
                <a:latin typeface="+mn-lt"/>
                <a:ea typeface="+mn-ea"/>
                <a:cs typeface="+mn-cs"/>
              </a:rPr>
              <a:t>A </a:t>
            </a:r>
            <a:r>
              <a:rPr lang="zh-CN" altLang="en-US" sz="1200" b="0" i="0" u="none" kern="1200" baseline="0" dirty="0" smtClean="0">
                <a:solidFill>
                  <a:schemeClr val="tx1"/>
                </a:solidFill>
                <a:effectLst/>
                <a:latin typeface="+mn-lt"/>
                <a:ea typeface="+mn-ea"/>
                <a:cs typeface="+mn-cs"/>
              </a:rPr>
              <a:t>，直到事务</a:t>
            </a:r>
            <a:r>
              <a:rPr lang="en-US" altLang="zh-CN" sz="1200" b="0" i="0" u="none" kern="1200" baseline="0" dirty="0" smtClean="0">
                <a:solidFill>
                  <a:schemeClr val="tx1"/>
                </a:solidFill>
                <a:effectLst/>
                <a:latin typeface="+mn-lt"/>
                <a:ea typeface="+mn-ea"/>
                <a:cs typeface="+mn-cs"/>
              </a:rPr>
              <a:t>T </a:t>
            </a:r>
            <a:r>
              <a:rPr lang="zh-CN" altLang="en-US" sz="1200" b="0" i="0" u="none" kern="1200" baseline="0" dirty="0" smtClean="0">
                <a:solidFill>
                  <a:schemeClr val="tx1"/>
                </a:solidFill>
                <a:effectLst/>
                <a:latin typeface="+mn-lt"/>
                <a:ea typeface="+mn-ea"/>
                <a:cs typeface="+mn-cs"/>
              </a:rPr>
              <a:t>释放 </a:t>
            </a:r>
            <a:r>
              <a:rPr lang="en-US" altLang="zh-CN" sz="1200" b="0" i="0" u="none" kern="1200" baseline="0" dirty="0" smtClean="0">
                <a:solidFill>
                  <a:schemeClr val="tx1"/>
                </a:solidFill>
                <a:effectLst/>
                <a:latin typeface="+mn-lt"/>
                <a:ea typeface="+mn-ea"/>
                <a:cs typeface="+mn-cs"/>
              </a:rPr>
              <a:t>A </a:t>
            </a:r>
            <a:r>
              <a:rPr lang="zh-CN" altLang="en-US" sz="1200" b="0" i="0" u="none" kern="1200" baseline="0" dirty="0" smtClean="0">
                <a:solidFill>
                  <a:schemeClr val="tx1"/>
                </a:solidFill>
                <a:effectLst/>
                <a:latin typeface="+mn-lt"/>
                <a:ea typeface="+mn-ea"/>
                <a:cs typeface="+mn-cs"/>
              </a:rPr>
              <a:t>上的锁。</a:t>
            </a:r>
            <a:br>
              <a:rPr lang="zh-CN" altLang="en-US" dirty="0" smtClean="0"/>
            </a:br>
            <a:r>
              <a:rPr lang="zh-CN" altLang="en-US" sz="1200" b="0" i="0" u="none" kern="1200" baseline="0" dirty="0" smtClean="0">
                <a:solidFill>
                  <a:schemeClr val="tx1"/>
                </a:solidFill>
                <a:effectLst/>
                <a:latin typeface="+mn-lt"/>
                <a:ea typeface="+mn-ea"/>
                <a:cs typeface="+mn-cs"/>
              </a:rPr>
              <a:t>共享锁又称为读锁，用于对数据进行读操作时进行锁定。如果事务  </a:t>
            </a:r>
            <a:r>
              <a:rPr lang="en-US" altLang="zh-CN" sz="1200" b="0" i="0" u="none" kern="1200" baseline="0" dirty="0" smtClean="0">
                <a:solidFill>
                  <a:schemeClr val="tx1"/>
                </a:solidFill>
                <a:effectLst/>
                <a:latin typeface="+mn-lt"/>
                <a:ea typeface="+mn-ea"/>
                <a:cs typeface="+mn-cs"/>
              </a:rPr>
              <a:t>T </a:t>
            </a:r>
            <a:r>
              <a:rPr lang="zh-CN" altLang="en-US" sz="1200" b="0" i="0" u="none" kern="1200" baseline="0" dirty="0" smtClean="0">
                <a:solidFill>
                  <a:schemeClr val="tx1"/>
                </a:solidFill>
                <a:effectLst/>
                <a:latin typeface="+mn-lt"/>
                <a:ea typeface="+mn-ea"/>
                <a:cs typeface="+mn-cs"/>
              </a:rPr>
              <a:t>对数据 </a:t>
            </a:r>
            <a:r>
              <a:rPr lang="en-US" altLang="zh-CN" sz="1200" b="0" i="0" u="none" kern="1200" baseline="0" dirty="0" smtClean="0">
                <a:solidFill>
                  <a:schemeClr val="tx1"/>
                </a:solidFill>
                <a:effectLst/>
                <a:latin typeface="+mn-lt"/>
                <a:ea typeface="+mn-ea"/>
                <a:cs typeface="+mn-cs"/>
              </a:rPr>
              <a:t>A </a:t>
            </a:r>
            <a:r>
              <a:rPr lang="zh-CN" altLang="en-US" sz="1200" b="0" i="0" u="none" kern="1200" baseline="0" dirty="0" smtClean="0">
                <a:solidFill>
                  <a:schemeClr val="tx1"/>
                </a:solidFill>
                <a:effectLst/>
                <a:latin typeface="+mn-lt"/>
                <a:ea typeface="+mn-ea"/>
                <a:cs typeface="+mn-cs"/>
              </a:rPr>
              <a:t>加上 了 </a:t>
            </a:r>
            <a:r>
              <a:rPr lang="en-US" altLang="zh-CN" sz="1200" b="0" i="0" u="none" kern="1200" baseline="0" dirty="0" smtClean="0">
                <a:solidFill>
                  <a:schemeClr val="tx1"/>
                </a:solidFill>
                <a:effectLst/>
                <a:latin typeface="+mn-lt"/>
                <a:ea typeface="+mn-ea"/>
                <a:cs typeface="+mn-cs"/>
              </a:rPr>
              <a:t>S </a:t>
            </a:r>
            <a:r>
              <a:rPr lang="zh-CN" altLang="en-US" sz="1200" b="0" i="0" u="none" kern="1200" baseline="0" dirty="0" smtClean="0">
                <a:solidFill>
                  <a:schemeClr val="tx1"/>
                </a:solidFill>
                <a:effectLst/>
                <a:latin typeface="+mn-lt"/>
                <a:ea typeface="+mn-ea"/>
                <a:cs typeface="+mn-cs"/>
              </a:rPr>
              <a:t>锁后，事务 </a:t>
            </a:r>
            <a:r>
              <a:rPr lang="en-US" altLang="zh-CN" sz="1200" b="0" i="0" u="none" kern="1200" baseline="0" dirty="0" smtClean="0">
                <a:solidFill>
                  <a:schemeClr val="tx1"/>
                </a:solidFill>
                <a:effectLst/>
                <a:latin typeface="+mn-lt"/>
                <a:ea typeface="+mn-ea"/>
                <a:cs typeface="+mn-cs"/>
              </a:rPr>
              <a:t>T </a:t>
            </a:r>
            <a:r>
              <a:rPr lang="zh-CN" altLang="en-US" sz="1200" b="0" i="0" u="none" kern="1200" baseline="0" dirty="0" smtClean="0">
                <a:solidFill>
                  <a:schemeClr val="tx1"/>
                </a:solidFill>
                <a:effectLst/>
                <a:latin typeface="+mn-lt"/>
                <a:ea typeface="+mn-ea"/>
                <a:cs typeface="+mn-cs"/>
              </a:rPr>
              <a:t>就只能读数据 </a:t>
            </a:r>
            <a:r>
              <a:rPr lang="en-US" altLang="zh-CN" sz="1200" b="0" i="0" u="none" kern="1200" baseline="0" dirty="0" smtClean="0">
                <a:solidFill>
                  <a:schemeClr val="tx1"/>
                </a:solidFill>
                <a:effectLst/>
                <a:latin typeface="+mn-lt"/>
                <a:ea typeface="+mn-ea"/>
                <a:cs typeface="+mn-cs"/>
              </a:rPr>
              <a:t>A </a:t>
            </a:r>
            <a:r>
              <a:rPr lang="zh-CN" altLang="en-US" sz="1200" b="0" i="0" u="none" kern="1200" baseline="0" dirty="0" smtClean="0">
                <a:solidFill>
                  <a:schemeClr val="tx1"/>
                </a:solidFill>
                <a:effectLst/>
                <a:latin typeface="+mn-lt"/>
                <a:ea typeface="+mn-ea"/>
                <a:cs typeface="+mn-cs"/>
              </a:rPr>
              <a:t>但不可以修改，其他事务可以再对数据 </a:t>
            </a:r>
            <a:r>
              <a:rPr lang="en-US" altLang="zh-CN" sz="1200" b="0" i="0" u="none" kern="1200" baseline="0" dirty="0" smtClean="0">
                <a:solidFill>
                  <a:schemeClr val="tx1"/>
                </a:solidFill>
                <a:effectLst/>
                <a:latin typeface="+mn-lt"/>
                <a:ea typeface="+mn-ea"/>
                <a:cs typeface="+mn-cs"/>
              </a:rPr>
              <a:t>A </a:t>
            </a:r>
            <a:r>
              <a:rPr lang="zh-CN" altLang="en-US" sz="1200" b="0" i="0" u="none" kern="1200" baseline="0" dirty="0" smtClean="0">
                <a:solidFill>
                  <a:schemeClr val="tx1"/>
                </a:solidFill>
                <a:effectLst/>
                <a:latin typeface="+mn-lt"/>
                <a:ea typeface="+mn-ea"/>
                <a:cs typeface="+mn-cs"/>
              </a:rPr>
              <a:t>加 </a:t>
            </a:r>
            <a:r>
              <a:rPr lang="en-US" altLang="zh-CN" sz="1200" b="0" i="0" u="none" kern="1200" baseline="0" dirty="0" smtClean="0">
                <a:solidFill>
                  <a:schemeClr val="tx1"/>
                </a:solidFill>
                <a:effectLst/>
                <a:latin typeface="+mn-lt"/>
                <a:ea typeface="+mn-ea"/>
                <a:cs typeface="+mn-cs"/>
              </a:rPr>
              <a:t>S </a:t>
            </a:r>
            <a:r>
              <a:rPr lang="zh-CN" altLang="en-US" sz="1200" b="0" i="0" u="none" kern="1200" baseline="0" dirty="0" smtClean="0">
                <a:solidFill>
                  <a:schemeClr val="tx1"/>
                </a:solidFill>
                <a:effectLst/>
                <a:latin typeface="+mn-lt"/>
                <a:ea typeface="+mn-ea"/>
                <a:cs typeface="+mn-cs"/>
              </a:rPr>
              <a:t>锁来读取，只要数据 </a:t>
            </a:r>
            <a:r>
              <a:rPr lang="en-US" altLang="zh-CN" sz="1200" b="0" i="0" u="none" kern="1200" baseline="0" dirty="0" smtClean="0">
                <a:solidFill>
                  <a:schemeClr val="tx1"/>
                </a:solidFill>
                <a:effectLst/>
                <a:latin typeface="+mn-lt"/>
                <a:ea typeface="+mn-ea"/>
                <a:cs typeface="+mn-cs"/>
              </a:rPr>
              <a:t>A </a:t>
            </a:r>
            <a:r>
              <a:rPr lang="zh-CN" altLang="en-US" sz="1200" b="0" i="0" u="none" kern="1200" baseline="0" dirty="0" smtClean="0">
                <a:solidFill>
                  <a:schemeClr val="tx1"/>
                </a:solidFill>
                <a:effectLst/>
                <a:latin typeface="+mn-lt"/>
                <a:ea typeface="+mn-ea"/>
                <a:cs typeface="+mn-cs"/>
              </a:rPr>
              <a:t>上有 </a:t>
            </a:r>
            <a:r>
              <a:rPr lang="en-US" altLang="zh-CN" sz="1200" b="0" i="0" u="none" kern="1200" baseline="0" dirty="0" smtClean="0">
                <a:solidFill>
                  <a:schemeClr val="tx1"/>
                </a:solidFill>
                <a:effectLst/>
                <a:latin typeface="+mn-lt"/>
                <a:ea typeface="+mn-ea"/>
                <a:cs typeface="+mn-cs"/>
              </a:rPr>
              <a:t>S </a:t>
            </a:r>
            <a:r>
              <a:rPr lang="zh-CN" altLang="en-US" sz="1200" b="0" i="0" u="none" kern="1200" baseline="0" dirty="0" smtClean="0">
                <a:solidFill>
                  <a:schemeClr val="tx1"/>
                </a:solidFill>
                <a:effectLst/>
                <a:latin typeface="+mn-lt"/>
                <a:ea typeface="+mn-ea"/>
                <a:cs typeface="+mn-cs"/>
              </a:rPr>
              <a:t>锁，任何事务都只能再对其加 </a:t>
            </a:r>
            <a:r>
              <a:rPr lang="en-US" altLang="zh-CN" sz="1200" b="0" i="0" u="none" kern="1200" baseline="0" dirty="0" smtClean="0">
                <a:solidFill>
                  <a:schemeClr val="tx1"/>
                </a:solidFill>
                <a:effectLst/>
                <a:latin typeface="+mn-lt"/>
                <a:ea typeface="+mn-ea"/>
                <a:cs typeface="+mn-cs"/>
              </a:rPr>
              <a:t>S </a:t>
            </a:r>
            <a:r>
              <a:rPr lang="zh-CN" altLang="en-US" sz="1200" b="0" i="0" u="none" kern="1200" baseline="0" dirty="0" smtClean="0">
                <a:solidFill>
                  <a:schemeClr val="tx1"/>
                </a:solidFill>
                <a:effectLst/>
                <a:latin typeface="+mn-lt"/>
                <a:ea typeface="+mn-ea"/>
                <a:cs typeface="+mn-cs"/>
              </a:rPr>
              <a:t>锁读取而不能加 </a:t>
            </a:r>
            <a:r>
              <a:rPr lang="en-US" altLang="zh-CN" sz="1200" b="0" i="0" u="none" kern="1200" baseline="0" dirty="0" smtClean="0">
                <a:solidFill>
                  <a:schemeClr val="tx1"/>
                </a:solidFill>
                <a:effectLst/>
                <a:latin typeface="+mn-lt"/>
                <a:ea typeface="+mn-ea"/>
                <a:cs typeface="+mn-cs"/>
              </a:rPr>
              <a:t>X </a:t>
            </a:r>
            <a:r>
              <a:rPr lang="zh-CN" altLang="en-US" sz="1200" b="0" i="0" u="none" kern="1200" baseline="0" dirty="0" smtClean="0">
                <a:solidFill>
                  <a:schemeClr val="tx1"/>
                </a:solidFill>
                <a:effectLst/>
                <a:latin typeface="+mn-lt"/>
                <a:ea typeface="+mn-ea"/>
                <a:cs typeface="+mn-cs"/>
              </a:rPr>
              <a:t>锁修改</a:t>
            </a:r>
            <a:endParaRPr lang="en-US" altLang="zh-CN" dirty="0" smtClean="0"/>
          </a:p>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B,D,C</a:t>
            </a:r>
            <a:endParaRPr lang="en-US" altLang="zh-CN" dirty="0" smtClean="0"/>
          </a:p>
          <a:p>
            <a:r>
              <a:rPr lang="en-US" altLang="zh-CN" sz="1200" b="0" i="0" u="none" kern="1200" baseline="0" dirty="0" smtClean="0">
                <a:solidFill>
                  <a:schemeClr val="tx1"/>
                </a:solidFill>
                <a:effectLst/>
                <a:latin typeface="+mn-lt"/>
                <a:ea typeface="+mn-ea"/>
                <a:cs typeface="+mn-cs"/>
              </a:rPr>
              <a:t>SELECT</a:t>
            </a:r>
            <a:r>
              <a:rPr lang="zh-CN" altLang="en-US" sz="1200" b="0" i="0" u="none" kern="1200" baseline="0" dirty="0" smtClean="0">
                <a:solidFill>
                  <a:schemeClr val="tx1"/>
                </a:solidFill>
                <a:effectLst/>
                <a:latin typeface="+mn-lt"/>
                <a:ea typeface="+mn-ea"/>
                <a:cs typeface="+mn-cs"/>
              </a:rPr>
              <a:t>语句的基本语法结构：</a:t>
            </a:r>
            <a:br>
              <a:rPr lang="zh-CN" altLang="en-US" dirty="0" smtClean="0"/>
            </a:br>
            <a:r>
              <a:rPr lang="en-US" altLang="zh-CN" sz="1200" b="0" i="0" u="none" kern="1200" baseline="0" dirty="0" smtClean="0">
                <a:solidFill>
                  <a:schemeClr val="tx1"/>
                </a:solidFill>
                <a:effectLst/>
                <a:latin typeface="+mn-lt"/>
                <a:ea typeface="+mn-ea"/>
                <a:cs typeface="+mn-cs"/>
              </a:rPr>
              <a:t>SELECT [ ALL| DISTINCT ]  &lt;</a:t>
            </a:r>
            <a:r>
              <a:rPr lang="zh-CN" altLang="en-US" sz="1200" b="0" i="0" u="none" kern="1200" baseline="0" dirty="0" smtClean="0">
                <a:solidFill>
                  <a:schemeClr val="tx1"/>
                </a:solidFill>
                <a:effectLst/>
                <a:latin typeface="+mn-lt"/>
                <a:ea typeface="+mn-ea"/>
                <a:cs typeface="+mn-cs"/>
              </a:rPr>
              <a:t>列名</a:t>
            </a:r>
            <a:r>
              <a:rPr lang="en-US" altLang="zh-CN" sz="1200" b="0" i="0" u="none" kern="1200" baseline="0" dirty="0" smtClean="0">
                <a:solidFill>
                  <a:schemeClr val="tx1"/>
                </a:solidFill>
                <a:effectLst/>
                <a:latin typeface="+mn-lt"/>
                <a:ea typeface="+mn-ea"/>
                <a:cs typeface="+mn-cs"/>
              </a:rPr>
              <a:t>&gt;[</a:t>
            </a:r>
            <a:r>
              <a:rPr lang="zh-CN" altLang="en-US" sz="1200" b="0" i="0" u="none" kern="1200" baseline="0" dirty="0" smtClean="0">
                <a:solidFill>
                  <a:schemeClr val="tx1"/>
                </a:solidFill>
                <a:effectLst/>
                <a:latin typeface="+mn-lt"/>
                <a:ea typeface="+mn-ea"/>
                <a:cs typeface="+mn-cs"/>
              </a:rPr>
              <a:t>，</a:t>
            </a:r>
            <a:r>
              <a:rPr lang="en-US" altLang="zh-CN" sz="1200" b="0" i="0" u="none" kern="1200" baseline="0" dirty="0" smtClean="0">
                <a:solidFill>
                  <a:schemeClr val="tx1"/>
                </a:solidFill>
                <a:effectLst/>
                <a:latin typeface="+mn-lt"/>
                <a:ea typeface="+mn-ea"/>
                <a:cs typeface="+mn-cs"/>
              </a:rPr>
              <a:t>· · · n]</a:t>
            </a:r>
            <a:br>
              <a:rPr lang="en-US" altLang="zh-CN" dirty="0" smtClean="0"/>
            </a:br>
            <a:r>
              <a:rPr lang="en-US" altLang="zh-CN" sz="1200" b="0" i="0" u="none" kern="1200" baseline="0" dirty="0" smtClean="0">
                <a:solidFill>
                  <a:schemeClr val="tx1"/>
                </a:solidFill>
                <a:effectLst/>
                <a:latin typeface="+mn-lt"/>
                <a:ea typeface="+mn-ea"/>
                <a:cs typeface="+mn-cs"/>
              </a:rPr>
              <a:t>FROM &lt;</a:t>
            </a:r>
            <a:r>
              <a:rPr lang="zh-CN" altLang="en-US" sz="1200" b="0" i="0" u="none" kern="1200" baseline="0" dirty="0" smtClean="0">
                <a:solidFill>
                  <a:schemeClr val="tx1"/>
                </a:solidFill>
                <a:effectLst/>
                <a:latin typeface="+mn-lt"/>
                <a:ea typeface="+mn-ea"/>
                <a:cs typeface="+mn-cs"/>
              </a:rPr>
              <a:t>表名</a:t>
            </a:r>
            <a:r>
              <a:rPr lang="en-US" altLang="zh-CN" sz="1200" b="0" i="0" u="none" kern="1200" baseline="0" dirty="0" smtClean="0">
                <a:solidFill>
                  <a:schemeClr val="tx1"/>
                </a:solidFill>
                <a:effectLst/>
                <a:latin typeface="+mn-lt"/>
                <a:ea typeface="+mn-ea"/>
                <a:cs typeface="+mn-cs"/>
              </a:rPr>
              <a:t>|</a:t>
            </a:r>
            <a:r>
              <a:rPr lang="zh-CN" altLang="en-US" sz="1200" b="0" i="0" u="none" kern="1200" baseline="0" dirty="0" smtClean="0">
                <a:solidFill>
                  <a:schemeClr val="tx1"/>
                </a:solidFill>
                <a:effectLst/>
                <a:latin typeface="+mn-lt"/>
                <a:ea typeface="+mn-ea"/>
                <a:cs typeface="+mn-cs"/>
              </a:rPr>
              <a:t>视图名</a:t>
            </a:r>
            <a:r>
              <a:rPr lang="en-US" altLang="zh-CN" sz="1200" b="0" i="0" u="none" kern="1200" baseline="0" dirty="0" smtClean="0">
                <a:solidFill>
                  <a:schemeClr val="tx1"/>
                </a:solidFill>
                <a:effectLst/>
                <a:latin typeface="+mn-lt"/>
                <a:ea typeface="+mn-ea"/>
                <a:cs typeface="+mn-cs"/>
              </a:rPr>
              <a:t>&gt;  [</a:t>
            </a:r>
            <a:r>
              <a:rPr lang="zh-CN" altLang="en-US" sz="1200" b="0" i="0" u="none" kern="1200" baseline="0" dirty="0" smtClean="0">
                <a:solidFill>
                  <a:schemeClr val="tx1"/>
                </a:solidFill>
                <a:effectLst/>
                <a:latin typeface="+mn-lt"/>
                <a:ea typeface="+mn-ea"/>
                <a:cs typeface="+mn-cs"/>
              </a:rPr>
              <a:t>，</a:t>
            </a:r>
            <a:r>
              <a:rPr lang="en-US" altLang="zh-CN" sz="1200" b="0" i="0" u="none" kern="1200" baseline="0" dirty="0" smtClean="0">
                <a:solidFill>
                  <a:schemeClr val="tx1"/>
                </a:solidFill>
                <a:effectLst/>
                <a:latin typeface="+mn-lt"/>
                <a:ea typeface="+mn-ea"/>
                <a:cs typeface="+mn-cs"/>
              </a:rPr>
              <a:t>· · · n]</a:t>
            </a:r>
            <a:br>
              <a:rPr lang="en-US" altLang="zh-CN" dirty="0" smtClean="0"/>
            </a:br>
            <a:r>
              <a:rPr lang="en-US" altLang="zh-CN" sz="1200" b="0" i="0" u="none" kern="1200" baseline="0" dirty="0" smtClean="0">
                <a:solidFill>
                  <a:schemeClr val="tx1"/>
                </a:solidFill>
                <a:effectLst/>
                <a:latin typeface="+mn-lt"/>
                <a:ea typeface="+mn-ea"/>
                <a:cs typeface="+mn-cs"/>
              </a:rPr>
              <a:t>[WHERE &lt;</a:t>
            </a:r>
            <a:r>
              <a:rPr lang="zh-CN" altLang="en-US" sz="1200" b="0" i="0" u="none" kern="1200" baseline="0" dirty="0" smtClean="0">
                <a:solidFill>
                  <a:schemeClr val="tx1"/>
                </a:solidFill>
                <a:effectLst/>
                <a:latin typeface="+mn-lt"/>
                <a:ea typeface="+mn-ea"/>
                <a:cs typeface="+mn-cs"/>
              </a:rPr>
              <a:t>条件表达式</a:t>
            </a:r>
            <a:r>
              <a:rPr lang="en-US" altLang="zh-CN" sz="1200" b="0" i="0" u="none" kern="1200" baseline="0" dirty="0" smtClean="0">
                <a:solidFill>
                  <a:schemeClr val="tx1"/>
                </a:solidFill>
                <a:effectLst/>
                <a:latin typeface="+mn-lt"/>
                <a:ea typeface="+mn-ea"/>
                <a:cs typeface="+mn-cs"/>
              </a:rPr>
              <a:t>&gt;]</a:t>
            </a:r>
            <a:br>
              <a:rPr lang="zh-CN" altLang="en-US" dirty="0" smtClean="0"/>
            </a:br>
            <a:r>
              <a:rPr lang="en-US" altLang="zh-CN" sz="1200" b="0" i="0" u="none" kern="1200" baseline="0" dirty="0" smtClean="0">
                <a:solidFill>
                  <a:schemeClr val="tx1"/>
                </a:solidFill>
                <a:effectLst/>
                <a:latin typeface="+mn-lt"/>
                <a:ea typeface="+mn-ea"/>
                <a:cs typeface="+mn-cs"/>
              </a:rPr>
              <a:t>[GROUP  BY &lt;</a:t>
            </a:r>
            <a:r>
              <a:rPr lang="zh-CN" altLang="en-US" sz="1200" b="0" i="0" u="none" kern="1200" baseline="0" dirty="0" smtClean="0">
                <a:solidFill>
                  <a:schemeClr val="tx1"/>
                </a:solidFill>
                <a:effectLst/>
                <a:latin typeface="+mn-lt"/>
                <a:ea typeface="+mn-ea"/>
                <a:cs typeface="+mn-cs"/>
              </a:rPr>
              <a:t>列名</a:t>
            </a:r>
            <a:r>
              <a:rPr lang="en-US" altLang="zh-CN" sz="1200" b="0" i="0" u="none" kern="1200" baseline="0" dirty="0" smtClean="0">
                <a:solidFill>
                  <a:schemeClr val="tx1"/>
                </a:solidFill>
                <a:effectLst/>
                <a:latin typeface="+mn-lt"/>
                <a:ea typeface="+mn-ea"/>
                <a:cs typeface="+mn-cs"/>
              </a:rPr>
              <a:t>&gt; [ HAVNG &lt;</a:t>
            </a:r>
            <a:r>
              <a:rPr lang="zh-CN" altLang="en-US" sz="1200" b="0" i="0" u="none" kern="1200" baseline="0" dirty="0" smtClean="0">
                <a:solidFill>
                  <a:schemeClr val="tx1"/>
                </a:solidFill>
                <a:effectLst/>
                <a:latin typeface="+mn-lt"/>
                <a:ea typeface="+mn-ea"/>
                <a:cs typeface="+mn-cs"/>
              </a:rPr>
              <a:t>条件表达式</a:t>
            </a:r>
            <a:r>
              <a:rPr lang="en-US" altLang="zh-CN" sz="1200" b="0" i="0" u="none" kern="1200" baseline="0" dirty="0" smtClean="0">
                <a:solidFill>
                  <a:schemeClr val="tx1"/>
                </a:solidFill>
                <a:effectLst/>
                <a:latin typeface="+mn-lt"/>
                <a:ea typeface="+mn-ea"/>
                <a:cs typeface="+mn-cs"/>
              </a:rPr>
              <a:t>&gt;] ]</a:t>
            </a:r>
            <a:br>
              <a:rPr lang="zh-CN" altLang="en-US" dirty="0" smtClean="0"/>
            </a:br>
            <a:r>
              <a:rPr lang="en-US" altLang="zh-CN" sz="1200" b="0" i="0" u="none" kern="1200" baseline="0" dirty="0" smtClean="0">
                <a:solidFill>
                  <a:schemeClr val="tx1"/>
                </a:solidFill>
                <a:effectLst/>
                <a:latin typeface="+mn-lt"/>
                <a:ea typeface="+mn-ea"/>
                <a:cs typeface="+mn-cs"/>
              </a:rPr>
              <a:t>[ORDER  BY &lt;</a:t>
            </a:r>
            <a:r>
              <a:rPr lang="zh-CN" altLang="en-US" sz="1200" b="0" i="0" u="none" kern="1200" baseline="0" dirty="0" smtClean="0">
                <a:solidFill>
                  <a:schemeClr val="tx1"/>
                </a:solidFill>
                <a:effectLst/>
                <a:latin typeface="+mn-lt"/>
                <a:ea typeface="+mn-ea"/>
                <a:cs typeface="+mn-cs"/>
              </a:rPr>
              <a:t>列名</a:t>
            </a:r>
            <a:r>
              <a:rPr lang="en-US" altLang="zh-CN" sz="1200" b="0" i="0" u="none" kern="1200" baseline="0" dirty="0" smtClean="0">
                <a:solidFill>
                  <a:schemeClr val="tx1"/>
                </a:solidFill>
                <a:effectLst/>
                <a:latin typeface="+mn-lt"/>
                <a:ea typeface="+mn-ea"/>
                <a:cs typeface="+mn-cs"/>
              </a:rPr>
              <a:t>&gt;[ASC|DESC]   [</a:t>
            </a:r>
            <a:r>
              <a:rPr lang="zh-CN" altLang="en-US" sz="1200" b="0" i="0" u="none" kern="1200" baseline="0" dirty="0" smtClean="0">
                <a:solidFill>
                  <a:schemeClr val="tx1"/>
                </a:solidFill>
                <a:effectLst/>
                <a:latin typeface="+mn-lt"/>
                <a:ea typeface="+mn-ea"/>
                <a:cs typeface="+mn-cs"/>
              </a:rPr>
              <a:t>，</a:t>
            </a:r>
            <a:r>
              <a:rPr lang="en-US" altLang="zh-CN" sz="1200" b="0" i="0" u="none" kern="1200" baseline="0" dirty="0" smtClean="0">
                <a:solidFill>
                  <a:schemeClr val="tx1"/>
                </a:solidFill>
                <a:effectLst/>
                <a:latin typeface="+mn-lt"/>
                <a:ea typeface="+mn-ea"/>
                <a:cs typeface="+mn-cs"/>
              </a:rPr>
              <a:t>· · · n]  ]</a:t>
            </a:r>
            <a:br>
              <a:rPr lang="en-US" altLang="zh-CN" dirty="0" smtClean="0"/>
            </a:br>
            <a:r>
              <a:rPr lang="zh-CN" altLang="en-US" sz="1200" b="0" i="0" u="none" kern="1200" baseline="0" dirty="0" smtClean="0">
                <a:solidFill>
                  <a:schemeClr val="tx1"/>
                </a:solidFill>
                <a:effectLst/>
                <a:latin typeface="+mn-lt"/>
                <a:ea typeface="+mn-ea"/>
                <a:cs typeface="+mn-cs"/>
              </a:rPr>
              <a:t>本题中，需要进行分组，分组的依据为供应商号；同时在分组的基础上需要指定条件，这时需使用</a:t>
            </a:r>
            <a:r>
              <a:rPr lang="en-US" altLang="zh-CN" sz="1200" b="0" i="0" u="none" kern="1200" baseline="0" dirty="0" smtClean="0">
                <a:solidFill>
                  <a:schemeClr val="tx1"/>
                </a:solidFill>
                <a:effectLst/>
                <a:latin typeface="+mn-lt"/>
                <a:ea typeface="+mn-ea"/>
                <a:cs typeface="+mn-cs"/>
              </a:rPr>
              <a:t>HAVING</a:t>
            </a:r>
            <a:r>
              <a:rPr lang="zh-CN" altLang="en-US" sz="1200" b="0" i="0" u="none" kern="1200" baseline="0" dirty="0" smtClean="0">
                <a:solidFill>
                  <a:schemeClr val="tx1"/>
                </a:solidFill>
                <a:effectLst/>
                <a:latin typeface="+mn-lt"/>
                <a:ea typeface="+mn-ea"/>
                <a:cs typeface="+mn-cs"/>
              </a:rPr>
              <a:t>子句，统计项目的个数大于，由于项目可能重复，因此在统计之前应该消除重复的项目，需使用</a:t>
            </a:r>
            <a:r>
              <a:rPr lang="en-US" altLang="zh-CN" sz="1200" b="0" i="0" u="none" kern="1200" baseline="0" dirty="0" smtClean="0">
                <a:solidFill>
                  <a:schemeClr val="tx1"/>
                </a:solidFill>
                <a:effectLst/>
                <a:latin typeface="+mn-lt"/>
                <a:ea typeface="+mn-ea"/>
                <a:cs typeface="+mn-cs"/>
              </a:rPr>
              <a:t>DISTINCT</a:t>
            </a:r>
            <a:r>
              <a:rPr lang="zh-CN" altLang="en-US" sz="1200" b="0" i="0" u="none" kern="1200" baseline="0" dirty="0" smtClean="0">
                <a:solidFill>
                  <a:schemeClr val="tx1"/>
                </a:solidFill>
                <a:effectLst/>
                <a:latin typeface="+mn-lt"/>
                <a:ea typeface="+mn-ea"/>
                <a:cs typeface="+mn-cs"/>
              </a:rPr>
              <a:t>关键字。</a:t>
            </a:r>
            <a:br>
              <a:rPr lang="zh-CN" altLang="en-US" dirty="0" smtClean="0"/>
            </a:br>
            <a:r>
              <a:rPr lang="zh-CN" altLang="en-US" sz="1200" b="0" i="0" u="none" kern="1200" baseline="0" dirty="0" smtClean="0">
                <a:solidFill>
                  <a:schemeClr val="tx1"/>
                </a:solidFill>
                <a:effectLst/>
                <a:latin typeface="+mn-lt"/>
                <a:ea typeface="+mn-ea"/>
                <a:cs typeface="+mn-cs"/>
              </a:rPr>
              <a:t>题干要求按供应商号进行降序排列，需使用</a:t>
            </a:r>
            <a:r>
              <a:rPr lang="en-US" altLang="zh-CN" sz="1200" b="0" i="0" u="none" kern="1200" baseline="0" dirty="0" smtClean="0">
                <a:solidFill>
                  <a:schemeClr val="tx1"/>
                </a:solidFill>
                <a:effectLst/>
                <a:latin typeface="+mn-lt"/>
                <a:ea typeface="+mn-ea"/>
                <a:cs typeface="+mn-cs"/>
              </a:rPr>
              <a:t>ORDER BY</a:t>
            </a:r>
            <a:r>
              <a:rPr lang="zh-CN" altLang="en-US" sz="1200" b="0" i="0" u="none" kern="1200" baseline="0" dirty="0" smtClean="0">
                <a:solidFill>
                  <a:schemeClr val="tx1"/>
                </a:solidFill>
                <a:effectLst/>
                <a:latin typeface="+mn-lt"/>
                <a:ea typeface="+mn-ea"/>
                <a:cs typeface="+mn-cs"/>
              </a:rPr>
              <a:t>子句和关键字</a:t>
            </a:r>
            <a:r>
              <a:rPr lang="en-US" altLang="zh-CN" sz="1200" b="0" i="0" u="none" kern="1200" baseline="0" dirty="0" smtClean="0">
                <a:solidFill>
                  <a:schemeClr val="tx1"/>
                </a:solidFill>
                <a:effectLst/>
                <a:latin typeface="+mn-lt"/>
                <a:ea typeface="+mn-ea"/>
                <a:cs typeface="+mn-cs"/>
              </a:rPr>
              <a:t>DESC </a:t>
            </a:r>
            <a:endParaRPr lang="en-US" altLang="zh-C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877970-EB28-4568-800A-136CD327D65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en-US" altLang="zh-CN" dirty="0" smtClean="0"/>
          </a:p>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en-US" altLang="zh-CN" dirty="0" smtClean="0"/>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p:sp>
      <p:sp>
        <p:nvSpPr>
          <p:cNvPr id="17410" name="文本占位符 2"/>
          <p:cNvSpPr>
            <a:spLocks noGrp="1"/>
          </p:cNvSpPr>
          <p:nvPr>
            <p:ph type="body"/>
          </p:nvPr>
        </p:nvSpPr>
        <p:spPr/>
        <p:txBody>
          <a:bodyPr anchor="t"/>
          <a:lstStyle/>
          <a:p>
            <a:pPr lvl="0" indent="0"/>
            <a:endParaRPr lang="zh-CN" altLang="en-US" dirty="0">
              <a:ea typeface="微软雅黑" panose="020B0503020204020204" pitchFamily="34" charset="-122"/>
            </a:endParaRPr>
          </a:p>
        </p:txBody>
      </p:sp>
      <p:sp>
        <p:nvSpPr>
          <p:cNvPr id="17411" name="灯片编号占位符 3"/>
          <p:cNvSpPr>
            <a:spLocks noGrp="1"/>
          </p:cNvSpPr>
          <p:nvPr>
            <p:ph type="sldNum" sz="quarter"/>
          </p:nvPr>
        </p:nvSpPr>
        <p:spPr>
          <a:xfrm>
            <a:off x="3883025" y="8685213"/>
            <a:ext cx="2973388" cy="457200"/>
          </a:xfrm>
          <a:prstGeom prst="rect">
            <a:avLst/>
          </a:prstGeom>
          <a:noFill/>
          <a:ln w="9525">
            <a:noFill/>
          </a:ln>
        </p:spPr>
        <p:txBody>
          <a:bodyPr anchor="b"/>
          <a:lstStyle/>
          <a:p>
            <a:pPr lvl="0" indent="0" algn="r"/>
            <a:fld id="{9A0DB2DC-4C9A-4742-B13C-FB6460FD3503}" type="slidenum">
              <a:rPr lang="zh-CN" altLang="en-US" sz="1200" b="0" dirty="0"/>
            </a:fld>
            <a:endParaRPr lang="zh-CN" altLang="en-US" sz="1200" b="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en-US" altLang="zh-CN" dirty="0" smtClean="0"/>
          </a:p>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&lt;1&gt;</a:t>
            </a:r>
            <a:r>
              <a:rPr lang="zh-CN" altLang="en-US" b="1" dirty="0"/>
              <a:t>介绍上课安排计划，以及为什么这样安排？</a:t>
            </a:r>
            <a:endParaRPr lang="zh-CN" altLang="en-US" dirty="0"/>
          </a:p>
          <a:p>
            <a:r>
              <a:rPr lang="en-US" altLang="zh-CN" b="1" dirty="0"/>
              <a:t>&lt;2&gt;</a:t>
            </a:r>
            <a:r>
              <a:rPr lang="zh-CN" altLang="en-US" b="1" dirty="0"/>
              <a:t>软考的历史及难点（面广，自主复习无目标）</a:t>
            </a:r>
            <a:endParaRPr lang="zh-CN" altLang="en-US" dirty="0"/>
          </a:p>
          <a:p>
            <a:r>
              <a:rPr lang="zh-CN" altLang="en-US" b="1" dirty="0"/>
              <a:t>如同茫茫草原之上，找不到目标。</a:t>
            </a:r>
            <a:endParaRPr lang="zh-CN" altLang="en-US" dirty="0"/>
          </a:p>
          <a:p>
            <a:r>
              <a:rPr lang="zh-CN" altLang="en-US" b="1" dirty="0"/>
              <a:t>看电影一样，看了后面的，忘记前面的。</a:t>
            </a:r>
            <a:endParaRPr lang="zh-CN" altLang="en-US" dirty="0"/>
          </a:p>
          <a:p>
            <a:r>
              <a:rPr lang="zh-CN" altLang="en-US" b="1" dirty="0"/>
              <a:t>目标，先建体系，后整知识点（建体系难，而具体知识点好解决）。</a:t>
            </a:r>
            <a:endParaRPr lang="zh-CN" altLang="en-US" dirty="0"/>
          </a:p>
          <a:p>
            <a:r>
              <a:rPr lang="en-US" altLang="zh-CN" b="1" dirty="0"/>
              <a:t>&lt;3&gt;</a:t>
            </a:r>
            <a:r>
              <a:rPr lang="zh-CN" altLang="en-US" b="1" dirty="0"/>
              <a:t>经历≠经验！</a:t>
            </a:r>
            <a:endParaRPr lang="zh-CN" altLang="en-US" dirty="0"/>
          </a:p>
          <a:p>
            <a:r>
              <a:rPr lang="en-US" altLang="zh-CN" b="1" dirty="0"/>
              <a:t>&lt;4&gt;</a:t>
            </a:r>
            <a:r>
              <a:rPr lang="zh-CN" altLang="en-US" b="1" dirty="0"/>
              <a:t>幸福曲线</a:t>
            </a:r>
            <a:endParaRPr lang="en-US" altLang="zh-CN" b="1" dirty="0"/>
          </a:p>
          <a:p>
            <a:r>
              <a:rPr lang="en-US" altLang="zh-CN" b="1" dirty="0"/>
              <a:t>&lt;5&gt;</a:t>
            </a:r>
            <a:r>
              <a:rPr lang="zh-CN" altLang="en-US" b="1" dirty="0"/>
              <a:t>解释包过班的情况</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1877970-EB28-4568-800A-136CD327D65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877970-EB28-4568-800A-136CD327D65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en-US" altLang="zh-CN" dirty="0" smtClean="0"/>
          </a:p>
          <a:p>
            <a:r>
              <a:rPr lang="zh-CN" altLang="en-US" dirty="0" smtClean="0"/>
              <a:t>要判断数的最后四位是否都为了</a:t>
            </a:r>
            <a:r>
              <a:rPr lang="en-US" altLang="zh-CN" dirty="0" smtClean="0"/>
              <a:t>0</a:t>
            </a:r>
            <a:r>
              <a:rPr lang="zh-CN" altLang="en-US" dirty="0" smtClean="0"/>
              <a:t>，应该将最后四位与</a:t>
            </a:r>
            <a:r>
              <a:rPr lang="en-US" altLang="zh-CN" dirty="0" smtClean="0"/>
              <a:t>1</a:t>
            </a:r>
            <a:r>
              <a:rPr lang="zh-CN" altLang="en-US" dirty="0" smtClean="0"/>
              <a:t>进行逻辑与运算，其它数位与</a:t>
            </a:r>
            <a:r>
              <a:rPr lang="en-US" altLang="zh-CN" dirty="0" smtClean="0"/>
              <a:t>0</a:t>
            </a:r>
            <a:r>
              <a:rPr lang="zh-CN" altLang="en-US" dirty="0" smtClean="0"/>
              <a:t>做逻辑与运算，最后判定最终的结果是否为</a:t>
            </a:r>
            <a:r>
              <a:rPr lang="en-US" altLang="zh-CN" dirty="0" smtClean="0"/>
              <a:t>0</a:t>
            </a:r>
            <a:r>
              <a:rPr lang="zh-CN" altLang="en-US" dirty="0" smtClean="0"/>
              <a:t>；因此得出与</a:t>
            </a:r>
            <a:r>
              <a:rPr lang="en-US" altLang="zh-CN" dirty="0" smtClean="0"/>
              <a:t>a</a:t>
            </a:r>
            <a:r>
              <a:rPr lang="zh-CN" altLang="en-US" dirty="0" smtClean="0"/>
              <a:t>进行逻辑与运算的数：前</a:t>
            </a:r>
            <a:r>
              <a:rPr lang="en-US" altLang="zh-CN" dirty="0" smtClean="0"/>
              <a:t>12</a:t>
            </a:r>
            <a:r>
              <a:rPr lang="zh-CN" altLang="en-US" dirty="0" smtClean="0"/>
              <a:t>位为</a:t>
            </a:r>
            <a:r>
              <a:rPr lang="en-US" altLang="zh-CN" dirty="0" smtClean="0"/>
              <a:t>0</a:t>
            </a:r>
            <a:r>
              <a:rPr lang="zh-CN" altLang="en-US" dirty="0" smtClean="0"/>
              <a:t>最后</a:t>
            </a:r>
            <a:r>
              <a:rPr lang="en-US" altLang="zh-CN" dirty="0" smtClean="0"/>
              <a:t>4</a:t>
            </a:r>
            <a:r>
              <a:rPr lang="zh-CN" altLang="en-US" dirty="0" smtClean="0"/>
              <a:t>位为</a:t>
            </a:r>
            <a:r>
              <a:rPr lang="en-US" altLang="zh-CN" dirty="0" smtClean="0"/>
              <a:t>1</a:t>
            </a:r>
            <a:r>
              <a:rPr lang="zh-CN" altLang="en-US" dirty="0" smtClean="0"/>
              <a:t>，即</a:t>
            </a:r>
            <a:r>
              <a:rPr lang="en-US" altLang="zh-CN" dirty="0" smtClean="0"/>
              <a:t>0x000F</a:t>
            </a:r>
            <a:endParaRPr lang="en-US" altLang="zh-CN" dirty="0" smtClean="0"/>
          </a:p>
          <a:p>
            <a:r>
              <a:rPr lang="zh-CN" altLang="en-US" dirty="0" smtClean="0"/>
              <a:t>逻辑或运算：</a:t>
            </a:r>
            <a:r>
              <a:rPr lang="en-US" altLang="zh-CN" dirty="0" smtClean="0"/>
              <a:t>0 </a:t>
            </a:r>
            <a:r>
              <a:rPr lang="zh-CN" altLang="en-US" dirty="0" smtClean="0"/>
              <a:t>或 </a:t>
            </a:r>
            <a:r>
              <a:rPr lang="en-US" altLang="zh-CN" dirty="0" smtClean="0"/>
              <a:t>0 = 0</a:t>
            </a:r>
            <a:r>
              <a:rPr lang="zh-CN" altLang="en-US" dirty="0" smtClean="0"/>
              <a:t>；</a:t>
            </a:r>
            <a:r>
              <a:rPr lang="en-US" altLang="zh-CN" dirty="0" smtClean="0"/>
              <a:t>1 </a:t>
            </a:r>
            <a:r>
              <a:rPr lang="zh-CN" altLang="en-US" dirty="0" smtClean="0"/>
              <a:t>或 </a:t>
            </a:r>
            <a:r>
              <a:rPr lang="en-US" altLang="zh-CN" dirty="0" smtClean="0"/>
              <a:t>0 = 1</a:t>
            </a:r>
            <a:r>
              <a:rPr lang="zh-CN" altLang="en-US" dirty="0" smtClean="0"/>
              <a:t>；</a:t>
            </a:r>
            <a:r>
              <a:rPr lang="en-US" altLang="zh-CN" dirty="0" smtClean="0"/>
              <a:t>0 </a:t>
            </a:r>
            <a:r>
              <a:rPr lang="zh-CN" altLang="en-US" dirty="0" smtClean="0"/>
              <a:t>或 </a:t>
            </a:r>
            <a:r>
              <a:rPr lang="en-US" altLang="zh-CN" dirty="0" smtClean="0"/>
              <a:t>1 = 1</a:t>
            </a:r>
            <a:r>
              <a:rPr lang="zh-CN" altLang="en-US" dirty="0" smtClean="0"/>
              <a:t>；</a:t>
            </a:r>
            <a:r>
              <a:rPr lang="en-US" altLang="zh-CN" dirty="0" smtClean="0"/>
              <a:t>1 </a:t>
            </a:r>
            <a:r>
              <a:rPr lang="zh-CN" altLang="en-US" dirty="0" smtClean="0"/>
              <a:t>或 </a:t>
            </a:r>
            <a:r>
              <a:rPr lang="en-US" altLang="zh-CN" dirty="0" smtClean="0"/>
              <a:t>1 = 1</a:t>
            </a:r>
            <a:r>
              <a:rPr lang="zh-CN" altLang="en-US" dirty="0" smtClean="0"/>
              <a:t>；</a:t>
            </a:r>
            <a:endParaRPr lang="zh-CN" altLang="en-US" dirty="0" smtClean="0"/>
          </a:p>
          <a:p>
            <a:r>
              <a:rPr lang="zh-CN" altLang="en-US" dirty="0" smtClean="0"/>
              <a:t>逻辑与运算：</a:t>
            </a:r>
            <a:r>
              <a:rPr lang="en-US" altLang="zh-CN" dirty="0" smtClean="0"/>
              <a:t>0 </a:t>
            </a:r>
            <a:r>
              <a:rPr lang="zh-CN" altLang="en-US" dirty="0" smtClean="0"/>
              <a:t>与 </a:t>
            </a:r>
            <a:r>
              <a:rPr lang="en-US" altLang="zh-CN" dirty="0" smtClean="0"/>
              <a:t>0 = 0</a:t>
            </a:r>
            <a:r>
              <a:rPr lang="zh-CN" altLang="en-US" dirty="0" smtClean="0"/>
              <a:t>；</a:t>
            </a:r>
            <a:r>
              <a:rPr lang="en-US" altLang="zh-CN" dirty="0" smtClean="0"/>
              <a:t>1 </a:t>
            </a:r>
            <a:r>
              <a:rPr lang="zh-CN" altLang="en-US" dirty="0" smtClean="0"/>
              <a:t>与 </a:t>
            </a:r>
            <a:r>
              <a:rPr lang="en-US" altLang="zh-CN" dirty="0" smtClean="0"/>
              <a:t>0 = 0</a:t>
            </a:r>
            <a:r>
              <a:rPr lang="zh-CN" altLang="en-US" dirty="0" smtClean="0"/>
              <a:t>；</a:t>
            </a:r>
            <a:r>
              <a:rPr lang="en-US" altLang="zh-CN" dirty="0" smtClean="0"/>
              <a:t>0 </a:t>
            </a:r>
            <a:r>
              <a:rPr lang="zh-CN" altLang="en-US" dirty="0" smtClean="0"/>
              <a:t>与 </a:t>
            </a:r>
            <a:r>
              <a:rPr lang="en-US" altLang="zh-CN" dirty="0" smtClean="0"/>
              <a:t>1 = 0</a:t>
            </a:r>
            <a:r>
              <a:rPr lang="zh-CN" altLang="en-US" dirty="0" smtClean="0"/>
              <a:t>；</a:t>
            </a:r>
            <a:r>
              <a:rPr lang="en-US" altLang="zh-CN" dirty="0" smtClean="0"/>
              <a:t>1 </a:t>
            </a:r>
            <a:r>
              <a:rPr lang="zh-CN" altLang="en-US" dirty="0" smtClean="0"/>
              <a:t>与 </a:t>
            </a:r>
            <a:r>
              <a:rPr lang="en-US" altLang="zh-CN" dirty="0" smtClean="0"/>
              <a:t>1 = 1</a:t>
            </a:r>
            <a:r>
              <a:rPr lang="zh-CN" altLang="en-US" dirty="0" smtClean="0"/>
              <a:t>；</a:t>
            </a:r>
            <a:endParaRPr lang="zh-CN" altLang="en-US" dirty="0" smtClean="0"/>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en-US" altLang="zh-CN" dirty="0" smtClean="0"/>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en-US" altLang="zh-CN" dirty="0" smtClean="0"/>
          </a:p>
          <a:p>
            <a:r>
              <a:rPr lang="zh-CN" altLang="en-US" dirty="0" smtClean="0"/>
              <a:t>设数据位是</a:t>
            </a:r>
            <a:r>
              <a:rPr lang="en-US" altLang="zh-CN" dirty="0" smtClean="0"/>
              <a:t>n</a:t>
            </a:r>
            <a:r>
              <a:rPr lang="zh-CN" altLang="en-US" dirty="0" smtClean="0"/>
              <a:t>位，校验位是</a:t>
            </a:r>
            <a:r>
              <a:rPr lang="en-US" altLang="zh-CN" dirty="0" smtClean="0"/>
              <a:t>k</a:t>
            </a:r>
            <a:r>
              <a:rPr lang="zh-CN" altLang="en-US" dirty="0" smtClean="0"/>
              <a:t>位，则海明码</a:t>
            </a:r>
            <a:r>
              <a:rPr lang="en-US" altLang="zh-CN" dirty="0" smtClean="0"/>
              <a:t>n</a:t>
            </a:r>
            <a:r>
              <a:rPr lang="zh-CN" altLang="en-US" dirty="0" smtClean="0"/>
              <a:t>和</a:t>
            </a:r>
            <a:r>
              <a:rPr lang="en-US" altLang="zh-CN" dirty="0" smtClean="0"/>
              <a:t>k</a:t>
            </a:r>
            <a:r>
              <a:rPr lang="zh-CN" altLang="en-US" dirty="0" smtClean="0"/>
              <a:t>必须满足以关系：𝟐</a:t>
            </a:r>
            <a:r>
              <a:rPr lang="zh-CN" altLang="en-US" baseline="30000" dirty="0" smtClean="0"/>
              <a:t>𝒌</a:t>
            </a:r>
            <a:r>
              <a:rPr lang="zh-CN" altLang="en-US" dirty="0" smtClean="0"/>
              <a:t>−</a:t>
            </a:r>
            <a:r>
              <a:rPr lang="en-US" altLang="zh-CN" dirty="0" smtClean="0"/>
              <a:t>1≥n+k</a:t>
            </a:r>
            <a:endParaRPr lang="en-US" altLang="zh-CN" dirty="0" smtClean="0"/>
          </a:p>
          <a:p>
            <a:r>
              <a:rPr lang="zh-CN" altLang="en-US" dirty="0" smtClean="0"/>
              <a:t>将数值代入公公式，</a:t>
            </a:r>
            <a:r>
              <a:rPr lang="en-US" altLang="zh-CN" dirty="0" smtClean="0"/>
              <a:t>k</a:t>
            </a:r>
            <a:r>
              <a:rPr lang="zh-CN" altLang="en-US" dirty="0" smtClean="0"/>
              <a:t>应等于</a:t>
            </a:r>
            <a:r>
              <a:rPr lang="en-US" altLang="zh-CN" dirty="0" smtClean="0"/>
              <a:t>5</a:t>
            </a:r>
            <a:endParaRPr lang="en-US"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en-US" altLang="zh-CN" dirty="0" smtClean="0"/>
          </a:p>
          <a:p>
            <a:r>
              <a:rPr lang="zh-CN" altLang="en-US" dirty="0" smtClean="0"/>
              <a:t>由于密钥对中的私钥只有持有者才拥有，所以私钥是不可能进行交换的。可以排除</a:t>
            </a:r>
            <a:r>
              <a:rPr lang="en-US" altLang="zh-CN" dirty="0" smtClean="0"/>
              <a:t>A</a:t>
            </a:r>
            <a:r>
              <a:rPr lang="zh-CN" altLang="en-US" dirty="0" smtClean="0"/>
              <a:t>、</a:t>
            </a:r>
            <a:r>
              <a:rPr lang="en-US" altLang="zh-CN" dirty="0" smtClean="0"/>
              <a:t>C</a:t>
            </a:r>
            <a:r>
              <a:rPr lang="zh-CN" altLang="en-US" dirty="0" smtClean="0"/>
              <a:t>两个选项。</a:t>
            </a:r>
            <a:r>
              <a:rPr lang="en-US" altLang="zh-CN" dirty="0" smtClean="0"/>
              <a:t>A</a:t>
            </a:r>
            <a:r>
              <a:rPr lang="zh-CN" altLang="en-US" dirty="0" smtClean="0"/>
              <a:t>、</a:t>
            </a:r>
            <a:r>
              <a:rPr lang="en-US" altLang="zh-CN" dirty="0" smtClean="0"/>
              <a:t>B</a:t>
            </a:r>
            <a:r>
              <a:rPr lang="zh-CN" altLang="en-US" dirty="0" smtClean="0"/>
              <a:t>要互信，首先其颁发机构必须能相互信任，所以可以排除</a:t>
            </a:r>
            <a:r>
              <a:rPr lang="en-US" altLang="zh-CN" dirty="0" smtClean="0"/>
              <a:t>B</a:t>
            </a:r>
            <a:r>
              <a:rPr lang="zh-CN" altLang="en-US" dirty="0" smtClean="0"/>
              <a:t>选项。</a:t>
            </a:r>
            <a:endParaRPr lang="en-US" altLang="zh-CN" dirty="0" smtClean="0"/>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en-US" altLang="zh-CN" dirty="0" smtClean="0"/>
          </a:p>
          <a:p>
            <a:r>
              <a:rPr lang="zh-CN" altLang="en-US" dirty="0" smtClean="0"/>
              <a:t>音频数字化过程中采样频率应为声音最高频率</a:t>
            </a:r>
            <a:r>
              <a:rPr lang="en-US" altLang="zh-CN" dirty="0" smtClean="0"/>
              <a:t>2</a:t>
            </a:r>
            <a:r>
              <a:rPr lang="zh-CN" altLang="en-US" dirty="0" smtClean="0"/>
              <a:t>倍。本题采样频率为</a:t>
            </a:r>
            <a:r>
              <a:rPr lang="en-US" altLang="zh-CN" dirty="0" smtClean="0"/>
              <a:t>8KHz</a:t>
            </a:r>
            <a:r>
              <a:rPr lang="zh-CN" altLang="en-US" dirty="0" smtClean="0"/>
              <a:t>，所以其语音的最高频率应不超过</a:t>
            </a:r>
            <a:r>
              <a:rPr lang="en-US" altLang="zh-CN" dirty="0" smtClean="0"/>
              <a:t>4KHz</a:t>
            </a:r>
            <a:r>
              <a:rPr lang="zh-CN" altLang="en-US" dirty="0" smtClean="0"/>
              <a:t>。</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a:t>
            </a:r>
            <a:endParaRPr lang="en-US" altLang="zh-CN" dirty="0" smtClean="0"/>
          </a:p>
          <a:p>
            <a:r>
              <a:rPr lang="zh-CN" altLang="en-US" dirty="0" smtClean="0"/>
              <a:t>软件设计必须依据对软件的需求来进行，结构化分析的结果为结构化设计提供了最基本的输入信息。从分析到设计往往经历以下流程：</a:t>
            </a:r>
            <a:endParaRPr lang="zh-CN" altLang="en-US" dirty="0" smtClean="0"/>
          </a:p>
          <a:p>
            <a:r>
              <a:rPr lang="zh-CN" altLang="en-US" dirty="0" smtClean="0"/>
              <a:t>（</a:t>
            </a:r>
            <a:r>
              <a:rPr lang="en-US" altLang="zh-CN" dirty="0" smtClean="0"/>
              <a:t>1</a:t>
            </a:r>
            <a:r>
              <a:rPr lang="zh-CN" altLang="en-US" dirty="0" smtClean="0"/>
              <a:t>）研究、分析和审查数据流图。根据穿越系统边界的信息流初步确定系统与外部接口。</a:t>
            </a:r>
            <a:endParaRPr lang="zh-CN" altLang="en-US" dirty="0" smtClean="0"/>
          </a:p>
          <a:p>
            <a:r>
              <a:rPr lang="zh-CN" altLang="en-US" dirty="0" smtClean="0"/>
              <a:t>（</a:t>
            </a:r>
            <a:r>
              <a:rPr lang="en-US" altLang="zh-CN" dirty="0" smtClean="0"/>
              <a:t>2</a:t>
            </a:r>
            <a:r>
              <a:rPr lang="zh-CN" altLang="en-US" dirty="0" smtClean="0"/>
              <a:t>）根据数据流图决定问题的类型。数据处理问题通常有两种类型：变换型和事务型。针对两种不同的类型分别进行分析处理。</a:t>
            </a:r>
            <a:endParaRPr lang="zh-CN" altLang="en-US" dirty="0" smtClean="0"/>
          </a:p>
          <a:p>
            <a:r>
              <a:rPr lang="zh-CN" altLang="en-US" dirty="0" smtClean="0"/>
              <a:t>（</a:t>
            </a:r>
            <a:r>
              <a:rPr lang="en-US" altLang="zh-CN" dirty="0" smtClean="0"/>
              <a:t>3</a:t>
            </a:r>
            <a:r>
              <a:rPr lang="zh-CN" altLang="en-US" dirty="0" smtClean="0"/>
              <a:t>）由数据流图推导出系统的初始结构图。</a:t>
            </a:r>
            <a:endParaRPr lang="zh-CN" altLang="en-US" dirty="0" smtClean="0"/>
          </a:p>
          <a:p>
            <a:r>
              <a:rPr lang="zh-CN" altLang="en-US" dirty="0" smtClean="0"/>
              <a:t>（</a:t>
            </a:r>
            <a:r>
              <a:rPr lang="en-US" altLang="zh-CN" dirty="0" smtClean="0"/>
              <a:t>4</a:t>
            </a:r>
            <a:r>
              <a:rPr lang="zh-CN" altLang="en-US" dirty="0" smtClean="0"/>
              <a:t>）利用一些启发式原则来改进系统的初始结构图，直到得到符合要求的结构图为止。</a:t>
            </a:r>
            <a:endParaRPr lang="zh-CN" altLang="en-US" dirty="0" smtClean="0"/>
          </a:p>
          <a:p>
            <a:r>
              <a:rPr lang="zh-CN" altLang="en-US" dirty="0" smtClean="0"/>
              <a:t>（</a:t>
            </a:r>
            <a:r>
              <a:rPr lang="en-US" altLang="zh-CN" dirty="0" smtClean="0"/>
              <a:t>5</a:t>
            </a:r>
            <a:r>
              <a:rPr lang="zh-CN" altLang="en-US" dirty="0" smtClean="0"/>
              <a:t>）根据分析模型中的实体关系图和数据字典进行数据设计，包括数据库设计或数据文件的设计。</a:t>
            </a:r>
            <a:endParaRPr lang="zh-CN" altLang="en-US" dirty="0" smtClean="0"/>
          </a:p>
          <a:p>
            <a:r>
              <a:rPr lang="zh-CN" altLang="en-US" dirty="0" smtClean="0"/>
              <a:t>（</a:t>
            </a:r>
            <a:r>
              <a:rPr lang="en-US" altLang="zh-CN" dirty="0" smtClean="0"/>
              <a:t>6</a:t>
            </a:r>
            <a:r>
              <a:rPr lang="zh-CN" altLang="en-US" dirty="0" smtClean="0"/>
              <a:t>）在设计的基础上，依旧分析模型中的加工规格说明、状态转换图进行过程设计。</a:t>
            </a:r>
            <a:endParaRPr lang="zh-CN" altLang="en-US" dirty="0" smtClean="0"/>
          </a:p>
          <a:p>
            <a:r>
              <a:rPr lang="zh-CN" altLang="en-US" dirty="0" smtClean="0"/>
              <a:t>所以接口设计应该为需求分析阶段的数据流图，即选项</a:t>
            </a:r>
            <a:r>
              <a:rPr lang="en-US" altLang="zh-CN" dirty="0" smtClean="0"/>
              <a:t>A</a:t>
            </a:r>
            <a:endParaRPr lang="en-US" altLang="zh-CN" dirty="0" smtClean="0"/>
          </a:p>
          <a:p>
            <a:r>
              <a:rPr lang="zh-CN" altLang="en-US" dirty="0" smtClean="0"/>
              <a:t>接口设计的主要任务为：描述软件与外部环境之间的交互关系，软件内模块之间的调用关系</a:t>
            </a:r>
            <a:endParaRPr lang="en-US" altLang="zh-CN"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lvl1pPr>
              <a:defRPr>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lvl1pPr>
              <a:defRPr>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01382A"/>
        </a:solidFill>
        <a:effectLst/>
      </p:bgPr>
    </p:bg>
    <p:spTree>
      <p:nvGrpSpPr>
        <p:cNvPr id="1" name=""/>
        <p:cNvGrpSpPr/>
        <p:nvPr/>
      </p:nvGrpSpPr>
      <p:grpSpPr>
        <a:xfrm>
          <a:off x="0" y="0"/>
          <a:ext cx="0" cy="0"/>
          <a:chOff x="0" y="0"/>
          <a:chExt cx="0" cy="0"/>
        </a:xfrm>
      </p:grpSpPr>
      <p:pic>
        <p:nvPicPr>
          <p:cNvPr id="7" name="图片 6" descr="希赛网"/>
          <p:cNvPicPr>
            <a:picLocks noChangeAspect="1"/>
          </p:cNvPicPr>
          <p:nvPr userDrawn="1"/>
        </p:nvPicPr>
        <p:blipFill>
          <a:blip r:embed="rId2"/>
          <a:stretch>
            <a:fillRect/>
          </a:stretch>
        </p:blipFill>
        <p:spPr>
          <a:xfrm>
            <a:off x="7529448" y="186747"/>
            <a:ext cx="1445284" cy="398516"/>
          </a:xfrm>
          <a:prstGeom prst="rect">
            <a:avLst/>
          </a:prstGeom>
        </p:spPr>
      </p:pic>
      <p:sp>
        <p:nvSpPr>
          <p:cNvPr id="8" name="Text Box 89"/>
          <p:cNvSpPr txBox="1">
            <a:spLocks noChangeArrowheads="1"/>
          </p:cNvSpPr>
          <p:nvPr userDrawn="1"/>
        </p:nvSpPr>
        <p:spPr bwMode="auto">
          <a:xfrm>
            <a:off x="1811337" y="6580904"/>
            <a:ext cx="5521325" cy="276999"/>
          </a:xfrm>
          <a:prstGeom prst="rect">
            <a:avLst/>
          </a:prstGeom>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200" b="0" dirty="0">
                <a:solidFill>
                  <a:schemeClr val="bg1"/>
                </a:solidFill>
                <a:latin typeface="Adobe 仿宋 Std R" panose="02020400000000000000" pitchFamily="18" charset="-122"/>
                <a:ea typeface="Adobe 仿宋 Std R" panose="02020400000000000000" pitchFamily="18" charset="-122"/>
              </a:rPr>
              <a:t>www.educity.cn  —  </a:t>
            </a:r>
            <a:r>
              <a:rPr lang="zh-CN" altLang="en-US" sz="1200" b="0" dirty="0">
                <a:solidFill>
                  <a:schemeClr val="bg1"/>
                </a:solidFill>
                <a:latin typeface="Adobe 仿宋 Std R" panose="02020400000000000000" pitchFamily="18" charset="-122"/>
                <a:ea typeface="Adobe 仿宋 Std R" panose="02020400000000000000" pitchFamily="18" charset="-122"/>
                <a:cs typeface="仿宋_GB2312"/>
              </a:rPr>
              <a:t>帮助客户成功，创造社会价值</a:t>
            </a:r>
            <a:endParaRPr lang="zh-CN" altLang="en-US" sz="1200" b="0" dirty="0">
              <a:solidFill>
                <a:schemeClr val="bg1"/>
              </a:solidFill>
              <a:latin typeface="Adobe 仿宋 Std R" panose="02020400000000000000" pitchFamily="18" charset="-122"/>
              <a:ea typeface="Adobe 仿宋 Std R" panose="02020400000000000000" pitchFamily="18" charset="-122"/>
              <a:cs typeface="仿宋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bg>
      <p:bgPr>
        <a:solidFill>
          <a:srgbClr val="01382A"/>
        </a:solidFill>
        <a:effectLst/>
      </p:bgPr>
    </p:bg>
    <p:spTree>
      <p:nvGrpSpPr>
        <p:cNvPr id="1" name=""/>
        <p:cNvGrpSpPr/>
        <p:nvPr/>
      </p:nvGrpSpPr>
      <p:grpSpPr>
        <a:xfrm>
          <a:off x="0" y="0"/>
          <a:ext cx="0" cy="0"/>
          <a:chOff x="0" y="0"/>
          <a:chExt cx="0" cy="0"/>
        </a:xfrm>
      </p:grpSpPr>
      <p:pic>
        <p:nvPicPr>
          <p:cNvPr id="7" name="图片 6" descr="希赛网"/>
          <p:cNvPicPr>
            <a:picLocks noChangeAspect="1"/>
          </p:cNvPicPr>
          <p:nvPr userDrawn="1"/>
        </p:nvPicPr>
        <p:blipFill>
          <a:blip r:embed="rId2"/>
          <a:stretch>
            <a:fillRect/>
          </a:stretch>
        </p:blipFill>
        <p:spPr>
          <a:xfrm>
            <a:off x="7529448" y="186747"/>
            <a:ext cx="1445284" cy="398516"/>
          </a:xfrm>
          <a:prstGeom prst="rect">
            <a:avLst/>
          </a:prstGeom>
        </p:spPr>
      </p:pic>
      <p:sp>
        <p:nvSpPr>
          <p:cNvPr id="8" name="Text Box 89"/>
          <p:cNvSpPr txBox="1">
            <a:spLocks noChangeArrowheads="1"/>
          </p:cNvSpPr>
          <p:nvPr userDrawn="1"/>
        </p:nvSpPr>
        <p:spPr bwMode="auto">
          <a:xfrm>
            <a:off x="1811337" y="6580904"/>
            <a:ext cx="5521325" cy="276999"/>
          </a:xfrm>
          <a:prstGeom prst="rect">
            <a:avLst/>
          </a:prstGeom>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200" b="0" dirty="0">
                <a:solidFill>
                  <a:schemeClr val="bg1"/>
                </a:solidFill>
                <a:latin typeface="Adobe 仿宋 Std R" panose="02020400000000000000" pitchFamily="18" charset="-122"/>
                <a:ea typeface="Adobe 仿宋 Std R" panose="02020400000000000000" pitchFamily="18" charset="-122"/>
              </a:rPr>
              <a:t>www.educity.cn  —  </a:t>
            </a:r>
            <a:r>
              <a:rPr lang="zh-CN" altLang="en-US" sz="1200" b="0" dirty="0">
                <a:solidFill>
                  <a:schemeClr val="bg1"/>
                </a:solidFill>
                <a:latin typeface="Adobe 仿宋 Std R" panose="02020400000000000000" pitchFamily="18" charset="-122"/>
                <a:ea typeface="Adobe 仿宋 Std R" panose="02020400000000000000" pitchFamily="18" charset="-122"/>
                <a:cs typeface="仿宋_GB2312"/>
              </a:rPr>
              <a:t>帮助客户成功，创造社会价值</a:t>
            </a:r>
            <a:endParaRPr lang="zh-CN" altLang="en-US" sz="1200" b="0" dirty="0">
              <a:solidFill>
                <a:schemeClr val="bg1"/>
              </a:solidFill>
              <a:latin typeface="Adobe 仿宋 Std R" panose="02020400000000000000" pitchFamily="18" charset="-122"/>
              <a:ea typeface="Adobe 仿宋 Std R" panose="02020400000000000000" pitchFamily="18" charset="-122"/>
              <a:cs typeface="仿宋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bg>
      <p:bgPr>
        <a:solidFill>
          <a:srgbClr val="01382A"/>
        </a:solidFill>
        <a:effectLst/>
      </p:bgPr>
    </p:bg>
    <p:spTree>
      <p:nvGrpSpPr>
        <p:cNvPr id="1" name=""/>
        <p:cNvGrpSpPr/>
        <p:nvPr/>
      </p:nvGrpSpPr>
      <p:grpSpPr>
        <a:xfrm>
          <a:off x="0" y="0"/>
          <a:ext cx="0" cy="0"/>
          <a:chOff x="0" y="0"/>
          <a:chExt cx="0" cy="0"/>
        </a:xfrm>
      </p:grpSpPr>
      <p:pic>
        <p:nvPicPr>
          <p:cNvPr id="7" name="图片 6" descr="希赛网"/>
          <p:cNvPicPr>
            <a:picLocks noChangeAspect="1"/>
          </p:cNvPicPr>
          <p:nvPr userDrawn="1"/>
        </p:nvPicPr>
        <p:blipFill>
          <a:blip r:embed="rId2"/>
          <a:stretch>
            <a:fillRect/>
          </a:stretch>
        </p:blipFill>
        <p:spPr>
          <a:xfrm>
            <a:off x="7529448" y="186747"/>
            <a:ext cx="1445284" cy="398516"/>
          </a:xfrm>
          <a:prstGeom prst="rect">
            <a:avLst/>
          </a:prstGeom>
        </p:spPr>
      </p:pic>
      <p:sp>
        <p:nvSpPr>
          <p:cNvPr id="8" name="Text Box 89"/>
          <p:cNvSpPr txBox="1">
            <a:spLocks noChangeArrowheads="1"/>
          </p:cNvSpPr>
          <p:nvPr userDrawn="1"/>
        </p:nvSpPr>
        <p:spPr bwMode="auto">
          <a:xfrm>
            <a:off x="1811337" y="6580904"/>
            <a:ext cx="5521325" cy="276999"/>
          </a:xfrm>
          <a:prstGeom prst="rect">
            <a:avLst/>
          </a:prstGeom>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200" b="0" dirty="0">
                <a:solidFill>
                  <a:schemeClr val="bg1"/>
                </a:solidFill>
                <a:latin typeface="Adobe 仿宋 Std R" panose="02020400000000000000" pitchFamily="18" charset="-122"/>
                <a:ea typeface="Adobe 仿宋 Std R" panose="02020400000000000000" pitchFamily="18" charset="-122"/>
              </a:rPr>
              <a:t>www.educity.cn  —  </a:t>
            </a:r>
            <a:r>
              <a:rPr lang="zh-CN" altLang="en-US" sz="1200" b="0" dirty="0">
                <a:solidFill>
                  <a:schemeClr val="bg1"/>
                </a:solidFill>
                <a:latin typeface="Adobe 仿宋 Std R" panose="02020400000000000000" pitchFamily="18" charset="-122"/>
                <a:ea typeface="Adobe 仿宋 Std R" panose="02020400000000000000" pitchFamily="18" charset="-122"/>
                <a:cs typeface="仿宋_GB2312"/>
              </a:rPr>
              <a:t>帮助客户成功，创造社会价值</a:t>
            </a:r>
            <a:endParaRPr lang="zh-CN" altLang="en-US" sz="1200" b="0" dirty="0">
              <a:solidFill>
                <a:schemeClr val="bg1"/>
              </a:solidFill>
              <a:latin typeface="Adobe 仿宋 Std R" panose="02020400000000000000" pitchFamily="18" charset="-122"/>
              <a:ea typeface="Adobe 仿宋 Std R" panose="02020400000000000000" pitchFamily="18" charset="-122"/>
              <a:cs typeface="仿宋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bg>
      <p:bgPr>
        <a:solidFill>
          <a:srgbClr val="01382A"/>
        </a:solidFill>
        <a:effectLst/>
      </p:bgPr>
    </p:bg>
    <p:spTree>
      <p:nvGrpSpPr>
        <p:cNvPr id="1" name=""/>
        <p:cNvGrpSpPr/>
        <p:nvPr/>
      </p:nvGrpSpPr>
      <p:grpSpPr>
        <a:xfrm>
          <a:off x="0" y="0"/>
          <a:ext cx="0" cy="0"/>
          <a:chOff x="0" y="0"/>
          <a:chExt cx="0" cy="0"/>
        </a:xfrm>
      </p:grpSpPr>
      <p:pic>
        <p:nvPicPr>
          <p:cNvPr id="7" name="图片 6" descr="希赛网"/>
          <p:cNvPicPr>
            <a:picLocks noChangeAspect="1"/>
          </p:cNvPicPr>
          <p:nvPr userDrawn="1"/>
        </p:nvPicPr>
        <p:blipFill>
          <a:blip r:embed="rId2"/>
          <a:stretch>
            <a:fillRect/>
          </a:stretch>
        </p:blipFill>
        <p:spPr>
          <a:xfrm>
            <a:off x="7529448" y="186747"/>
            <a:ext cx="1445284" cy="398516"/>
          </a:xfrm>
          <a:prstGeom prst="rect">
            <a:avLst/>
          </a:prstGeom>
        </p:spPr>
      </p:pic>
      <p:sp>
        <p:nvSpPr>
          <p:cNvPr id="8" name="Text Box 89"/>
          <p:cNvSpPr txBox="1">
            <a:spLocks noChangeArrowheads="1"/>
          </p:cNvSpPr>
          <p:nvPr userDrawn="1"/>
        </p:nvSpPr>
        <p:spPr bwMode="auto">
          <a:xfrm>
            <a:off x="1811337" y="6580904"/>
            <a:ext cx="5521325" cy="276999"/>
          </a:xfrm>
          <a:prstGeom prst="rect">
            <a:avLst/>
          </a:prstGeom>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200" b="0" dirty="0">
                <a:solidFill>
                  <a:schemeClr val="bg1"/>
                </a:solidFill>
                <a:latin typeface="Adobe 仿宋 Std R" panose="02020400000000000000" pitchFamily="18" charset="-122"/>
                <a:ea typeface="Adobe 仿宋 Std R" panose="02020400000000000000" pitchFamily="18" charset="-122"/>
              </a:rPr>
              <a:t>www.educity.cn  —  </a:t>
            </a:r>
            <a:r>
              <a:rPr lang="zh-CN" altLang="en-US" sz="1200" b="0" dirty="0">
                <a:solidFill>
                  <a:schemeClr val="bg1"/>
                </a:solidFill>
                <a:latin typeface="Adobe 仿宋 Std R" panose="02020400000000000000" pitchFamily="18" charset="-122"/>
                <a:ea typeface="Adobe 仿宋 Std R" panose="02020400000000000000" pitchFamily="18" charset="-122"/>
                <a:cs typeface="仿宋_GB2312"/>
              </a:rPr>
              <a:t>帮助客户成功，创造社会价值</a:t>
            </a:r>
            <a:endParaRPr lang="zh-CN" altLang="en-US" sz="1200" b="0" dirty="0">
              <a:solidFill>
                <a:schemeClr val="bg1"/>
              </a:solidFill>
              <a:latin typeface="Adobe 仿宋 Std R" panose="02020400000000000000" pitchFamily="18" charset="-122"/>
              <a:ea typeface="Adobe 仿宋 Std R" panose="02020400000000000000" pitchFamily="18" charset="-122"/>
              <a:cs typeface="仿宋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bg>
      <p:bgPr>
        <a:solidFill>
          <a:srgbClr val="01382A"/>
        </a:solidFill>
        <a:effectLst/>
      </p:bgPr>
    </p:bg>
    <p:spTree>
      <p:nvGrpSpPr>
        <p:cNvPr id="1" name=""/>
        <p:cNvGrpSpPr/>
        <p:nvPr/>
      </p:nvGrpSpPr>
      <p:grpSpPr>
        <a:xfrm>
          <a:off x="0" y="0"/>
          <a:ext cx="0" cy="0"/>
          <a:chOff x="0" y="0"/>
          <a:chExt cx="0" cy="0"/>
        </a:xfrm>
      </p:grpSpPr>
      <p:pic>
        <p:nvPicPr>
          <p:cNvPr id="7" name="图片 6" descr="希赛网"/>
          <p:cNvPicPr>
            <a:picLocks noChangeAspect="1"/>
          </p:cNvPicPr>
          <p:nvPr userDrawn="1"/>
        </p:nvPicPr>
        <p:blipFill>
          <a:blip r:embed="rId2"/>
          <a:stretch>
            <a:fillRect/>
          </a:stretch>
        </p:blipFill>
        <p:spPr>
          <a:xfrm>
            <a:off x="7529448" y="186747"/>
            <a:ext cx="1445284" cy="398516"/>
          </a:xfrm>
          <a:prstGeom prst="rect">
            <a:avLst/>
          </a:prstGeom>
        </p:spPr>
      </p:pic>
      <p:sp>
        <p:nvSpPr>
          <p:cNvPr id="8" name="Text Box 89"/>
          <p:cNvSpPr txBox="1">
            <a:spLocks noChangeArrowheads="1"/>
          </p:cNvSpPr>
          <p:nvPr userDrawn="1"/>
        </p:nvSpPr>
        <p:spPr bwMode="auto">
          <a:xfrm>
            <a:off x="1811337" y="6580904"/>
            <a:ext cx="5521325" cy="276999"/>
          </a:xfrm>
          <a:prstGeom prst="rect">
            <a:avLst/>
          </a:prstGeom>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200" b="0" dirty="0">
                <a:solidFill>
                  <a:schemeClr val="bg1"/>
                </a:solidFill>
                <a:latin typeface="Adobe 仿宋 Std R" panose="02020400000000000000" pitchFamily="18" charset="-122"/>
                <a:ea typeface="Adobe 仿宋 Std R" panose="02020400000000000000" pitchFamily="18" charset="-122"/>
              </a:rPr>
              <a:t>www.educity.cn  —  </a:t>
            </a:r>
            <a:r>
              <a:rPr lang="zh-CN" altLang="en-US" sz="1200" b="0" dirty="0">
                <a:solidFill>
                  <a:schemeClr val="bg1"/>
                </a:solidFill>
                <a:latin typeface="Adobe 仿宋 Std R" panose="02020400000000000000" pitchFamily="18" charset="-122"/>
                <a:ea typeface="Adobe 仿宋 Std R" panose="02020400000000000000" pitchFamily="18" charset="-122"/>
                <a:cs typeface="仿宋_GB2312"/>
              </a:rPr>
              <a:t>帮助客户成功，创造社会价值</a:t>
            </a:r>
            <a:endParaRPr lang="zh-CN" altLang="en-US" sz="1200" b="0" dirty="0">
              <a:solidFill>
                <a:schemeClr val="bg1"/>
              </a:solidFill>
              <a:latin typeface="Adobe 仿宋 Std R" panose="02020400000000000000" pitchFamily="18" charset="-122"/>
              <a:ea typeface="Adobe 仿宋 Std R" panose="02020400000000000000" pitchFamily="18" charset="-122"/>
              <a:cs typeface="仿宋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lvl1pPr>
              <a:defRPr>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lvl1pPr>
              <a:defRPr>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lvl1pPr>
              <a:defRPr>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lvl1pPr>
              <a:defRPr>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ea typeface="微软雅黑" panose="020B0503020204020204" pitchFamily="34" charset="-122"/>
              </a:defRPr>
            </a:lvl1pPr>
            <a:lvl2pPr>
              <a:defRPr sz="2100">
                <a:ea typeface="微软雅黑" panose="020B0503020204020204" pitchFamily="34" charset="-122"/>
              </a:defRPr>
            </a:lvl2pPr>
            <a:lvl3pPr>
              <a:defRPr sz="1800">
                <a:ea typeface="微软雅黑" panose="020B0503020204020204" pitchFamily="34" charset="-122"/>
              </a:defRPr>
            </a:lvl3pPr>
            <a:lvl4pPr>
              <a:defRPr sz="1500">
                <a:ea typeface="微软雅黑" panose="020B0503020204020204" pitchFamily="34" charset="-122"/>
              </a:defRPr>
            </a:lvl4pPr>
            <a:lvl5pPr>
              <a:defRPr sz="1500">
                <a:ea typeface="微软雅黑" panose="020B0503020204020204" pitchFamily="34" charset="-122"/>
              </a:defRPr>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a:prstGeom prst="rect">
            <a:avLst/>
          </a:prstGeom>
        </p:spPr>
        <p:txBody>
          <a:bodyPr/>
          <a:lstStyle>
            <a:lvl1pPr marL="0" indent="0">
              <a:buNone/>
              <a:defRPr sz="2400">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2.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382A"/>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29448" y="186755"/>
            <a:ext cx="1445284" cy="398499"/>
          </a:xfrm>
          <a:prstGeom prst="rect">
            <a:avLst/>
          </a:prstGeom>
        </p:spPr>
      </p:pic>
      <p:sp>
        <p:nvSpPr>
          <p:cNvPr id="4" name="Text Box 89"/>
          <p:cNvSpPr txBox="1">
            <a:spLocks noChangeArrowheads="1"/>
          </p:cNvSpPr>
          <p:nvPr userDrawn="1"/>
        </p:nvSpPr>
        <p:spPr bwMode="auto">
          <a:xfrm>
            <a:off x="1811337" y="6580904"/>
            <a:ext cx="5521325" cy="276999"/>
          </a:xfrm>
          <a:prstGeom prst="rect">
            <a:avLst/>
          </a:prstGeom>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200" b="0" dirty="0" smtClean="0">
                <a:solidFill>
                  <a:schemeClr val="bg1"/>
                </a:solidFill>
                <a:latin typeface="微软雅黑" panose="020B0503020204020204" pitchFamily="34" charset="-122"/>
                <a:ea typeface="微软雅黑" panose="020B0503020204020204" pitchFamily="34" charset="-122"/>
              </a:rPr>
              <a:t>www.educity.cn  —  </a:t>
            </a:r>
            <a:r>
              <a:rPr lang="zh-CN" altLang="en-US" sz="1200" b="0" dirty="0" smtClean="0">
                <a:solidFill>
                  <a:schemeClr val="bg1"/>
                </a:solidFill>
                <a:latin typeface="微软雅黑" panose="020B0503020204020204" pitchFamily="34" charset="-122"/>
                <a:ea typeface="微软雅黑" panose="020B0503020204020204" pitchFamily="34" charset="-122"/>
                <a:cs typeface="仿宋_GB2312"/>
              </a:rPr>
              <a:t>帮助客户成功，创造社会价值</a:t>
            </a:r>
            <a:endParaRPr lang="zh-CN" altLang="en-US" sz="1200" b="0" dirty="0" smtClean="0">
              <a:solidFill>
                <a:schemeClr val="bg1"/>
              </a:solidFill>
              <a:latin typeface="微软雅黑" panose="020B0503020204020204" pitchFamily="34" charset="-122"/>
              <a:ea typeface="微软雅黑" panose="020B0503020204020204" pitchFamily="34" charset="-122"/>
              <a:cs typeface="仿宋_GB231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0" fontAlgn="base" latinLnBrk="0" hangingPunct="0">
        <a:spcBef>
          <a:spcPct val="0"/>
        </a:spcBef>
        <a:spcAft>
          <a:spcPct val="0"/>
        </a:spcAft>
        <a:buClr>
          <a:srgbClr val="000000"/>
        </a:buClr>
        <a:buNone/>
        <a:defRPr sz="2800" b="1" i="0" u="none" kern="1200" baseline="0">
          <a:solidFill>
            <a:schemeClr val="bg1"/>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hlink"/>
        </a:buClr>
        <a:buFont typeface="Wingdings" panose="05000000000000000000" pitchFamily="2" charset="2"/>
        <a:buChar char="v"/>
        <a:defRPr sz="2800" b="1"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lr>
          <a:schemeClr val="accent1"/>
        </a:buClr>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lr>
          <a:schemeClr val="tx1"/>
        </a:buClr>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hdphoto" Target="../media/hdphoto1.wdp"/><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9612" y="6021288"/>
            <a:ext cx="6984776" cy="377411"/>
          </a:xfrm>
          <a:prstGeom prst="rect">
            <a:avLst/>
          </a:prstGeom>
          <a:noFill/>
          <a:ln w="9525">
            <a:noFill/>
          </a:ln>
        </p:spPr>
        <p:txBody>
          <a:bodyPr wrap="square">
            <a:spAutoFit/>
          </a:bodyPr>
          <a:lstStyle/>
          <a:p>
            <a:pPr lvl="0" algn="ctr">
              <a:lnSpc>
                <a:spcPct val="150000"/>
              </a:lnSpc>
              <a:buClr>
                <a:srgbClr val="FF6600"/>
              </a:buClr>
            </a:pPr>
            <a:r>
              <a:rPr lang="zh-CN" altLang="en-US" sz="1400" b="0" dirty="0" smtClean="0">
                <a:solidFill>
                  <a:srgbClr val="FFFF00"/>
                </a:solidFill>
                <a:latin typeface="微软雅黑" panose="020B0503020204020204" pitchFamily="34" charset="-122"/>
                <a:ea typeface="微软雅黑" panose="020B0503020204020204" pitchFamily="34" charset="-122"/>
                <a:sym typeface="宋体" panose="02010600030101010101" pitchFamily="2" charset="-122"/>
              </a:rPr>
              <a:t>希赛教育</a:t>
            </a:r>
            <a:endParaRPr lang="en-US" altLang="zh-CN" sz="1400" b="0" dirty="0">
              <a:solidFill>
                <a:srgbClr val="FFFF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文本框 5"/>
          <p:cNvSpPr txBox="1"/>
          <p:nvPr/>
        </p:nvSpPr>
        <p:spPr>
          <a:xfrm>
            <a:off x="845840" y="2276872"/>
            <a:ext cx="7452320" cy="1753685"/>
          </a:xfrm>
          <a:prstGeom prst="rect">
            <a:avLst/>
          </a:prstGeom>
          <a:noFill/>
        </p:spPr>
        <p:txBody>
          <a:bodyPr wrap="square" rtlCol="0">
            <a:spAutoFit/>
          </a:bodyPr>
          <a:lstStyle/>
          <a:p>
            <a:pPr algn="ctr">
              <a:lnSpc>
                <a:spcPct val="132000"/>
              </a:lnSpc>
              <a:spcAft>
                <a:spcPts val="600"/>
              </a:spcAft>
            </a:pPr>
            <a:r>
              <a:rPr lang="zh-CN" altLang="en-US" sz="5400" dirty="0">
                <a:gradFill flip="none" rotWithShape="1">
                  <a:gsLst>
                    <a:gs pos="0">
                      <a:srgbClr val="FFA200"/>
                    </a:gs>
                    <a:gs pos="37000">
                      <a:srgbClr val="FEBD00"/>
                    </a:gs>
                    <a:gs pos="100000">
                      <a:srgbClr val="FFFF5C"/>
                    </a:gs>
                  </a:gsLst>
                  <a:lin ang="16200000" scaled="1"/>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考试</a:t>
            </a:r>
            <a:r>
              <a:rPr lang="zh-CN" altLang="en-US" sz="5400" dirty="0" smtClean="0">
                <a:gradFill flip="none" rotWithShape="1">
                  <a:gsLst>
                    <a:gs pos="0">
                      <a:srgbClr val="FFA200"/>
                    </a:gs>
                    <a:gs pos="37000">
                      <a:srgbClr val="FEBD00"/>
                    </a:gs>
                    <a:gs pos="100000">
                      <a:srgbClr val="FFFF5C"/>
                    </a:gs>
                  </a:gsLst>
                  <a:lin ang="16200000" scaled="1"/>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介绍</a:t>
            </a:r>
            <a:endParaRPr lang="en-US" altLang="zh-CN" sz="5400" dirty="0" smtClean="0">
              <a:gradFill flip="none" rotWithShape="1">
                <a:gsLst>
                  <a:gs pos="0">
                    <a:srgbClr val="FFA200"/>
                  </a:gs>
                  <a:gs pos="37000">
                    <a:srgbClr val="FEBD00"/>
                  </a:gs>
                  <a:gs pos="100000">
                    <a:srgbClr val="FFFF5C"/>
                  </a:gs>
                </a:gsLst>
                <a:lin ang="16200000" scaled="1"/>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lnSpc>
                <a:spcPct val="132000"/>
              </a:lnSpc>
              <a:spcAft>
                <a:spcPts val="600"/>
              </a:spcAft>
            </a:pPr>
            <a:r>
              <a:rPr lang="zh-CN" altLang="en-US" sz="2400" dirty="0">
                <a:solidFill>
                  <a:schemeClr val="bg1"/>
                </a:solidFill>
                <a:latin typeface="微软雅黑" panose="020B0503020204020204" pitchFamily="34" charset="-122"/>
                <a:ea typeface="微软雅黑" panose="020B0503020204020204" pitchFamily="34" charset="-122"/>
              </a:rPr>
              <a:t>考前</a:t>
            </a:r>
            <a:r>
              <a:rPr lang="zh-CN" altLang="en-US" sz="2400" dirty="0" smtClean="0">
                <a:solidFill>
                  <a:schemeClr val="bg1"/>
                </a:solidFill>
                <a:latin typeface="微软雅黑" panose="020B0503020204020204" pitchFamily="34" charset="-122"/>
                <a:ea typeface="微软雅黑" panose="020B0503020204020204" pitchFamily="34" charset="-122"/>
              </a:rPr>
              <a:t>培训</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b="0" dirty="0">
                <a:solidFill>
                  <a:schemeClr val="bg1"/>
                </a:solidFill>
                <a:latin typeface="+mn-ea"/>
                <a:ea typeface="+mn-ea"/>
              </a:rPr>
              <a:t>要判断字长为</a:t>
            </a:r>
            <a:r>
              <a:rPr lang="en-US" altLang="zh-CN" sz="2400" b="0" dirty="0">
                <a:solidFill>
                  <a:schemeClr val="bg1"/>
                </a:solidFill>
                <a:latin typeface="+mn-ea"/>
                <a:ea typeface="+mn-ea"/>
              </a:rPr>
              <a:t>16 </a:t>
            </a:r>
            <a:r>
              <a:rPr lang="zh-CN" altLang="en-US" sz="2400" b="0" dirty="0">
                <a:solidFill>
                  <a:schemeClr val="bg1"/>
                </a:solidFill>
                <a:latin typeface="+mn-ea"/>
                <a:ea typeface="+mn-ea"/>
              </a:rPr>
              <a:t>位的</a:t>
            </a:r>
            <a:r>
              <a:rPr lang="zh-CN" altLang="en-US" sz="2400" b="0" dirty="0" smtClean="0">
                <a:solidFill>
                  <a:schemeClr val="bg1"/>
                </a:solidFill>
                <a:latin typeface="+mn-ea"/>
                <a:ea typeface="+mn-ea"/>
              </a:rPr>
              <a:t>整数</a:t>
            </a:r>
            <a:r>
              <a:rPr lang="en-US" altLang="zh-CN" sz="2400" b="0" dirty="0" smtClean="0">
                <a:solidFill>
                  <a:schemeClr val="bg1"/>
                </a:solidFill>
                <a:latin typeface="+mn-ea"/>
                <a:ea typeface="+mn-ea"/>
              </a:rPr>
              <a:t>a</a:t>
            </a:r>
            <a:r>
              <a:rPr lang="zh-CN" altLang="en-US" sz="2400" b="0" dirty="0" smtClean="0">
                <a:solidFill>
                  <a:schemeClr val="bg1"/>
                </a:solidFill>
                <a:latin typeface="+mn-ea"/>
                <a:ea typeface="+mn-ea"/>
              </a:rPr>
              <a:t>的</a:t>
            </a:r>
            <a:r>
              <a:rPr lang="zh-CN" altLang="en-US" sz="2400" b="0" dirty="0">
                <a:solidFill>
                  <a:schemeClr val="bg1"/>
                </a:solidFill>
                <a:latin typeface="+mn-ea"/>
                <a:ea typeface="+mn-ea"/>
              </a:rPr>
              <a:t>低四位是否全</a:t>
            </a:r>
            <a:r>
              <a:rPr lang="zh-CN" altLang="en-US" sz="2400" b="0" dirty="0" smtClean="0">
                <a:solidFill>
                  <a:schemeClr val="bg1"/>
                </a:solidFill>
                <a:latin typeface="+mn-ea"/>
                <a:ea typeface="+mn-ea"/>
              </a:rPr>
              <a:t>为</a:t>
            </a:r>
            <a:r>
              <a:rPr lang="en-US" altLang="zh-CN" sz="2400" b="0" dirty="0" smtClean="0">
                <a:solidFill>
                  <a:schemeClr val="bg1"/>
                </a:solidFill>
                <a:latin typeface="+mn-ea"/>
                <a:ea typeface="+mn-ea"/>
              </a:rPr>
              <a:t>0</a:t>
            </a:r>
            <a:r>
              <a:rPr lang="zh-CN" altLang="en-US" sz="2400" b="0" dirty="0">
                <a:solidFill>
                  <a:schemeClr val="bg1"/>
                </a:solidFill>
                <a:latin typeface="+mn-ea"/>
                <a:ea typeface="+mn-ea"/>
              </a:rPr>
              <a:t>，则</a:t>
            </a:r>
            <a:r>
              <a:rPr lang="zh-CN" altLang="en-US" sz="2400" b="0" dirty="0" smtClean="0">
                <a:solidFill>
                  <a:schemeClr val="bg1"/>
                </a:solidFill>
                <a:latin typeface="+mn-ea"/>
                <a:ea typeface="+mn-ea"/>
              </a:rPr>
              <a:t>（</a:t>
            </a:r>
            <a:r>
              <a:rPr lang="en-US" altLang="zh-CN" sz="2400" b="0" dirty="0" smtClean="0">
                <a:solidFill>
                  <a:schemeClr val="bg1"/>
                </a:solidFill>
                <a:latin typeface="+mn-ea"/>
                <a:ea typeface="+mn-ea"/>
              </a:rPr>
              <a:t>1</a:t>
            </a:r>
            <a:r>
              <a:rPr lang="zh-CN" altLang="en-US" sz="2400" b="0" dirty="0" smtClean="0">
                <a:solidFill>
                  <a:schemeClr val="bg1"/>
                </a:solidFill>
                <a:latin typeface="+mn-ea"/>
                <a:ea typeface="+mn-ea"/>
              </a:rPr>
              <a:t>）</a:t>
            </a:r>
            <a:endParaRPr lang="en-US" altLang="zh-CN" sz="2400" b="0" dirty="0" smtClean="0">
              <a:solidFill>
                <a:schemeClr val="bg1"/>
              </a:solidFill>
              <a:latin typeface="+mn-ea"/>
              <a:ea typeface="+mn-ea"/>
            </a:endParaRPr>
          </a:p>
          <a:p>
            <a:pPr marL="0" indent="0">
              <a:buNone/>
            </a:pPr>
            <a:endParaRPr lang="en-US" altLang="zh-CN" sz="2400" b="0" dirty="0" smtClean="0">
              <a:solidFill>
                <a:schemeClr val="bg1"/>
              </a:solidFill>
              <a:latin typeface="+mn-ea"/>
              <a:ea typeface="+mn-ea"/>
            </a:endParaRPr>
          </a:p>
          <a:p>
            <a:pPr marL="0" indent="0">
              <a:buNone/>
            </a:pPr>
            <a:r>
              <a:rPr lang="en-US" altLang="zh-CN" sz="2400" b="0" dirty="0" smtClean="0">
                <a:solidFill>
                  <a:schemeClr val="bg1"/>
                </a:solidFill>
                <a:latin typeface="+mn-ea"/>
                <a:ea typeface="+mn-ea"/>
              </a:rPr>
              <a:t>A</a:t>
            </a:r>
            <a:r>
              <a:rPr lang="en-US" altLang="zh-CN" sz="2400" b="0" dirty="0">
                <a:solidFill>
                  <a:schemeClr val="bg1"/>
                </a:solidFill>
                <a:latin typeface="+mn-ea"/>
                <a:ea typeface="+mn-ea"/>
              </a:rPr>
              <a:t>.</a:t>
            </a:r>
            <a:r>
              <a:rPr lang="zh-CN" altLang="en-US" sz="2400" b="0" dirty="0" smtClean="0">
                <a:solidFill>
                  <a:schemeClr val="bg1"/>
                </a:solidFill>
                <a:latin typeface="+mn-ea"/>
                <a:ea typeface="+mn-ea"/>
              </a:rPr>
              <a:t>将</a:t>
            </a:r>
            <a:r>
              <a:rPr lang="en-US" altLang="zh-CN" sz="2400" b="0" dirty="0" smtClean="0">
                <a:solidFill>
                  <a:schemeClr val="bg1"/>
                </a:solidFill>
                <a:latin typeface="+mn-ea"/>
                <a:ea typeface="+mn-ea"/>
              </a:rPr>
              <a:t>a</a:t>
            </a:r>
            <a:r>
              <a:rPr lang="zh-CN" altLang="en-US" sz="2400" b="0" dirty="0" smtClean="0">
                <a:solidFill>
                  <a:schemeClr val="bg1"/>
                </a:solidFill>
                <a:latin typeface="+mn-ea"/>
                <a:ea typeface="+mn-ea"/>
              </a:rPr>
              <a:t>与</a:t>
            </a:r>
            <a:r>
              <a:rPr lang="en-US" altLang="zh-CN" sz="2400" b="0" dirty="0" smtClean="0">
                <a:solidFill>
                  <a:schemeClr val="bg1"/>
                </a:solidFill>
                <a:latin typeface="+mn-ea"/>
                <a:ea typeface="+mn-ea"/>
              </a:rPr>
              <a:t>0x000F</a:t>
            </a:r>
            <a:r>
              <a:rPr lang="zh-CN" altLang="en-US" sz="2400" b="0" dirty="0" smtClean="0">
                <a:solidFill>
                  <a:schemeClr val="bg1"/>
                </a:solidFill>
                <a:latin typeface="+mn-ea"/>
                <a:ea typeface="+mn-ea"/>
              </a:rPr>
              <a:t>进行</a:t>
            </a:r>
            <a:r>
              <a:rPr lang="en-US" altLang="zh-CN" sz="2400" b="0" dirty="0">
                <a:solidFill>
                  <a:schemeClr val="bg1"/>
                </a:solidFill>
                <a:latin typeface="+mn-ea"/>
                <a:ea typeface="+mn-ea"/>
              </a:rPr>
              <a:t>"</a:t>
            </a:r>
            <a:r>
              <a:rPr lang="zh-CN" altLang="en-US" sz="2400" b="0" dirty="0">
                <a:solidFill>
                  <a:schemeClr val="bg1"/>
                </a:solidFill>
                <a:latin typeface="+mn-ea"/>
                <a:ea typeface="+mn-ea"/>
              </a:rPr>
              <a:t>逻辑与</a:t>
            </a:r>
            <a:r>
              <a:rPr lang="en-US" altLang="zh-CN" sz="2400" b="0" dirty="0">
                <a:solidFill>
                  <a:schemeClr val="bg1"/>
                </a:solidFill>
                <a:latin typeface="+mn-ea"/>
                <a:ea typeface="+mn-ea"/>
              </a:rPr>
              <a:t>"</a:t>
            </a:r>
            <a:r>
              <a:rPr lang="zh-CN" altLang="en-US" sz="2400" b="0" dirty="0">
                <a:solidFill>
                  <a:schemeClr val="bg1"/>
                </a:solidFill>
                <a:latin typeface="+mn-ea"/>
                <a:ea typeface="+mn-ea"/>
              </a:rPr>
              <a:t>运算，然后判断运算结果是否</a:t>
            </a:r>
            <a:r>
              <a:rPr lang="zh-CN" altLang="en-US" sz="2400" b="0" dirty="0" smtClean="0">
                <a:solidFill>
                  <a:schemeClr val="bg1"/>
                </a:solidFill>
                <a:latin typeface="+mn-ea"/>
                <a:ea typeface="+mn-ea"/>
              </a:rPr>
              <a:t>等于</a:t>
            </a:r>
            <a:r>
              <a:rPr lang="en-US" altLang="zh-CN" sz="2400" b="0" dirty="0" smtClean="0">
                <a:solidFill>
                  <a:schemeClr val="bg1"/>
                </a:solidFill>
                <a:latin typeface="+mn-ea"/>
                <a:ea typeface="+mn-ea"/>
              </a:rPr>
              <a:t>0</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B.</a:t>
            </a:r>
            <a:r>
              <a:rPr lang="zh-CN" altLang="en-US" sz="2400" b="0" dirty="0" smtClean="0">
                <a:solidFill>
                  <a:schemeClr val="bg1"/>
                </a:solidFill>
                <a:latin typeface="+mn-ea"/>
                <a:ea typeface="+mn-ea"/>
              </a:rPr>
              <a:t>将</a:t>
            </a:r>
            <a:r>
              <a:rPr lang="en-US" altLang="zh-CN" sz="2400" b="0" dirty="0" smtClean="0">
                <a:solidFill>
                  <a:schemeClr val="bg1"/>
                </a:solidFill>
                <a:latin typeface="+mn-ea"/>
                <a:ea typeface="+mn-ea"/>
              </a:rPr>
              <a:t>a</a:t>
            </a:r>
            <a:r>
              <a:rPr lang="zh-CN" altLang="en-US" sz="2400" b="0" dirty="0" smtClean="0">
                <a:solidFill>
                  <a:schemeClr val="bg1"/>
                </a:solidFill>
                <a:latin typeface="+mn-ea"/>
                <a:ea typeface="+mn-ea"/>
              </a:rPr>
              <a:t>与</a:t>
            </a:r>
            <a:r>
              <a:rPr lang="en-US" altLang="zh-CN" sz="2400" b="0" dirty="0" smtClean="0">
                <a:solidFill>
                  <a:schemeClr val="bg1"/>
                </a:solidFill>
                <a:latin typeface="+mn-ea"/>
                <a:ea typeface="+mn-ea"/>
              </a:rPr>
              <a:t>0x000F</a:t>
            </a:r>
            <a:r>
              <a:rPr lang="zh-CN" altLang="en-US" sz="2400" b="0" dirty="0" smtClean="0">
                <a:solidFill>
                  <a:schemeClr val="bg1"/>
                </a:solidFill>
                <a:latin typeface="+mn-ea"/>
                <a:ea typeface="+mn-ea"/>
              </a:rPr>
              <a:t>进行</a:t>
            </a:r>
            <a:r>
              <a:rPr lang="en-US" altLang="zh-CN" sz="2400" b="0" dirty="0">
                <a:solidFill>
                  <a:schemeClr val="bg1"/>
                </a:solidFill>
                <a:latin typeface="+mn-ea"/>
                <a:ea typeface="+mn-ea"/>
              </a:rPr>
              <a:t>"</a:t>
            </a:r>
            <a:r>
              <a:rPr lang="zh-CN" altLang="en-US" sz="2400" b="0" dirty="0">
                <a:solidFill>
                  <a:schemeClr val="bg1"/>
                </a:solidFill>
                <a:latin typeface="+mn-ea"/>
                <a:ea typeface="+mn-ea"/>
              </a:rPr>
              <a:t>逻辑或</a:t>
            </a:r>
            <a:r>
              <a:rPr lang="en-US" altLang="zh-CN" sz="2400" b="0" dirty="0">
                <a:solidFill>
                  <a:schemeClr val="bg1"/>
                </a:solidFill>
                <a:latin typeface="+mn-ea"/>
                <a:ea typeface="+mn-ea"/>
              </a:rPr>
              <a:t>"</a:t>
            </a:r>
            <a:r>
              <a:rPr lang="zh-CN" altLang="en-US" sz="2400" b="0" dirty="0">
                <a:solidFill>
                  <a:schemeClr val="bg1"/>
                </a:solidFill>
                <a:latin typeface="+mn-ea"/>
                <a:ea typeface="+mn-ea"/>
              </a:rPr>
              <a:t>运算，然后判断运算结果是否</a:t>
            </a:r>
            <a:r>
              <a:rPr lang="zh-CN" altLang="en-US" sz="2400" b="0" dirty="0" smtClean="0">
                <a:solidFill>
                  <a:schemeClr val="bg1"/>
                </a:solidFill>
                <a:latin typeface="+mn-ea"/>
                <a:ea typeface="+mn-ea"/>
              </a:rPr>
              <a:t>等于</a:t>
            </a:r>
            <a:r>
              <a:rPr lang="en-US" altLang="zh-CN" sz="2400" b="0" dirty="0" smtClean="0">
                <a:solidFill>
                  <a:schemeClr val="bg1"/>
                </a:solidFill>
                <a:latin typeface="+mn-ea"/>
                <a:ea typeface="+mn-ea"/>
              </a:rPr>
              <a:t>F</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C.</a:t>
            </a:r>
            <a:r>
              <a:rPr lang="zh-CN" altLang="en-US" sz="2400" b="0" dirty="0" smtClean="0">
                <a:solidFill>
                  <a:schemeClr val="bg1"/>
                </a:solidFill>
                <a:latin typeface="+mn-ea"/>
                <a:ea typeface="+mn-ea"/>
              </a:rPr>
              <a:t>将</a:t>
            </a:r>
            <a:r>
              <a:rPr lang="en-US" altLang="zh-CN" sz="2400" b="0" dirty="0" smtClean="0">
                <a:solidFill>
                  <a:schemeClr val="bg1"/>
                </a:solidFill>
                <a:latin typeface="+mn-ea"/>
                <a:ea typeface="+mn-ea"/>
              </a:rPr>
              <a:t>a</a:t>
            </a:r>
            <a:r>
              <a:rPr lang="zh-CN" altLang="en-US" sz="2400" b="0" dirty="0" smtClean="0">
                <a:solidFill>
                  <a:schemeClr val="bg1"/>
                </a:solidFill>
                <a:latin typeface="+mn-ea"/>
                <a:ea typeface="+mn-ea"/>
              </a:rPr>
              <a:t>与</a:t>
            </a:r>
            <a:r>
              <a:rPr lang="en-US" altLang="zh-CN" sz="2400" b="0" dirty="0" smtClean="0">
                <a:solidFill>
                  <a:schemeClr val="bg1"/>
                </a:solidFill>
                <a:latin typeface="+mn-ea"/>
                <a:ea typeface="+mn-ea"/>
              </a:rPr>
              <a:t>0xFFF0</a:t>
            </a:r>
            <a:r>
              <a:rPr lang="zh-CN" altLang="en-US" sz="2400" b="0" dirty="0" smtClean="0">
                <a:solidFill>
                  <a:schemeClr val="bg1"/>
                </a:solidFill>
                <a:latin typeface="+mn-ea"/>
                <a:ea typeface="+mn-ea"/>
              </a:rPr>
              <a:t>进行</a:t>
            </a:r>
            <a:r>
              <a:rPr lang="en-US" altLang="zh-CN" sz="2400" b="0" dirty="0">
                <a:solidFill>
                  <a:schemeClr val="bg1"/>
                </a:solidFill>
                <a:latin typeface="+mn-ea"/>
                <a:ea typeface="+mn-ea"/>
              </a:rPr>
              <a:t>"</a:t>
            </a:r>
            <a:r>
              <a:rPr lang="zh-CN" altLang="en-US" sz="2400" b="0" dirty="0">
                <a:solidFill>
                  <a:schemeClr val="bg1"/>
                </a:solidFill>
                <a:latin typeface="+mn-ea"/>
                <a:ea typeface="+mn-ea"/>
              </a:rPr>
              <a:t>逻辑弄或</a:t>
            </a:r>
            <a:r>
              <a:rPr lang="en-US" altLang="zh-CN" sz="2400" b="0" dirty="0">
                <a:solidFill>
                  <a:schemeClr val="bg1"/>
                </a:solidFill>
                <a:latin typeface="+mn-ea"/>
                <a:ea typeface="+mn-ea"/>
              </a:rPr>
              <a:t>"</a:t>
            </a:r>
            <a:r>
              <a:rPr lang="zh-CN" altLang="en-US" sz="2400" b="0" dirty="0">
                <a:solidFill>
                  <a:schemeClr val="bg1"/>
                </a:solidFill>
                <a:latin typeface="+mn-ea"/>
                <a:ea typeface="+mn-ea"/>
              </a:rPr>
              <a:t>运算，然后判断运算结果是否等于</a:t>
            </a:r>
            <a:r>
              <a:rPr lang="en-US" altLang="zh-CN" sz="2400" b="0" dirty="0">
                <a:solidFill>
                  <a:schemeClr val="bg1"/>
                </a:solidFill>
                <a:latin typeface="+mn-ea"/>
                <a:ea typeface="+mn-ea"/>
              </a:rPr>
              <a:t>0</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D.</a:t>
            </a:r>
            <a:r>
              <a:rPr lang="zh-CN" altLang="en-US" sz="2400" b="0" dirty="0" smtClean="0">
                <a:solidFill>
                  <a:schemeClr val="bg1"/>
                </a:solidFill>
                <a:latin typeface="+mn-ea"/>
                <a:ea typeface="+mn-ea"/>
              </a:rPr>
              <a:t>将</a:t>
            </a:r>
            <a:r>
              <a:rPr lang="en-US" altLang="zh-CN" sz="2400" b="0" dirty="0" smtClean="0">
                <a:solidFill>
                  <a:schemeClr val="bg1"/>
                </a:solidFill>
                <a:latin typeface="+mn-ea"/>
                <a:ea typeface="+mn-ea"/>
              </a:rPr>
              <a:t>a</a:t>
            </a:r>
            <a:r>
              <a:rPr lang="zh-CN" altLang="en-US" sz="2400" b="0" dirty="0" smtClean="0">
                <a:solidFill>
                  <a:schemeClr val="bg1"/>
                </a:solidFill>
                <a:latin typeface="+mn-ea"/>
                <a:ea typeface="+mn-ea"/>
              </a:rPr>
              <a:t>与</a:t>
            </a:r>
            <a:r>
              <a:rPr lang="en-US" altLang="zh-CN" sz="2400" b="0" dirty="0" smtClean="0">
                <a:solidFill>
                  <a:schemeClr val="bg1"/>
                </a:solidFill>
                <a:latin typeface="+mn-ea"/>
                <a:ea typeface="+mn-ea"/>
              </a:rPr>
              <a:t>0xFFF0</a:t>
            </a:r>
            <a:r>
              <a:rPr lang="zh-CN" altLang="en-US" sz="2400" b="0" dirty="0" smtClean="0">
                <a:solidFill>
                  <a:schemeClr val="bg1"/>
                </a:solidFill>
                <a:latin typeface="+mn-ea"/>
                <a:ea typeface="+mn-ea"/>
              </a:rPr>
              <a:t>进行</a:t>
            </a:r>
            <a:r>
              <a:rPr lang="en-US" altLang="zh-CN" sz="2400" b="0" dirty="0">
                <a:solidFill>
                  <a:schemeClr val="bg1"/>
                </a:solidFill>
                <a:latin typeface="+mn-ea"/>
                <a:ea typeface="+mn-ea"/>
              </a:rPr>
              <a:t>"</a:t>
            </a:r>
            <a:r>
              <a:rPr lang="zh-CN" altLang="en-US" sz="2400" b="0" dirty="0">
                <a:solidFill>
                  <a:schemeClr val="bg1"/>
                </a:solidFill>
                <a:latin typeface="+mn-ea"/>
                <a:ea typeface="+mn-ea"/>
              </a:rPr>
              <a:t>逻辑与</a:t>
            </a:r>
            <a:r>
              <a:rPr lang="en-US" altLang="zh-CN" sz="2400" b="0" dirty="0">
                <a:solidFill>
                  <a:schemeClr val="bg1"/>
                </a:solidFill>
                <a:latin typeface="+mn-ea"/>
                <a:ea typeface="+mn-ea"/>
              </a:rPr>
              <a:t>"</a:t>
            </a:r>
            <a:r>
              <a:rPr lang="zh-CN" altLang="en-US" sz="2400" b="0" dirty="0">
                <a:solidFill>
                  <a:schemeClr val="bg1"/>
                </a:solidFill>
                <a:latin typeface="+mn-ea"/>
                <a:ea typeface="+mn-ea"/>
              </a:rPr>
              <a:t>运算，然后判断运算结果是否</a:t>
            </a:r>
            <a:r>
              <a:rPr lang="zh-CN" altLang="en-US" sz="2400" b="0" dirty="0" smtClean="0">
                <a:solidFill>
                  <a:schemeClr val="bg1"/>
                </a:solidFill>
                <a:latin typeface="+mn-ea"/>
                <a:ea typeface="+mn-ea"/>
              </a:rPr>
              <a:t>等于</a:t>
            </a:r>
            <a:r>
              <a:rPr lang="en-US" altLang="zh-CN" sz="2400" b="0" dirty="0" smtClean="0">
                <a:solidFill>
                  <a:schemeClr val="bg1"/>
                </a:solidFill>
                <a:latin typeface="+mn-ea"/>
                <a:ea typeface="+mn-ea"/>
              </a:rPr>
              <a:t>F</a:t>
            </a:r>
            <a:endParaRPr lang="zh-CN" altLang="en-US" sz="24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b="0" dirty="0">
                <a:solidFill>
                  <a:schemeClr val="bg1"/>
                </a:solidFill>
                <a:latin typeface="+mn-ea"/>
                <a:ea typeface="+mn-ea"/>
              </a:rPr>
              <a:t>计算机系统中常用的输入</a:t>
            </a:r>
            <a:r>
              <a:rPr lang="en-US" altLang="zh-CN" sz="2400" b="0" dirty="0">
                <a:solidFill>
                  <a:schemeClr val="bg1"/>
                </a:solidFill>
                <a:latin typeface="+mn-ea"/>
                <a:ea typeface="+mn-ea"/>
              </a:rPr>
              <a:t>/</a:t>
            </a:r>
            <a:r>
              <a:rPr lang="zh-CN" altLang="en-US" sz="2400" b="0" dirty="0">
                <a:solidFill>
                  <a:schemeClr val="bg1"/>
                </a:solidFill>
                <a:latin typeface="+mn-ea"/>
                <a:ea typeface="+mn-ea"/>
              </a:rPr>
              <a:t>输出控制方式有无条件传送、中断、程序查询和</a:t>
            </a:r>
            <a:r>
              <a:rPr lang="en-US" altLang="zh-CN" sz="2400" b="0" dirty="0">
                <a:solidFill>
                  <a:schemeClr val="bg1"/>
                </a:solidFill>
                <a:latin typeface="+mn-ea"/>
                <a:ea typeface="+mn-ea"/>
              </a:rPr>
              <a:t>DMA </a:t>
            </a:r>
            <a:r>
              <a:rPr lang="zh-CN" altLang="en-US" sz="2400" b="0" dirty="0">
                <a:solidFill>
                  <a:schemeClr val="bg1"/>
                </a:solidFill>
                <a:latin typeface="+mn-ea"/>
                <a:ea typeface="+mn-ea"/>
              </a:rPr>
              <a:t>方式等。当采用（ </a:t>
            </a:r>
            <a:r>
              <a:rPr lang="en-US" altLang="zh-CN" sz="2400" b="0" dirty="0" smtClean="0">
                <a:solidFill>
                  <a:schemeClr val="bg1"/>
                </a:solidFill>
                <a:latin typeface="+mn-ea"/>
                <a:ea typeface="+mn-ea"/>
              </a:rPr>
              <a:t>2</a:t>
            </a:r>
            <a:r>
              <a:rPr lang="zh-CN" altLang="en-US" sz="2400" b="0" dirty="0" smtClean="0">
                <a:solidFill>
                  <a:schemeClr val="bg1"/>
                </a:solidFill>
                <a:latin typeface="+mn-ea"/>
                <a:ea typeface="+mn-ea"/>
              </a:rPr>
              <a:t> </a:t>
            </a:r>
            <a:r>
              <a:rPr lang="zh-CN" altLang="en-US" sz="2400" b="0" dirty="0">
                <a:solidFill>
                  <a:schemeClr val="bg1"/>
                </a:solidFill>
                <a:latin typeface="+mn-ea"/>
                <a:ea typeface="+mn-ea"/>
              </a:rPr>
              <a:t>）方式时，不需要 </a:t>
            </a:r>
            <a:r>
              <a:rPr lang="en-US" altLang="zh-CN" sz="2400" b="0" dirty="0">
                <a:solidFill>
                  <a:schemeClr val="bg1"/>
                </a:solidFill>
                <a:latin typeface="+mn-ea"/>
                <a:ea typeface="+mn-ea"/>
              </a:rPr>
              <a:t>CPU </a:t>
            </a:r>
            <a:r>
              <a:rPr lang="zh-CN" altLang="en-US" sz="2400" b="0" dirty="0">
                <a:solidFill>
                  <a:schemeClr val="bg1"/>
                </a:solidFill>
                <a:latin typeface="+mn-ea"/>
                <a:ea typeface="+mn-ea"/>
              </a:rPr>
              <a:t>执行程序指令来传送数据</a:t>
            </a:r>
            <a:r>
              <a:rPr lang="zh-CN" altLang="en-US" sz="2400" b="0" dirty="0" smtClean="0">
                <a:solidFill>
                  <a:schemeClr val="bg1"/>
                </a:solidFill>
                <a:latin typeface="+mn-ea"/>
                <a:ea typeface="+mn-ea"/>
              </a:rPr>
              <a:t>。</a:t>
            </a:r>
            <a:endParaRPr lang="en-US" altLang="zh-CN" sz="2400" b="0" dirty="0" smtClean="0">
              <a:solidFill>
                <a:schemeClr val="bg1"/>
              </a:solidFill>
              <a:latin typeface="+mn-ea"/>
              <a:ea typeface="+mn-ea"/>
            </a:endParaRPr>
          </a:p>
          <a:p>
            <a:pPr marL="0" indent="0">
              <a:buNone/>
            </a:pP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A.</a:t>
            </a:r>
            <a:r>
              <a:rPr lang="zh-CN" altLang="en-US" sz="2400" b="0" dirty="0">
                <a:solidFill>
                  <a:schemeClr val="bg1"/>
                </a:solidFill>
                <a:latin typeface="+mn-ea"/>
                <a:ea typeface="+mn-ea"/>
              </a:rPr>
              <a:t>中断</a:t>
            </a:r>
            <a:endParaRPr lang="zh-CN" altLang="en-US" sz="2400" b="0" dirty="0">
              <a:solidFill>
                <a:schemeClr val="bg1"/>
              </a:solidFill>
              <a:latin typeface="+mn-ea"/>
              <a:ea typeface="+mn-ea"/>
            </a:endParaRPr>
          </a:p>
          <a:p>
            <a:pPr marL="0" indent="0">
              <a:buNone/>
            </a:pPr>
            <a:r>
              <a:rPr lang="en-US" altLang="zh-CN" sz="2400" b="0" dirty="0">
                <a:solidFill>
                  <a:schemeClr val="bg1"/>
                </a:solidFill>
                <a:latin typeface="+mn-ea"/>
                <a:ea typeface="+mn-ea"/>
              </a:rPr>
              <a:t>B.</a:t>
            </a:r>
            <a:r>
              <a:rPr lang="zh-CN" altLang="en-US" sz="2400" b="0" dirty="0">
                <a:solidFill>
                  <a:schemeClr val="bg1"/>
                </a:solidFill>
                <a:latin typeface="+mn-ea"/>
                <a:ea typeface="+mn-ea"/>
              </a:rPr>
              <a:t>程序查询</a:t>
            </a:r>
            <a:endParaRPr lang="zh-CN" altLang="en-US" sz="2400" b="0" dirty="0">
              <a:solidFill>
                <a:schemeClr val="bg1"/>
              </a:solidFill>
              <a:latin typeface="+mn-ea"/>
              <a:ea typeface="+mn-ea"/>
            </a:endParaRPr>
          </a:p>
          <a:p>
            <a:pPr marL="0" indent="0">
              <a:buNone/>
            </a:pPr>
            <a:r>
              <a:rPr lang="en-US" altLang="zh-CN" sz="2400" b="0" dirty="0">
                <a:solidFill>
                  <a:schemeClr val="bg1"/>
                </a:solidFill>
                <a:latin typeface="+mn-ea"/>
                <a:ea typeface="+mn-ea"/>
              </a:rPr>
              <a:t>C.</a:t>
            </a:r>
            <a:r>
              <a:rPr lang="zh-CN" altLang="en-US" sz="2400" b="0" dirty="0">
                <a:solidFill>
                  <a:schemeClr val="bg1"/>
                </a:solidFill>
                <a:latin typeface="+mn-ea"/>
                <a:ea typeface="+mn-ea"/>
              </a:rPr>
              <a:t>无条件传送</a:t>
            </a:r>
            <a:endParaRPr lang="zh-CN" altLang="en-US" sz="2400" b="0" dirty="0">
              <a:solidFill>
                <a:schemeClr val="bg1"/>
              </a:solidFill>
              <a:latin typeface="+mn-ea"/>
              <a:ea typeface="+mn-ea"/>
            </a:endParaRPr>
          </a:p>
          <a:p>
            <a:pPr marL="0" indent="0">
              <a:buNone/>
            </a:pPr>
            <a:r>
              <a:rPr lang="en-US" altLang="zh-CN" sz="2400" b="0" dirty="0">
                <a:solidFill>
                  <a:schemeClr val="bg1"/>
                </a:solidFill>
                <a:latin typeface="+mn-ea"/>
                <a:ea typeface="+mn-ea"/>
              </a:rPr>
              <a:t>D.DMA</a:t>
            </a:r>
            <a:endParaRPr lang="zh-CN" altLang="en-US" sz="24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b="0" dirty="0">
                <a:solidFill>
                  <a:schemeClr val="bg1"/>
                </a:solidFill>
                <a:latin typeface="+mn-ea"/>
                <a:ea typeface="+mn-ea"/>
              </a:rPr>
              <a:t>己知数据信息为 </a:t>
            </a:r>
            <a:r>
              <a:rPr lang="en-US" altLang="zh-CN" sz="2400" b="0" dirty="0">
                <a:solidFill>
                  <a:schemeClr val="bg1"/>
                </a:solidFill>
                <a:latin typeface="+mn-ea"/>
                <a:ea typeface="+mn-ea"/>
              </a:rPr>
              <a:t>16 </a:t>
            </a:r>
            <a:r>
              <a:rPr lang="zh-CN" altLang="en-US" sz="2400" b="0" dirty="0">
                <a:solidFill>
                  <a:schemeClr val="bg1"/>
                </a:solidFill>
                <a:latin typeface="+mn-ea"/>
                <a:ea typeface="+mn-ea"/>
              </a:rPr>
              <a:t>位，最少应附加（ </a:t>
            </a:r>
            <a:r>
              <a:rPr lang="en-US" altLang="zh-CN" sz="2400" b="0" dirty="0" smtClean="0">
                <a:solidFill>
                  <a:schemeClr val="bg1"/>
                </a:solidFill>
                <a:latin typeface="+mn-ea"/>
                <a:ea typeface="+mn-ea"/>
              </a:rPr>
              <a:t>3</a:t>
            </a:r>
            <a:r>
              <a:rPr lang="zh-CN" altLang="en-US" sz="2400" b="0" dirty="0" smtClean="0">
                <a:solidFill>
                  <a:schemeClr val="bg1"/>
                </a:solidFill>
                <a:latin typeface="+mn-ea"/>
                <a:ea typeface="+mn-ea"/>
              </a:rPr>
              <a:t> </a:t>
            </a:r>
            <a:r>
              <a:rPr lang="zh-CN" altLang="en-US" sz="2400" b="0" dirty="0">
                <a:solidFill>
                  <a:schemeClr val="bg1"/>
                </a:solidFill>
                <a:latin typeface="+mn-ea"/>
                <a:ea typeface="+mn-ea"/>
              </a:rPr>
              <a:t>）位校验位，才能实现海明码纠错</a:t>
            </a:r>
            <a:r>
              <a:rPr lang="zh-CN" altLang="en-US" sz="2400" b="0" dirty="0" smtClean="0">
                <a:solidFill>
                  <a:schemeClr val="bg1"/>
                </a:solidFill>
                <a:latin typeface="+mn-ea"/>
                <a:ea typeface="+mn-ea"/>
              </a:rPr>
              <a:t>。</a:t>
            </a:r>
            <a:endParaRPr lang="en-US" altLang="zh-CN" sz="2400" b="0" dirty="0" smtClean="0">
              <a:solidFill>
                <a:schemeClr val="bg1"/>
              </a:solidFill>
              <a:latin typeface="+mn-ea"/>
              <a:ea typeface="+mn-ea"/>
            </a:endParaRPr>
          </a:p>
          <a:p>
            <a:pPr marL="0" indent="0">
              <a:buNone/>
            </a:pP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A. 3</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B. 4</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C. 5</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D. 6</a:t>
            </a:r>
            <a:endParaRPr lang="en-US" altLang="zh-CN" sz="2400" b="0" dirty="0">
              <a:solidFill>
                <a:schemeClr val="bg1"/>
              </a:solidFill>
              <a:latin typeface="+mn-ea"/>
              <a:ea typeface="+mn-ea"/>
            </a:endParaRPr>
          </a:p>
          <a:p>
            <a:pPr marL="0" indent="0">
              <a:buNone/>
            </a:pPr>
            <a:endParaRPr lang="zh-CN" altLang="en-US" sz="24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b="0" dirty="0">
                <a:solidFill>
                  <a:schemeClr val="bg1"/>
                </a:solidFill>
                <a:latin typeface="+mn-ea"/>
                <a:ea typeface="+mn-ea"/>
              </a:rPr>
              <a:t>假定用户</a:t>
            </a:r>
            <a:r>
              <a:rPr lang="en-US" altLang="zh-CN" sz="2400" b="0" dirty="0">
                <a:solidFill>
                  <a:schemeClr val="bg1"/>
                </a:solidFill>
                <a:latin typeface="+mn-ea"/>
                <a:ea typeface="+mn-ea"/>
              </a:rPr>
              <a:t>A</a:t>
            </a:r>
            <a:r>
              <a:rPr lang="zh-CN" altLang="en-US" sz="2400" b="0" dirty="0">
                <a:solidFill>
                  <a:schemeClr val="bg1"/>
                </a:solidFill>
                <a:latin typeface="+mn-ea"/>
                <a:ea typeface="+mn-ea"/>
              </a:rPr>
              <a:t>、</a:t>
            </a:r>
            <a:r>
              <a:rPr lang="en-US" altLang="zh-CN" sz="2400" b="0" dirty="0">
                <a:solidFill>
                  <a:schemeClr val="bg1"/>
                </a:solidFill>
                <a:latin typeface="+mn-ea"/>
                <a:ea typeface="+mn-ea"/>
              </a:rPr>
              <a:t>B </a:t>
            </a:r>
            <a:r>
              <a:rPr lang="zh-CN" altLang="en-US" sz="2400" b="0" dirty="0">
                <a:solidFill>
                  <a:schemeClr val="bg1"/>
                </a:solidFill>
                <a:latin typeface="+mn-ea"/>
                <a:ea typeface="+mn-ea"/>
              </a:rPr>
              <a:t>分别从</a:t>
            </a:r>
            <a:r>
              <a:rPr lang="en-US" altLang="zh-CN" sz="2400" b="0" dirty="0">
                <a:solidFill>
                  <a:schemeClr val="bg1"/>
                </a:solidFill>
                <a:latin typeface="+mn-ea"/>
                <a:ea typeface="+mn-ea"/>
              </a:rPr>
              <a:t>I</a:t>
            </a:r>
            <a:r>
              <a:rPr lang="en-US" altLang="zh-CN" sz="2400" b="0" baseline="-25000" dirty="0">
                <a:solidFill>
                  <a:schemeClr val="bg1"/>
                </a:solidFill>
                <a:latin typeface="+mn-ea"/>
                <a:ea typeface="+mn-ea"/>
              </a:rPr>
              <a:t>1</a:t>
            </a:r>
            <a:r>
              <a:rPr lang="zh-CN" altLang="en-US" sz="2400" b="0" dirty="0">
                <a:solidFill>
                  <a:schemeClr val="bg1"/>
                </a:solidFill>
                <a:latin typeface="+mn-ea"/>
                <a:ea typeface="+mn-ea"/>
              </a:rPr>
              <a:t>、</a:t>
            </a:r>
            <a:r>
              <a:rPr lang="en-US" altLang="zh-CN" sz="2400" b="0" dirty="0">
                <a:solidFill>
                  <a:schemeClr val="bg1"/>
                </a:solidFill>
                <a:latin typeface="+mn-ea"/>
                <a:ea typeface="+mn-ea"/>
              </a:rPr>
              <a:t>I</a:t>
            </a:r>
            <a:r>
              <a:rPr lang="en-US" altLang="zh-CN" sz="2400" b="0" baseline="-25000" dirty="0">
                <a:solidFill>
                  <a:schemeClr val="bg1"/>
                </a:solidFill>
                <a:latin typeface="+mn-ea"/>
                <a:ea typeface="+mn-ea"/>
              </a:rPr>
              <a:t>2</a:t>
            </a:r>
            <a:r>
              <a:rPr lang="zh-CN" altLang="en-US" sz="2400" b="0" dirty="0">
                <a:solidFill>
                  <a:schemeClr val="bg1"/>
                </a:solidFill>
                <a:latin typeface="+mn-ea"/>
                <a:ea typeface="+mn-ea"/>
              </a:rPr>
              <a:t>两个</a:t>
            </a:r>
            <a:r>
              <a:rPr lang="en-US" altLang="zh-CN" sz="2400" b="0" dirty="0">
                <a:solidFill>
                  <a:schemeClr val="bg1"/>
                </a:solidFill>
                <a:latin typeface="+mn-ea"/>
                <a:ea typeface="+mn-ea"/>
              </a:rPr>
              <a:t>CA</a:t>
            </a:r>
            <a:r>
              <a:rPr lang="zh-CN" altLang="en-US" sz="2400" b="0" dirty="0">
                <a:solidFill>
                  <a:schemeClr val="bg1"/>
                </a:solidFill>
                <a:latin typeface="+mn-ea"/>
                <a:ea typeface="+mn-ea"/>
              </a:rPr>
              <a:t>取得了各自的证书，下面（ </a:t>
            </a:r>
            <a:r>
              <a:rPr lang="en-US" altLang="zh-CN" sz="2400" b="0" dirty="0" smtClean="0">
                <a:solidFill>
                  <a:schemeClr val="bg1"/>
                </a:solidFill>
                <a:latin typeface="+mn-ea"/>
                <a:ea typeface="+mn-ea"/>
              </a:rPr>
              <a:t>4</a:t>
            </a:r>
            <a:r>
              <a:rPr lang="zh-CN" altLang="en-US" sz="2400" b="0" dirty="0" smtClean="0">
                <a:solidFill>
                  <a:schemeClr val="bg1"/>
                </a:solidFill>
                <a:latin typeface="+mn-ea"/>
                <a:ea typeface="+mn-ea"/>
              </a:rPr>
              <a:t> </a:t>
            </a:r>
            <a:r>
              <a:rPr lang="zh-CN" altLang="en-US" sz="2400" b="0" dirty="0">
                <a:solidFill>
                  <a:schemeClr val="bg1"/>
                </a:solidFill>
                <a:latin typeface="+mn-ea"/>
                <a:ea typeface="+mn-ea"/>
              </a:rPr>
              <a:t>）是</a:t>
            </a:r>
            <a:r>
              <a:rPr lang="en-US" altLang="zh-CN" sz="2400" b="0" dirty="0">
                <a:solidFill>
                  <a:schemeClr val="bg1"/>
                </a:solidFill>
                <a:latin typeface="+mn-ea"/>
                <a:ea typeface="+mn-ea"/>
              </a:rPr>
              <a:t>A </a:t>
            </a:r>
            <a:r>
              <a:rPr lang="zh-CN" altLang="en-US" sz="2400" b="0" dirty="0">
                <a:solidFill>
                  <a:schemeClr val="bg1"/>
                </a:solidFill>
                <a:latin typeface="+mn-ea"/>
                <a:ea typeface="+mn-ea"/>
              </a:rPr>
              <a:t>、</a:t>
            </a:r>
            <a:r>
              <a:rPr lang="en-US" altLang="zh-CN" sz="2400" b="0" dirty="0">
                <a:solidFill>
                  <a:schemeClr val="bg1"/>
                </a:solidFill>
                <a:latin typeface="+mn-ea"/>
                <a:ea typeface="+mn-ea"/>
              </a:rPr>
              <a:t>B </a:t>
            </a:r>
            <a:r>
              <a:rPr lang="zh-CN" altLang="en-US" sz="2400" b="0" dirty="0">
                <a:solidFill>
                  <a:schemeClr val="bg1"/>
                </a:solidFill>
                <a:latin typeface="+mn-ea"/>
                <a:ea typeface="+mn-ea"/>
              </a:rPr>
              <a:t>互信的必要条件</a:t>
            </a:r>
            <a:r>
              <a:rPr lang="zh-CN" altLang="en-US" sz="2400" b="0" dirty="0" smtClean="0">
                <a:solidFill>
                  <a:schemeClr val="bg1"/>
                </a:solidFill>
                <a:latin typeface="+mn-ea"/>
                <a:ea typeface="+mn-ea"/>
              </a:rPr>
              <a:t>。</a:t>
            </a:r>
            <a:endParaRPr lang="en-US" altLang="zh-CN" sz="2400" b="0" dirty="0" smtClean="0">
              <a:solidFill>
                <a:schemeClr val="bg1"/>
              </a:solidFill>
              <a:latin typeface="+mn-ea"/>
              <a:ea typeface="+mn-ea"/>
            </a:endParaRPr>
          </a:p>
          <a:p>
            <a:pPr marL="0" indent="0">
              <a:buNone/>
            </a:pP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A. A</a:t>
            </a:r>
            <a:r>
              <a:rPr lang="zh-CN" altLang="en-US" sz="2400" b="0" dirty="0">
                <a:solidFill>
                  <a:schemeClr val="bg1"/>
                </a:solidFill>
                <a:latin typeface="+mn-ea"/>
                <a:ea typeface="+mn-ea"/>
              </a:rPr>
              <a:t>、</a:t>
            </a:r>
            <a:r>
              <a:rPr lang="en-US" altLang="zh-CN" sz="2400" b="0" dirty="0">
                <a:solidFill>
                  <a:schemeClr val="bg1"/>
                </a:solidFill>
                <a:latin typeface="+mn-ea"/>
                <a:ea typeface="+mn-ea"/>
              </a:rPr>
              <a:t>B </a:t>
            </a:r>
            <a:r>
              <a:rPr lang="zh-CN" altLang="en-US" sz="2400" b="0" dirty="0">
                <a:solidFill>
                  <a:schemeClr val="bg1"/>
                </a:solidFill>
                <a:latin typeface="+mn-ea"/>
                <a:ea typeface="+mn-ea"/>
              </a:rPr>
              <a:t>互换私钥</a:t>
            </a:r>
            <a:endParaRPr lang="zh-CN" altLang="en-US" sz="2400" b="0" dirty="0">
              <a:solidFill>
                <a:schemeClr val="bg1"/>
              </a:solidFill>
              <a:latin typeface="+mn-ea"/>
              <a:ea typeface="+mn-ea"/>
            </a:endParaRPr>
          </a:p>
          <a:p>
            <a:pPr marL="0" indent="0">
              <a:buNone/>
            </a:pPr>
            <a:r>
              <a:rPr lang="en-US" altLang="zh-CN" sz="2400" b="0" dirty="0">
                <a:solidFill>
                  <a:schemeClr val="bg1"/>
                </a:solidFill>
                <a:latin typeface="+mn-ea"/>
                <a:ea typeface="+mn-ea"/>
              </a:rPr>
              <a:t>B. A</a:t>
            </a:r>
            <a:r>
              <a:rPr lang="zh-CN" altLang="en-US" sz="2400" b="0" dirty="0">
                <a:solidFill>
                  <a:schemeClr val="bg1"/>
                </a:solidFill>
                <a:latin typeface="+mn-ea"/>
                <a:ea typeface="+mn-ea"/>
              </a:rPr>
              <a:t>、</a:t>
            </a:r>
            <a:r>
              <a:rPr lang="en-US" altLang="zh-CN" sz="2400" b="0" dirty="0">
                <a:solidFill>
                  <a:schemeClr val="bg1"/>
                </a:solidFill>
                <a:latin typeface="+mn-ea"/>
                <a:ea typeface="+mn-ea"/>
              </a:rPr>
              <a:t>B </a:t>
            </a:r>
            <a:r>
              <a:rPr lang="zh-CN" altLang="en-US" sz="2400" b="0" dirty="0">
                <a:solidFill>
                  <a:schemeClr val="bg1"/>
                </a:solidFill>
                <a:latin typeface="+mn-ea"/>
                <a:ea typeface="+mn-ea"/>
              </a:rPr>
              <a:t>互换公钥</a:t>
            </a:r>
            <a:endParaRPr lang="zh-CN" altLang="en-US" sz="2400" b="0" dirty="0">
              <a:solidFill>
                <a:schemeClr val="bg1"/>
              </a:solidFill>
              <a:latin typeface="+mn-ea"/>
              <a:ea typeface="+mn-ea"/>
            </a:endParaRPr>
          </a:p>
          <a:p>
            <a:pPr marL="0" indent="0">
              <a:buNone/>
            </a:pPr>
            <a:r>
              <a:rPr lang="en-US" altLang="zh-CN" sz="2400" b="0" dirty="0">
                <a:solidFill>
                  <a:schemeClr val="bg1"/>
                </a:solidFill>
                <a:latin typeface="+mn-ea"/>
                <a:ea typeface="+mn-ea"/>
              </a:rPr>
              <a:t>C. I</a:t>
            </a:r>
            <a:r>
              <a:rPr lang="en-US" altLang="zh-CN" sz="2400" b="0" baseline="-25000" dirty="0">
                <a:solidFill>
                  <a:schemeClr val="bg1"/>
                </a:solidFill>
                <a:latin typeface="+mn-ea"/>
                <a:ea typeface="+mn-ea"/>
              </a:rPr>
              <a:t>1</a:t>
            </a:r>
            <a:r>
              <a:rPr lang="zh-CN" altLang="en-US" sz="2400" b="0" dirty="0">
                <a:solidFill>
                  <a:schemeClr val="bg1"/>
                </a:solidFill>
                <a:latin typeface="+mn-ea"/>
                <a:ea typeface="+mn-ea"/>
              </a:rPr>
              <a:t>、</a:t>
            </a:r>
            <a:r>
              <a:rPr lang="en-US" altLang="zh-CN" sz="2400" b="0" dirty="0">
                <a:solidFill>
                  <a:schemeClr val="bg1"/>
                </a:solidFill>
                <a:latin typeface="+mn-ea"/>
                <a:ea typeface="+mn-ea"/>
              </a:rPr>
              <a:t>I</a:t>
            </a:r>
            <a:r>
              <a:rPr lang="en-US" altLang="zh-CN" sz="2400" b="0" baseline="-25000" dirty="0">
                <a:solidFill>
                  <a:schemeClr val="bg1"/>
                </a:solidFill>
                <a:latin typeface="+mn-ea"/>
                <a:ea typeface="+mn-ea"/>
              </a:rPr>
              <a:t>2</a:t>
            </a:r>
            <a:r>
              <a:rPr lang="zh-CN" altLang="en-US" sz="2400" b="0" dirty="0">
                <a:solidFill>
                  <a:schemeClr val="bg1"/>
                </a:solidFill>
                <a:latin typeface="+mn-ea"/>
                <a:ea typeface="+mn-ea"/>
              </a:rPr>
              <a:t>互换私钥</a:t>
            </a:r>
            <a:endParaRPr lang="zh-CN" altLang="en-US" sz="2400" b="0" dirty="0">
              <a:solidFill>
                <a:schemeClr val="bg1"/>
              </a:solidFill>
              <a:latin typeface="+mn-ea"/>
              <a:ea typeface="+mn-ea"/>
            </a:endParaRPr>
          </a:p>
          <a:p>
            <a:pPr marL="0" indent="0">
              <a:buNone/>
            </a:pPr>
            <a:r>
              <a:rPr lang="en-US" altLang="zh-CN" sz="2400" b="0" dirty="0">
                <a:solidFill>
                  <a:schemeClr val="bg1"/>
                </a:solidFill>
                <a:latin typeface="+mn-ea"/>
                <a:ea typeface="+mn-ea"/>
              </a:rPr>
              <a:t>D. I</a:t>
            </a:r>
            <a:r>
              <a:rPr lang="en-US" altLang="zh-CN" sz="2400" b="0" baseline="-25000" dirty="0">
                <a:solidFill>
                  <a:schemeClr val="bg1"/>
                </a:solidFill>
                <a:latin typeface="+mn-ea"/>
                <a:ea typeface="+mn-ea"/>
              </a:rPr>
              <a:t>1</a:t>
            </a:r>
            <a:r>
              <a:rPr lang="zh-CN" altLang="en-US" sz="2400" b="0" dirty="0">
                <a:solidFill>
                  <a:schemeClr val="bg1"/>
                </a:solidFill>
                <a:latin typeface="+mn-ea"/>
                <a:ea typeface="+mn-ea"/>
              </a:rPr>
              <a:t>、</a:t>
            </a:r>
            <a:r>
              <a:rPr lang="en-US" altLang="zh-CN" sz="2400" b="0" dirty="0">
                <a:solidFill>
                  <a:schemeClr val="bg1"/>
                </a:solidFill>
                <a:latin typeface="+mn-ea"/>
                <a:ea typeface="+mn-ea"/>
              </a:rPr>
              <a:t>I</a:t>
            </a:r>
            <a:r>
              <a:rPr lang="en-US" altLang="zh-CN" sz="2400" b="0" baseline="-25000" dirty="0">
                <a:solidFill>
                  <a:schemeClr val="bg1"/>
                </a:solidFill>
                <a:latin typeface="+mn-ea"/>
                <a:ea typeface="+mn-ea"/>
              </a:rPr>
              <a:t>2</a:t>
            </a:r>
            <a:r>
              <a:rPr lang="zh-CN" altLang="en-US" sz="2400" b="0" dirty="0">
                <a:solidFill>
                  <a:schemeClr val="bg1"/>
                </a:solidFill>
                <a:latin typeface="+mn-ea"/>
                <a:ea typeface="+mn-ea"/>
              </a:rPr>
              <a:t>互换公钥</a:t>
            </a:r>
            <a:endParaRPr lang="zh-CN" altLang="en-US" sz="24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b="0" dirty="0">
                <a:solidFill>
                  <a:schemeClr val="bg1"/>
                </a:solidFill>
                <a:latin typeface="+mn-ea"/>
                <a:ea typeface="+mn-ea"/>
              </a:rPr>
              <a:t>数字语音的采样频率定义为 </a:t>
            </a:r>
            <a:r>
              <a:rPr lang="en-US" altLang="zh-CN" sz="2400" b="0" dirty="0">
                <a:solidFill>
                  <a:schemeClr val="bg1"/>
                </a:solidFill>
                <a:latin typeface="+mn-ea"/>
                <a:ea typeface="+mn-ea"/>
              </a:rPr>
              <a:t>8 kHz</a:t>
            </a:r>
            <a:r>
              <a:rPr lang="zh-CN" altLang="en-US" sz="2400" b="0" dirty="0">
                <a:solidFill>
                  <a:schemeClr val="bg1"/>
                </a:solidFill>
                <a:latin typeface="+mn-ea"/>
                <a:ea typeface="+mn-ea"/>
              </a:rPr>
              <a:t>这是因为（ </a:t>
            </a:r>
            <a:r>
              <a:rPr lang="en-US" altLang="zh-CN" sz="2400" b="0" dirty="0" smtClean="0">
                <a:solidFill>
                  <a:schemeClr val="bg1"/>
                </a:solidFill>
                <a:latin typeface="+mn-ea"/>
                <a:ea typeface="+mn-ea"/>
              </a:rPr>
              <a:t>5</a:t>
            </a:r>
            <a:r>
              <a:rPr lang="zh-CN" altLang="en-US" sz="2400" b="0" dirty="0" smtClean="0">
                <a:solidFill>
                  <a:schemeClr val="bg1"/>
                </a:solidFill>
                <a:latin typeface="+mn-ea"/>
                <a:ea typeface="+mn-ea"/>
              </a:rPr>
              <a:t> </a:t>
            </a:r>
            <a:r>
              <a:rPr lang="zh-CN" altLang="en-US" sz="2400" b="0" dirty="0">
                <a:solidFill>
                  <a:schemeClr val="bg1"/>
                </a:solidFill>
                <a:latin typeface="+mn-ea"/>
                <a:ea typeface="+mn-ea"/>
              </a:rPr>
              <a:t>）</a:t>
            </a:r>
            <a:r>
              <a:rPr lang="zh-CN" altLang="en-US" sz="2400" b="0" dirty="0" smtClean="0">
                <a:solidFill>
                  <a:schemeClr val="bg1"/>
                </a:solidFill>
                <a:latin typeface="+mn-ea"/>
                <a:ea typeface="+mn-ea"/>
              </a:rPr>
              <a:t>。</a:t>
            </a:r>
            <a:endParaRPr lang="en-US" altLang="zh-CN" sz="2400" b="0" dirty="0" smtClean="0">
              <a:solidFill>
                <a:schemeClr val="bg1"/>
              </a:solidFill>
              <a:latin typeface="+mn-ea"/>
              <a:ea typeface="+mn-ea"/>
            </a:endParaRPr>
          </a:p>
          <a:p>
            <a:pPr marL="0" indent="0">
              <a:buNone/>
            </a:pP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A.</a:t>
            </a:r>
            <a:r>
              <a:rPr lang="zh-CN" altLang="en-US" sz="2400" b="0" dirty="0">
                <a:solidFill>
                  <a:schemeClr val="bg1"/>
                </a:solidFill>
                <a:latin typeface="+mn-ea"/>
                <a:ea typeface="+mn-ea"/>
              </a:rPr>
              <a:t>语音信号定义的频率最高值为 </a:t>
            </a:r>
            <a:r>
              <a:rPr lang="en-US" altLang="zh-CN" sz="2400" b="0" dirty="0">
                <a:solidFill>
                  <a:schemeClr val="bg1"/>
                </a:solidFill>
                <a:latin typeface="+mn-ea"/>
                <a:ea typeface="+mn-ea"/>
              </a:rPr>
              <a:t>4 kHz</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B.</a:t>
            </a:r>
            <a:r>
              <a:rPr lang="zh-CN" altLang="en-US" sz="2400" b="0" dirty="0">
                <a:solidFill>
                  <a:schemeClr val="bg1"/>
                </a:solidFill>
                <a:latin typeface="+mn-ea"/>
                <a:ea typeface="+mn-ea"/>
              </a:rPr>
              <a:t>语音信号定义的频率最高值为 </a:t>
            </a:r>
            <a:r>
              <a:rPr lang="en-US" altLang="zh-CN" sz="2400" b="0" dirty="0">
                <a:solidFill>
                  <a:schemeClr val="bg1"/>
                </a:solidFill>
                <a:latin typeface="+mn-ea"/>
                <a:ea typeface="+mn-ea"/>
              </a:rPr>
              <a:t>8 kHz</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C</a:t>
            </a:r>
            <a:r>
              <a:rPr lang="en-US" altLang="zh-CN" sz="2400" b="0" dirty="0" smtClean="0">
                <a:solidFill>
                  <a:schemeClr val="bg1"/>
                </a:solidFill>
                <a:latin typeface="+mn-ea"/>
                <a:ea typeface="+mn-ea"/>
              </a:rPr>
              <a:t>.</a:t>
            </a:r>
            <a:r>
              <a:rPr lang="zh-CN" altLang="en-US" sz="2400" b="0" dirty="0" smtClean="0">
                <a:solidFill>
                  <a:schemeClr val="bg1"/>
                </a:solidFill>
                <a:latin typeface="+mn-ea"/>
                <a:ea typeface="+mn-ea"/>
              </a:rPr>
              <a:t>数字</a:t>
            </a:r>
            <a:r>
              <a:rPr lang="zh-CN" altLang="en-US" sz="2400" b="0" dirty="0">
                <a:solidFill>
                  <a:schemeClr val="bg1"/>
                </a:solidFill>
                <a:latin typeface="+mn-ea"/>
                <a:ea typeface="+mn-ea"/>
              </a:rPr>
              <a:t>语音传输线路的带宽只有</a:t>
            </a:r>
            <a:r>
              <a:rPr lang="en-US" altLang="zh-CN" sz="2400" b="0" dirty="0">
                <a:solidFill>
                  <a:schemeClr val="bg1"/>
                </a:solidFill>
                <a:latin typeface="+mn-ea"/>
                <a:ea typeface="+mn-ea"/>
              </a:rPr>
              <a:t>8 kHz</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D.</a:t>
            </a:r>
            <a:r>
              <a:rPr lang="zh-CN" altLang="en-US" sz="2400" b="0" dirty="0">
                <a:solidFill>
                  <a:schemeClr val="bg1"/>
                </a:solidFill>
                <a:latin typeface="+mn-ea"/>
                <a:ea typeface="+mn-ea"/>
              </a:rPr>
              <a:t>一般声卡采样频率最高为每秒 </a:t>
            </a:r>
            <a:r>
              <a:rPr lang="en-US" altLang="zh-CN" sz="2400" b="0" dirty="0">
                <a:solidFill>
                  <a:schemeClr val="bg1"/>
                </a:solidFill>
                <a:latin typeface="+mn-ea"/>
                <a:ea typeface="+mn-ea"/>
              </a:rPr>
              <a:t>8k </a:t>
            </a:r>
            <a:r>
              <a:rPr lang="zh-CN" altLang="en-US" sz="2400" b="0" dirty="0">
                <a:solidFill>
                  <a:schemeClr val="bg1"/>
                </a:solidFill>
                <a:latin typeface="+mn-ea"/>
                <a:ea typeface="+mn-ea"/>
              </a:rPr>
              <a:t>次</a:t>
            </a:r>
            <a:endParaRPr lang="zh-CN" altLang="en-US" sz="24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421088"/>
          </a:xfrm>
        </p:spPr>
        <p:txBody>
          <a:bodyPr/>
          <a:lstStyle/>
          <a:p>
            <a:pPr marL="0" indent="0">
              <a:buNone/>
            </a:pPr>
            <a:r>
              <a:rPr lang="zh-CN" altLang="en-US" sz="2400" b="0" dirty="0">
                <a:solidFill>
                  <a:schemeClr val="bg1"/>
                </a:solidFill>
                <a:latin typeface="+mn-ea"/>
                <a:ea typeface="+mn-ea"/>
              </a:rPr>
              <a:t>在采用结构化开发方法进行软件开发时，设计阶段接口设计主要依据需求分析阶段的（ </a:t>
            </a:r>
            <a:r>
              <a:rPr lang="en-US" altLang="zh-CN" sz="2400" b="0" dirty="0" smtClean="0">
                <a:solidFill>
                  <a:schemeClr val="bg1"/>
                </a:solidFill>
                <a:latin typeface="+mn-ea"/>
                <a:ea typeface="+mn-ea"/>
              </a:rPr>
              <a:t>6</a:t>
            </a:r>
            <a:r>
              <a:rPr lang="zh-CN" altLang="en-US" sz="2400" b="0" dirty="0" smtClean="0">
                <a:solidFill>
                  <a:schemeClr val="bg1"/>
                </a:solidFill>
                <a:latin typeface="+mn-ea"/>
                <a:ea typeface="+mn-ea"/>
              </a:rPr>
              <a:t> </a:t>
            </a:r>
            <a:r>
              <a:rPr lang="zh-CN" altLang="en-US" sz="2400" b="0" dirty="0">
                <a:solidFill>
                  <a:schemeClr val="bg1"/>
                </a:solidFill>
                <a:latin typeface="+mn-ea"/>
                <a:ea typeface="+mn-ea"/>
              </a:rPr>
              <a:t>）。接口设计的任务主要是（ </a:t>
            </a:r>
            <a:r>
              <a:rPr lang="en-US" altLang="zh-CN" sz="2400" b="0" dirty="0" smtClean="0">
                <a:solidFill>
                  <a:schemeClr val="bg1"/>
                </a:solidFill>
                <a:latin typeface="+mn-ea"/>
                <a:ea typeface="+mn-ea"/>
              </a:rPr>
              <a:t>7</a:t>
            </a:r>
            <a:r>
              <a:rPr lang="zh-CN" altLang="en-US" sz="2400" b="0" dirty="0" smtClean="0">
                <a:solidFill>
                  <a:schemeClr val="bg1"/>
                </a:solidFill>
                <a:latin typeface="+mn-ea"/>
                <a:ea typeface="+mn-ea"/>
              </a:rPr>
              <a:t> </a:t>
            </a:r>
            <a:r>
              <a:rPr lang="zh-CN" altLang="en-US" sz="2400" b="0" dirty="0">
                <a:solidFill>
                  <a:schemeClr val="bg1"/>
                </a:solidFill>
                <a:latin typeface="+mn-ea"/>
                <a:ea typeface="+mn-ea"/>
              </a:rPr>
              <a:t>）</a:t>
            </a:r>
            <a:r>
              <a:rPr lang="zh-CN" altLang="en-US" sz="2400" b="0" dirty="0" smtClean="0">
                <a:solidFill>
                  <a:schemeClr val="bg1"/>
                </a:solidFill>
                <a:latin typeface="+mn-ea"/>
                <a:ea typeface="+mn-ea"/>
              </a:rPr>
              <a:t>。</a:t>
            </a:r>
            <a:endParaRPr lang="en-US" altLang="zh-CN" sz="2400" b="0" dirty="0" smtClean="0">
              <a:solidFill>
                <a:schemeClr val="bg1"/>
              </a:solidFill>
              <a:latin typeface="+mn-ea"/>
              <a:ea typeface="+mn-ea"/>
            </a:endParaRPr>
          </a:p>
          <a:p>
            <a:pPr marL="0" indent="0">
              <a:buNone/>
            </a:pPr>
            <a:endParaRPr lang="en-US" altLang="zh-CN" sz="2400" b="0" dirty="0">
              <a:solidFill>
                <a:schemeClr val="bg1"/>
              </a:solidFill>
              <a:latin typeface="+mn-ea"/>
              <a:ea typeface="+mn-ea"/>
            </a:endParaRPr>
          </a:p>
          <a:p>
            <a:pPr marL="0" indent="0">
              <a:buNone/>
            </a:pPr>
            <a:r>
              <a:rPr lang="en-US" altLang="zh-CN" sz="2000" b="0" dirty="0">
                <a:solidFill>
                  <a:schemeClr val="bg1"/>
                </a:solidFill>
                <a:latin typeface="+mn-ea"/>
                <a:ea typeface="+mn-ea"/>
              </a:rPr>
              <a:t>A.</a:t>
            </a:r>
            <a:r>
              <a:rPr lang="zh-CN" altLang="en-US" sz="2000" b="0" dirty="0" smtClean="0">
                <a:solidFill>
                  <a:schemeClr val="bg1"/>
                </a:solidFill>
                <a:latin typeface="+mn-ea"/>
                <a:ea typeface="+mn-ea"/>
              </a:rPr>
              <a:t>数据流图</a:t>
            </a:r>
            <a:r>
              <a:rPr lang="en-US" altLang="zh-CN" sz="2000" b="0" dirty="0" smtClean="0">
                <a:solidFill>
                  <a:schemeClr val="bg1"/>
                </a:solidFill>
                <a:latin typeface="+mn-ea"/>
                <a:ea typeface="+mn-ea"/>
              </a:rPr>
              <a:t>		B.E-R </a:t>
            </a:r>
            <a:r>
              <a:rPr lang="zh-CN" altLang="en-US" sz="2000" b="0" dirty="0">
                <a:solidFill>
                  <a:schemeClr val="bg1"/>
                </a:solidFill>
                <a:latin typeface="+mn-ea"/>
                <a:ea typeface="+mn-ea"/>
              </a:rPr>
              <a:t>图</a:t>
            </a: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C</a:t>
            </a:r>
            <a:r>
              <a:rPr lang="en-US" altLang="zh-CN" sz="2000" b="0" dirty="0" smtClean="0">
                <a:solidFill>
                  <a:schemeClr val="bg1"/>
                </a:solidFill>
                <a:latin typeface="+mn-ea"/>
                <a:ea typeface="+mn-ea"/>
              </a:rPr>
              <a:t>.</a:t>
            </a:r>
            <a:r>
              <a:rPr lang="zh-CN" altLang="en-US" sz="2000" b="0" dirty="0" smtClean="0">
                <a:solidFill>
                  <a:schemeClr val="bg1"/>
                </a:solidFill>
                <a:latin typeface="+mn-ea"/>
                <a:ea typeface="+mn-ea"/>
              </a:rPr>
              <a:t>状态</a:t>
            </a:r>
            <a:r>
              <a:rPr lang="en-US" altLang="zh-CN" sz="2000" b="0" dirty="0">
                <a:solidFill>
                  <a:schemeClr val="bg1"/>
                </a:solidFill>
                <a:latin typeface="+mn-ea"/>
                <a:ea typeface="+mn-ea"/>
              </a:rPr>
              <a:t>-</a:t>
            </a:r>
            <a:r>
              <a:rPr lang="zh-CN" altLang="en-US" sz="2000" b="0" dirty="0">
                <a:solidFill>
                  <a:schemeClr val="bg1"/>
                </a:solidFill>
                <a:latin typeface="+mn-ea"/>
                <a:ea typeface="+mn-ea"/>
              </a:rPr>
              <a:t>迁移</a:t>
            </a:r>
            <a:r>
              <a:rPr lang="zh-CN" altLang="en-US" sz="2000" b="0" dirty="0" smtClean="0">
                <a:solidFill>
                  <a:schemeClr val="bg1"/>
                </a:solidFill>
                <a:latin typeface="+mn-ea"/>
                <a:ea typeface="+mn-ea"/>
              </a:rPr>
              <a:t>图</a:t>
            </a:r>
            <a:r>
              <a:rPr lang="en-US" altLang="zh-CN" sz="2000" b="0" dirty="0" smtClean="0">
                <a:solidFill>
                  <a:schemeClr val="bg1"/>
                </a:solidFill>
                <a:latin typeface="+mn-ea"/>
                <a:ea typeface="+mn-ea"/>
              </a:rPr>
              <a:t>		D</a:t>
            </a:r>
            <a:r>
              <a:rPr lang="en-US" altLang="zh-CN" sz="2000" b="0" dirty="0">
                <a:solidFill>
                  <a:schemeClr val="bg1"/>
                </a:solidFill>
                <a:latin typeface="+mn-ea"/>
                <a:ea typeface="+mn-ea"/>
              </a:rPr>
              <a:t>. </a:t>
            </a:r>
            <a:r>
              <a:rPr lang="zh-CN" altLang="en-US" sz="2000" b="0" dirty="0">
                <a:solidFill>
                  <a:schemeClr val="bg1"/>
                </a:solidFill>
                <a:latin typeface="+mn-ea"/>
                <a:ea typeface="+mn-ea"/>
              </a:rPr>
              <a:t>加工规格说明</a:t>
            </a:r>
            <a:endParaRPr lang="zh-CN" altLang="en-US" sz="2000" b="0" dirty="0">
              <a:solidFill>
                <a:schemeClr val="bg1"/>
              </a:solidFill>
              <a:latin typeface="+mn-ea"/>
              <a:ea typeface="+mn-ea"/>
            </a:endParaRPr>
          </a:p>
          <a:p>
            <a:pPr marL="0" indent="0">
              <a:buNone/>
            </a:pP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A.</a:t>
            </a:r>
            <a:r>
              <a:rPr lang="zh-CN" altLang="en-US" sz="2000" b="0" dirty="0">
                <a:solidFill>
                  <a:schemeClr val="bg1"/>
                </a:solidFill>
                <a:latin typeface="+mn-ea"/>
                <a:ea typeface="+mn-ea"/>
              </a:rPr>
              <a:t>定义软件的主要结构元素及其之间的关系</a:t>
            </a: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B.</a:t>
            </a:r>
            <a:r>
              <a:rPr lang="zh-CN" altLang="en-US" sz="2000" b="0" dirty="0">
                <a:solidFill>
                  <a:schemeClr val="bg1"/>
                </a:solidFill>
                <a:latin typeface="+mn-ea"/>
                <a:ea typeface="+mn-ea"/>
              </a:rPr>
              <a:t>确定软件涉及的文件系统的结构及数据库的表结构</a:t>
            </a: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C</a:t>
            </a:r>
            <a:r>
              <a:rPr lang="en-US" altLang="zh-CN" sz="2000" b="0" dirty="0" smtClean="0">
                <a:solidFill>
                  <a:schemeClr val="bg1"/>
                </a:solidFill>
                <a:latin typeface="+mn-ea"/>
                <a:ea typeface="+mn-ea"/>
              </a:rPr>
              <a:t>.</a:t>
            </a:r>
            <a:r>
              <a:rPr lang="zh-CN" altLang="en-US" sz="2000" b="0" dirty="0" smtClean="0">
                <a:solidFill>
                  <a:schemeClr val="bg1"/>
                </a:solidFill>
                <a:latin typeface="+mn-ea"/>
                <a:ea typeface="+mn-ea"/>
              </a:rPr>
              <a:t>描述</a:t>
            </a:r>
            <a:r>
              <a:rPr lang="zh-CN" altLang="en-US" sz="2000" b="0" dirty="0">
                <a:solidFill>
                  <a:schemeClr val="bg1"/>
                </a:solidFill>
                <a:latin typeface="+mn-ea"/>
                <a:ea typeface="+mn-ea"/>
              </a:rPr>
              <a:t>软件与外部环境之间的交互关系，软件内模块之间的调用关系</a:t>
            </a: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D</a:t>
            </a:r>
            <a:r>
              <a:rPr lang="en-US" altLang="zh-CN" sz="2000" b="0" dirty="0" smtClean="0">
                <a:solidFill>
                  <a:schemeClr val="bg1"/>
                </a:solidFill>
                <a:latin typeface="+mn-ea"/>
                <a:ea typeface="+mn-ea"/>
              </a:rPr>
              <a:t>.</a:t>
            </a:r>
            <a:r>
              <a:rPr lang="zh-CN" altLang="en-US" sz="2000" b="0" dirty="0" smtClean="0">
                <a:solidFill>
                  <a:schemeClr val="bg1"/>
                </a:solidFill>
                <a:latin typeface="+mn-ea"/>
                <a:ea typeface="+mn-ea"/>
              </a:rPr>
              <a:t>确定</a:t>
            </a:r>
            <a:r>
              <a:rPr lang="zh-CN" altLang="en-US" sz="2000" b="0" dirty="0">
                <a:solidFill>
                  <a:schemeClr val="bg1"/>
                </a:solidFill>
                <a:latin typeface="+mn-ea"/>
                <a:ea typeface="+mn-ea"/>
              </a:rPr>
              <a:t>软件各个模块内部的算法和数据结构</a:t>
            </a:r>
            <a:endParaRPr lang="zh-CN" altLang="en-US" sz="20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b="0" dirty="0" smtClean="0">
                <a:solidFill>
                  <a:schemeClr val="bg1"/>
                </a:solidFill>
                <a:latin typeface="+mn-ea"/>
                <a:ea typeface="+mn-ea"/>
              </a:rPr>
              <a:t>在</a:t>
            </a:r>
            <a:r>
              <a:rPr lang="zh-CN" altLang="en-US" sz="2400" b="0" dirty="0">
                <a:solidFill>
                  <a:schemeClr val="bg1"/>
                </a:solidFill>
                <a:latin typeface="+mn-ea"/>
                <a:ea typeface="+mn-ea"/>
              </a:rPr>
              <a:t>进行软件开发时，采用无主程序员的开发小组，成员之间相互平等</a:t>
            </a:r>
            <a:r>
              <a:rPr lang="en-US" altLang="zh-CN" sz="2400" b="0" dirty="0">
                <a:solidFill>
                  <a:schemeClr val="bg1"/>
                </a:solidFill>
                <a:latin typeface="+mn-ea"/>
                <a:ea typeface="+mn-ea"/>
              </a:rPr>
              <a:t>;</a:t>
            </a:r>
            <a:r>
              <a:rPr lang="zh-CN" altLang="en-US" sz="2400" b="0" dirty="0">
                <a:solidFill>
                  <a:schemeClr val="bg1"/>
                </a:solidFill>
                <a:latin typeface="+mn-ea"/>
                <a:ea typeface="+mn-ea"/>
              </a:rPr>
              <a:t>而主程序员负责制的开发小组，由一个主程序员和若干成员组成，成员之间没有沟通。在一个由</a:t>
            </a:r>
            <a:r>
              <a:rPr lang="en-US" altLang="zh-CN" sz="2400" b="0" dirty="0">
                <a:solidFill>
                  <a:schemeClr val="bg1"/>
                </a:solidFill>
                <a:latin typeface="+mn-ea"/>
                <a:ea typeface="+mn-ea"/>
              </a:rPr>
              <a:t>8</a:t>
            </a:r>
            <a:r>
              <a:rPr lang="zh-CN" altLang="en-US" sz="2400" b="0" dirty="0">
                <a:solidFill>
                  <a:schemeClr val="bg1"/>
                </a:solidFill>
                <a:latin typeface="+mn-ea"/>
                <a:ea typeface="+mn-ea"/>
              </a:rPr>
              <a:t>名开发人员构成的小组中，无主程序员组和主程序员组的沟通路径分别是（ </a:t>
            </a:r>
            <a:r>
              <a:rPr lang="en-US" altLang="zh-CN" sz="2400" b="0" dirty="0" smtClean="0">
                <a:solidFill>
                  <a:schemeClr val="bg1"/>
                </a:solidFill>
                <a:latin typeface="+mn-ea"/>
                <a:ea typeface="+mn-ea"/>
              </a:rPr>
              <a:t>8</a:t>
            </a:r>
            <a:r>
              <a:rPr lang="zh-CN" altLang="en-US" sz="2400" b="0" dirty="0" smtClean="0">
                <a:solidFill>
                  <a:schemeClr val="bg1"/>
                </a:solidFill>
                <a:latin typeface="+mn-ea"/>
                <a:ea typeface="+mn-ea"/>
              </a:rPr>
              <a:t> ）</a:t>
            </a:r>
            <a:endParaRPr lang="en-US" altLang="zh-CN" sz="2400" b="0" dirty="0" smtClean="0">
              <a:solidFill>
                <a:schemeClr val="bg1"/>
              </a:solidFill>
              <a:latin typeface="+mn-ea"/>
              <a:ea typeface="+mn-ea"/>
            </a:endParaRPr>
          </a:p>
          <a:p>
            <a:pPr marL="0" indent="0">
              <a:buNone/>
            </a:pP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A.32</a:t>
            </a:r>
            <a:r>
              <a:rPr lang="zh-CN" altLang="en-US" sz="2400" b="0" dirty="0">
                <a:solidFill>
                  <a:schemeClr val="bg1"/>
                </a:solidFill>
                <a:latin typeface="+mn-ea"/>
                <a:ea typeface="+mn-ea"/>
              </a:rPr>
              <a:t>和</a:t>
            </a:r>
            <a:r>
              <a:rPr lang="en-US" altLang="zh-CN" sz="2400" b="0" dirty="0">
                <a:solidFill>
                  <a:schemeClr val="bg1"/>
                </a:solidFill>
                <a:latin typeface="+mn-ea"/>
                <a:ea typeface="+mn-ea"/>
              </a:rPr>
              <a:t>8</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B.32</a:t>
            </a:r>
            <a:r>
              <a:rPr lang="zh-CN" altLang="en-US" sz="2400" b="0" dirty="0">
                <a:solidFill>
                  <a:schemeClr val="bg1"/>
                </a:solidFill>
                <a:latin typeface="+mn-ea"/>
                <a:ea typeface="+mn-ea"/>
              </a:rPr>
              <a:t>和</a:t>
            </a:r>
            <a:r>
              <a:rPr lang="en-US" altLang="zh-CN" sz="2400" b="0" dirty="0">
                <a:solidFill>
                  <a:schemeClr val="bg1"/>
                </a:solidFill>
                <a:latin typeface="+mn-ea"/>
                <a:ea typeface="+mn-ea"/>
              </a:rPr>
              <a:t>7</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C.28</a:t>
            </a:r>
            <a:r>
              <a:rPr lang="zh-CN" altLang="en-US" sz="2400" b="0" dirty="0">
                <a:solidFill>
                  <a:schemeClr val="bg1"/>
                </a:solidFill>
                <a:latin typeface="+mn-ea"/>
                <a:ea typeface="+mn-ea"/>
              </a:rPr>
              <a:t>和</a:t>
            </a:r>
            <a:r>
              <a:rPr lang="en-US" altLang="zh-CN" sz="2400" b="0" dirty="0">
                <a:solidFill>
                  <a:schemeClr val="bg1"/>
                </a:solidFill>
                <a:latin typeface="+mn-ea"/>
                <a:ea typeface="+mn-ea"/>
              </a:rPr>
              <a:t>8</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D.28</a:t>
            </a:r>
            <a:r>
              <a:rPr lang="zh-CN" altLang="en-US" sz="2400" b="0" dirty="0">
                <a:solidFill>
                  <a:schemeClr val="bg1"/>
                </a:solidFill>
                <a:latin typeface="+mn-ea"/>
                <a:ea typeface="+mn-ea"/>
              </a:rPr>
              <a:t>和</a:t>
            </a:r>
            <a:r>
              <a:rPr lang="en-US" altLang="zh-CN" sz="2400" b="0" dirty="0">
                <a:solidFill>
                  <a:schemeClr val="bg1"/>
                </a:solidFill>
                <a:latin typeface="+mn-ea"/>
                <a:ea typeface="+mn-ea"/>
              </a:rPr>
              <a:t>7</a:t>
            </a:r>
            <a:endParaRPr lang="zh-CN" altLang="en-US" sz="24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b="0" dirty="0">
                <a:solidFill>
                  <a:schemeClr val="bg1"/>
                </a:solidFill>
                <a:latin typeface="+mn-ea"/>
                <a:ea typeface="+mn-ea"/>
              </a:rPr>
              <a:t>在仅由字符</a:t>
            </a:r>
            <a:r>
              <a:rPr lang="en-US" altLang="zh-CN" sz="2400" b="0" dirty="0">
                <a:solidFill>
                  <a:schemeClr val="bg1"/>
                </a:solidFill>
                <a:latin typeface="+mn-ea"/>
                <a:ea typeface="+mn-ea"/>
              </a:rPr>
              <a:t>a</a:t>
            </a:r>
            <a:r>
              <a:rPr lang="zh-CN" altLang="en-US" sz="2400" b="0" dirty="0">
                <a:solidFill>
                  <a:schemeClr val="bg1"/>
                </a:solidFill>
                <a:latin typeface="+mn-ea"/>
                <a:ea typeface="+mn-ea"/>
              </a:rPr>
              <a:t>、</a:t>
            </a:r>
            <a:r>
              <a:rPr lang="en-US" altLang="zh-CN" sz="2400" b="0" dirty="0">
                <a:solidFill>
                  <a:schemeClr val="bg1"/>
                </a:solidFill>
                <a:latin typeface="+mn-ea"/>
                <a:ea typeface="+mn-ea"/>
              </a:rPr>
              <a:t>b </a:t>
            </a:r>
            <a:r>
              <a:rPr lang="zh-CN" altLang="en-US" sz="2400" b="0" dirty="0">
                <a:solidFill>
                  <a:schemeClr val="bg1"/>
                </a:solidFill>
                <a:latin typeface="+mn-ea"/>
                <a:ea typeface="+mn-ea"/>
              </a:rPr>
              <a:t>构成的所有字符串中，其中以 </a:t>
            </a:r>
            <a:r>
              <a:rPr lang="en-US" altLang="zh-CN" sz="2400" b="0" dirty="0">
                <a:solidFill>
                  <a:schemeClr val="bg1"/>
                </a:solidFill>
                <a:latin typeface="+mn-ea"/>
                <a:ea typeface="+mn-ea"/>
              </a:rPr>
              <a:t>b </a:t>
            </a:r>
            <a:r>
              <a:rPr lang="zh-CN" altLang="en-US" sz="2400" b="0" dirty="0">
                <a:solidFill>
                  <a:schemeClr val="bg1"/>
                </a:solidFill>
                <a:latin typeface="+mn-ea"/>
                <a:ea typeface="+mn-ea"/>
              </a:rPr>
              <a:t>结尾的字符串集合可用正规式表示为（ </a:t>
            </a:r>
            <a:r>
              <a:rPr lang="en-US" altLang="zh-CN" sz="2400" b="0" dirty="0" smtClean="0">
                <a:solidFill>
                  <a:schemeClr val="bg1"/>
                </a:solidFill>
                <a:latin typeface="+mn-ea"/>
                <a:ea typeface="+mn-ea"/>
              </a:rPr>
              <a:t>9</a:t>
            </a:r>
            <a:r>
              <a:rPr lang="zh-CN" altLang="en-US" sz="2400" b="0" dirty="0" smtClean="0">
                <a:solidFill>
                  <a:schemeClr val="bg1"/>
                </a:solidFill>
                <a:latin typeface="+mn-ea"/>
                <a:ea typeface="+mn-ea"/>
              </a:rPr>
              <a:t> </a:t>
            </a:r>
            <a:r>
              <a:rPr lang="zh-CN" altLang="en-US" sz="2400" b="0" dirty="0">
                <a:solidFill>
                  <a:schemeClr val="bg1"/>
                </a:solidFill>
                <a:latin typeface="+mn-ea"/>
                <a:ea typeface="+mn-ea"/>
              </a:rPr>
              <a:t>）</a:t>
            </a:r>
            <a:r>
              <a:rPr lang="zh-CN" altLang="en-US" sz="2400" b="0" dirty="0" smtClean="0">
                <a:solidFill>
                  <a:schemeClr val="bg1"/>
                </a:solidFill>
                <a:latin typeface="+mn-ea"/>
                <a:ea typeface="+mn-ea"/>
              </a:rPr>
              <a:t>。</a:t>
            </a:r>
            <a:endParaRPr lang="en-US" altLang="zh-CN" sz="2400" b="0" dirty="0" smtClean="0">
              <a:solidFill>
                <a:schemeClr val="bg1"/>
              </a:solidFill>
              <a:latin typeface="+mn-ea"/>
              <a:ea typeface="+mn-ea"/>
            </a:endParaRPr>
          </a:p>
          <a:p>
            <a:pPr marL="0" indent="0">
              <a:buNone/>
            </a:pP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A. (</a:t>
            </a:r>
            <a:r>
              <a:rPr lang="en-US" altLang="zh-CN" sz="2400" b="0" dirty="0" err="1">
                <a:solidFill>
                  <a:schemeClr val="bg1"/>
                </a:solidFill>
                <a:latin typeface="+mn-ea"/>
                <a:ea typeface="+mn-ea"/>
              </a:rPr>
              <a:t>b|ab</a:t>
            </a:r>
            <a:r>
              <a:rPr lang="en-US" altLang="zh-CN" sz="2400" b="0" dirty="0">
                <a:solidFill>
                  <a:schemeClr val="bg1"/>
                </a:solidFill>
                <a:latin typeface="+mn-ea"/>
                <a:ea typeface="+mn-ea"/>
              </a:rPr>
              <a:t>)</a:t>
            </a:r>
            <a:r>
              <a:rPr lang="en-US" altLang="zh-CN" sz="2400" b="0" baseline="30000" dirty="0">
                <a:solidFill>
                  <a:schemeClr val="bg1"/>
                </a:solidFill>
                <a:latin typeface="+mn-ea"/>
                <a:ea typeface="+mn-ea"/>
              </a:rPr>
              <a:t>*</a:t>
            </a:r>
            <a:r>
              <a:rPr lang="en-US" altLang="zh-CN" sz="2400" b="0" dirty="0">
                <a:solidFill>
                  <a:schemeClr val="bg1"/>
                </a:solidFill>
                <a:latin typeface="+mn-ea"/>
                <a:ea typeface="+mn-ea"/>
              </a:rPr>
              <a:t>b</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B. (ab</a:t>
            </a:r>
            <a:r>
              <a:rPr lang="en-US" altLang="zh-CN" sz="2400" b="0" baseline="30000" dirty="0">
                <a:solidFill>
                  <a:schemeClr val="bg1"/>
                </a:solidFill>
                <a:latin typeface="+mn-ea"/>
                <a:ea typeface="+mn-ea"/>
              </a:rPr>
              <a:t>*</a:t>
            </a:r>
            <a:r>
              <a:rPr lang="en-US" altLang="zh-CN" sz="2400" b="0" dirty="0">
                <a:solidFill>
                  <a:schemeClr val="bg1"/>
                </a:solidFill>
                <a:latin typeface="+mn-ea"/>
                <a:ea typeface="+mn-ea"/>
              </a:rPr>
              <a:t>)</a:t>
            </a:r>
            <a:r>
              <a:rPr lang="en-US" altLang="zh-CN" sz="2400" b="0" baseline="30000" dirty="0">
                <a:solidFill>
                  <a:schemeClr val="bg1"/>
                </a:solidFill>
                <a:latin typeface="+mn-ea"/>
                <a:ea typeface="+mn-ea"/>
              </a:rPr>
              <a:t>*</a:t>
            </a:r>
            <a:r>
              <a:rPr lang="en-US" altLang="zh-CN" sz="2400" b="0" dirty="0">
                <a:solidFill>
                  <a:schemeClr val="bg1"/>
                </a:solidFill>
                <a:latin typeface="+mn-ea"/>
                <a:ea typeface="+mn-ea"/>
              </a:rPr>
              <a:t>b</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C. a</a:t>
            </a:r>
            <a:r>
              <a:rPr lang="en-US" altLang="zh-CN" sz="2400" b="0" baseline="30000" dirty="0">
                <a:solidFill>
                  <a:schemeClr val="bg1"/>
                </a:solidFill>
                <a:latin typeface="+mn-ea"/>
                <a:ea typeface="+mn-ea"/>
              </a:rPr>
              <a:t>*</a:t>
            </a:r>
            <a:r>
              <a:rPr lang="en-US" altLang="zh-CN" sz="2400" b="0" dirty="0">
                <a:solidFill>
                  <a:schemeClr val="bg1"/>
                </a:solidFill>
                <a:latin typeface="+mn-ea"/>
                <a:ea typeface="+mn-ea"/>
              </a:rPr>
              <a:t>b</a:t>
            </a:r>
            <a:r>
              <a:rPr lang="en-US" altLang="zh-CN" sz="2400" b="0" baseline="30000" dirty="0">
                <a:solidFill>
                  <a:schemeClr val="bg1"/>
                </a:solidFill>
                <a:latin typeface="+mn-ea"/>
                <a:ea typeface="+mn-ea"/>
              </a:rPr>
              <a:t>*</a:t>
            </a:r>
            <a:r>
              <a:rPr lang="en-US" altLang="zh-CN" sz="2400" b="0" dirty="0">
                <a:solidFill>
                  <a:schemeClr val="bg1"/>
                </a:solidFill>
                <a:latin typeface="+mn-ea"/>
                <a:ea typeface="+mn-ea"/>
              </a:rPr>
              <a:t>b</a:t>
            </a:r>
            <a:endParaRPr lang="en-US" altLang="zh-CN" sz="2400" b="0" dirty="0">
              <a:solidFill>
                <a:schemeClr val="bg1"/>
              </a:solidFill>
              <a:latin typeface="+mn-ea"/>
              <a:ea typeface="+mn-ea"/>
            </a:endParaRPr>
          </a:p>
          <a:p>
            <a:pPr marL="0" indent="0">
              <a:buNone/>
            </a:pPr>
            <a:r>
              <a:rPr lang="en-US" altLang="zh-CN" sz="2400" b="0" dirty="0">
                <a:solidFill>
                  <a:schemeClr val="bg1"/>
                </a:solidFill>
                <a:latin typeface="+mn-ea"/>
                <a:ea typeface="+mn-ea"/>
              </a:rPr>
              <a:t>D. (</a:t>
            </a:r>
            <a:r>
              <a:rPr lang="en-US" altLang="zh-CN" sz="2400" b="0" dirty="0" err="1">
                <a:solidFill>
                  <a:schemeClr val="bg1"/>
                </a:solidFill>
                <a:latin typeface="+mn-ea"/>
                <a:ea typeface="+mn-ea"/>
              </a:rPr>
              <a:t>a|b</a:t>
            </a:r>
            <a:r>
              <a:rPr lang="en-US" altLang="zh-CN" sz="2400" b="0" dirty="0">
                <a:solidFill>
                  <a:schemeClr val="bg1"/>
                </a:solidFill>
                <a:latin typeface="+mn-ea"/>
                <a:ea typeface="+mn-ea"/>
              </a:rPr>
              <a:t>)</a:t>
            </a:r>
            <a:r>
              <a:rPr lang="en-US" altLang="zh-CN" sz="2400" b="0" baseline="30000" dirty="0">
                <a:solidFill>
                  <a:schemeClr val="bg1"/>
                </a:solidFill>
                <a:latin typeface="+mn-ea"/>
                <a:ea typeface="+mn-ea"/>
              </a:rPr>
              <a:t>*</a:t>
            </a:r>
            <a:r>
              <a:rPr lang="en-US" altLang="zh-CN" sz="2400" b="0" dirty="0">
                <a:solidFill>
                  <a:schemeClr val="bg1"/>
                </a:solidFill>
                <a:latin typeface="+mn-ea"/>
                <a:ea typeface="+mn-ea"/>
              </a:rPr>
              <a:t>b</a:t>
            </a:r>
            <a:endParaRPr lang="zh-CN" altLang="en-US" sz="24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b="0" dirty="0" smtClean="0">
                <a:solidFill>
                  <a:schemeClr val="bg1"/>
                </a:solidFill>
                <a:latin typeface="+mn-ea"/>
                <a:ea typeface="+mn-ea"/>
              </a:rPr>
              <a:t>某</a:t>
            </a:r>
            <a:r>
              <a:rPr lang="zh-CN" altLang="en-US" sz="2400" b="0" dirty="0">
                <a:solidFill>
                  <a:schemeClr val="bg1"/>
                </a:solidFill>
                <a:latin typeface="+mn-ea"/>
                <a:ea typeface="+mn-ea"/>
              </a:rPr>
              <a:t>计算机系统页面大小</a:t>
            </a:r>
            <a:r>
              <a:rPr lang="zh-CN" altLang="en-US" sz="2400" b="0" dirty="0" smtClean="0">
                <a:solidFill>
                  <a:schemeClr val="bg1"/>
                </a:solidFill>
                <a:latin typeface="+mn-ea"/>
                <a:ea typeface="+mn-ea"/>
              </a:rPr>
              <a:t>为</a:t>
            </a:r>
            <a:r>
              <a:rPr lang="en-US" altLang="zh-CN" sz="2400" b="0" dirty="0" smtClean="0">
                <a:solidFill>
                  <a:schemeClr val="bg1"/>
                </a:solidFill>
                <a:latin typeface="+mn-ea"/>
                <a:ea typeface="+mn-ea"/>
              </a:rPr>
              <a:t>4K </a:t>
            </a:r>
            <a:r>
              <a:rPr lang="zh-CN" altLang="en-US" sz="2400" b="0" dirty="0">
                <a:solidFill>
                  <a:schemeClr val="bg1"/>
                </a:solidFill>
                <a:latin typeface="+mn-ea"/>
                <a:ea typeface="+mn-ea"/>
              </a:rPr>
              <a:t>，进程的页面变换表如下所示。若进程的逻辑地址</a:t>
            </a:r>
            <a:r>
              <a:rPr lang="zh-CN" altLang="en-US" sz="2400" b="0" dirty="0" smtClean="0">
                <a:solidFill>
                  <a:schemeClr val="bg1"/>
                </a:solidFill>
                <a:latin typeface="+mn-ea"/>
                <a:ea typeface="+mn-ea"/>
              </a:rPr>
              <a:t>为</a:t>
            </a:r>
            <a:r>
              <a:rPr lang="en-US" altLang="zh-CN" sz="2400" b="0" dirty="0" smtClean="0">
                <a:solidFill>
                  <a:schemeClr val="bg1"/>
                </a:solidFill>
                <a:latin typeface="+mn-ea"/>
                <a:ea typeface="+mn-ea"/>
              </a:rPr>
              <a:t>2D16H </a:t>
            </a:r>
            <a:r>
              <a:rPr lang="zh-CN" altLang="en-US" sz="2400" b="0" dirty="0">
                <a:solidFill>
                  <a:schemeClr val="bg1"/>
                </a:solidFill>
                <a:latin typeface="+mn-ea"/>
                <a:ea typeface="+mn-ea"/>
              </a:rPr>
              <a:t>。该地址经过变换后，其物理地址应为（ </a:t>
            </a:r>
            <a:r>
              <a:rPr lang="en-US" altLang="zh-CN" sz="2400" b="0" dirty="0" smtClean="0">
                <a:solidFill>
                  <a:schemeClr val="bg1"/>
                </a:solidFill>
                <a:latin typeface="+mn-ea"/>
                <a:ea typeface="+mn-ea"/>
              </a:rPr>
              <a:t>10</a:t>
            </a:r>
            <a:r>
              <a:rPr lang="zh-CN" altLang="en-US" sz="2400" b="0" dirty="0" smtClean="0">
                <a:solidFill>
                  <a:schemeClr val="bg1"/>
                </a:solidFill>
                <a:latin typeface="+mn-ea"/>
                <a:ea typeface="+mn-ea"/>
              </a:rPr>
              <a:t> ）</a:t>
            </a:r>
            <a:endParaRPr lang="en-US" altLang="zh-CN" sz="2400" b="0" dirty="0" smtClean="0">
              <a:solidFill>
                <a:schemeClr val="bg1"/>
              </a:solidFill>
              <a:latin typeface="+mn-ea"/>
              <a:ea typeface="+mn-ea"/>
            </a:endParaRPr>
          </a:p>
          <a:p>
            <a:pPr marL="0" indent="0">
              <a:buNone/>
            </a:pPr>
            <a:endParaRPr lang="en-US" altLang="zh-CN" sz="2400" b="0" dirty="0" smtClean="0">
              <a:solidFill>
                <a:schemeClr val="bg1"/>
              </a:solidFill>
              <a:latin typeface="+mn-ea"/>
              <a:ea typeface="+mn-ea"/>
            </a:endParaRPr>
          </a:p>
          <a:p>
            <a:pPr marL="0" indent="0">
              <a:buNone/>
            </a:pPr>
            <a:endParaRPr lang="en-US" altLang="zh-CN" sz="2400" b="0" dirty="0">
              <a:solidFill>
                <a:schemeClr val="bg1"/>
              </a:solidFill>
              <a:latin typeface="+mn-ea"/>
              <a:ea typeface="+mn-ea"/>
            </a:endParaRPr>
          </a:p>
          <a:p>
            <a:pPr marL="0" indent="0">
              <a:buNone/>
            </a:pPr>
            <a:endParaRPr lang="en-US" altLang="zh-CN" sz="2400" b="0" dirty="0" smtClean="0">
              <a:solidFill>
                <a:schemeClr val="bg1"/>
              </a:solidFill>
              <a:latin typeface="+mn-ea"/>
              <a:ea typeface="+mn-ea"/>
            </a:endParaRPr>
          </a:p>
          <a:p>
            <a:pPr marL="0" indent="0">
              <a:buNone/>
            </a:pPr>
            <a:endParaRPr lang="en-US" altLang="zh-CN" sz="2400" b="0" dirty="0" smtClean="0">
              <a:solidFill>
                <a:schemeClr val="bg1"/>
              </a:solidFill>
              <a:latin typeface="+mn-ea"/>
              <a:ea typeface="+mn-ea"/>
            </a:endParaRPr>
          </a:p>
          <a:p>
            <a:pPr marL="0" indent="0">
              <a:buNone/>
            </a:pPr>
            <a:endParaRPr lang="en-US" altLang="zh-CN" sz="2400" b="0" dirty="0">
              <a:solidFill>
                <a:schemeClr val="bg1"/>
              </a:solidFill>
              <a:latin typeface="+mn-ea"/>
              <a:ea typeface="+mn-ea"/>
            </a:endParaRPr>
          </a:p>
          <a:p>
            <a:pPr marL="0" indent="0">
              <a:buNone/>
            </a:pPr>
            <a:r>
              <a:rPr lang="en-US" altLang="zh-CN" sz="2400" b="0" dirty="0" smtClean="0">
                <a:solidFill>
                  <a:schemeClr val="bg1"/>
                </a:solidFill>
                <a:latin typeface="+mn-ea"/>
                <a:ea typeface="+mn-ea"/>
              </a:rPr>
              <a:t>A.2048H		B.4096H</a:t>
            </a:r>
            <a:endParaRPr lang="en-US" altLang="zh-CN" sz="2400" b="0" dirty="0">
              <a:solidFill>
                <a:schemeClr val="bg1"/>
              </a:solidFill>
              <a:latin typeface="+mn-ea"/>
              <a:ea typeface="+mn-ea"/>
            </a:endParaRPr>
          </a:p>
          <a:p>
            <a:pPr marL="0" indent="0">
              <a:buNone/>
            </a:pPr>
            <a:r>
              <a:rPr lang="en-US" altLang="zh-CN" sz="2400" b="0" dirty="0" smtClean="0">
                <a:solidFill>
                  <a:schemeClr val="bg1"/>
                </a:solidFill>
                <a:latin typeface="+mn-ea"/>
                <a:ea typeface="+mn-ea"/>
              </a:rPr>
              <a:t>C.4D16H		D.6D16H</a:t>
            </a:r>
            <a:endParaRPr lang="en-US" altLang="zh-CN" sz="2400" b="0" dirty="0">
              <a:solidFill>
                <a:schemeClr val="bg1"/>
              </a:solidFill>
              <a:latin typeface="+mn-ea"/>
              <a:ea typeface="+mn-ea"/>
            </a:endParaRPr>
          </a:p>
          <a:p>
            <a:pPr marL="0" indent="0">
              <a:buNone/>
            </a:pPr>
            <a:endParaRPr lang="zh-CN" altLang="en-US" sz="24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3275856" y="2564904"/>
          <a:ext cx="2968724" cy="1752600"/>
        </p:xfrm>
        <a:graphic>
          <a:graphicData uri="http://schemas.openxmlformats.org/drawingml/2006/table">
            <a:tbl>
              <a:tblPr/>
              <a:tblGrid>
                <a:gridCol w="1240532"/>
                <a:gridCol w="1728192"/>
              </a:tblGrid>
              <a:tr h="0">
                <a:tc>
                  <a:txBody>
                    <a:bodyPr/>
                    <a:lstStyle/>
                    <a:p>
                      <a:pPr algn="ctr" fontAlgn="t"/>
                      <a:r>
                        <a:rPr lang="zh-CN" altLang="en-US" b="0" i="0">
                          <a:solidFill>
                            <a:schemeClr val="bg1"/>
                          </a:solidFill>
                          <a:effectLst/>
                          <a:latin typeface="Consolas" panose="020B0609020204030204" pitchFamily="49" charset="0"/>
                        </a:rPr>
                        <a:t>页号</a:t>
                      </a:r>
                      <a:endParaRPr lang="zh-CN" altLang="en-US" b="0" i="0">
                        <a:solidFill>
                          <a:schemeClr val="bg1"/>
                        </a:solidFill>
                        <a:effectLst/>
                        <a:latin typeface="Consolas" panose="020B0609020204030204" pitchFamily="49" charset="0"/>
                      </a:endParaRPr>
                    </a:p>
                  </a:txBody>
                  <a:tcPr marL="38100" marR="38100" marT="38100" marB="381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t"/>
                      <a:r>
                        <a:rPr lang="zh-CN" altLang="en-US" b="0" i="0">
                          <a:solidFill>
                            <a:schemeClr val="bg1"/>
                          </a:solidFill>
                          <a:effectLst/>
                          <a:latin typeface="Consolas" panose="020B0609020204030204" pitchFamily="49" charset="0"/>
                        </a:rPr>
                        <a:t>物理块号</a:t>
                      </a:r>
                      <a:endParaRPr lang="zh-CN" altLang="en-US" b="0" i="0">
                        <a:solidFill>
                          <a:schemeClr val="bg1"/>
                        </a:solidFill>
                        <a:effectLst/>
                        <a:latin typeface="Consolas" panose="020B0609020204030204" pitchFamily="49" charset="0"/>
                      </a:endParaRPr>
                    </a:p>
                  </a:txBody>
                  <a:tcPr marL="38100" marR="38100" marT="38100" marB="381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0">
                <a:tc>
                  <a:txBody>
                    <a:bodyPr/>
                    <a:lstStyle/>
                    <a:p>
                      <a:pPr algn="ctr" fontAlgn="t"/>
                      <a:r>
                        <a:rPr lang="en-US" altLang="zh-CN" b="0" i="0">
                          <a:solidFill>
                            <a:schemeClr val="bg1"/>
                          </a:solidFill>
                          <a:effectLst/>
                          <a:latin typeface="Consolas" panose="020B0609020204030204" pitchFamily="49" charset="0"/>
                        </a:rPr>
                        <a:t>0</a:t>
                      </a:r>
                      <a:endParaRPr lang="en-US" altLang="zh-CN" b="0" i="0">
                        <a:solidFill>
                          <a:schemeClr val="bg1"/>
                        </a:solidFill>
                        <a:effectLst/>
                        <a:latin typeface="Consolas" panose="020B0609020204030204" pitchFamily="49" charset="0"/>
                      </a:endParaRPr>
                    </a:p>
                  </a:txBody>
                  <a:tcPr marL="38100" marR="38100" marT="38100" marB="381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t"/>
                      <a:r>
                        <a:rPr lang="en-US" altLang="zh-CN" b="0" i="0">
                          <a:solidFill>
                            <a:schemeClr val="bg1"/>
                          </a:solidFill>
                          <a:effectLst/>
                          <a:latin typeface="Consolas" panose="020B0609020204030204" pitchFamily="49" charset="0"/>
                        </a:rPr>
                        <a:t>1</a:t>
                      </a:r>
                      <a:endParaRPr lang="en-US" altLang="zh-CN" b="0" i="0">
                        <a:solidFill>
                          <a:schemeClr val="bg1"/>
                        </a:solidFill>
                        <a:effectLst/>
                        <a:latin typeface="Consolas" panose="020B0609020204030204" pitchFamily="49" charset="0"/>
                      </a:endParaRPr>
                    </a:p>
                  </a:txBody>
                  <a:tcPr marL="38100" marR="38100" marT="38100" marB="381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0">
                <a:tc>
                  <a:txBody>
                    <a:bodyPr/>
                    <a:lstStyle/>
                    <a:p>
                      <a:pPr algn="ctr" fontAlgn="t"/>
                      <a:r>
                        <a:rPr lang="en-US" altLang="zh-CN" b="0" i="0">
                          <a:solidFill>
                            <a:schemeClr val="bg1"/>
                          </a:solidFill>
                          <a:effectLst/>
                          <a:latin typeface="Consolas" panose="020B0609020204030204" pitchFamily="49" charset="0"/>
                        </a:rPr>
                        <a:t>1</a:t>
                      </a:r>
                      <a:endParaRPr lang="en-US" altLang="zh-CN" b="0" i="0">
                        <a:solidFill>
                          <a:schemeClr val="bg1"/>
                        </a:solidFill>
                        <a:effectLst/>
                        <a:latin typeface="Consolas" panose="020B0609020204030204" pitchFamily="49" charset="0"/>
                      </a:endParaRPr>
                    </a:p>
                  </a:txBody>
                  <a:tcPr marL="38100" marR="38100" marT="38100" marB="381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t"/>
                      <a:r>
                        <a:rPr lang="en-US" altLang="zh-CN" b="0" i="0">
                          <a:solidFill>
                            <a:schemeClr val="bg1"/>
                          </a:solidFill>
                          <a:effectLst/>
                          <a:latin typeface="Consolas" panose="020B0609020204030204" pitchFamily="49" charset="0"/>
                        </a:rPr>
                        <a:t>3</a:t>
                      </a:r>
                      <a:endParaRPr lang="en-US" altLang="zh-CN" b="0" i="0">
                        <a:solidFill>
                          <a:schemeClr val="bg1"/>
                        </a:solidFill>
                        <a:effectLst/>
                        <a:latin typeface="Consolas" panose="020B0609020204030204" pitchFamily="49" charset="0"/>
                      </a:endParaRPr>
                    </a:p>
                  </a:txBody>
                  <a:tcPr marL="38100" marR="38100" marT="38100" marB="381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0">
                <a:tc>
                  <a:txBody>
                    <a:bodyPr/>
                    <a:lstStyle/>
                    <a:p>
                      <a:pPr algn="ctr" fontAlgn="t"/>
                      <a:r>
                        <a:rPr lang="en-US" altLang="zh-CN" b="0" i="0">
                          <a:solidFill>
                            <a:schemeClr val="bg1"/>
                          </a:solidFill>
                          <a:effectLst/>
                          <a:latin typeface="Consolas" panose="020B0609020204030204" pitchFamily="49" charset="0"/>
                        </a:rPr>
                        <a:t>2</a:t>
                      </a:r>
                      <a:endParaRPr lang="en-US" altLang="zh-CN" b="0" i="0">
                        <a:solidFill>
                          <a:schemeClr val="bg1"/>
                        </a:solidFill>
                        <a:effectLst/>
                        <a:latin typeface="Consolas" panose="020B0609020204030204" pitchFamily="49" charset="0"/>
                      </a:endParaRPr>
                    </a:p>
                  </a:txBody>
                  <a:tcPr marL="38100" marR="38100" marT="38100" marB="381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t"/>
                      <a:r>
                        <a:rPr lang="en-US" altLang="zh-CN" b="0" i="0">
                          <a:solidFill>
                            <a:schemeClr val="bg1"/>
                          </a:solidFill>
                          <a:effectLst/>
                          <a:latin typeface="Consolas" panose="020B0609020204030204" pitchFamily="49" charset="0"/>
                        </a:rPr>
                        <a:t>4</a:t>
                      </a:r>
                      <a:endParaRPr lang="en-US" altLang="zh-CN" b="0" i="0">
                        <a:solidFill>
                          <a:schemeClr val="bg1"/>
                        </a:solidFill>
                        <a:effectLst/>
                        <a:latin typeface="Consolas" panose="020B0609020204030204" pitchFamily="49" charset="0"/>
                      </a:endParaRPr>
                    </a:p>
                  </a:txBody>
                  <a:tcPr marL="38100" marR="38100" marT="38100" marB="381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0">
                <a:tc>
                  <a:txBody>
                    <a:bodyPr/>
                    <a:lstStyle/>
                    <a:p>
                      <a:pPr algn="ctr" fontAlgn="t"/>
                      <a:r>
                        <a:rPr lang="en-US" altLang="zh-CN" b="0" i="0">
                          <a:solidFill>
                            <a:schemeClr val="bg1"/>
                          </a:solidFill>
                          <a:effectLst/>
                          <a:latin typeface="Consolas" panose="020B0609020204030204" pitchFamily="49" charset="0"/>
                        </a:rPr>
                        <a:t>3</a:t>
                      </a:r>
                      <a:endParaRPr lang="en-US" altLang="zh-CN" b="0" i="0">
                        <a:solidFill>
                          <a:schemeClr val="bg1"/>
                        </a:solidFill>
                        <a:effectLst/>
                        <a:latin typeface="Consolas" panose="020B0609020204030204" pitchFamily="49" charset="0"/>
                      </a:endParaRPr>
                    </a:p>
                  </a:txBody>
                  <a:tcPr marL="38100" marR="38100" marT="38100" marB="381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t"/>
                      <a:r>
                        <a:rPr lang="en-US" altLang="zh-CN" b="0" i="0" dirty="0">
                          <a:solidFill>
                            <a:schemeClr val="bg1"/>
                          </a:solidFill>
                          <a:effectLst/>
                          <a:latin typeface="Consolas" panose="020B0609020204030204" pitchFamily="49" charset="0"/>
                        </a:rPr>
                        <a:t>6</a:t>
                      </a:r>
                      <a:endParaRPr lang="en-US" altLang="zh-CN" b="0" i="0" dirty="0">
                        <a:solidFill>
                          <a:schemeClr val="bg1"/>
                        </a:solidFill>
                        <a:effectLst/>
                        <a:latin typeface="Consolas" panose="020B0609020204030204" pitchFamily="49" charset="0"/>
                      </a:endParaRPr>
                    </a:p>
                  </a:txBody>
                  <a:tcPr marL="38100" marR="38100" marT="38100" marB="381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
        <p:nvSpPr>
          <p:cNvPr id="12" name="Rectangle 2"/>
          <p:cNvSpPr>
            <a:spLocks noChangeArrowheads="1"/>
          </p:cNvSpPr>
          <p:nvPr/>
        </p:nvSpPr>
        <p:spPr bwMode="auto">
          <a:xfrm>
            <a:off x="3619500" y="2987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b="0" dirty="0">
                <a:solidFill>
                  <a:schemeClr val="bg1"/>
                </a:solidFill>
                <a:latin typeface="+mn-ea"/>
                <a:ea typeface="+mn-ea"/>
              </a:rPr>
              <a:t>给定关系模式</a:t>
            </a:r>
            <a:r>
              <a:rPr lang="en-US" altLang="zh-CN" sz="2400" b="0" dirty="0">
                <a:solidFill>
                  <a:schemeClr val="bg1"/>
                </a:solidFill>
                <a:latin typeface="+mn-ea"/>
                <a:ea typeface="+mn-ea"/>
              </a:rPr>
              <a:t>R&lt;U </a:t>
            </a:r>
            <a:r>
              <a:rPr lang="zh-CN" altLang="en-US" sz="2400" b="0" dirty="0">
                <a:solidFill>
                  <a:schemeClr val="bg1"/>
                </a:solidFill>
                <a:latin typeface="+mn-ea"/>
                <a:ea typeface="+mn-ea"/>
              </a:rPr>
              <a:t>，</a:t>
            </a:r>
            <a:r>
              <a:rPr lang="en-US" altLang="zh-CN" sz="2400" b="0" dirty="0">
                <a:solidFill>
                  <a:schemeClr val="bg1"/>
                </a:solidFill>
                <a:latin typeface="+mn-ea"/>
                <a:ea typeface="+mn-ea"/>
              </a:rPr>
              <a:t>F&gt; </a:t>
            </a:r>
            <a:r>
              <a:rPr lang="zh-CN" altLang="en-US" sz="2400" b="0" dirty="0">
                <a:solidFill>
                  <a:schemeClr val="bg1"/>
                </a:solidFill>
                <a:latin typeface="+mn-ea"/>
                <a:ea typeface="+mn-ea"/>
              </a:rPr>
              <a:t>，其中 </a:t>
            </a:r>
            <a:r>
              <a:rPr lang="en-US" altLang="zh-CN" sz="2400" b="0" dirty="0">
                <a:solidFill>
                  <a:schemeClr val="bg1"/>
                </a:solidFill>
                <a:latin typeface="+mn-ea"/>
                <a:ea typeface="+mn-ea"/>
              </a:rPr>
              <a:t>U </a:t>
            </a:r>
            <a:r>
              <a:rPr lang="zh-CN" altLang="en-US" sz="2400" b="0" dirty="0">
                <a:solidFill>
                  <a:schemeClr val="bg1"/>
                </a:solidFill>
                <a:latin typeface="+mn-ea"/>
                <a:ea typeface="+mn-ea"/>
              </a:rPr>
              <a:t>为关系 </a:t>
            </a:r>
            <a:r>
              <a:rPr lang="en-US" altLang="zh-CN" sz="2400" b="0" dirty="0">
                <a:solidFill>
                  <a:schemeClr val="bg1"/>
                </a:solidFill>
                <a:latin typeface="+mn-ea"/>
                <a:ea typeface="+mn-ea"/>
              </a:rPr>
              <a:t>R </a:t>
            </a:r>
            <a:r>
              <a:rPr lang="zh-CN" altLang="en-US" sz="2400" b="0" dirty="0">
                <a:solidFill>
                  <a:schemeClr val="bg1"/>
                </a:solidFill>
                <a:latin typeface="+mn-ea"/>
                <a:ea typeface="+mn-ea"/>
              </a:rPr>
              <a:t>的属性集，</a:t>
            </a:r>
            <a:r>
              <a:rPr lang="en-US" altLang="zh-CN" sz="2400" b="0" dirty="0">
                <a:solidFill>
                  <a:schemeClr val="bg1"/>
                </a:solidFill>
                <a:latin typeface="+mn-ea"/>
                <a:ea typeface="+mn-ea"/>
              </a:rPr>
              <a:t>F </a:t>
            </a:r>
            <a:r>
              <a:rPr lang="zh-CN" altLang="en-US" sz="2400" b="0" dirty="0">
                <a:solidFill>
                  <a:schemeClr val="bg1"/>
                </a:solidFill>
                <a:latin typeface="+mn-ea"/>
                <a:ea typeface="+mn-ea"/>
              </a:rPr>
              <a:t>是 </a:t>
            </a:r>
            <a:r>
              <a:rPr lang="en-US" altLang="zh-CN" sz="2400" b="0" dirty="0">
                <a:solidFill>
                  <a:schemeClr val="bg1"/>
                </a:solidFill>
                <a:latin typeface="+mn-ea"/>
                <a:ea typeface="+mn-ea"/>
              </a:rPr>
              <a:t>U </a:t>
            </a:r>
            <a:r>
              <a:rPr lang="zh-CN" altLang="en-US" sz="2400" b="0" dirty="0">
                <a:solidFill>
                  <a:schemeClr val="bg1"/>
                </a:solidFill>
                <a:latin typeface="+mn-ea"/>
                <a:ea typeface="+mn-ea"/>
              </a:rPr>
              <a:t>上的一组函数依赖， </a:t>
            </a:r>
            <a:r>
              <a:rPr lang="en-US" altLang="zh-CN" sz="2400" b="0" dirty="0">
                <a:solidFill>
                  <a:schemeClr val="bg1"/>
                </a:solidFill>
                <a:latin typeface="+mn-ea"/>
                <a:ea typeface="+mn-ea"/>
              </a:rPr>
              <a:t>X </a:t>
            </a:r>
            <a:r>
              <a:rPr lang="zh-CN" altLang="en-US" sz="2400" b="0" dirty="0">
                <a:solidFill>
                  <a:schemeClr val="bg1"/>
                </a:solidFill>
                <a:latin typeface="+mn-ea"/>
                <a:ea typeface="+mn-ea"/>
              </a:rPr>
              <a:t>、</a:t>
            </a:r>
            <a:r>
              <a:rPr lang="en-US" altLang="zh-CN" sz="2400" b="0" dirty="0">
                <a:solidFill>
                  <a:schemeClr val="bg1"/>
                </a:solidFill>
                <a:latin typeface="+mn-ea"/>
                <a:ea typeface="+mn-ea"/>
              </a:rPr>
              <a:t>Y</a:t>
            </a:r>
            <a:r>
              <a:rPr lang="zh-CN" altLang="en-US" sz="2400" b="0" dirty="0">
                <a:solidFill>
                  <a:schemeClr val="bg1"/>
                </a:solidFill>
                <a:latin typeface="+mn-ea"/>
                <a:ea typeface="+mn-ea"/>
              </a:rPr>
              <a:t>、</a:t>
            </a:r>
            <a:r>
              <a:rPr lang="en-US" altLang="zh-CN" sz="2400" b="0" dirty="0">
                <a:solidFill>
                  <a:schemeClr val="bg1"/>
                </a:solidFill>
                <a:latin typeface="+mn-ea"/>
                <a:ea typeface="+mn-ea"/>
              </a:rPr>
              <a:t>Z </a:t>
            </a:r>
            <a:r>
              <a:rPr lang="zh-CN" altLang="en-US" sz="2400" b="0" dirty="0">
                <a:solidFill>
                  <a:schemeClr val="bg1"/>
                </a:solidFill>
                <a:latin typeface="+mn-ea"/>
                <a:ea typeface="+mn-ea"/>
              </a:rPr>
              <a:t>、</a:t>
            </a:r>
            <a:r>
              <a:rPr lang="en-US" altLang="zh-CN" sz="2400" b="0" dirty="0">
                <a:solidFill>
                  <a:schemeClr val="bg1"/>
                </a:solidFill>
                <a:latin typeface="+mn-ea"/>
                <a:ea typeface="+mn-ea"/>
              </a:rPr>
              <a:t>W </a:t>
            </a:r>
            <a:r>
              <a:rPr lang="zh-CN" altLang="en-US" sz="2400" b="0" dirty="0">
                <a:solidFill>
                  <a:schemeClr val="bg1"/>
                </a:solidFill>
                <a:latin typeface="+mn-ea"/>
                <a:ea typeface="+mn-ea"/>
              </a:rPr>
              <a:t>是 </a:t>
            </a:r>
            <a:r>
              <a:rPr lang="en-US" altLang="zh-CN" sz="2400" b="0" dirty="0">
                <a:solidFill>
                  <a:schemeClr val="bg1"/>
                </a:solidFill>
                <a:latin typeface="+mn-ea"/>
                <a:ea typeface="+mn-ea"/>
              </a:rPr>
              <a:t>U </a:t>
            </a:r>
            <a:r>
              <a:rPr lang="zh-CN" altLang="en-US" sz="2400" b="0" dirty="0">
                <a:solidFill>
                  <a:schemeClr val="bg1"/>
                </a:solidFill>
                <a:latin typeface="+mn-ea"/>
                <a:ea typeface="+mn-ea"/>
              </a:rPr>
              <a:t>上的属性组。下列结论正确的是（ </a:t>
            </a:r>
            <a:r>
              <a:rPr lang="en-US" altLang="zh-CN" sz="2400" b="0" dirty="0" smtClean="0">
                <a:solidFill>
                  <a:schemeClr val="bg1"/>
                </a:solidFill>
                <a:latin typeface="+mn-ea"/>
                <a:ea typeface="+mn-ea"/>
              </a:rPr>
              <a:t>11</a:t>
            </a:r>
            <a:r>
              <a:rPr lang="zh-CN" altLang="en-US" sz="2400" b="0" dirty="0" smtClean="0">
                <a:solidFill>
                  <a:schemeClr val="bg1"/>
                </a:solidFill>
                <a:latin typeface="+mn-ea"/>
                <a:ea typeface="+mn-ea"/>
              </a:rPr>
              <a:t> </a:t>
            </a:r>
            <a:r>
              <a:rPr lang="zh-CN" altLang="en-US" sz="2400" b="0" dirty="0">
                <a:solidFill>
                  <a:schemeClr val="bg1"/>
                </a:solidFill>
                <a:latin typeface="+mn-ea"/>
                <a:ea typeface="+mn-ea"/>
              </a:rPr>
              <a:t>）</a:t>
            </a:r>
            <a:r>
              <a:rPr lang="zh-CN" altLang="en-US" sz="2400" b="0" dirty="0" smtClean="0">
                <a:solidFill>
                  <a:schemeClr val="bg1"/>
                </a:solidFill>
                <a:latin typeface="+mn-ea"/>
                <a:ea typeface="+mn-ea"/>
              </a:rPr>
              <a:t>。</a:t>
            </a:r>
            <a:endParaRPr lang="en-US" altLang="zh-CN" sz="2400" b="0" dirty="0" smtClean="0">
              <a:solidFill>
                <a:schemeClr val="bg1"/>
              </a:solidFill>
              <a:latin typeface="+mn-ea"/>
              <a:ea typeface="+mn-ea"/>
            </a:endParaRPr>
          </a:p>
          <a:p>
            <a:pPr marL="0" indent="0">
              <a:buNone/>
            </a:pPr>
            <a:endParaRPr lang="en-US" altLang="zh-CN" sz="2400" b="0" dirty="0">
              <a:solidFill>
                <a:schemeClr val="bg1"/>
              </a:solidFill>
              <a:latin typeface="+mn-ea"/>
              <a:ea typeface="+mn-ea"/>
            </a:endParaRPr>
          </a:p>
          <a:p>
            <a:pPr marL="0" indent="0">
              <a:buNone/>
            </a:pPr>
            <a:r>
              <a:rPr lang="en-US" altLang="zh-CN" sz="2400" b="0" dirty="0" smtClean="0">
                <a:solidFill>
                  <a:schemeClr val="bg1"/>
                </a:solidFill>
                <a:latin typeface="+mn-ea"/>
                <a:ea typeface="+mn-ea"/>
              </a:rPr>
              <a:t>A</a:t>
            </a:r>
            <a:r>
              <a:rPr lang="en-US" altLang="zh-CN" sz="2400" b="0" dirty="0">
                <a:solidFill>
                  <a:schemeClr val="bg1"/>
                </a:solidFill>
                <a:latin typeface="+mn-ea"/>
                <a:ea typeface="+mn-ea"/>
              </a:rPr>
              <a:t>.</a:t>
            </a:r>
            <a:r>
              <a:rPr lang="zh-CN" altLang="en-US" sz="2400" b="0" dirty="0">
                <a:solidFill>
                  <a:schemeClr val="bg1"/>
                </a:solidFill>
                <a:latin typeface="+mn-ea"/>
                <a:ea typeface="+mn-ea"/>
              </a:rPr>
              <a:t>若 </a:t>
            </a:r>
            <a:r>
              <a:rPr lang="en-US" altLang="zh-CN" sz="2400" b="0" dirty="0" err="1">
                <a:solidFill>
                  <a:schemeClr val="bg1"/>
                </a:solidFill>
                <a:latin typeface="+mn-ea"/>
                <a:ea typeface="+mn-ea"/>
              </a:rPr>
              <a:t>wx</a:t>
            </a:r>
            <a:r>
              <a:rPr lang="en-US" altLang="zh-CN" sz="2400" b="0" dirty="0">
                <a:solidFill>
                  <a:schemeClr val="bg1"/>
                </a:solidFill>
                <a:latin typeface="+mn-ea"/>
                <a:ea typeface="+mn-ea"/>
              </a:rPr>
              <a:t> →y </a:t>
            </a:r>
            <a:r>
              <a:rPr lang="zh-CN" altLang="en-US" sz="2400" b="0" dirty="0">
                <a:solidFill>
                  <a:schemeClr val="bg1"/>
                </a:solidFill>
                <a:latin typeface="+mn-ea"/>
                <a:ea typeface="+mn-ea"/>
              </a:rPr>
              <a:t>， </a:t>
            </a:r>
            <a:r>
              <a:rPr lang="en-US" altLang="zh-CN" sz="2400" b="0" dirty="0">
                <a:solidFill>
                  <a:schemeClr val="bg1"/>
                </a:solidFill>
                <a:latin typeface="+mn-ea"/>
                <a:ea typeface="+mn-ea"/>
              </a:rPr>
              <a:t>y →Z </a:t>
            </a:r>
            <a:r>
              <a:rPr lang="zh-CN" altLang="en-US" sz="2400" b="0" dirty="0">
                <a:solidFill>
                  <a:schemeClr val="bg1"/>
                </a:solidFill>
                <a:latin typeface="+mn-ea"/>
                <a:ea typeface="+mn-ea"/>
              </a:rPr>
              <a:t>成立，则 </a:t>
            </a:r>
            <a:r>
              <a:rPr lang="en-US" altLang="zh-CN" sz="2400" b="0" dirty="0">
                <a:solidFill>
                  <a:schemeClr val="bg1"/>
                </a:solidFill>
                <a:latin typeface="+mn-ea"/>
                <a:ea typeface="+mn-ea"/>
              </a:rPr>
              <a:t>X →Z </a:t>
            </a:r>
            <a:r>
              <a:rPr lang="zh-CN" altLang="en-US" sz="2400" b="0" dirty="0">
                <a:solidFill>
                  <a:schemeClr val="bg1"/>
                </a:solidFill>
                <a:latin typeface="+mn-ea"/>
                <a:ea typeface="+mn-ea"/>
              </a:rPr>
              <a:t>成立</a:t>
            </a:r>
            <a:endParaRPr lang="zh-CN" altLang="en-US" sz="2400" b="0" dirty="0">
              <a:solidFill>
                <a:schemeClr val="bg1"/>
              </a:solidFill>
              <a:latin typeface="+mn-ea"/>
              <a:ea typeface="+mn-ea"/>
            </a:endParaRPr>
          </a:p>
          <a:p>
            <a:pPr marL="0" indent="0">
              <a:buNone/>
            </a:pPr>
            <a:r>
              <a:rPr lang="en-US" altLang="zh-CN" sz="2400" b="0" dirty="0">
                <a:solidFill>
                  <a:schemeClr val="bg1"/>
                </a:solidFill>
                <a:latin typeface="+mn-ea"/>
                <a:ea typeface="+mn-ea"/>
              </a:rPr>
              <a:t>B.</a:t>
            </a:r>
            <a:r>
              <a:rPr lang="zh-CN" altLang="en-US" sz="2400" b="0" dirty="0">
                <a:solidFill>
                  <a:schemeClr val="bg1"/>
                </a:solidFill>
                <a:latin typeface="+mn-ea"/>
                <a:ea typeface="+mn-ea"/>
              </a:rPr>
              <a:t>若 </a:t>
            </a:r>
            <a:r>
              <a:rPr lang="en-US" altLang="zh-CN" sz="2400" b="0" dirty="0" err="1">
                <a:solidFill>
                  <a:schemeClr val="bg1"/>
                </a:solidFill>
                <a:latin typeface="+mn-ea"/>
                <a:ea typeface="+mn-ea"/>
              </a:rPr>
              <a:t>wx</a:t>
            </a:r>
            <a:r>
              <a:rPr lang="en-US" altLang="zh-CN" sz="2400" b="0" dirty="0">
                <a:solidFill>
                  <a:schemeClr val="bg1"/>
                </a:solidFill>
                <a:latin typeface="+mn-ea"/>
                <a:ea typeface="+mn-ea"/>
              </a:rPr>
              <a:t> →y </a:t>
            </a:r>
            <a:r>
              <a:rPr lang="zh-CN" altLang="en-US" sz="2400" b="0" dirty="0">
                <a:solidFill>
                  <a:schemeClr val="bg1"/>
                </a:solidFill>
                <a:latin typeface="+mn-ea"/>
                <a:ea typeface="+mn-ea"/>
              </a:rPr>
              <a:t>，</a:t>
            </a:r>
            <a:r>
              <a:rPr lang="en-US" altLang="zh-CN" sz="2400" b="0" dirty="0">
                <a:solidFill>
                  <a:schemeClr val="bg1"/>
                </a:solidFill>
                <a:latin typeface="+mn-ea"/>
                <a:ea typeface="+mn-ea"/>
              </a:rPr>
              <a:t>y →Z </a:t>
            </a:r>
            <a:r>
              <a:rPr lang="zh-CN" altLang="en-US" sz="2400" b="0" dirty="0">
                <a:solidFill>
                  <a:schemeClr val="bg1"/>
                </a:solidFill>
                <a:latin typeface="+mn-ea"/>
                <a:ea typeface="+mn-ea"/>
              </a:rPr>
              <a:t>成立，则 </a:t>
            </a:r>
            <a:r>
              <a:rPr lang="en-US" altLang="zh-CN" sz="2400" b="0" dirty="0">
                <a:solidFill>
                  <a:schemeClr val="bg1"/>
                </a:solidFill>
                <a:latin typeface="+mn-ea"/>
                <a:ea typeface="+mn-ea"/>
              </a:rPr>
              <a:t>W →Z </a:t>
            </a:r>
            <a:r>
              <a:rPr lang="zh-CN" altLang="en-US" sz="2400" b="0" dirty="0">
                <a:solidFill>
                  <a:schemeClr val="bg1"/>
                </a:solidFill>
                <a:latin typeface="+mn-ea"/>
                <a:ea typeface="+mn-ea"/>
              </a:rPr>
              <a:t>成立</a:t>
            </a:r>
            <a:endParaRPr lang="zh-CN" altLang="en-US" sz="2400" b="0" dirty="0">
              <a:solidFill>
                <a:schemeClr val="bg1"/>
              </a:solidFill>
              <a:latin typeface="+mn-ea"/>
              <a:ea typeface="+mn-ea"/>
            </a:endParaRPr>
          </a:p>
          <a:p>
            <a:pPr marL="0" indent="0">
              <a:buNone/>
            </a:pPr>
            <a:r>
              <a:rPr lang="en-US" altLang="zh-CN" sz="2400" b="0" dirty="0">
                <a:solidFill>
                  <a:schemeClr val="bg1"/>
                </a:solidFill>
                <a:latin typeface="+mn-ea"/>
                <a:ea typeface="+mn-ea"/>
              </a:rPr>
              <a:t>C.</a:t>
            </a:r>
            <a:r>
              <a:rPr lang="zh-CN" altLang="en-US" sz="2400" b="0" dirty="0">
                <a:solidFill>
                  <a:schemeClr val="bg1"/>
                </a:solidFill>
                <a:latin typeface="+mn-ea"/>
                <a:ea typeface="+mn-ea"/>
              </a:rPr>
              <a:t>若 </a:t>
            </a:r>
            <a:r>
              <a:rPr lang="en-US" altLang="zh-CN" sz="2400" b="0" dirty="0">
                <a:solidFill>
                  <a:schemeClr val="bg1"/>
                </a:solidFill>
                <a:latin typeface="+mn-ea"/>
                <a:ea typeface="+mn-ea"/>
              </a:rPr>
              <a:t>X →y </a:t>
            </a:r>
            <a:r>
              <a:rPr lang="zh-CN" altLang="en-US" sz="2400" b="0" dirty="0">
                <a:solidFill>
                  <a:schemeClr val="bg1"/>
                </a:solidFill>
                <a:latin typeface="+mn-ea"/>
                <a:ea typeface="+mn-ea"/>
              </a:rPr>
              <a:t>，</a:t>
            </a:r>
            <a:r>
              <a:rPr lang="en-US" altLang="zh-CN" sz="2400" b="0" dirty="0">
                <a:solidFill>
                  <a:schemeClr val="bg1"/>
                </a:solidFill>
                <a:latin typeface="+mn-ea"/>
                <a:ea typeface="+mn-ea"/>
              </a:rPr>
              <a:t>WY →z </a:t>
            </a:r>
            <a:r>
              <a:rPr lang="zh-CN" altLang="en-US" sz="2400" b="0" dirty="0">
                <a:solidFill>
                  <a:schemeClr val="bg1"/>
                </a:solidFill>
                <a:latin typeface="+mn-ea"/>
                <a:ea typeface="+mn-ea"/>
              </a:rPr>
              <a:t>成立，则 </a:t>
            </a:r>
            <a:r>
              <a:rPr lang="en-US" altLang="zh-CN" sz="2400" b="0" dirty="0" err="1">
                <a:solidFill>
                  <a:schemeClr val="bg1"/>
                </a:solidFill>
                <a:latin typeface="+mn-ea"/>
                <a:ea typeface="+mn-ea"/>
              </a:rPr>
              <a:t>xw</a:t>
            </a:r>
            <a:r>
              <a:rPr lang="en-US" altLang="zh-CN" sz="2400" b="0" dirty="0">
                <a:solidFill>
                  <a:schemeClr val="bg1"/>
                </a:solidFill>
                <a:latin typeface="+mn-ea"/>
                <a:ea typeface="+mn-ea"/>
              </a:rPr>
              <a:t> →Z </a:t>
            </a:r>
            <a:r>
              <a:rPr lang="zh-CN" altLang="en-US" sz="2400" b="0" dirty="0">
                <a:solidFill>
                  <a:schemeClr val="bg1"/>
                </a:solidFill>
                <a:latin typeface="+mn-ea"/>
                <a:ea typeface="+mn-ea"/>
              </a:rPr>
              <a:t>成立</a:t>
            </a:r>
            <a:endParaRPr lang="zh-CN" altLang="en-US" sz="2400" b="0" dirty="0">
              <a:solidFill>
                <a:schemeClr val="bg1"/>
              </a:solidFill>
              <a:latin typeface="+mn-ea"/>
              <a:ea typeface="+mn-ea"/>
            </a:endParaRPr>
          </a:p>
          <a:p>
            <a:pPr marL="0" indent="0">
              <a:buNone/>
            </a:pPr>
            <a:r>
              <a:rPr lang="en-US" altLang="zh-CN" sz="2400" b="0" dirty="0">
                <a:solidFill>
                  <a:schemeClr val="bg1"/>
                </a:solidFill>
                <a:latin typeface="+mn-ea"/>
                <a:ea typeface="+mn-ea"/>
              </a:rPr>
              <a:t>D. </a:t>
            </a:r>
            <a:r>
              <a:rPr lang="zh-CN" altLang="en-US" sz="2400" b="0" dirty="0">
                <a:solidFill>
                  <a:schemeClr val="bg1"/>
                </a:solidFill>
                <a:latin typeface="+mn-ea"/>
                <a:ea typeface="+mn-ea"/>
              </a:rPr>
              <a:t>若 </a:t>
            </a:r>
            <a:r>
              <a:rPr lang="en-US" altLang="zh-CN" sz="2400" b="0" dirty="0">
                <a:solidFill>
                  <a:schemeClr val="bg1"/>
                </a:solidFill>
                <a:latin typeface="+mn-ea"/>
                <a:ea typeface="+mn-ea"/>
              </a:rPr>
              <a:t>X →y </a:t>
            </a:r>
            <a:r>
              <a:rPr lang="zh-CN" altLang="en-US" sz="2400" b="0" dirty="0">
                <a:solidFill>
                  <a:schemeClr val="bg1"/>
                </a:solidFill>
                <a:latin typeface="+mn-ea"/>
                <a:ea typeface="+mn-ea"/>
              </a:rPr>
              <a:t>，</a:t>
            </a:r>
            <a:r>
              <a:rPr lang="en-US" altLang="zh-CN" sz="2400" b="0" dirty="0">
                <a:solidFill>
                  <a:schemeClr val="bg1"/>
                </a:solidFill>
                <a:latin typeface="+mn-ea"/>
                <a:ea typeface="+mn-ea"/>
              </a:rPr>
              <a:t>Z ⊆ U </a:t>
            </a:r>
            <a:r>
              <a:rPr lang="zh-CN" altLang="en-US" sz="2400" b="0" dirty="0">
                <a:solidFill>
                  <a:schemeClr val="bg1"/>
                </a:solidFill>
                <a:latin typeface="+mn-ea"/>
                <a:ea typeface="+mn-ea"/>
              </a:rPr>
              <a:t>成立，则 </a:t>
            </a:r>
            <a:r>
              <a:rPr lang="en-US" altLang="zh-CN" sz="2400" b="0" dirty="0">
                <a:solidFill>
                  <a:schemeClr val="bg1"/>
                </a:solidFill>
                <a:latin typeface="+mn-ea"/>
                <a:ea typeface="+mn-ea"/>
              </a:rPr>
              <a:t>X →YZ </a:t>
            </a:r>
            <a:r>
              <a:rPr lang="zh-CN" altLang="en-US" sz="2400" b="0" dirty="0">
                <a:solidFill>
                  <a:schemeClr val="bg1"/>
                </a:solidFill>
                <a:latin typeface="+mn-ea"/>
                <a:ea typeface="+mn-ea"/>
              </a:rPr>
              <a:t>成立</a:t>
            </a:r>
            <a:endParaRPr lang="zh-CN" altLang="en-US" sz="2400" b="0" dirty="0">
              <a:solidFill>
                <a:schemeClr val="bg1"/>
              </a:solidFill>
              <a:latin typeface="+mn-ea"/>
              <a:ea typeface="+mn-ea"/>
            </a:endParaRPr>
          </a:p>
          <a:p>
            <a:pPr marL="0" indent="0">
              <a:buNone/>
            </a:pPr>
            <a:endParaRPr lang="zh-CN" altLang="en-US" sz="24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72716" y="466912"/>
            <a:ext cx="3003140" cy="774247"/>
            <a:chOff x="300121" y="1680918"/>
            <a:chExt cx="1755505" cy="550232"/>
          </a:xfrm>
        </p:grpSpPr>
        <p:sp>
          <p:nvSpPr>
            <p:cNvPr id="5" name="圆角矩形 4"/>
            <p:cNvSpPr/>
            <p:nvPr/>
          </p:nvSpPr>
          <p:spPr>
            <a:xfrm>
              <a:off x="423721" y="1786192"/>
              <a:ext cx="1631905"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352023" y="680577"/>
            <a:ext cx="1419777"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为何参考</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2050" name="Picture 2" descr="https://timgsa.baidu.com/timg?image&amp;quality=80&amp;size=b9999_10000&amp;sec=1513153397328&amp;di=1a12ecbca25e80356b68eba996766c63&amp;imgtype=jpg&amp;src=http%3A%2F%2Fimg3.imgtn.bdimg.com%2Fit%2Fu%3D1948858203%2C1784017834%26fm%3D214%26gp%3D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1666" y="2492896"/>
            <a:ext cx="3123520" cy="29762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timgsa.baidu.com/timg?image&amp;quality=80&amp;size=b9999_10000&amp;sec=1513153606118&amp;di=645a5f73c7ad8101aa296ad43643ea12&amp;imgtype=0&amp;src=http%3A%2F%2F08.imgmini.eastday.com%2Fmobile%2F20170126%2F20170126161324_8bafd13e1f2c67d6ea3fed3c7f171883_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492896"/>
            <a:ext cx="3848198" cy="29676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5"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925144"/>
          </a:xfrm>
        </p:spPr>
        <p:txBody>
          <a:bodyPr/>
          <a:lstStyle/>
          <a:p>
            <a:pPr marL="0" indent="0">
              <a:buNone/>
            </a:pPr>
            <a:r>
              <a:rPr lang="zh-CN" altLang="en-US" sz="2400" b="0" dirty="0">
                <a:solidFill>
                  <a:schemeClr val="bg1"/>
                </a:solidFill>
                <a:latin typeface="+mn-ea"/>
                <a:ea typeface="+mn-ea"/>
              </a:rPr>
              <a:t>并发执行的三个事务</a:t>
            </a:r>
            <a:r>
              <a:rPr lang="en-US" altLang="zh-CN" sz="2400" b="0" dirty="0" smtClean="0">
                <a:solidFill>
                  <a:schemeClr val="bg1"/>
                </a:solidFill>
                <a:latin typeface="+mn-ea"/>
                <a:ea typeface="+mn-ea"/>
              </a:rPr>
              <a:t>T1</a:t>
            </a:r>
            <a:r>
              <a:rPr lang="zh-CN" altLang="en-US" sz="2400" b="0" dirty="0" smtClean="0">
                <a:solidFill>
                  <a:schemeClr val="bg1"/>
                </a:solidFill>
                <a:latin typeface="+mn-ea"/>
                <a:ea typeface="+mn-ea"/>
              </a:rPr>
              <a:t>、</a:t>
            </a:r>
            <a:r>
              <a:rPr lang="en-US" altLang="zh-CN" sz="2400" b="0" dirty="0" smtClean="0">
                <a:solidFill>
                  <a:schemeClr val="bg1"/>
                </a:solidFill>
                <a:latin typeface="+mn-ea"/>
                <a:ea typeface="+mn-ea"/>
              </a:rPr>
              <a:t>T2</a:t>
            </a:r>
            <a:r>
              <a:rPr lang="zh-CN" altLang="en-US" sz="2400" b="0" dirty="0" smtClean="0">
                <a:solidFill>
                  <a:schemeClr val="bg1"/>
                </a:solidFill>
                <a:latin typeface="+mn-ea"/>
                <a:ea typeface="+mn-ea"/>
              </a:rPr>
              <a:t>和</a:t>
            </a:r>
            <a:r>
              <a:rPr lang="en-US" altLang="zh-CN" sz="2400" b="0" dirty="0">
                <a:solidFill>
                  <a:schemeClr val="bg1"/>
                </a:solidFill>
                <a:latin typeface="+mn-ea"/>
                <a:ea typeface="+mn-ea"/>
              </a:rPr>
              <a:t>T3</a:t>
            </a:r>
            <a:r>
              <a:rPr lang="zh-CN" altLang="en-US" sz="2400" b="0" dirty="0">
                <a:solidFill>
                  <a:schemeClr val="bg1"/>
                </a:solidFill>
                <a:latin typeface="+mn-ea"/>
                <a:ea typeface="+mn-ea"/>
              </a:rPr>
              <a:t>，事务</a:t>
            </a:r>
            <a:r>
              <a:rPr lang="en-US" altLang="zh-CN" sz="2400" b="0" dirty="0" smtClean="0">
                <a:solidFill>
                  <a:schemeClr val="bg1"/>
                </a:solidFill>
                <a:latin typeface="+mn-ea"/>
                <a:ea typeface="+mn-ea"/>
              </a:rPr>
              <a:t>T1</a:t>
            </a:r>
            <a:r>
              <a:rPr lang="zh-CN" altLang="en-US" sz="2400" b="0" dirty="0" smtClean="0">
                <a:solidFill>
                  <a:schemeClr val="bg1"/>
                </a:solidFill>
                <a:latin typeface="+mn-ea"/>
                <a:ea typeface="+mn-ea"/>
              </a:rPr>
              <a:t>对数据</a:t>
            </a:r>
            <a:r>
              <a:rPr lang="en-US" altLang="zh-CN" sz="2400" b="0" dirty="0" smtClean="0">
                <a:solidFill>
                  <a:schemeClr val="bg1"/>
                </a:solidFill>
                <a:latin typeface="+mn-ea"/>
                <a:ea typeface="+mn-ea"/>
              </a:rPr>
              <a:t>D1</a:t>
            </a:r>
            <a:r>
              <a:rPr lang="zh-CN" altLang="en-US" sz="2400" b="0" dirty="0" smtClean="0">
                <a:solidFill>
                  <a:schemeClr val="bg1"/>
                </a:solidFill>
                <a:latin typeface="+mn-ea"/>
                <a:ea typeface="+mn-ea"/>
              </a:rPr>
              <a:t>加</a:t>
            </a:r>
            <a:r>
              <a:rPr lang="zh-CN" altLang="en-US" sz="2400" b="0" dirty="0">
                <a:solidFill>
                  <a:schemeClr val="bg1"/>
                </a:solidFill>
                <a:latin typeface="+mn-ea"/>
                <a:ea typeface="+mn-ea"/>
              </a:rPr>
              <a:t>了共享锁，事务</a:t>
            </a:r>
            <a:r>
              <a:rPr lang="en-US" altLang="zh-CN" sz="2400" b="0" dirty="0">
                <a:solidFill>
                  <a:schemeClr val="bg1"/>
                </a:solidFill>
                <a:latin typeface="+mn-ea"/>
                <a:ea typeface="+mn-ea"/>
              </a:rPr>
              <a:t>T2</a:t>
            </a:r>
            <a:r>
              <a:rPr lang="zh-CN" altLang="en-US" sz="2400" b="0" dirty="0" smtClean="0">
                <a:solidFill>
                  <a:schemeClr val="bg1"/>
                </a:solidFill>
                <a:latin typeface="+mn-ea"/>
                <a:ea typeface="+mn-ea"/>
              </a:rPr>
              <a:t>、</a:t>
            </a:r>
            <a:r>
              <a:rPr lang="en-US" altLang="zh-CN" sz="2400" b="0" dirty="0" smtClean="0">
                <a:solidFill>
                  <a:schemeClr val="bg1"/>
                </a:solidFill>
                <a:latin typeface="+mn-ea"/>
                <a:ea typeface="+mn-ea"/>
              </a:rPr>
              <a:t>T3</a:t>
            </a:r>
            <a:r>
              <a:rPr lang="zh-CN" altLang="en-US" sz="2400" b="0" dirty="0">
                <a:solidFill>
                  <a:schemeClr val="bg1"/>
                </a:solidFill>
                <a:latin typeface="+mn-ea"/>
                <a:ea typeface="+mn-ea"/>
              </a:rPr>
              <a:t>分别对</a:t>
            </a:r>
            <a:r>
              <a:rPr lang="zh-CN" altLang="en-US" sz="2400" b="0" dirty="0" smtClean="0">
                <a:solidFill>
                  <a:schemeClr val="bg1"/>
                </a:solidFill>
                <a:latin typeface="+mn-ea"/>
                <a:ea typeface="+mn-ea"/>
              </a:rPr>
              <a:t>数据</a:t>
            </a:r>
            <a:r>
              <a:rPr lang="en-US" altLang="zh-CN" sz="2400" b="0" dirty="0" smtClean="0">
                <a:solidFill>
                  <a:schemeClr val="bg1"/>
                </a:solidFill>
                <a:latin typeface="+mn-ea"/>
                <a:ea typeface="+mn-ea"/>
              </a:rPr>
              <a:t>D2</a:t>
            </a:r>
            <a:r>
              <a:rPr lang="zh-CN" altLang="en-US" sz="2400" b="0" dirty="0" smtClean="0">
                <a:solidFill>
                  <a:schemeClr val="bg1"/>
                </a:solidFill>
                <a:latin typeface="+mn-ea"/>
                <a:ea typeface="+mn-ea"/>
              </a:rPr>
              <a:t>、</a:t>
            </a:r>
            <a:r>
              <a:rPr lang="en-US" altLang="zh-CN" sz="2400" b="0" dirty="0" smtClean="0">
                <a:solidFill>
                  <a:schemeClr val="bg1"/>
                </a:solidFill>
                <a:latin typeface="+mn-ea"/>
                <a:ea typeface="+mn-ea"/>
              </a:rPr>
              <a:t>D3</a:t>
            </a:r>
            <a:r>
              <a:rPr lang="zh-CN" altLang="en-US" sz="2400" b="0" dirty="0" smtClean="0">
                <a:solidFill>
                  <a:schemeClr val="bg1"/>
                </a:solidFill>
                <a:latin typeface="+mn-ea"/>
                <a:ea typeface="+mn-ea"/>
              </a:rPr>
              <a:t>加</a:t>
            </a:r>
            <a:r>
              <a:rPr lang="zh-CN" altLang="en-US" sz="2400" b="0" dirty="0">
                <a:solidFill>
                  <a:schemeClr val="bg1"/>
                </a:solidFill>
                <a:latin typeface="+mn-ea"/>
                <a:ea typeface="+mn-ea"/>
              </a:rPr>
              <a:t>了</a:t>
            </a:r>
            <a:r>
              <a:rPr lang="zh-CN" altLang="en-US" sz="2400" b="0" dirty="0" smtClean="0">
                <a:solidFill>
                  <a:schemeClr val="bg1"/>
                </a:solidFill>
                <a:latin typeface="+mn-ea"/>
                <a:ea typeface="+mn-ea"/>
              </a:rPr>
              <a:t>排它锁</a:t>
            </a:r>
            <a:r>
              <a:rPr lang="zh-CN" altLang="en-US" sz="2400" b="0" dirty="0">
                <a:solidFill>
                  <a:schemeClr val="bg1"/>
                </a:solidFill>
                <a:latin typeface="+mn-ea"/>
                <a:ea typeface="+mn-ea"/>
              </a:rPr>
              <a:t>，之后事务</a:t>
            </a:r>
            <a:r>
              <a:rPr lang="en-US" altLang="zh-CN" sz="2400" b="0" dirty="0">
                <a:solidFill>
                  <a:schemeClr val="bg1"/>
                </a:solidFill>
                <a:latin typeface="+mn-ea"/>
                <a:ea typeface="+mn-ea"/>
              </a:rPr>
              <a:t>T1 </a:t>
            </a:r>
            <a:r>
              <a:rPr lang="zh-CN" altLang="en-US" sz="2400" b="0" dirty="0">
                <a:solidFill>
                  <a:schemeClr val="bg1"/>
                </a:solidFill>
                <a:latin typeface="+mn-ea"/>
                <a:ea typeface="+mn-ea"/>
              </a:rPr>
              <a:t>对数据（ </a:t>
            </a:r>
            <a:r>
              <a:rPr lang="en-US" altLang="zh-CN" sz="2400" b="0" dirty="0" smtClean="0">
                <a:solidFill>
                  <a:schemeClr val="bg1"/>
                </a:solidFill>
                <a:latin typeface="+mn-ea"/>
                <a:ea typeface="+mn-ea"/>
              </a:rPr>
              <a:t>12</a:t>
            </a:r>
            <a:r>
              <a:rPr lang="zh-CN" altLang="en-US" sz="2400" b="0" dirty="0" smtClean="0">
                <a:solidFill>
                  <a:schemeClr val="bg1"/>
                </a:solidFill>
                <a:latin typeface="+mn-ea"/>
                <a:ea typeface="+mn-ea"/>
              </a:rPr>
              <a:t> </a:t>
            </a:r>
            <a:r>
              <a:rPr lang="zh-CN" altLang="en-US" sz="2400" b="0" dirty="0">
                <a:solidFill>
                  <a:schemeClr val="bg1"/>
                </a:solidFill>
                <a:latin typeface="+mn-ea"/>
                <a:ea typeface="+mn-ea"/>
              </a:rPr>
              <a:t>）</a:t>
            </a:r>
            <a:r>
              <a:rPr lang="en-US" altLang="zh-CN" sz="2400" b="0" dirty="0">
                <a:solidFill>
                  <a:schemeClr val="bg1"/>
                </a:solidFill>
                <a:latin typeface="+mn-ea"/>
                <a:ea typeface="+mn-ea"/>
              </a:rPr>
              <a:t>;</a:t>
            </a:r>
            <a:r>
              <a:rPr lang="zh-CN" altLang="en-US" sz="2400" b="0" dirty="0">
                <a:solidFill>
                  <a:schemeClr val="bg1"/>
                </a:solidFill>
                <a:latin typeface="+mn-ea"/>
                <a:ea typeface="+mn-ea"/>
              </a:rPr>
              <a:t>事务</a:t>
            </a:r>
            <a:r>
              <a:rPr lang="en-US" altLang="zh-CN" sz="2400" b="0" dirty="0">
                <a:solidFill>
                  <a:schemeClr val="bg1"/>
                </a:solidFill>
                <a:latin typeface="+mn-ea"/>
                <a:ea typeface="+mn-ea"/>
              </a:rPr>
              <a:t>T2</a:t>
            </a:r>
            <a:r>
              <a:rPr lang="zh-CN" altLang="en-US" sz="2400" b="0" dirty="0">
                <a:solidFill>
                  <a:schemeClr val="bg1"/>
                </a:solidFill>
                <a:latin typeface="+mn-ea"/>
                <a:ea typeface="+mn-ea"/>
              </a:rPr>
              <a:t>对数据（ </a:t>
            </a:r>
            <a:r>
              <a:rPr lang="en-US" altLang="zh-CN" sz="2400" b="0" dirty="0" smtClean="0">
                <a:solidFill>
                  <a:schemeClr val="bg1"/>
                </a:solidFill>
                <a:latin typeface="+mn-ea"/>
                <a:ea typeface="+mn-ea"/>
              </a:rPr>
              <a:t>13</a:t>
            </a:r>
            <a:r>
              <a:rPr lang="zh-CN" altLang="en-US" sz="2400" b="0" dirty="0" smtClean="0">
                <a:solidFill>
                  <a:schemeClr val="bg1"/>
                </a:solidFill>
                <a:latin typeface="+mn-ea"/>
                <a:ea typeface="+mn-ea"/>
              </a:rPr>
              <a:t> </a:t>
            </a:r>
            <a:r>
              <a:rPr lang="zh-CN" altLang="en-US" sz="2400" b="0" dirty="0">
                <a:solidFill>
                  <a:schemeClr val="bg1"/>
                </a:solidFill>
                <a:latin typeface="+mn-ea"/>
                <a:ea typeface="+mn-ea"/>
              </a:rPr>
              <a:t>）</a:t>
            </a:r>
            <a:r>
              <a:rPr lang="zh-CN" altLang="en-US" sz="2400" b="0" dirty="0" smtClean="0">
                <a:solidFill>
                  <a:schemeClr val="bg1"/>
                </a:solidFill>
                <a:latin typeface="+mn-ea"/>
                <a:ea typeface="+mn-ea"/>
              </a:rPr>
              <a:t>。</a:t>
            </a:r>
            <a:endParaRPr lang="en-US" altLang="zh-CN" sz="2400" b="0" dirty="0" smtClean="0">
              <a:solidFill>
                <a:schemeClr val="bg1"/>
              </a:solidFill>
              <a:latin typeface="+mn-ea"/>
              <a:ea typeface="+mn-ea"/>
            </a:endParaRPr>
          </a:p>
          <a:p>
            <a:pPr marL="0" indent="0">
              <a:buNone/>
            </a:pPr>
            <a:endParaRPr lang="en-US" altLang="zh-CN" sz="2400" b="0" dirty="0">
              <a:solidFill>
                <a:schemeClr val="bg1"/>
              </a:solidFill>
              <a:latin typeface="+mn-ea"/>
              <a:ea typeface="+mn-ea"/>
            </a:endParaRPr>
          </a:p>
          <a:p>
            <a:pPr marL="0" indent="0">
              <a:buNone/>
            </a:pPr>
            <a:r>
              <a:rPr lang="en-US" altLang="zh-CN" sz="2000" b="0" dirty="0">
                <a:solidFill>
                  <a:schemeClr val="bg1"/>
                </a:solidFill>
                <a:latin typeface="+mn-ea"/>
                <a:ea typeface="+mn-ea"/>
              </a:rPr>
              <a:t>A. </a:t>
            </a:r>
            <a:r>
              <a:rPr lang="en-US" altLang="zh-CN" sz="2000" b="0" dirty="0" smtClean="0">
                <a:solidFill>
                  <a:schemeClr val="bg1"/>
                </a:solidFill>
                <a:latin typeface="+mn-ea"/>
                <a:ea typeface="+mn-ea"/>
              </a:rPr>
              <a:t>D2</a:t>
            </a:r>
            <a:r>
              <a:rPr lang="zh-CN" altLang="en-US" sz="2000" b="0" dirty="0" smtClean="0">
                <a:solidFill>
                  <a:schemeClr val="bg1"/>
                </a:solidFill>
                <a:latin typeface="+mn-ea"/>
                <a:ea typeface="+mn-ea"/>
              </a:rPr>
              <a:t>、</a:t>
            </a:r>
            <a:r>
              <a:rPr lang="en-US" altLang="zh-CN" sz="2000" b="0" dirty="0" smtClean="0">
                <a:solidFill>
                  <a:schemeClr val="bg1"/>
                </a:solidFill>
                <a:latin typeface="+mn-ea"/>
                <a:ea typeface="+mn-ea"/>
              </a:rPr>
              <a:t>D3</a:t>
            </a:r>
            <a:r>
              <a:rPr lang="zh-CN" altLang="en-US" sz="2000" b="0" dirty="0" smtClean="0">
                <a:solidFill>
                  <a:schemeClr val="bg1"/>
                </a:solidFill>
                <a:latin typeface="+mn-ea"/>
                <a:ea typeface="+mn-ea"/>
              </a:rPr>
              <a:t>加</a:t>
            </a:r>
            <a:r>
              <a:rPr lang="zh-CN" altLang="en-US" sz="2000" b="0" dirty="0">
                <a:solidFill>
                  <a:schemeClr val="bg1"/>
                </a:solidFill>
                <a:latin typeface="+mn-ea"/>
                <a:ea typeface="+mn-ea"/>
              </a:rPr>
              <a:t>排它锁都成功</a:t>
            </a: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B. </a:t>
            </a:r>
            <a:r>
              <a:rPr lang="en-US" altLang="zh-CN" sz="2000" b="0" dirty="0" smtClean="0">
                <a:solidFill>
                  <a:schemeClr val="bg1"/>
                </a:solidFill>
                <a:latin typeface="+mn-ea"/>
                <a:ea typeface="+mn-ea"/>
              </a:rPr>
              <a:t>D2</a:t>
            </a:r>
            <a:r>
              <a:rPr lang="zh-CN" altLang="en-US" sz="2000" b="0" dirty="0" smtClean="0">
                <a:solidFill>
                  <a:schemeClr val="bg1"/>
                </a:solidFill>
                <a:latin typeface="+mn-ea"/>
                <a:ea typeface="+mn-ea"/>
              </a:rPr>
              <a:t>、</a:t>
            </a:r>
            <a:r>
              <a:rPr lang="en-US" altLang="zh-CN" sz="2000" b="0" dirty="0" smtClean="0">
                <a:solidFill>
                  <a:schemeClr val="bg1"/>
                </a:solidFill>
                <a:latin typeface="+mn-ea"/>
                <a:ea typeface="+mn-ea"/>
              </a:rPr>
              <a:t>D3</a:t>
            </a:r>
            <a:r>
              <a:rPr lang="zh-CN" altLang="en-US" sz="2000" b="0" dirty="0" smtClean="0">
                <a:solidFill>
                  <a:schemeClr val="bg1"/>
                </a:solidFill>
                <a:latin typeface="+mn-ea"/>
                <a:ea typeface="+mn-ea"/>
              </a:rPr>
              <a:t>加</a:t>
            </a:r>
            <a:r>
              <a:rPr lang="zh-CN" altLang="en-US" sz="2000" b="0" dirty="0">
                <a:solidFill>
                  <a:schemeClr val="bg1"/>
                </a:solidFill>
                <a:latin typeface="+mn-ea"/>
                <a:ea typeface="+mn-ea"/>
              </a:rPr>
              <a:t>共享锁都成功</a:t>
            </a: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C. </a:t>
            </a:r>
            <a:r>
              <a:rPr lang="en-US" altLang="zh-CN" sz="2000" b="0" dirty="0" smtClean="0">
                <a:solidFill>
                  <a:schemeClr val="bg1"/>
                </a:solidFill>
                <a:latin typeface="+mn-ea"/>
                <a:ea typeface="+mn-ea"/>
              </a:rPr>
              <a:t>D2</a:t>
            </a:r>
            <a:r>
              <a:rPr lang="zh-CN" altLang="en-US" sz="2000" b="0" dirty="0" smtClean="0">
                <a:solidFill>
                  <a:schemeClr val="bg1"/>
                </a:solidFill>
                <a:latin typeface="+mn-ea"/>
                <a:ea typeface="+mn-ea"/>
              </a:rPr>
              <a:t>加</a:t>
            </a:r>
            <a:r>
              <a:rPr lang="zh-CN" altLang="en-US" sz="2000" b="0" dirty="0">
                <a:solidFill>
                  <a:schemeClr val="bg1"/>
                </a:solidFill>
                <a:latin typeface="+mn-ea"/>
                <a:ea typeface="+mn-ea"/>
              </a:rPr>
              <a:t>共享锁</a:t>
            </a:r>
            <a:r>
              <a:rPr lang="zh-CN" altLang="en-US" sz="2000" b="0" dirty="0" smtClean="0">
                <a:solidFill>
                  <a:schemeClr val="bg1"/>
                </a:solidFill>
                <a:latin typeface="+mn-ea"/>
                <a:ea typeface="+mn-ea"/>
              </a:rPr>
              <a:t>成功，</a:t>
            </a:r>
            <a:r>
              <a:rPr lang="en-US" altLang="zh-CN" sz="2000" b="0" dirty="0" smtClean="0">
                <a:solidFill>
                  <a:schemeClr val="bg1"/>
                </a:solidFill>
                <a:latin typeface="+mn-ea"/>
                <a:ea typeface="+mn-ea"/>
              </a:rPr>
              <a:t>D3</a:t>
            </a:r>
            <a:r>
              <a:rPr lang="zh-CN" altLang="en-US" sz="2000" b="0" dirty="0" smtClean="0">
                <a:solidFill>
                  <a:schemeClr val="bg1"/>
                </a:solidFill>
                <a:latin typeface="+mn-ea"/>
                <a:ea typeface="+mn-ea"/>
              </a:rPr>
              <a:t>加</a:t>
            </a:r>
            <a:r>
              <a:rPr lang="zh-CN" altLang="en-US" sz="2000" b="0" dirty="0">
                <a:solidFill>
                  <a:schemeClr val="bg1"/>
                </a:solidFill>
                <a:latin typeface="+mn-ea"/>
                <a:ea typeface="+mn-ea"/>
              </a:rPr>
              <a:t>排它锁失败</a:t>
            </a: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D. </a:t>
            </a:r>
            <a:r>
              <a:rPr lang="en-US" altLang="zh-CN" sz="2000" b="0" dirty="0" smtClean="0">
                <a:solidFill>
                  <a:schemeClr val="bg1"/>
                </a:solidFill>
                <a:latin typeface="+mn-ea"/>
                <a:ea typeface="+mn-ea"/>
              </a:rPr>
              <a:t>D2</a:t>
            </a:r>
            <a:r>
              <a:rPr lang="zh-CN" altLang="en-US" sz="2000" b="0" dirty="0" smtClean="0">
                <a:solidFill>
                  <a:schemeClr val="bg1"/>
                </a:solidFill>
                <a:latin typeface="+mn-ea"/>
                <a:ea typeface="+mn-ea"/>
              </a:rPr>
              <a:t>、</a:t>
            </a:r>
            <a:r>
              <a:rPr lang="en-US" altLang="zh-CN" sz="2000" b="0" dirty="0" smtClean="0">
                <a:solidFill>
                  <a:schemeClr val="bg1"/>
                </a:solidFill>
                <a:latin typeface="+mn-ea"/>
                <a:ea typeface="+mn-ea"/>
              </a:rPr>
              <a:t>D3</a:t>
            </a:r>
            <a:r>
              <a:rPr lang="zh-CN" altLang="en-US" sz="2000" b="0" dirty="0" smtClean="0">
                <a:solidFill>
                  <a:schemeClr val="bg1"/>
                </a:solidFill>
                <a:latin typeface="+mn-ea"/>
                <a:ea typeface="+mn-ea"/>
              </a:rPr>
              <a:t>加</a:t>
            </a:r>
            <a:r>
              <a:rPr lang="zh-CN" altLang="en-US" sz="2000" b="0" dirty="0">
                <a:solidFill>
                  <a:schemeClr val="bg1"/>
                </a:solidFill>
                <a:latin typeface="+mn-ea"/>
                <a:ea typeface="+mn-ea"/>
              </a:rPr>
              <a:t>排它锁和共享锁都失败</a:t>
            </a:r>
            <a:endParaRPr lang="zh-CN" altLang="en-US" sz="2000" b="0" dirty="0">
              <a:solidFill>
                <a:schemeClr val="bg1"/>
              </a:solidFill>
              <a:latin typeface="+mn-ea"/>
              <a:ea typeface="+mn-ea"/>
            </a:endParaRPr>
          </a:p>
          <a:p>
            <a:pPr marL="0" indent="0">
              <a:buNone/>
            </a:pP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A. D1</a:t>
            </a:r>
            <a:r>
              <a:rPr lang="zh-CN" altLang="en-US" sz="2000" b="0" dirty="0">
                <a:solidFill>
                  <a:schemeClr val="bg1"/>
                </a:solidFill>
                <a:latin typeface="+mn-ea"/>
                <a:ea typeface="+mn-ea"/>
              </a:rPr>
              <a:t>、</a:t>
            </a:r>
            <a:r>
              <a:rPr lang="en-US" altLang="zh-CN" sz="2000" b="0" dirty="0" smtClean="0">
                <a:solidFill>
                  <a:schemeClr val="bg1"/>
                </a:solidFill>
                <a:latin typeface="+mn-ea"/>
                <a:ea typeface="+mn-ea"/>
              </a:rPr>
              <a:t>D3</a:t>
            </a:r>
            <a:r>
              <a:rPr lang="zh-CN" altLang="en-US" sz="2000" b="0" dirty="0" smtClean="0">
                <a:solidFill>
                  <a:schemeClr val="bg1"/>
                </a:solidFill>
                <a:latin typeface="+mn-ea"/>
                <a:ea typeface="+mn-ea"/>
              </a:rPr>
              <a:t>加</a:t>
            </a:r>
            <a:r>
              <a:rPr lang="zh-CN" altLang="en-US" sz="2000" b="0" dirty="0">
                <a:solidFill>
                  <a:schemeClr val="bg1"/>
                </a:solidFill>
                <a:latin typeface="+mn-ea"/>
                <a:ea typeface="+mn-ea"/>
              </a:rPr>
              <a:t>共享锁都失败</a:t>
            </a: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B. </a:t>
            </a:r>
            <a:r>
              <a:rPr lang="en-US" altLang="zh-CN" sz="2000" b="0" dirty="0" smtClean="0">
                <a:solidFill>
                  <a:schemeClr val="bg1"/>
                </a:solidFill>
                <a:latin typeface="+mn-ea"/>
                <a:ea typeface="+mn-ea"/>
              </a:rPr>
              <a:t>D1</a:t>
            </a:r>
            <a:r>
              <a:rPr lang="zh-CN" altLang="en-US" sz="2000" b="0" dirty="0" smtClean="0">
                <a:solidFill>
                  <a:schemeClr val="bg1"/>
                </a:solidFill>
                <a:latin typeface="+mn-ea"/>
                <a:ea typeface="+mn-ea"/>
              </a:rPr>
              <a:t>、</a:t>
            </a:r>
            <a:r>
              <a:rPr lang="en-US" altLang="zh-CN" sz="2000" b="0" dirty="0" smtClean="0">
                <a:solidFill>
                  <a:schemeClr val="bg1"/>
                </a:solidFill>
                <a:latin typeface="+mn-ea"/>
                <a:ea typeface="+mn-ea"/>
              </a:rPr>
              <a:t>D3</a:t>
            </a:r>
            <a:r>
              <a:rPr lang="zh-CN" altLang="en-US" sz="2000" b="0" dirty="0" smtClean="0">
                <a:solidFill>
                  <a:schemeClr val="bg1"/>
                </a:solidFill>
                <a:latin typeface="+mn-ea"/>
                <a:ea typeface="+mn-ea"/>
              </a:rPr>
              <a:t>加</a:t>
            </a:r>
            <a:r>
              <a:rPr lang="zh-CN" altLang="en-US" sz="2000" b="0" dirty="0">
                <a:solidFill>
                  <a:schemeClr val="bg1"/>
                </a:solidFill>
                <a:latin typeface="+mn-ea"/>
                <a:ea typeface="+mn-ea"/>
              </a:rPr>
              <a:t>共享锁都成功</a:t>
            </a: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C. </a:t>
            </a:r>
            <a:r>
              <a:rPr lang="en-US" altLang="zh-CN" sz="2000" b="0" dirty="0" smtClean="0">
                <a:solidFill>
                  <a:schemeClr val="bg1"/>
                </a:solidFill>
                <a:latin typeface="+mn-ea"/>
                <a:ea typeface="+mn-ea"/>
              </a:rPr>
              <a:t>D1</a:t>
            </a:r>
            <a:r>
              <a:rPr lang="zh-CN" altLang="en-US" sz="2000" b="0" dirty="0" smtClean="0">
                <a:solidFill>
                  <a:schemeClr val="bg1"/>
                </a:solidFill>
                <a:latin typeface="+mn-ea"/>
                <a:ea typeface="+mn-ea"/>
              </a:rPr>
              <a:t>加</a:t>
            </a:r>
            <a:r>
              <a:rPr lang="zh-CN" altLang="en-US" sz="2000" b="0" dirty="0">
                <a:solidFill>
                  <a:schemeClr val="bg1"/>
                </a:solidFill>
                <a:latin typeface="+mn-ea"/>
                <a:ea typeface="+mn-ea"/>
              </a:rPr>
              <a:t>共享锁成功 ，</a:t>
            </a:r>
            <a:r>
              <a:rPr lang="en-US" altLang="zh-CN" sz="2000" b="0" dirty="0" smtClean="0">
                <a:solidFill>
                  <a:schemeClr val="bg1"/>
                </a:solidFill>
                <a:latin typeface="+mn-ea"/>
                <a:ea typeface="+mn-ea"/>
              </a:rPr>
              <a:t>D3</a:t>
            </a:r>
            <a:r>
              <a:rPr lang="zh-CN" altLang="en-US" sz="2000" b="0" dirty="0" smtClean="0">
                <a:solidFill>
                  <a:schemeClr val="bg1"/>
                </a:solidFill>
                <a:latin typeface="+mn-ea"/>
                <a:ea typeface="+mn-ea"/>
              </a:rPr>
              <a:t>加</a:t>
            </a:r>
            <a:r>
              <a:rPr lang="zh-CN" altLang="en-US" sz="2000" b="0" dirty="0">
                <a:solidFill>
                  <a:schemeClr val="bg1"/>
                </a:solidFill>
                <a:latin typeface="+mn-ea"/>
                <a:ea typeface="+mn-ea"/>
              </a:rPr>
              <a:t>排它锁失败</a:t>
            </a: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D. </a:t>
            </a:r>
            <a:r>
              <a:rPr lang="en-US" altLang="zh-CN" sz="2000" b="0" dirty="0" smtClean="0">
                <a:solidFill>
                  <a:schemeClr val="bg1"/>
                </a:solidFill>
                <a:latin typeface="+mn-ea"/>
                <a:ea typeface="+mn-ea"/>
              </a:rPr>
              <a:t>D1</a:t>
            </a:r>
            <a:r>
              <a:rPr lang="zh-CN" altLang="en-US" sz="2000" b="0" dirty="0" smtClean="0">
                <a:solidFill>
                  <a:schemeClr val="bg1"/>
                </a:solidFill>
                <a:latin typeface="+mn-ea"/>
                <a:ea typeface="+mn-ea"/>
              </a:rPr>
              <a:t>加</a:t>
            </a:r>
            <a:r>
              <a:rPr lang="zh-CN" altLang="en-US" sz="2000" b="0" dirty="0">
                <a:solidFill>
                  <a:schemeClr val="bg1"/>
                </a:solidFill>
                <a:latin typeface="+mn-ea"/>
                <a:ea typeface="+mn-ea"/>
              </a:rPr>
              <a:t>排它锁成功 ，</a:t>
            </a:r>
            <a:r>
              <a:rPr lang="en-US" altLang="zh-CN" sz="2000" b="0" dirty="0" smtClean="0">
                <a:solidFill>
                  <a:schemeClr val="bg1"/>
                </a:solidFill>
                <a:latin typeface="+mn-ea"/>
                <a:ea typeface="+mn-ea"/>
              </a:rPr>
              <a:t>D3</a:t>
            </a:r>
            <a:r>
              <a:rPr lang="zh-CN" altLang="en-US" sz="2000" b="0" dirty="0" smtClean="0">
                <a:solidFill>
                  <a:schemeClr val="bg1"/>
                </a:solidFill>
                <a:latin typeface="+mn-ea"/>
                <a:ea typeface="+mn-ea"/>
              </a:rPr>
              <a:t>加</a:t>
            </a:r>
            <a:r>
              <a:rPr lang="zh-CN" altLang="en-US" sz="2000" b="0" dirty="0">
                <a:solidFill>
                  <a:schemeClr val="bg1"/>
                </a:solidFill>
                <a:latin typeface="+mn-ea"/>
                <a:ea typeface="+mn-ea"/>
              </a:rPr>
              <a:t>共享锁失败</a:t>
            </a:r>
            <a:endParaRPr lang="zh-CN" altLang="en-US" sz="20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2260848"/>
          </a:xfrm>
        </p:spPr>
        <p:txBody>
          <a:bodyPr/>
          <a:lstStyle/>
          <a:p>
            <a:pPr marL="0" indent="0">
              <a:buNone/>
            </a:pPr>
            <a:r>
              <a:rPr lang="zh-CN" altLang="en-US" sz="2400" b="0" dirty="0">
                <a:solidFill>
                  <a:schemeClr val="bg1"/>
                </a:solidFill>
                <a:latin typeface="+mn-ea"/>
                <a:ea typeface="+mn-ea"/>
              </a:rPr>
              <a:t>给定关系</a:t>
            </a:r>
            <a:r>
              <a:rPr lang="zh-CN" altLang="en-US" sz="2400" b="0" dirty="0" smtClean="0">
                <a:solidFill>
                  <a:schemeClr val="bg1"/>
                </a:solidFill>
                <a:latin typeface="+mn-ea"/>
                <a:ea typeface="+mn-ea"/>
              </a:rPr>
              <a:t>模式</a:t>
            </a:r>
            <a:r>
              <a:rPr lang="en-US" altLang="zh-CN" sz="2400" b="0" dirty="0" smtClean="0">
                <a:solidFill>
                  <a:schemeClr val="bg1"/>
                </a:solidFill>
                <a:latin typeface="+mn-ea"/>
                <a:ea typeface="+mn-ea"/>
              </a:rPr>
              <a:t>SP </a:t>
            </a:r>
            <a:r>
              <a:rPr lang="en-US" altLang="zh-CN" sz="2400" b="0" dirty="0">
                <a:solidFill>
                  <a:schemeClr val="bg1"/>
                </a:solidFill>
                <a:latin typeface="+mn-ea"/>
                <a:ea typeface="+mn-ea"/>
              </a:rPr>
              <a:t>_</a:t>
            </a:r>
            <a:r>
              <a:rPr lang="en-US" altLang="zh-CN" sz="2400" b="0" dirty="0" smtClean="0">
                <a:solidFill>
                  <a:schemeClr val="bg1"/>
                </a:solidFill>
                <a:latin typeface="+mn-ea"/>
                <a:ea typeface="+mn-ea"/>
              </a:rPr>
              <a:t>P (</a:t>
            </a:r>
            <a:r>
              <a:rPr lang="zh-CN" altLang="en-US" sz="2400" b="0" dirty="0">
                <a:solidFill>
                  <a:schemeClr val="bg1"/>
                </a:solidFill>
                <a:latin typeface="+mn-ea"/>
                <a:ea typeface="+mn-ea"/>
              </a:rPr>
              <a:t>供应商号，项目号，零件号，数量</a:t>
            </a:r>
            <a:r>
              <a:rPr lang="en-US" altLang="zh-CN" sz="2400" b="0" dirty="0">
                <a:solidFill>
                  <a:schemeClr val="bg1"/>
                </a:solidFill>
                <a:latin typeface="+mn-ea"/>
                <a:ea typeface="+mn-ea"/>
              </a:rPr>
              <a:t>)</a:t>
            </a:r>
            <a:r>
              <a:rPr lang="zh-CN" altLang="en-US" sz="2400" b="0" dirty="0">
                <a:solidFill>
                  <a:schemeClr val="bg1"/>
                </a:solidFill>
                <a:latin typeface="+mn-ea"/>
                <a:ea typeface="+mn-ea"/>
              </a:rPr>
              <a:t>，查询至少</a:t>
            </a:r>
            <a:r>
              <a:rPr lang="zh-CN" altLang="en-US" sz="2400" b="0" dirty="0" smtClean="0">
                <a:solidFill>
                  <a:schemeClr val="bg1"/>
                </a:solidFill>
                <a:latin typeface="+mn-ea"/>
                <a:ea typeface="+mn-ea"/>
              </a:rPr>
              <a:t>给</a:t>
            </a:r>
            <a:r>
              <a:rPr lang="en-US" altLang="zh-CN" sz="2400" b="0" dirty="0" smtClean="0">
                <a:solidFill>
                  <a:schemeClr val="bg1"/>
                </a:solidFill>
                <a:latin typeface="+mn-ea"/>
                <a:ea typeface="+mn-ea"/>
              </a:rPr>
              <a:t>3</a:t>
            </a:r>
            <a:r>
              <a:rPr lang="zh-CN" altLang="en-US" sz="2400" b="0" dirty="0" smtClean="0">
                <a:solidFill>
                  <a:schemeClr val="bg1"/>
                </a:solidFill>
                <a:latin typeface="+mn-ea"/>
                <a:ea typeface="+mn-ea"/>
              </a:rPr>
              <a:t>个</a:t>
            </a:r>
            <a:r>
              <a:rPr lang="en-US" altLang="zh-CN" sz="2400" b="0" dirty="0">
                <a:solidFill>
                  <a:schemeClr val="bg1"/>
                </a:solidFill>
                <a:latin typeface="+mn-ea"/>
                <a:ea typeface="+mn-ea"/>
              </a:rPr>
              <a:t>(</a:t>
            </a:r>
            <a:r>
              <a:rPr lang="zh-CN" altLang="en-US" sz="2400" b="0" dirty="0" smtClean="0">
                <a:solidFill>
                  <a:schemeClr val="bg1"/>
                </a:solidFill>
                <a:latin typeface="+mn-ea"/>
                <a:ea typeface="+mn-ea"/>
              </a:rPr>
              <a:t>包含</a:t>
            </a:r>
            <a:r>
              <a:rPr lang="en-US" altLang="zh-CN" sz="2400" b="0" dirty="0" smtClean="0">
                <a:solidFill>
                  <a:schemeClr val="bg1"/>
                </a:solidFill>
                <a:latin typeface="+mn-ea"/>
                <a:ea typeface="+mn-ea"/>
              </a:rPr>
              <a:t>3 </a:t>
            </a:r>
            <a:r>
              <a:rPr lang="zh-CN" altLang="en-US" sz="2400" b="0" dirty="0" smtClean="0">
                <a:solidFill>
                  <a:schemeClr val="bg1"/>
                </a:solidFill>
                <a:latin typeface="+mn-ea"/>
                <a:ea typeface="+mn-ea"/>
              </a:rPr>
              <a:t>个</a:t>
            </a:r>
            <a:r>
              <a:rPr lang="en-US" altLang="zh-CN" sz="2400" b="0" dirty="0">
                <a:solidFill>
                  <a:schemeClr val="bg1"/>
                </a:solidFill>
                <a:latin typeface="+mn-ea"/>
                <a:ea typeface="+mn-ea"/>
              </a:rPr>
              <a:t>)</a:t>
            </a:r>
            <a:r>
              <a:rPr lang="zh-CN" altLang="en-US" sz="2400" b="0" dirty="0">
                <a:solidFill>
                  <a:schemeClr val="bg1"/>
                </a:solidFill>
                <a:latin typeface="+mn-ea"/>
                <a:ea typeface="+mn-ea"/>
              </a:rPr>
              <a:t>不同项目供应了零件的供应商，要求输出供应商号和供应零件数量的总和</a:t>
            </a:r>
            <a:r>
              <a:rPr lang="zh-CN" altLang="en-US" sz="2400" b="0" dirty="0" smtClean="0">
                <a:solidFill>
                  <a:schemeClr val="bg1"/>
                </a:solidFill>
                <a:latin typeface="+mn-ea"/>
                <a:ea typeface="+mn-ea"/>
              </a:rPr>
              <a:t>，并</a:t>
            </a:r>
            <a:r>
              <a:rPr lang="zh-CN" altLang="en-US" sz="2400" b="0" dirty="0">
                <a:solidFill>
                  <a:schemeClr val="bg1"/>
                </a:solidFill>
                <a:latin typeface="+mn-ea"/>
                <a:ea typeface="+mn-ea"/>
              </a:rPr>
              <a:t>按供应商号降序排列。</a:t>
            </a:r>
            <a:endParaRPr lang="zh-CN" altLang="en-US" sz="2400" b="0" dirty="0">
              <a:solidFill>
                <a:schemeClr val="bg1"/>
              </a:solidFill>
              <a:latin typeface="+mn-ea"/>
              <a:ea typeface="+mn-ea"/>
            </a:endParaRPr>
          </a:p>
          <a:p>
            <a:pPr marL="0" indent="0">
              <a:buNone/>
            </a:pPr>
            <a:r>
              <a:rPr lang="en-US" altLang="zh-CN" sz="2400" b="0" dirty="0">
                <a:solidFill>
                  <a:schemeClr val="bg1"/>
                </a:solidFill>
                <a:latin typeface="+mn-ea"/>
                <a:ea typeface="+mn-ea"/>
              </a:rPr>
              <a:t>SELECT  </a:t>
            </a:r>
            <a:r>
              <a:rPr lang="zh-CN" altLang="en-US" sz="2400" b="0" dirty="0" smtClean="0">
                <a:solidFill>
                  <a:schemeClr val="bg1"/>
                </a:solidFill>
                <a:latin typeface="+mn-ea"/>
                <a:ea typeface="+mn-ea"/>
              </a:rPr>
              <a:t>供应</a:t>
            </a:r>
            <a:r>
              <a:rPr lang="zh-CN" altLang="en-US" sz="2400" b="0" dirty="0">
                <a:solidFill>
                  <a:schemeClr val="bg1"/>
                </a:solidFill>
                <a:latin typeface="+mn-ea"/>
                <a:ea typeface="+mn-ea"/>
              </a:rPr>
              <a:t>商号</a:t>
            </a:r>
            <a:r>
              <a:rPr lang="zh-CN" altLang="en-US" sz="2400" b="0" dirty="0" smtClean="0">
                <a:solidFill>
                  <a:schemeClr val="bg1"/>
                </a:solidFill>
                <a:latin typeface="+mn-ea"/>
                <a:ea typeface="+mn-ea"/>
              </a:rPr>
              <a:t>，</a:t>
            </a:r>
            <a:r>
              <a:rPr lang="en-US" altLang="zh-CN" sz="2400" b="0" dirty="0" smtClean="0">
                <a:solidFill>
                  <a:schemeClr val="bg1"/>
                </a:solidFill>
                <a:latin typeface="+mn-ea"/>
                <a:ea typeface="+mn-ea"/>
              </a:rPr>
              <a:t>SUM(</a:t>
            </a:r>
            <a:r>
              <a:rPr lang="zh-CN" altLang="en-US" sz="2400" b="0" dirty="0">
                <a:solidFill>
                  <a:schemeClr val="bg1"/>
                </a:solidFill>
                <a:latin typeface="+mn-ea"/>
                <a:ea typeface="+mn-ea"/>
              </a:rPr>
              <a:t>数量</a:t>
            </a:r>
            <a:r>
              <a:rPr lang="en-US" altLang="zh-CN" sz="2400" b="0" dirty="0" smtClean="0">
                <a:solidFill>
                  <a:schemeClr val="bg1"/>
                </a:solidFill>
                <a:latin typeface="+mn-ea"/>
                <a:ea typeface="+mn-ea"/>
              </a:rPr>
              <a:t>)FROMSP </a:t>
            </a:r>
            <a:r>
              <a:rPr lang="en-US" altLang="zh-CN" sz="2400" b="0" dirty="0">
                <a:solidFill>
                  <a:schemeClr val="bg1"/>
                </a:solidFill>
                <a:latin typeface="+mn-ea"/>
                <a:ea typeface="+mn-ea"/>
              </a:rPr>
              <a:t>_</a:t>
            </a:r>
            <a:r>
              <a:rPr lang="en-US" altLang="zh-CN" sz="2400" b="0" dirty="0" smtClean="0">
                <a:solidFill>
                  <a:schemeClr val="bg1"/>
                </a:solidFill>
                <a:latin typeface="+mn-ea"/>
                <a:ea typeface="+mn-ea"/>
              </a:rPr>
              <a:t>P (14) (15) (16)</a:t>
            </a:r>
            <a:endParaRPr lang="zh-CN" altLang="en-US" sz="24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5184576"/>
          </a:xfrm>
        </p:spPr>
        <p:txBody>
          <a:bodyPr/>
          <a:lstStyle/>
          <a:p>
            <a:pPr marL="0" indent="0">
              <a:buNone/>
            </a:pPr>
            <a:r>
              <a:rPr lang="en-US" altLang="zh-CN" sz="2000" b="0" dirty="0">
                <a:solidFill>
                  <a:schemeClr val="bg1"/>
                </a:solidFill>
                <a:latin typeface="+mn-ea"/>
                <a:ea typeface="+mn-ea"/>
              </a:rPr>
              <a:t>A. ORDERBY </a:t>
            </a:r>
            <a:r>
              <a:rPr lang="zh-CN" altLang="en-US" sz="2000" b="0" dirty="0">
                <a:solidFill>
                  <a:schemeClr val="bg1"/>
                </a:solidFill>
                <a:latin typeface="+mn-ea"/>
                <a:ea typeface="+mn-ea"/>
              </a:rPr>
              <a:t>供应商号</a:t>
            </a: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B. GRÒUPBY </a:t>
            </a:r>
            <a:r>
              <a:rPr lang="zh-CN" altLang="en-US" sz="2000" b="0" dirty="0">
                <a:solidFill>
                  <a:schemeClr val="bg1"/>
                </a:solidFill>
                <a:latin typeface="+mn-ea"/>
                <a:ea typeface="+mn-ea"/>
              </a:rPr>
              <a:t>供应商号</a:t>
            </a: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C.ORDERBY </a:t>
            </a:r>
            <a:r>
              <a:rPr lang="zh-CN" altLang="en-US" sz="2000" b="0" dirty="0">
                <a:solidFill>
                  <a:schemeClr val="bg1"/>
                </a:solidFill>
                <a:latin typeface="+mn-ea"/>
                <a:ea typeface="+mn-ea"/>
              </a:rPr>
              <a:t>供应商号 </a:t>
            </a:r>
            <a:r>
              <a:rPr lang="en-US" altLang="zh-CN" sz="2000" b="0" dirty="0">
                <a:solidFill>
                  <a:schemeClr val="bg1"/>
                </a:solidFill>
                <a:latin typeface="+mn-ea"/>
                <a:ea typeface="+mn-ea"/>
              </a:rPr>
              <a:t>ASC</a:t>
            </a:r>
            <a:endParaRPr lang="en-US" altLang="zh-CN" sz="2000" b="0" dirty="0">
              <a:solidFill>
                <a:schemeClr val="bg1"/>
              </a:solidFill>
              <a:latin typeface="+mn-ea"/>
              <a:ea typeface="+mn-ea"/>
            </a:endParaRPr>
          </a:p>
          <a:p>
            <a:pPr marL="0" indent="0">
              <a:buNone/>
            </a:pPr>
            <a:r>
              <a:rPr lang="en-US" altLang="zh-CN" sz="2000" b="0" dirty="0">
                <a:solidFill>
                  <a:schemeClr val="bg1"/>
                </a:solidFill>
                <a:latin typeface="+mn-ea"/>
                <a:ea typeface="+mn-ea"/>
              </a:rPr>
              <a:t>D. GROUPBY </a:t>
            </a:r>
            <a:r>
              <a:rPr lang="zh-CN" altLang="en-US" sz="2000" b="0" dirty="0">
                <a:solidFill>
                  <a:schemeClr val="bg1"/>
                </a:solidFill>
                <a:latin typeface="+mn-ea"/>
                <a:ea typeface="+mn-ea"/>
              </a:rPr>
              <a:t>供应商号 </a:t>
            </a:r>
            <a:r>
              <a:rPr lang="en-US" altLang="zh-CN" sz="2000" b="0" dirty="0">
                <a:solidFill>
                  <a:schemeClr val="bg1"/>
                </a:solidFill>
                <a:latin typeface="+mn-ea"/>
                <a:ea typeface="+mn-ea"/>
              </a:rPr>
              <a:t>DESC</a:t>
            </a:r>
            <a:endParaRPr lang="en-US" altLang="zh-CN" sz="2000" b="0" dirty="0">
              <a:solidFill>
                <a:schemeClr val="bg1"/>
              </a:solidFill>
              <a:latin typeface="+mn-ea"/>
              <a:ea typeface="+mn-ea"/>
            </a:endParaRPr>
          </a:p>
          <a:p>
            <a:pPr marL="0" indent="0">
              <a:buNone/>
            </a:pPr>
            <a:endParaRPr lang="en-US" altLang="zh-CN" sz="2000" b="0" dirty="0">
              <a:solidFill>
                <a:schemeClr val="bg1"/>
              </a:solidFill>
              <a:latin typeface="+mn-ea"/>
              <a:ea typeface="+mn-ea"/>
            </a:endParaRPr>
          </a:p>
          <a:p>
            <a:pPr marL="0" indent="0">
              <a:buNone/>
            </a:pPr>
            <a:r>
              <a:rPr lang="en-US" altLang="zh-CN" sz="2000" b="0" dirty="0">
                <a:solidFill>
                  <a:schemeClr val="bg1"/>
                </a:solidFill>
                <a:latin typeface="+mn-ea"/>
                <a:ea typeface="+mn-ea"/>
              </a:rPr>
              <a:t>A. WHERE </a:t>
            </a:r>
            <a:r>
              <a:rPr lang="zh-CN" altLang="en-US" sz="2000" b="0" dirty="0">
                <a:solidFill>
                  <a:schemeClr val="bg1"/>
                </a:solidFill>
                <a:latin typeface="+mn-ea"/>
                <a:ea typeface="+mn-ea"/>
              </a:rPr>
              <a:t>项目号 </a:t>
            </a:r>
            <a:r>
              <a:rPr lang="en-US" altLang="zh-CN" sz="2000" b="0" dirty="0">
                <a:solidFill>
                  <a:schemeClr val="bg1"/>
                </a:solidFill>
                <a:latin typeface="+mn-ea"/>
                <a:ea typeface="+mn-ea"/>
              </a:rPr>
              <a:t>&gt;2</a:t>
            </a:r>
            <a:endParaRPr lang="en-US" altLang="zh-CN" sz="2000" b="0" dirty="0">
              <a:solidFill>
                <a:schemeClr val="bg1"/>
              </a:solidFill>
              <a:latin typeface="+mn-ea"/>
              <a:ea typeface="+mn-ea"/>
            </a:endParaRPr>
          </a:p>
          <a:p>
            <a:pPr marL="0" indent="0">
              <a:buNone/>
            </a:pPr>
            <a:r>
              <a:rPr lang="en-US" altLang="zh-CN" sz="2000" b="0" dirty="0">
                <a:solidFill>
                  <a:schemeClr val="bg1"/>
                </a:solidFill>
                <a:latin typeface="+mn-ea"/>
                <a:ea typeface="+mn-ea"/>
              </a:rPr>
              <a:t>B. WHERE COUNT(</a:t>
            </a:r>
            <a:r>
              <a:rPr lang="zh-CN" altLang="en-US" sz="2000" b="0" dirty="0">
                <a:solidFill>
                  <a:schemeClr val="bg1"/>
                </a:solidFill>
                <a:latin typeface="+mn-ea"/>
                <a:ea typeface="+mn-ea"/>
              </a:rPr>
              <a:t>项目号</a:t>
            </a:r>
            <a:r>
              <a:rPr lang="en-US" altLang="zh-CN" sz="2000" b="0" dirty="0">
                <a:solidFill>
                  <a:schemeClr val="bg1"/>
                </a:solidFill>
                <a:latin typeface="+mn-ea"/>
                <a:ea typeface="+mn-ea"/>
              </a:rPr>
              <a:t>)&gt;2</a:t>
            </a:r>
            <a:endParaRPr lang="en-US" altLang="zh-CN" sz="2000" b="0" dirty="0">
              <a:solidFill>
                <a:schemeClr val="bg1"/>
              </a:solidFill>
              <a:latin typeface="+mn-ea"/>
              <a:ea typeface="+mn-ea"/>
            </a:endParaRPr>
          </a:p>
          <a:p>
            <a:pPr marL="0" indent="0">
              <a:buNone/>
            </a:pPr>
            <a:r>
              <a:rPr lang="en-US" altLang="zh-CN" sz="2000" b="0" dirty="0">
                <a:solidFill>
                  <a:schemeClr val="bg1"/>
                </a:solidFill>
                <a:latin typeface="+mn-ea"/>
                <a:ea typeface="+mn-ea"/>
              </a:rPr>
              <a:t>C.HAVING (DISTINCT </a:t>
            </a:r>
            <a:r>
              <a:rPr lang="zh-CN" altLang="en-US" sz="2000" b="0" dirty="0">
                <a:solidFill>
                  <a:schemeClr val="bg1"/>
                </a:solidFill>
                <a:latin typeface="+mn-ea"/>
                <a:ea typeface="+mn-ea"/>
              </a:rPr>
              <a:t>项目号</a:t>
            </a:r>
            <a:r>
              <a:rPr lang="en-US" altLang="zh-CN" sz="2000" b="0" dirty="0">
                <a:solidFill>
                  <a:schemeClr val="bg1"/>
                </a:solidFill>
                <a:latin typeface="+mn-ea"/>
                <a:ea typeface="+mn-ea"/>
              </a:rPr>
              <a:t>)&gt; 2</a:t>
            </a:r>
            <a:endParaRPr lang="en-US" altLang="zh-CN" sz="2000" b="0" dirty="0">
              <a:solidFill>
                <a:schemeClr val="bg1"/>
              </a:solidFill>
              <a:latin typeface="+mn-ea"/>
              <a:ea typeface="+mn-ea"/>
            </a:endParaRPr>
          </a:p>
          <a:p>
            <a:pPr marL="0" indent="0">
              <a:buNone/>
            </a:pPr>
            <a:r>
              <a:rPr lang="en-US" altLang="zh-CN" sz="2000" b="0" dirty="0">
                <a:solidFill>
                  <a:schemeClr val="bg1"/>
                </a:solidFill>
                <a:latin typeface="+mn-ea"/>
                <a:ea typeface="+mn-ea"/>
              </a:rPr>
              <a:t>D. HAVING COUNT(DISTINCT </a:t>
            </a:r>
            <a:r>
              <a:rPr lang="zh-CN" altLang="en-US" sz="2000" b="0" dirty="0">
                <a:solidFill>
                  <a:schemeClr val="bg1"/>
                </a:solidFill>
                <a:latin typeface="+mn-ea"/>
                <a:ea typeface="+mn-ea"/>
              </a:rPr>
              <a:t>项目号</a:t>
            </a:r>
            <a:r>
              <a:rPr lang="en-US" altLang="zh-CN" sz="2000" b="0" dirty="0">
                <a:solidFill>
                  <a:schemeClr val="bg1"/>
                </a:solidFill>
                <a:latin typeface="+mn-ea"/>
                <a:ea typeface="+mn-ea"/>
              </a:rPr>
              <a:t>)&gt;2</a:t>
            </a:r>
            <a:endParaRPr lang="en-US" altLang="zh-CN" sz="2000" b="0" dirty="0">
              <a:solidFill>
                <a:schemeClr val="bg1"/>
              </a:solidFill>
              <a:latin typeface="+mn-ea"/>
              <a:ea typeface="+mn-ea"/>
            </a:endParaRPr>
          </a:p>
          <a:p>
            <a:pPr marL="0" indent="0">
              <a:buNone/>
            </a:pPr>
            <a:endParaRPr lang="en-US" altLang="zh-CN" sz="2000" b="0" dirty="0">
              <a:solidFill>
                <a:schemeClr val="bg1"/>
              </a:solidFill>
              <a:latin typeface="+mn-ea"/>
              <a:ea typeface="+mn-ea"/>
            </a:endParaRPr>
          </a:p>
          <a:p>
            <a:pPr marL="0" indent="0">
              <a:buNone/>
            </a:pPr>
            <a:r>
              <a:rPr lang="en-US" altLang="zh-CN" sz="2000" b="0" dirty="0">
                <a:solidFill>
                  <a:schemeClr val="bg1"/>
                </a:solidFill>
                <a:latin typeface="+mn-ea"/>
                <a:ea typeface="+mn-ea"/>
              </a:rPr>
              <a:t>A.ORPERBY </a:t>
            </a:r>
            <a:r>
              <a:rPr lang="zh-CN" altLang="en-US" sz="2000" b="0" dirty="0">
                <a:solidFill>
                  <a:schemeClr val="bg1"/>
                </a:solidFill>
                <a:latin typeface="+mn-ea"/>
                <a:ea typeface="+mn-ea"/>
              </a:rPr>
              <a:t>供应商号 </a:t>
            </a: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B.GROUPBY </a:t>
            </a:r>
            <a:r>
              <a:rPr lang="zh-CN" altLang="en-US" sz="2000" b="0" dirty="0">
                <a:solidFill>
                  <a:schemeClr val="bg1"/>
                </a:solidFill>
                <a:latin typeface="+mn-ea"/>
                <a:ea typeface="+mn-ea"/>
              </a:rPr>
              <a:t>供应商号</a:t>
            </a:r>
            <a:endParaRPr lang="zh-CN" altLang="en-US" sz="2000" b="0" dirty="0">
              <a:solidFill>
                <a:schemeClr val="bg1"/>
              </a:solidFill>
              <a:latin typeface="+mn-ea"/>
              <a:ea typeface="+mn-ea"/>
            </a:endParaRPr>
          </a:p>
          <a:p>
            <a:pPr marL="0" indent="0">
              <a:buNone/>
            </a:pPr>
            <a:r>
              <a:rPr lang="en-US" altLang="zh-CN" sz="2000" b="0" dirty="0">
                <a:solidFill>
                  <a:schemeClr val="bg1"/>
                </a:solidFill>
                <a:latin typeface="+mn-ea"/>
                <a:ea typeface="+mn-ea"/>
              </a:rPr>
              <a:t>C.ORDERBY </a:t>
            </a:r>
            <a:r>
              <a:rPr lang="zh-CN" altLang="en-US" sz="2000" b="0" dirty="0">
                <a:solidFill>
                  <a:schemeClr val="bg1"/>
                </a:solidFill>
                <a:latin typeface="+mn-ea"/>
                <a:ea typeface="+mn-ea"/>
              </a:rPr>
              <a:t>供应商号 </a:t>
            </a:r>
            <a:r>
              <a:rPr lang="en-US" altLang="zh-CN" sz="2000" b="0" dirty="0">
                <a:solidFill>
                  <a:schemeClr val="bg1"/>
                </a:solidFill>
                <a:latin typeface="+mn-ea"/>
                <a:ea typeface="+mn-ea"/>
              </a:rPr>
              <a:t>DESC </a:t>
            </a:r>
            <a:endParaRPr lang="en-US" altLang="zh-CN" sz="2000" b="0" dirty="0">
              <a:solidFill>
                <a:schemeClr val="bg1"/>
              </a:solidFill>
              <a:latin typeface="+mn-ea"/>
              <a:ea typeface="+mn-ea"/>
            </a:endParaRPr>
          </a:p>
          <a:p>
            <a:pPr marL="0" indent="0">
              <a:buNone/>
            </a:pPr>
            <a:r>
              <a:rPr lang="en-US" altLang="zh-CN" sz="2000" b="0" dirty="0">
                <a:solidFill>
                  <a:schemeClr val="bg1"/>
                </a:solidFill>
                <a:latin typeface="+mn-ea"/>
                <a:ea typeface="+mn-ea"/>
              </a:rPr>
              <a:t>D.GROUP BY </a:t>
            </a:r>
            <a:r>
              <a:rPr lang="zh-CN" altLang="en-US" sz="2000" b="0" dirty="0">
                <a:solidFill>
                  <a:schemeClr val="bg1"/>
                </a:solidFill>
                <a:latin typeface="+mn-ea"/>
                <a:ea typeface="+mn-ea"/>
              </a:rPr>
              <a:t>供应商号 </a:t>
            </a:r>
            <a:r>
              <a:rPr lang="en-US" altLang="zh-CN" sz="2000" b="0" dirty="0">
                <a:solidFill>
                  <a:schemeClr val="bg1"/>
                </a:solidFill>
                <a:latin typeface="+mn-ea"/>
                <a:ea typeface="+mn-ea"/>
              </a:rPr>
              <a:t>DESC</a:t>
            </a:r>
            <a:endParaRPr lang="zh-CN" altLang="en-US" sz="20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31640" y="677456"/>
            <a:ext cx="302397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下午题考点分布情况</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12" name="Group 2" hidden="1"/>
          <p:cNvGrpSpPr/>
          <p:nvPr/>
        </p:nvGrpSpPr>
        <p:grpSpPr bwMode="auto">
          <a:xfrm>
            <a:off x="509856" y="516393"/>
            <a:ext cx="4154909" cy="752272"/>
            <a:chOff x="0" y="0"/>
            <a:chExt cx="2386" cy="432"/>
          </a:xfrm>
        </p:grpSpPr>
        <p:sp>
          <p:nvSpPr>
            <p:cNvPr id="13" name="AutoShape 190"/>
            <p:cNvSpPr>
              <a:spLocks noChangeArrowheads="1"/>
            </p:cNvSpPr>
            <p:nvPr/>
          </p:nvSpPr>
          <p:spPr bwMode="auto">
            <a:xfrm>
              <a:off x="240" y="75"/>
              <a:ext cx="1973" cy="288"/>
            </a:xfrm>
            <a:prstGeom prst="roundRect">
              <a:avLst>
                <a:gd name="adj" fmla="val 16667"/>
              </a:avLst>
            </a:prstGeom>
            <a:gradFill rotWithShape="1">
              <a:gsLst>
                <a:gs pos="0">
                  <a:schemeClr val="accent2"/>
                </a:gs>
                <a:gs pos="50000">
                  <a:srgbClr val="D4D4E9"/>
                </a:gs>
                <a:gs pos="100000">
                  <a:schemeClr val="accent2"/>
                </a:gs>
              </a:gsLst>
              <a:lin ang="5400000" scaled="1"/>
            </a:gradFill>
            <a:ln w="12700" cmpd="sng">
              <a:solidFill>
                <a:schemeClr val="bg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AutoShape 191"/>
            <p:cNvSpPr>
              <a:spLocks noChangeArrowheads="1"/>
            </p:cNvSpPr>
            <p:nvPr/>
          </p:nvSpPr>
          <p:spPr bwMode="auto">
            <a:xfrm>
              <a:off x="0" y="0"/>
              <a:ext cx="432" cy="432"/>
            </a:xfrm>
            <a:prstGeom prst="diamond">
              <a:avLst/>
            </a:prstGeom>
            <a:solidFill>
              <a:schemeClr val="accent2"/>
            </a:solidFill>
            <a:ln w="25400"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Text Box 192"/>
            <p:cNvSpPr txBox="1">
              <a:spLocks noChangeArrowheads="1"/>
            </p:cNvSpPr>
            <p:nvPr/>
          </p:nvSpPr>
          <p:spPr bwMode="auto">
            <a:xfrm>
              <a:off x="455" y="73"/>
              <a:ext cx="193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latin typeface="黑体" panose="02010609060101010101" pitchFamily="49" charset="-122"/>
                  <a:ea typeface="黑体" panose="02010609060101010101" pitchFamily="49" charset="-122"/>
                </a:rPr>
                <a:t>数据</a:t>
              </a:r>
              <a:r>
                <a:rPr lang="zh-CN" altLang="en-US" sz="2400" b="1" dirty="0" smtClean="0">
                  <a:latin typeface="黑体" panose="02010609060101010101" pitchFamily="49" charset="-122"/>
                  <a:ea typeface="黑体" panose="02010609060101010101" pitchFamily="49" charset="-122"/>
                </a:rPr>
                <a:t>的表示</a:t>
              </a:r>
              <a:endParaRPr lang="en-US" altLang="zh-CN" sz="2400" b="1" dirty="0">
                <a:latin typeface="黑体" panose="02010609060101010101" pitchFamily="49" charset="-122"/>
                <a:ea typeface="黑体" panose="02010609060101010101" pitchFamily="49" charset="-122"/>
              </a:endParaRPr>
            </a:p>
          </p:txBody>
        </p:sp>
        <p:sp>
          <p:nvSpPr>
            <p:cNvPr id="17" name="Text Box 193"/>
            <p:cNvSpPr txBox="1">
              <a:spLocks noChangeArrowheads="1"/>
            </p:cNvSpPr>
            <p:nvPr/>
          </p:nvSpPr>
          <p:spPr bwMode="auto">
            <a:xfrm>
              <a:off x="97" y="6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chemeClr val="bg1"/>
                  </a:solidFill>
                </a:rPr>
                <a:t>1</a:t>
              </a:r>
              <a:endParaRPr lang="en-US" altLang="zh-CN" sz="2400">
                <a:solidFill>
                  <a:schemeClr val="bg1"/>
                </a:solidFill>
              </a:endParaRPr>
            </a:p>
          </p:txBody>
        </p:sp>
      </p:grpSp>
      <p:grpSp>
        <p:nvGrpSpPr>
          <p:cNvPr id="19" name="组合 18"/>
          <p:cNvGrpSpPr/>
          <p:nvPr/>
        </p:nvGrpSpPr>
        <p:grpSpPr>
          <a:xfrm>
            <a:off x="272716" y="466912"/>
            <a:ext cx="4392050" cy="774247"/>
            <a:chOff x="300121" y="1680918"/>
            <a:chExt cx="2567401" cy="550232"/>
          </a:xfrm>
        </p:grpSpPr>
        <p:sp>
          <p:nvSpPr>
            <p:cNvPr id="21" name="圆角矩形 20"/>
            <p:cNvSpPr/>
            <p:nvPr/>
          </p:nvSpPr>
          <p:spPr>
            <a:xfrm>
              <a:off x="423721" y="1786192"/>
              <a:ext cx="2443801"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300121" y="1680918"/>
              <a:ext cx="571747" cy="550232"/>
              <a:chOff x="1147763" y="1680003"/>
              <a:chExt cx="1481056" cy="1374347"/>
            </a:xfrm>
          </p:grpSpPr>
          <p:sp>
            <p:nvSpPr>
              <p:cNvPr id="24"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0" name="矩形 19"/>
          <p:cNvSpPr/>
          <p:nvPr/>
        </p:nvSpPr>
        <p:spPr>
          <a:xfrm>
            <a:off x="1133618" y="1988840"/>
            <a:ext cx="3510390" cy="2304256"/>
          </a:xfrm>
          <a:prstGeom prst="rect">
            <a:avLst/>
          </a:prstGeom>
          <a:noFill/>
          <a:ln w="9525" cap="flat" cmpd="sng">
            <a:noFill/>
            <a:prstDash val="solid"/>
            <a:miter/>
            <a:headEnd type="none" w="med" len="med"/>
            <a:tailEnd type="none" w="med" len="med"/>
          </a:ln>
          <a:effectLst/>
          <a:extLst>
            <a:ext uri="{909E8E84-426E-40DD-AFC4-6F175D3DCCD1}">
              <a14:hiddenFill xmlns:a14="http://schemas.microsoft.com/office/drawing/2010/main">
                <a:solidFill>
                  <a:srgbClr val="FFE0CC"/>
                </a:solidFill>
              </a14:hiddenFill>
            </a:ext>
          </a:extLst>
        </p:spPr>
        <p:txBody>
          <a:bodyPr anchor="ctr"/>
          <a:lstStyle/>
          <a:p>
            <a:pPr marL="285750" lvl="0" indent="-285750" fontAlgn="auto">
              <a:lnSpc>
                <a:spcPct val="132000"/>
              </a:lnSpc>
              <a:spcAft>
                <a:spcPts val="1800"/>
              </a:spcAft>
              <a:buClr>
                <a:srgbClr val="FFFF00"/>
              </a:buClr>
              <a:buFont typeface="Wingdings" panose="05000000000000000000" pitchFamily="2" charset="2"/>
              <a:buChar char="u"/>
            </a:pPr>
            <a:r>
              <a:rPr lang="zh-CN" altLang="en-US" b="0" dirty="0">
                <a:solidFill>
                  <a:schemeClr val="bg1"/>
                </a:solidFill>
                <a:latin typeface="微软雅黑" panose="020B0503020204020204" pitchFamily="34" charset="-122"/>
                <a:ea typeface="微软雅黑" panose="020B0503020204020204" pitchFamily="34" charset="-122"/>
                <a:cs typeface="+mn-cs"/>
              </a:rPr>
              <a:t>数据流图</a:t>
            </a:r>
            <a:endParaRPr lang="zh-CN" altLang="en-US" b="0" dirty="0">
              <a:solidFill>
                <a:schemeClr val="bg1"/>
              </a:solidFill>
              <a:latin typeface="微软雅黑" panose="020B0503020204020204" pitchFamily="34" charset="-122"/>
              <a:ea typeface="微软雅黑" panose="020B0503020204020204" pitchFamily="34" charset="-122"/>
              <a:cs typeface="+mn-cs"/>
            </a:endParaRPr>
          </a:p>
          <a:p>
            <a:pPr marL="285750" lvl="0" indent="-285750" fontAlgn="auto">
              <a:lnSpc>
                <a:spcPct val="132000"/>
              </a:lnSpc>
              <a:spcAft>
                <a:spcPts val="1800"/>
              </a:spcAft>
              <a:buClr>
                <a:srgbClr val="FFFF00"/>
              </a:buClr>
              <a:buFont typeface="Wingdings" panose="05000000000000000000" pitchFamily="2" charset="2"/>
              <a:buChar char="u"/>
            </a:pPr>
            <a:r>
              <a:rPr lang="en-US" altLang="zh-CN" b="0" dirty="0">
                <a:solidFill>
                  <a:schemeClr val="bg1"/>
                </a:solidFill>
                <a:latin typeface="微软雅黑" panose="020B0503020204020204" pitchFamily="34" charset="-122"/>
                <a:ea typeface="微软雅黑" panose="020B0503020204020204" pitchFamily="34" charset="-122"/>
                <a:cs typeface="+mn-cs"/>
              </a:rPr>
              <a:t>SQL</a:t>
            </a:r>
            <a:r>
              <a:rPr lang="zh-CN" altLang="en-US" b="0" dirty="0">
                <a:solidFill>
                  <a:schemeClr val="bg1"/>
                </a:solidFill>
                <a:latin typeface="微软雅黑" panose="020B0503020204020204" pitchFamily="34" charset="-122"/>
                <a:ea typeface="微软雅黑" panose="020B0503020204020204" pitchFamily="34" charset="-122"/>
                <a:cs typeface="+mn-cs"/>
              </a:rPr>
              <a:t>语句</a:t>
            </a:r>
            <a:endParaRPr lang="zh-CN" altLang="en-US" b="0" dirty="0">
              <a:solidFill>
                <a:schemeClr val="bg1"/>
              </a:solidFill>
              <a:latin typeface="微软雅黑" panose="020B0503020204020204" pitchFamily="34" charset="-122"/>
              <a:ea typeface="微软雅黑" panose="020B0503020204020204" pitchFamily="34" charset="-122"/>
              <a:cs typeface="+mn-cs"/>
            </a:endParaRPr>
          </a:p>
          <a:p>
            <a:pPr marL="285750" lvl="0" indent="-285750" fontAlgn="auto">
              <a:lnSpc>
                <a:spcPct val="132000"/>
              </a:lnSpc>
              <a:spcAft>
                <a:spcPts val="1800"/>
              </a:spcAft>
              <a:buClr>
                <a:srgbClr val="FFFF00"/>
              </a:buClr>
              <a:buFont typeface="Wingdings" panose="05000000000000000000" pitchFamily="2" charset="2"/>
              <a:buChar char="u"/>
            </a:pPr>
            <a:r>
              <a:rPr lang="zh-CN" altLang="en-US" b="0" dirty="0">
                <a:solidFill>
                  <a:schemeClr val="bg1"/>
                </a:solidFill>
                <a:latin typeface="微软雅黑" panose="020B0503020204020204" pitchFamily="34" charset="-122"/>
                <a:ea typeface="微软雅黑" panose="020B0503020204020204" pitchFamily="34" charset="-122"/>
                <a:cs typeface="+mn-cs"/>
              </a:rPr>
              <a:t>规范化：</a:t>
            </a:r>
            <a:r>
              <a:rPr lang="en-US" altLang="zh-CN" b="0" dirty="0">
                <a:solidFill>
                  <a:schemeClr val="bg1"/>
                </a:solidFill>
                <a:latin typeface="微软雅黑" panose="020B0503020204020204" pitchFamily="34" charset="-122"/>
                <a:ea typeface="微软雅黑" panose="020B0503020204020204" pitchFamily="34" charset="-122"/>
                <a:cs typeface="+mn-cs"/>
              </a:rPr>
              <a:t>1NF~4NF</a:t>
            </a:r>
            <a:endParaRPr lang="en-US" altLang="zh-CN" b="0" dirty="0">
              <a:solidFill>
                <a:schemeClr val="bg1"/>
              </a:solidFill>
              <a:latin typeface="微软雅黑" panose="020B0503020204020204" pitchFamily="34" charset="-122"/>
              <a:ea typeface="微软雅黑" panose="020B0503020204020204" pitchFamily="34" charset="-122"/>
              <a:cs typeface="+mn-cs"/>
            </a:endParaRPr>
          </a:p>
          <a:p>
            <a:pPr marL="285750" lvl="0" indent="-285750" fontAlgn="auto">
              <a:lnSpc>
                <a:spcPct val="132000"/>
              </a:lnSpc>
              <a:spcAft>
                <a:spcPts val="1800"/>
              </a:spcAft>
              <a:buClr>
                <a:srgbClr val="FFFF00"/>
              </a:buClr>
              <a:buFont typeface="Wingdings" panose="05000000000000000000" pitchFamily="2" charset="2"/>
              <a:buChar char="u"/>
            </a:pPr>
            <a:r>
              <a:rPr lang="zh-CN" altLang="en-US" b="0" dirty="0">
                <a:solidFill>
                  <a:schemeClr val="bg1"/>
                </a:solidFill>
                <a:latin typeface="微软雅黑" panose="020B0503020204020204" pitchFamily="34" charset="-122"/>
                <a:ea typeface="微软雅黑" panose="020B0503020204020204" pitchFamily="34" charset="-122"/>
                <a:cs typeface="+mn-cs"/>
              </a:rPr>
              <a:t>事务、并发控制、</a:t>
            </a:r>
            <a:r>
              <a:rPr lang="en-US" altLang="zh-CN" b="0" dirty="0">
                <a:solidFill>
                  <a:schemeClr val="bg1"/>
                </a:solidFill>
                <a:latin typeface="微软雅黑" panose="020B0503020204020204" pitchFamily="34" charset="-122"/>
                <a:ea typeface="微软雅黑" panose="020B0503020204020204" pitchFamily="34" charset="-122"/>
                <a:cs typeface="+mn-cs"/>
              </a:rPr>
              <a:t>2PL</a:t>
            </a:r>
            <a:endParaRPr lang="en-US" altLang="zh-CN" b="0" dirty="0">
              <a:solidFill>
                <a:schemeClr val="bg1"/>
              </a:solidFill>
              <a:latin typeface="微软雅黑" panose="020B0503020204020204" pitchFamily="34" charset="-122"/>
              <a:ea typeface="微软雅黑" panose="020B0503020204020204" pitchFamily="34" charset="-122"/>
              <a:cs typeface="+mn-cs"/>
            </a:endParaRPr>
          </a:p>
        </p:txBody>
      </p:sp>
      <p:sp>
        <p:nvSpPr>
          <p:cNvPr id="22" name="矩形 21"/>
          <p:cNvSpPr/>
          <p:nvPr/>
        </p:nvSpPr>
        <p:spPr>
          <a:xfrm>
            <a:off x="5562110" y="1988840"/>
            <a:ext cx="2538282" cy="1656184"/>
          </a:xfrm>
          <a:prstGeom prst="rect">
            <a:avLst/>
          </a:prstGeom>
          <a:noFill/>
          <a:ln w="9525" cap="flat" cmpd="sng">
            <a:noFill/>
            <a:prstDash val="solid"/>
            <a:miter/>
            <a:headEnd type="none" w="med" len="med"/>
            <a:tailEnd type="none" w="med" len="med"/>
          </a:ln>
          <a:effectLst/>
          <a:extLst>
            <a:ext uri="{909E8E84-426E-40DD-AFC4-6F175D3DCCD1}">
              <a14:hiddenFill xmlns:a14="http://schemas.microsoft.com/office/drawing/2010/main">
                <a:solidFill>
                  <a:srgbClr val="FFE0CC"/>
                </a:solidFill>
              </a14:hiddenFill>
            </a:ext>
          </a:extLst>
        </p:spPr>
        <p:txBody>
          <a:bodyPr anchor="ctr"/>
          <a:lstStyle/>
          <a:p>
            <a:pPr marL="285750" lvl="0" indent="-285750" fontAlgn="auto">
              <a:lnSpc>
                <a:spcPct val="132000"/>
              </a:lnSpc>
              <a:spcAft>
                <a:spcPts val="1800"/>
              </a:spcAft>
              <a:buClr>
                <a:srgbClr val="FFFF00"/>
              </a:buClr>
              <a:buFont typeface="Wingdings" panose="05000000000000000000" pitchFamily="2" charset="2"/>
              <a:buChar char="u"/>
            </a:pPr>
            <a:r>
              <a:rPr lang="en-US" altLang="zh-CN" b="0" dirty="0">
                <a:solidFill>
                  <a:schemeClr val="bg1"/>
                </a:solidFill>
                <a:latin typeface="微软雅黑" panose="020B0503020204020204" pitchFamily="34" charset="-122"/>
                <a:ea typeface="微软雅黑" panose="020B0503020204020204" pitchFamily="34" charset="-122"/>
                <a:cs typeface="+mn-cs"/>
              </a:rPr>
              <a:t>E-R</a:t>
            </a:r>
            <a:r>
              <a:rPr lang="zh-CN" altLang="en-US" b="0" dirty="0">
                <a:solidFill>
                  <a:schemeClr val="bg1"/>
                </a:solidFill>
                <a:latin typeface="微软雅黑" panose="020B0503020204020204" pitchFamily="34" charset="-122"/>
                <a:ea typeface="微软雅黑" panose="020B0503020204020204" pitchFamily="34" charset="-122"/>
                <a:cs typeface="+mn-cs"/>
              </a:rPr>
              <a:t>模型</a:t>
            </a:r>
            <a:endParaRPr lang="zh-CN" altLang="en-US" b="0" dirty="0">
              <a:solidFill>
                <a:schemeClr val="bg1"/>
              </a:solidFill>
              <a:latin typeface="微软雅黑" panose="020B0503020204020204" pitchFamily="34" charset="-122"/>
              <a:ea typeface="微软雅黑" panose="020B0503020204020204" pitchFamily="34" charset="-122"/>
              <a:cs typeface="+mn-cs"/>
            </a:endParaRPr>
          </a:p>
          <a:p>
            <a:pPr marL="285750" lvl="0" indent="-285750" fontAlgn="auto">
              <a:lnSpc>
                <a:spcPct val="132000"/>
              </a:lnSpc>
              <a:spcAft>
                <a:spcPts val="1800"/>
              </a:spcAft>
              <a:buClr>
                <a:srgbClr val="FFFF00"/>
              </a:buClr>
              <a:buFont typeface="Wingdings" panose="05000000000000000000" pitchFamily="2" charset="2"/>
              <a:buChar char="u"/>
            </a:pPr>
            <a:r>
              <a:rPr lang="zh-CN" altLang="en-US" b="0" dirty="0">
                <a:solidFill>
                  <a:schemeClr val="bg1"/>
                </a:solidFill>
                <a:latin typeface="微软雅黑" panose="020B0503020204020204" pitchFamily="34" charset="-122"/>
                <a:ea typeface="微软雅黑" panose="020B0503020204020204" pitchFamily="34" charset="-122"/>
                <a:cs typeface="+mn-cs"/>
              </a:rPr>
              <a:t>嵌入式</a:t>
            </a:r>
            <a:r>
              <a:rPr lang="en-US" altLang="zh-CN" b="0" dirty="0">
                <a:solidFill>
                  <a:schemeClr val="bg1"/>
                </a:solidFill>
                <a:latin typeface="微软雅黑" panose="020B0503020204020204" pitchFamily="34" charset="-122"/>
                <a:ea typeface="微软雅黑" panose="020B0503020204020204" pitchFamily="34" charset="-122"/>
                <a:cs typeface="+mn-cs"/>
              </a:rPr>
              <a:t>SQL</a:t>
            </a:r>
            <a:endParaRPr lang="en-US" altLang="zh-CN" b="0" dirty="0">
              <a:solidFill>
                <a:schemeClr val="bg1"/>
              </a:solidFill>
              <a:latin typeface="微软雅黑" panose="020B0503020204020204" pitchFamily="34" charset="-122"/>
              <a:ea typeface="微软雅黑" panose="020B0503020204020204" pitchFamily="34" charset="-122"/>
              <a:cs typeface="+mn-cs"/>
            </a:endParaRPr>
          </a:p>
          <a:p>
            <a:pPr marL="285750" lvl="0" indent="-285750" fontAlgn="auto">
              <a:lnSpc>
                <a:spcPct val="132000"/>
              </a:lnSpc>
              <a:spcAft>
                <a:spcPts val="1800"/>
              </a:spcAft>
              <a:buClr>
                <a:srgbClr val="FFFF00"/>
              </a:buClr>
              <a:buFont typeface="Wingdings" panose="05000000000000000000" pitchFamily="2" charset="2"/>
              <a:buChar char="u"/>
            </a:pPr>
            <a:r>
              <a:rPr lang="zh-CN" altLang="en-US" b="0" dirty="0">
                <a:solidFill>
                  <a:schemeClr val="bg1"/>
                </a:solidFill>
                <a:latin typeface="微软雅黑" panose="020B0503020204020204" pitchFamily="34" charset="-122"/>
                <a:ea typeface="微软雅黑" panose="020B0503020204020204" pitchFamily="34" charset="-122"/>
                <a:cs typeface="+mn-cs"/>
              </a:rPr>
              <a:t>分布式 </a:t>
            </a:r>
            <a:r>
              <a:rPr lang="en-US" altLang="zh-CN" b="0" dirty="0">
                <a:solidFill>
                  <a:schemeClr val="bg1"/>
                </a:solidFill>
                <a:latin typeface="微软雅黑" panose="020B0503020204020204" pitchFamily="34" charset="-122"/>
                <a:ea typeface="微软雅黑" panose="020B0503020204020204" pitchFamily="34" charset="-122"/>
                <a:cs typeface="+mn-cs"/>
              </a:rPr>
              <a:t>2PC</a:t>
            </a:r>
            <a:endParaRPr lang="en-US" altLang="zh-CN" b="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19"/>
                                        </p:tgtEl>
                                      </p:cBhvr>
                                    </p:animEffect>
                                    <p:animScale>
                                      <p:cBhvr>
                                        <p:cTn id="12" dur="250" autoRev="1" fill="hold"/>
                                        <p:tgtEl>
                                          <p:spTgt spid="19"/>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47664" y="1844824"/>
          <a:ext cx="6096000" cy="3384377"/>
        </p:xfrm>
        <a:graphic>
          <a:graphicData uri="http://schemas.openxmlformats.org/drawingml/2006/table">
            <a:tbl>
              <a:tblPr firstRow="1" bandRow="1">
                <a:tableStyleId>{5C22544A-7EE6-4342-B048-85BDC9FD1C3A}</a:tableStyleId>
              </a:tblPr>
              <a:tblGrid>
                <a:gridCol w="3048000"/>
                <a:gridCol w="3048000"/>
              </a:tblGrid>
              <a:tr h="669437">
                <a:tc>
                  <a:txBody>
                    <a:bodyPr/>
                    <a:lstStyle/>
                    <a:p>
                      <a:pPr algn="ctr"/>
                      <a:r>
                        <a:rPr lang="zh-CN" altLang="en-US" sz="2400" dirty="0" smtClean="0">
                          <a:solidFill>
                            <a:srgbClr val="FFFF00"/>
                          </a:solidFill>
                        </a:rPr>
                        <a:t>所在章节</a:t>
                      </a:r>
                      <a:endParaRPr lang="zh-CN" altLang="en-US" sz="2400" dirty="0">
                        <a:solidFill>
                          <a:srgbClr val="FFFF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zh-CN" altLang="en-US" sz="2400" dirty="0" smtClean="0">
                          <a:solidFill>
                            <a:srgbClr val="FFFF00"/>
                          </a:solidFill>
                        </a:rPr>
                        <a:t>题型</a:t>
                      </a:r>
                      <a:endParaRPr lang="zh-CN" altLang="en-US" sz="2400" dirty="0">
                        <a:solidFill>
                          <a:srgbClr val="FFFF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678735">
                <a:tc>
                  <a:txBody>
                    <a:bodyPr/>
                    <a:lstStyle/>
                    <a:p>
                      <a:r>
                        <a:rPr lang="zh-CN" altLang="en-US" b="0" dirty="0" smtClean="0">
                          <a:solidFill>
                            <a:schemeClr val="bg1"/>
                          </a:solidFill>
                          <a:latin typeface="+mn-ea"/>
                          <a:ea typeface="+mn-ea"/>
                        </a:rPr>
                        <a:t>软件工程</a:t>
                      </a:r>
                      <a:endParaRPr lang="zh-CN" altLang="en-US" b="0"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zh-CN" altLang="en-US" b="0" dirty="0" smtClean="0">
                          <a:solidFill>
                            <a:schemeClr val="bg1"/>
                          </a:solidFill>
                          <a:latin typeface="+mn-ea"/>
                          <a:ea typeface="+mn-ea"/>
                        </a:rPr>
                        <a:t>数据流图</a:t>
                      </a:r>
                      <a:endParaRPr lang="zh-CN" altLang="en-US" b="0"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678735">
                <a:tc>
                  <a:txBody>
                    <a:bodyPr/>
                    <a:lstStyle/>
                    <a:p>
                      <a:r>
                        <a:rPr lang="zh-CN" altLang="en-US" b="0" dirty="0" smtClean="0">
                          <a:solidFill>
                            <a:schemeClr val="bg1"/>
                          </a:solidFill>
                          <a:latin typeface="+mn-ea"/>
                          <a:ea typeface="+mn-ea"/>
                        </a:rPr>
                        <a:t>数据库技术基础</a:t>
                      </a:r>
                      <a:endParaRPr lang="zh-CN" altLang="en-US" b="0"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altLang="zh-CN" b="0" dirty="0" smtClean="0">
                          <a:solidFill>
                            <a:schemeClr val="bg1"/>
                          </a:solidFill>
                          <a:latin typeface="+mn-ea"/>
                          <a:ea typeface="+mn-ea"/>
                        </a:rPr>
                        <a:t>E-R</a:t>
                      </a:r>
                      <a:r>
                        <a:rPr lang="zh-CN" altLang="en-US" b="0" dirty="0" smtClean="0">
                          <a:solidFill>
                            <a:schemeClr val="bg1"/>
                          </a:solidFill>
                          <a:latin typeface="+mn-ea"/>
                          <a:ea typeface="+mn-ea"/>
                        </a:rPr>
                        <a:t>图  并发 锁</a:t>
                      </a:r>
                      <a:endParaRPr lang="zh-CN" altLang="en-US" b="0"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678735">
                <a:tc>
                  <a:txBody>
                    <a:bodyPr/>
                    <a:lstStyle/>
                    <a:p>
                      <a:r>
                        <a:rPr lang="zh-CN" altLang="en-US" b="0" dirty="0" smtClean="0">
                          <a:solidFill>
                            <a:schemeClr val="bg1"/>
                          </a:solidFill>
                          <a:latin typeface="+mn-ea"/>
                          <a:ea typeface="+mn-ea"/>
                        </a:rPr>
                        <a:t>关系数据库</a:t>
                      </a:r>
                      <a:endParaRPr lang="zh-CN" altLang="en-US" b="0"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zh-CN" altLang="en-US" b="0" dirty="0" smtClean="0">
                          <a:solidFill>
                            <a:schemeClr val="bg1"/>
                          </a:solidFill>
                          <a:latin typeface="+mn-ea"/>
                          <a:ea typeface="+mn-ea"/>
                        </a:rPr>
                        <a:t>范式</a:t>
                      </a:r>
                      <a:endParaRPr lang="zh-CN" altLang="en-US" b="0"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678735">
                <a:tc>
                  <a:txBody>
                    <a:bodyPr/>
                    <a:lstStyle/>
                    <a:p>
                      <a:r>
                        <a:rPr lang="en-US" altLang="zh-CN" b="0" dirty="0" smtClean="0">
                          <a:solidFill>
                            <a:schemeClr val="bg1"/>
                          </a:solidFill>
                          <a:latin typeface="+mn-ea"/>
                          <a:ea typeface="+mn-ea"/>
                        </a:rPr>
                        <a:t>SQL</a:t>
                      </a:r>
                      <a:r>
                        <a:rPr lang="zh-CN" altLang="en-US" b="0" dirty="0" smtClean="0">
                          <a:solidFill>
                            <a:schemeClr val="bg1"/>
                          </a:solidFill>
                          <a:latin typeface="+mn-ea"/>
                          <a:ea typeface="+mn-ea"/>
                        </a:rPr>
                        <a:t>语言</a:t>
                      </a:r>
                      <a:endParaRPr lang="zh-CN" altLang="en-US" b="0"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altLang="zh-CN" b="0" dirty="0" smtClean="0">
                          <a:solidFill>
                            <a:schemeClr val="bg1"/>
                          </a:solidFill>
                          <a:latin typeface="+mn-ea"/>
                          <a:ea typeface="+mn-ea"/>
                        </a:rPr>
                        <a:t>SQL</a:t>
                      </a:r>
                      <a:r>
                        <a:rPr lang="zh-CN" altLang="en-US" b="0" dirty="0" smtClean="0">
                          <a:solidFill>
                            <a:schemeClr val="bg1"/>
                          </a:solidFill>
                          <a:latin typeface="+mn-ea"/>
                          <a:ea typeface="+mn-ea"/>
                        </a:rPr>
                        <a:t>语句</a:t>
                      </a:r>
                      <a:endParaRPr lang="zh-CN" altLang="en-US" b="0"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311315"/>
          </a:xfrm>
        </p:spPr>
        <p:txBody>
          <a:bodyPr/>
          <a:lstStyle/>
          <a:p>
            <a:pPr marL="0" indent="0">
              <a:buNone/>
            </a:pPr>
            <a:r>
              <a:rPr lang="zh-CN" altLang="en-US" sz="1400" b="0" dirty="0">
                <a:solidFill>
                  <a:schemeClr val="bg1"/>
                </a:solidFill>
                <a:latin typeface="+mn-ea"/>
                <a:ea typeface="+mn-ea"/>
              </a:rPr>
              <a:t>阅读下列说明，回答问题 </a:t>
            </a:r>
            <a:r>
              <a:rPr lang="en-US" altLang="zh-CN" sz="1400" b="0" dirty="0">
                <a:solidFill>
                  <a:schemeClr val="bg1"/>
                </a:solidFill>
                <a:latin typeface="+mn-ea"/>
                <a:ea typeface="+mn-ea"/>
              </a:rPr>
              <a:t>1 </a:t>
            </a:r>
            <a:r>
              <a:rPr lang="zh-CN" altLang="en-US" sz="1400" b="0" dirty="0">
                <a:solidFill>
                  <a:schemeClr val="bg1"/>
                </a:solidFill>
                <a:latin typeface="+mn-ea"/>
                <a:ea typeface="+mn-ea"/>
              </a:rPr>
              <a:t>至问题 </a:t>
            </a:r>
            <a:r>
              <a:rPr lang="en-US" altLang="zh-CN" sz="1400" b="0" dirty="0">
                <a:solidFill>
                  <a:schemeClr val="bg1"/>
                </a:solidFill>
                <a:latin typeface="+mn-ea"/>
                <a:ea typeface="+mn-ea"/>
              </a:rPr>
              <a:t>3</a:t>
            </a:r>
            <a:r>
              <a:rPr lang="zh-CN" altLang="en-US" sz="1400" b="0" dirty="0">
                <a:solidFill>
                  <a:schemeClr val="bg1"/>
                </a:solidFill>
                <a:latin typeface="+mn-ea"/>
                <a:ea typeface="+mn-ea"/>
              </a:rPr>
              <a:t>，将解答填入答题纸的对应栏内</a:t>
            </a:r>
            <a:endParaRPr lang="zh-CN" altLang="en-US" sz="1400" b="0" dirty="0">
              <a:solidFill>
                <a:schemeClr val="bg1"/>
              </a:solidFill>
              <a:latin typeface="+mn-ea"/>
              <a:ea typeface="+mn-ea"/>
            </a:endParaRPr>
          </a:p>
          <a:p>
            <a:pPr marL="0" indent="0">
              <a:buNone/>
            </a:pPr>
            <a:r>
              <a:rPr lang="en-US" altLang="zh-CN" sz="1400" b="0" dirty="0">
                <a:solidFill>
                  <a:schemeClr val="bg1"/>
                </a:solidFill>
                <a:latin typeface="+mn-ea"/>
                <a:ea typeface="+mn-ea"/>
              </a:rPr>
              <a:t>【</a:t>
            </a:r>
            <a:r>
              <a:rPr lang="zh-CN" altLang="en-US" sz="1400" b="0" dirty="0">
                <a:solidFill>
                  <a:schemeClr val="bg1"/>
                </a:solidFill>
                <a:latin typeface="+mn-ea"/>
                <a:ea typeface="+mn-ea"/>
              </a:rPr>
              <a:t>说明</a:t>
            </a:r>
            <a:r>
              <a:rPr lang="en-US" altLang="zh-CN" sz="1400" b="0" dirty="0">
                <a:solidFill>
                  <a:schemeClr val="bg1"/>
                </a:solidFill>
                <a:latin typeface="+mn-ea"/>
                <a:ea typeface="+mn-ea"/>
              </a:rPr>
              <a:t>】</a:t>
            </a:r>
            <a:endParaRPr lang="en-US" altLang="zh-CN" sz="1400" b="0" dirty="0">
              <a:solidFill>
                <a:schemeClr val="bg1"/>
              </a:solidFill>
              <a:latin typeface="+mn-ea"/>
              <a:ea typeface="+mn-ea"/>
            </a:endParaRPr>
          </a:p>
          <a:p>
            <a:pPr marL="0" indent="0">
              <a:buNone/>
            </a:pPr>
            <a:r>
              <a:rPr lang="zh-CN" altLang="en-US" sz="1400" b="0" dirty="0">
                <a:solidFill>
                  <a:schemeClr val="bg1"/>
                </a:solidFill>
                <a:latin typeface="+mn-ea"/>
                <a:ea typeface="+mn-ea"/>
              </a:rPr>
              <a:t>某社会救助基金会每年都会举办多项社会公益救助活动，需要建立一个信息系统，对之进行有效管理。</a:t>
            </a:r>
            <a:endParaRPr lang="zh-CN" altLang="en-US" sz="1400" b="0" dirty="0">
              <a:solidFill>
                <a:schemeClr val="bg1"/>
              </a:solidFill>
              <a:latin typeface="+mn-ea"/>
              <a:ea typeface="+mn-ea"/>
            </a:endParaRPr>
          </a:p>
          <a:p>
            <a:pPr marL="0" indent="0">
              <a:buNone/>
            </a:pPr>
            <a:r>
              <a:rPr lang="en-US" altLang="zh-CN" sz="1400" b="0" dirty="0">
                <a:solidFill>
                  <a:schemeClr val="bg1"/>
                </a:solidFill>
                <a:latin typeface="+mn-ea"/>
                <a:ea typeface="+mn-ea"/>
              </a:rPr>
              <a:t>【</a:t>
            </a:r>
            <a:r>
              <a:rPr lang="zh-CN" altLang="en-US" sz="1400" b="0" dirty="0">
                <a:solidFill>
                  <a:schemeClr val="bg1"/>
                </a:solidFill>
                <a:latin typeface="+mn-ea"/>
                <a:ea typeface="+mn-ea"/>
              </a:rPr>
              <a:t>需求描述</a:t>
            </a:r>
            <a:r>
              <a:rPr lang="en-US" altLang="zh-CN" sz="1400" b="0" dirty="0">
                <a:solidFill>
                  <a:schemeClr val="bg1"/>
                </a:solidFill>
                <a:latin typeface="+mn-ea"/>
                <a:ea typeface="+mn-ea"/>
              </a:rPr>
              <a:t>】</a:t>
            </a:r>
            <a:endParaRPr lang="en-US" altLang="zh-CN" sz="1400" b="0" dirty="0">
              <a:solidFill>
                <a:schemeClr val="bg1"/>
              </a:solidFill>
              <a:latin typeface="+mn-ea"/>
              <a:ea typeface="+mn-ea"/>
            </a:endParaRPr>
          </a:p>
          <a:p>
            <a:pPr marL="0" indent="0">
              <a:buNone/>
            </a:pPr>
            <a:r>
              <a:rPr lang="en-US" altLang="zh-CN" sz="1400" b="0" dirty="0">
                <a:solidFill>
                  <a:schemeClr val="bg1"/>
                </a:solidFill>
                <a:latin typeface="+mn-ea"/>
                <a:ea typeface="+mn-ea"/>
              </a:rPr>
              <a:t>1.</a:t>
            </a:r>
            <a:r>
              <a:rPr lang="zh-CN" altLang="en-US" sz="1400" b="0" dirty="0">
                <a:solidFill>
                  <a:schemeClr val="bg1"/>
                </a:solidFill>
                <a:latin typeface="+mn-ea"/>
                <a:ea typeface="+mn-ea"/>
              </a:rPr>
              <a:t>任何一个实名认证的个人或者公益机构都可以发起一项公益救助活动，基金会需要记录发起者的信息。如果发起者是个人，需要记录姓名、身份证号和一部电话号码；如果发起者是公益机构，需要记录机构名称、统一社会信用代码、一部电话号码、唯一的法人代表身份证号和法人代表姓名。一个自然人可以是多个机构的法人代表。</a:t>
            </a:r>
            <a:endParaRPr lang="zh-CN" altLang="en-US" sz="1400" b="0" dirty="0">
              <a:solidFill>
                <a:schemeClr val="bg1"/>
              </a:solidFill>
              <a:latin typeface="+mn-ea"/>
              <a:ea typeface="+mn-ea"/>
            </a:endParaRPr>
          </a:p>
          <a:p>
            <a:pPr marL="0" indent="0">
              <a:buNone/>
            </a:pPr>
            <a:r>
              <a:rPr lang="en-US" altLang="zh-CN" sz="1400" b="0" dirty="0">
                <a:solidFill>
                  <a:schemeClr val="bg1"/>
                </a:solidFill>
                <a:latin typeface="+mn-ea"/>
                <a:ea typeface="+mn-ea"/>
              </a:rPr>
              <a:t>2.</a:t>
            </a:r>
            <a:r>
              <a:rPr lang="zh-CN" altLang="en-US" sz="1400" b="0" dirty="0">
                <a:solidFill>
                  <a:schemeClr val="bg1"/>
                </a:solidFill>
                <a:latin typeface="+mn-ea"/>
                <a:ea typeface="+mn-ea"/>
              </a:rPr>
              <a:t>公益救助活动需要提供详实的资料供基金会审核，包括被捐助人姓名、身份证号、 一部电话号码、家庭住址。</a:t>
            </a:r>
            <a:endParaRPr lang="zh-CN" altLang="en-US" sz="1400" b="0" dirty="0">
              <a:solidFill>
                <a:schemeClr val="bg1"/>
              </a:solidFill>
              <a:latin typeface="+mn-ea"/>
              <a:ea typeface="+mn-ea"/>
            </a:endParaRPr>
          </a:p>
          <a:p>
            <a:pPr marL="0" indent="0">
              <a:buNone/>
            </a:pPr>
            <a:r>
              <a:rPr lang="en-US" altLang="zh-CN" sz="1400" b="0" dirty="0">
                <a:solidFill>
                  <a:schemeClr val="bg1"/>
                </a:solidFill>
                <a:latin typeface="+mn-ea"/>
                <a:ea typeface="+mn-ea"/>
              </a:rPr>
              <a:t>3.</a:t>
            </a:r>
            <a:r>
              <a:rPr lang="zh-CN" altLang="en-US" sz="1400" b="0" dirty="0">
                <a:solidFill>
                  <a:schemeClr val="bg1"/>
                </a:solidFill>
                <a:latin typeface="+mn-ea"/>
                <a:ea typeface="+mn-ea"/>
              </a:rPr>
              <a:t>基金会审核并确认项目后，发起公益救助的个人或机构可以公开宣传井募捐，募捐得到的款项进入基金会账户。</a:t>
            </a:r>
            <a:endParaRPr lang="zh-CN" altLang="en-US" sz="1400" b="0" dirty="0">
              <a:solidFill>
                <a:schemeClr val="bg1"/>
              </a:solidFill>
              <a:latin typeface="+mn-ea"/>
              <a:ea typeface="+mn-ea"/>
            </a:endParaRPr>
          </a:p>
          <a:p>
            <a:pPr marL="0" indent="0">
              <a:buNone/>
            </a:pPr>
            <a:r>
              <a:rPr lang="en-US" altLang="zh-CN" sz="1400" b="0" dirty="0">
                <a:solidFill>
                  <a:schemeClr val="bg1"/>
                </a:solidFill>
                <a:latin typeface="+mn-ea"/>
                <a:ea typeface="+mn-ea"/>
              </a:rPr>
              <a:t>4.</a:t>
            </a:r>
            <a:r>
              <a:rPr lang="zh-CN" altLang="en-US" sz="1400" b="0" dirty="0">
                <a:solidFill>
                  <a:schemeClr val="bg1"/>
                </a:solidFill>
                <a:latin typeface="+mn-ea"/>
                <a:ea typeface="+mn-ea"/>
              </a:rPr>
              <a:t>发起公益救助的个人或机构开展救助行动，基金会根据被捐助人所提供的医疗发 票或其它信息，直接将所筹款项支付给被捐助者。</a:t>
            </a:r>
            <a:endParaRPr lang="zh-CN" altLang="en-US" sz="1400" b="0" dirty="0">
              <a:solidFill>
                <a:schemeClr val="bg1"/>
              </a:solidFill>
              <a:latin typeface="+mn-ea"/>
              <a:ea typeface="+mn-ea"/>
            </a:endParaRPr>
          </a:p>
          <a:p>
            <a:pPr marL="0" indent="0">
              <a:buNone/>
            </a:pPr>
            <a:r>
              <a:rPr lang="en-US" altLang="zh-CN" sz="1400" b="0" dirty="0">
                <a:solidFill>
                  <a:schemeClr val="bg1"/>
                </a:solidFill>
                <a:latin typeface="+mn-ea"/>
                <a:ea typeface="+mn-ea"/>
              </a:rPr>
              <a:t>5.</a:t>
            </a:r>
            <a:r>
              <a:rPr lang="zh-CN" altLang="en-US" sz="1400" b="0" dirty="0">
                <a:solidFill>
                  <a:schemeClr val="bg1"/>
                </a:solidFill>
                <a:latin typeface="+mn-ea"/>
                <a:ea typeface="+mn-ea"/>
              </a:rPr>
              <a:t>救助发起者针对任一被捐助者的公益活动只能开展一次。</a:t>
            </a:r>
            <a:endParaRPr lang="zh-CN" altLang="en-US" sz="1400" b="0" dirty="0">
              <a:solidFill>
                <a:schemeClr val="bg1"/>
              </a:solidFill>
              <a:latin typeface="+mn-ea"/>
              <a:ea typeface="+mn-ea"/>
            </a:endParaRPr>
          </a:p>
          <a:p>
            <a:pPr marL="0" indent="0">
              <a:buNone/>
            </a:pPr>
            <a:r>
              <a:rPr lang="en-US" altLang="zh-CN" sz="1400" b="0" dirty="0">
                <a:solidFill>
                  <a:schemeClr val="bg1"/>
                </a:solidFill>
                <a:latin typeface="+mn-ea"/>
                <a:ea typeface="+mn-ea"/>
              </a:rPr>
              <a:t>【</a:t>
            </a:r>
            <a:r>
              <a:rPr lang="zh-CN" altLang="en-US" sz="1400" b="0" dirty="0">
                <a:solidFill>
                  <a:schemeClr val="bg1"/>
                </a:solidFill>
                <a:latin typeface="+mn-ea"/>
                <a:ea typeface="+mn-ea"/>
              </a:rPr>
              <a:t>逻辑结构设计</a:t>
            </a:r>
            <a:r>
              <a:rPr lang="en-US" altLang="zh-CN" sz="1400" b="0" dirty="0">
                <a:solidFill>
                  <a:schemeClr val="bg1"/>
                </a:solidFill>
                <a:latin typeface="+mn-ea"/>
                <a:ea typeface="+mn-ea"/>
              </a:rPr>
              <a:t>】</a:t>
            </a:r>
            <a:endParaRPr lang="en-US" altLang="zh-CN" sz="1400" b="0" dirty="0">
              <a:solidFill>
                <a:schemeClr val="bg1"/>
              </a:solidFill>
              <a:latin typeface="+mn-ea"/>
              <a:ea typeface="+mn-ea"/>
            </a:endParaRPr>
          </a:p>
          <a:p>
            <a:pPr marL="0" indent="0">
              <a:buNone/>
            </a:pPr>
            <a:r>
              <a:rPr lang="zh-CN" altLang="en-US" sz="1400" b="0" dirty="0">
                <a:solidFill>
                  <a:schemeClr val="bg1"/>
                </a:solidFill>
                <a:latin typeface="+mn-ea"/>
                <a:ea typeface="+mn-ea"/>
              </a:rPr>
              <a:t>根据上述需求，设计出如下关系模式</a:t>
            </a:r>
            <a:r>
              <a:rPr lang="en-US" altLang="zh-CN" sz="1400" b="0" dirty="0">
                <a:solidFill>
                  <a:schemeClr val="bg1"/>
                </a:solidFill>
                <a:latin typeface="+mn-ea"/>
                <a:ea typeface="+mn-ea"/>
              </a:rPr>
              <a:t>:</a:t>
            </a:r>
            <a:endParaRPr lang="en-US" altLang="zh-CN" sz="1400" b="0" dirty="0">
              <a:solidFill>
                <a:schemeClr val="bg1"/>
              </a:solidFill>
              <a:latin typeface="+mn-ea"/>
              <a:ea typeface="+mn-ea"/>
            </a:endParaRPr>
          </a:p>
          <a:p>
            <a:pPr marL="0" indent="0">
              <a:buNone/>
            </a:pPr>
            <a:r>
              <a:rPr lang="zh-CN" altLang="en-US" sz="1400" b="0" dirty="0">
                <a:solidFill>
                  <a:schemeClr val="bg1"/>
                </a:solidFill>
                <a:latin typeface="+mn-ea"/>
                <a:ea typeface="+mn-ea"/>
              </a:rPr>
              <a:t>公益活动</a:t>
            </a:r>
            <a:r>
              <a:rPr lang="en-US" altLang="zh-CN" sz="1400" b="0" dirty="0">
                <a:solidFill>
                  <a:schemeClr val="bg1"/>
                </a:solidFill>
                <a:latin typeface="+mn-ea"/>
                <a:ea typeface="+mn-ea"/>
              </a:rPr>
              <a:t>(</a:t>
            </a:r>
            <a:r>
              <a:rPr lang="zh-CN" altLang="en-US" sz="1400" b="0" dirty="0">
                <a:solidFill>
                  <a:schemeClr val="bg1"/>
                </a:solidFill>
                <a:latin typeface="+mn-ea"/>
                <a:ea typeface="+mn-ea"/>
              </a:rPr>
              <a:t>发起者编号，被捐助者身份证号，发起者电话号码，发起时间，结束时间， 募捐金额</a:t>
            </a:r>
            <a:r>
              <a:rPr lang="en-US" altLang="zh-CN" sz="1400" b="0" dirty="0">
                <a:solidFill>
                  <a:schemeClr val="bg1"/>
                </a:solidFill>
                <a:latin typeface="+mn-ea"/>
                <a:ea typeface="+mn-ea"/>
              </a:rPr>
              <a:t>)</a:t>
            </a:r>
            <a:r>
              <a:rPr lang="zh-CN" altLang="en-US" sz="1400" b="0" dirty="0">
                <a:solidFill>
                  <a:schemeClr val="bg1"/>
                </a:solidFill>
                <a:latin typeface="+mn-ea"/>
                <a:ea typeface="+mn-ea"/>
              </a:rPr>
              <a:t>，其中对于个人发起者，发起者编号为身份证号；对于机构发起者，发起者编号为统一社会信用代码。</a:t>
            </a:r>
            <a:endParaRPr lang="zh-CN" altLang="en-US" sz="1400" b="0" dirty="0">
              <a:solidFill>
                <a:schemeClr val="bg1"/>
              </a:solidFill>
              <a:latin typeface="+mn-ea"/>
              <a:ea typeface="+mn-ea"/>
            </a:endParaRPr>
          </a:p>
          <a:p>
            <a:pPr marL="0" indent="0">
              <a:buNone/>
            </a:pPr>
            <a:r>
              <a:rPr lang="zh-CN" altLang="en-US" sz="1400" b="0" dirty="0">
                <a:solidFill>
                  <a:schemeClr val="bg1"/>
                </a:solidFill>
                <a:latin typeface="+mn-ea"/>
                <a:ea typeface="+mn-ea"/>
              </a:rPr>
              <a:t> 个人发起者（姓名，身份证号，电话号码）</a:t>
            </a:r>
            <a:endParaRPr lang="zh-CN" altLang="en-US" sz="1400" b="0" dirty="0">
              <a:solidFill>
                <a:schemeClr val="bg1"/>
              </a:solidFill>
              <a:latin typeface="+mn-ea"/>
              <a:ea typeface="+mn-ea"/>
            </a:endParaRPr>
          </a:p>
          <a:p>
            <a:pPr marL="0" indent="0">
              <a:buNone/>
            </a:pPr>
            <a:r>
              <a:rPr lang="zh-CN" altLang="en-US" sz="1400" b="0" dirty="0">
                <a:solidFill>
                  <a:schemeClr val="bg1"/>
                </a:solidFill>
                <a:latin typeface="+mn-ea"/>
                <a:ea typeface="+mn-ea"/>
              </a:rPr>
              <a:t> 机构发起者</a:t>
            </a:r>
            <a:r>
              <a:rPr lang="en-US" altLang="zh-CN" sz="1400" b="0" dirty="0">
                <a:solidFill>
                  <a:schemeClr val="bg1"/>
                </a:solidFill>
                <a:latin typeface="+mn-ea"/>
                <a:ea typeface="+mn-ea"/>
              </a:rPr>
              <a:t>(</a:t>
            </a:r>
            <a:r>
              <a:rPr lang="zh-CN" altLang="en-US" sz="1400" b="0" dirty="0">
                <a:solidFill>
                  <a:schemeClr val="bg1"/>
                </a:solidFill>
                <a:latin typeface="+mn-ea"/>
                <a:ea typeface="+mn-ea"/>
              </a:rPr>
              <a:t>机构名称，统一社会信用代码，电话号码，法人代表身份证号，法人代表姓名</a:t>
            </a:r>
            <a:r>
              <a:rPr lang="en-US" altLang="zh-CN" sz="1400" b="0" dirty="0">
                <a:solidFill>
                  <a:schemeClr val="bg1"/>
                </a:solidFill>
                <a:latin typeface="+mn-ea"/>
                <a:ea typeface="+mn-ea"/>
              </a:rPr>
              <a:t>)</a:t>
            </a:r>
            <a:endParaRPr lang="en-US" altLang="zh-CN" sz="1400" b="0" dirty="0">
              <a:solidFill>
                <a:schemeClr val="bg1"/>
              </a:solidFill>
              <a:latin typeface="+mn-ea"/>
              <a:ea typeface="+mn-ea"/>
            </a:endParaRPr>
          </a:p>
          <a:p>
            <a:pPr marL="0" indent="0">
              <a:buNone/>
            </a:pPr>
            <a:r>
              <a:rPr lang="en-US" altLang="zh-CN" sz="1400" b="0" dirty="0">
                <a:solidFill>
                  <a:schemeClr val="bg1"/>
                </a:solidFill>
                <a:latin typeface="+mn-ea"/>
                <a:ea typeface="+mn-ea"/>
              </a:rPr>
              <a:t> </a:t>
            </a:r>
            <a:r>
              <a:rPr lang="zh-CN" altLang="en-US" sz="1400" b="0" dirty="0">
                <a:solidFill>
                  <a:schemeClr val="bg1"/>
                </a:solidFill>
                <a:latin typeface="+mn-ea"/>
                <a:ea typeface="+mn-ea"/>
              </a:rPr>
              <a:t>被捐助者（姓名，身份证号，电话号码，家庭住址</a:t>
            </a:r>
            <a:r>
              <a:rPr lang="en-US" altLang="zh-CN" sz="1400" b="0" dirty="0">
                <a:solidFill>
                  <a:schemeClr val="bg1"/>
                </a:solidFill>
                <a:latin typeface="+mn-ea"/>
                <a:ea typeface="+mn-ea"/>
              </a:rPr>
              <a:t>)</a:t>
            </a:r>
            <a:endParaRPr lang="zh-CN" altLang="en-US" sz="14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781128"/>
          </a:xfrm>
        </p:spPr>
        <p:txBody>
          <a:bodyPr/>
          <a:lstStyle/>
          <a:p>
            <a:pPr marL="0" indent="0">
              <a:buNone/>
            </a:pPr>
            <a:r>
              <a:rPr lang="en-US" altLang="zh-CN" sz="1800" b="0" dirty="0">
                <a:solidFill>
                  <a:schemeClr val="bg1"/>
                </a:solidFill>
                <a:latin typeface="+mn-ea"/>
                <a:ea typeface="+mn-ea"/>
              </a:rPr>
              <a:t>【</a:t>
            </a:r>
            <a:r>
              <a:rPr lang="zh-CN" altLang="en-US" sz="1800" b="0" dirty="0">
                <a:solidFill>
                  <a:schemeClr val="bg1"/>
                </a:solidFill>
                <a:latin typeface="+mn-ea"/>
                <a:ea typeface="+mn-ea"/>
              </a:rPr>
              <a:t>问题</a:t>
            </a:r>
            <a:r>
              <a:rPr lang="en-US" altLang="zh-CN" sz="1800" b="0" dirty="0">
                <a:solidFill>
                  <a:schemeClr val="bg1"/>
                </a:solidFill>
                <a:latin typeface="+mn-ea"/>
                <a:ea typeface="+mn-ea"/>
              </a:rPr>
              <a:t>1】(6 </a:t>
            </a:r>
            <a:r>
              <a:rPr lang="zh-CN" altLang="en-US" sz="1800" b="0" dirty="0">
                <a:solidFill>
                  <a:schemeClr val="bg1"/>
                </a:solidFill>
                <a:latin typeface="+mn-ea"/>
                <a:ea typeface="+mn-ea"/>
              </a:rPr>
              <a:t>分） 对关系</a:t>
            </a:r>
            <a:r>
              <a:rPr lang="en-US" altLang="zh-CN" sz="1800" b="0" dirty="0">
                <a:solidFill>
                  <a:schemeClr val="bg1"/>
                </a:solidFill>
                <a:latin typeface="+mn-ea"/>
                <a:ea typeface="+mn-ea"/>
              </a:rPr>
              <a:t>"</a:t>
            </a:r>
            <a:r>
              <a:rPr lang="zh-CN" altLang="en-US" sz="1800" b="0" dirty="0">
                <a:solidFill>
                  <a:schemeClr val="bg1"/>
                </a:solidFill>
                <a:latin typeface="+mn-ea"/>
                <a:ea typeface="+mn-ea"/>
              </a:rPr>
              <a:t>机构发起者</a:t>
            </a:r>
            <a:r>
              <a:rPr lang="en-US" altLang="zh-CN" sz="1800" b="0" dirty="0">
                <a:solidFill>
                  <a:schemeClr val="bg1"/>
                </a:solidFill>
                <a:latin typeface="+mn-ea"/>
                <a:ea typeface="+mn-ea"/>
              </a:rPr>
              <a:t>"</a:t>
            </a:r>
            <a:r>
              <a:rPr lang="zh-CN" altLang="en-US" sz="1800" b="0" dirty="0">
                <a:solidFill>
                  <a:schemeClr val="bg1"/>
                </a:solidFill>
                <a:latin typeface="+mn-ea"/>
                <a:ea typeface="+mn-ea"/>
              </a:rPr>
              <a:t>，请回答以下问题</a:t>
            </a:r>
            <a:r>
              <a:rPr lang="en-US" altLang="zh-CN" sz="1800" b="0" dirty="0">
                <a:solidFill>
                  <a:schemeClr val="bg1"/>
                </a:solidFill>
                <a:latin typeface="+mn-ea"/>
                <a:ea typeface="+mn-ea"/>
              </a:rPr>
              <a:t>:</a:t>
            </a:r>
            <a:endParaRPr lang="en-US" altLang="zh-CN" sz="1800" b="0" dirty="0">
              <a:solidFill>
                <a:schemeClr val="bg1"/>
              </a:solidFill>
              <a:latin typeface="+mn-ea"/>
              <a:ea typeface="+mn-ea"/>
            </a:endParaRPr>
          </a:p>
          <a:p>
            <a:pPr marL="0" indent="0">
              <a:buNone/>
            </a:pPr>
            <a:r>
              <a:rPr lang="en-US" altLang="zh-CN" sz="1800" b="0" dirty="0">
                <a:solidFill>
                  <a:schemeClr val="bg1"/>
                </a:solidFill>
                <a:latin typeface="+mn-ea"/>
                <a:ea typeface="+mn-ea"/>
              </a:rPr>
              <a:t>(1) </a:t>
            </a:r>
            <a:r>
              <a:rPr lang="zh-CN" altLang="en-US" sz="1800" b="0" dirty="0">
                <a:solidFill>
                  <a:schemeClr val="bg1"/>
                </a:solidFill>
                <a:latin typeface="+mn-ea"/>
                <a:ea typeface="+mn-ea"/>
              </a:rPr>
              <a:t>列举出所有候选键。</a:t>
            </a:r>
            <a:endParaRPr lang="zh-CN" altLang="en-US" sz="1800" b="0" dirty="0">
              <a:solidFill>
                <a:schemeClr val="bg1"/>
              </a:solidFill>
              <a:latin typeface="+mn-ea"/>
              <a:ea typeface="+mn-ea"/>
            </a:endParaRPr>
          </a:p>
          <a:p>
            <a:pPr marL="0" indent="0">
              <a:buNone/>
            </a:pPr>
            <a:r>
              <a:rPr lang="en-US" altLang="zh-CN" sz="1800" b="0" dirty="0">
                <a:solidFill>
                  <a:schemeClr val="bg1"/>
                </a:solidFill>
                <a:latin typeface="+mn-ea"/>
                <a:ea typeface="+mn-ea"/>
              </a:rPr>
              <a:t>(2) </a:t>
            </a:r>
            <a:r>
              <a:rPr lang="zh-CN" altLang="en-US" sz="1800" b="0" dirty="0">
                <a:solidFill>
                  <a:schemeClr val="bg1"/>
                </a:solidFill>
                <a:latin typeface="+mn-ea"/>
                <a:ea typeface="+mn-ea"/>
              </a:rPr>
              <a:t>它是否为</a:t>
            </a:r>
            <a:r>
              <a:rPr lang="en-US" altLang="zh-CN" sz="1800" b="0" dirty="0">
                <a:solidFill>
                  <a:schemeClr val="bg1"/>
                </a:solidFill>
                <a:latin typeface="+mn-ea"/>
                <a:ea typeface="+mn-ea"/>
              </a:rPr>
              <a:t>3NF </a:t>
            </a:r>
            <a:r>
              <a:rPr lang="zh-CN" altLang="en-US" sz="1800" b="0" dirty="0">
                <a:solidFill>
                  <a:schemeClr val="bg1"/>
                </a:solidFill>
                <a:latin typeface="+mn-ea"/>
                <a:ea typeface="+mn-ea"/>
              </a:rPr>
              <a:t>，用</a:t>
            </a:r>
            <a:r>
              <a:rPr lang="en-US" altLang="zh-CN" sz="1800" b="0" dirty="0">
                <a:solidFill>
                  <a:schemeClr val="bg1"/>
                </a:solidFill>
                <a:latin typeface="+mn-ea"/>
                <a:ea typeface="+mn-ea"/>
              </a:rPr>
              <a:t>1100</a:t>
            </a:r>
            <a:r>
              <a:rPr lang="zh-CN" altLang="en-US" sz="1800" b="0" dirty="0">
                <a:solidFill>
                  <a:schemeClr val="bg1"/>
                </a:solidFill>
                <a:latin typeface="+mn-ea"/>
                <a:ea typeface="+mn-ea"/>
              </a:rPr>
              <a:t>字以内文字简要叙述理由。</a:t>
            </a:r>
            <a:endParaRPr lang="zh-CN" altLang="en-US" sz="1800" b="0" dirty="0">
              <a:solidFill>
                <a:schemeClr val="bg1"/>
              </a:solidFill>
              <a:latin typeface="+mn-ea"/>
              <a:ea typeface="+mn-ea"/>
            </a:endParaRPr>
          </a:p>
          <a:p>
            <a:pPr marL="0" indent="0">
              <a:buNone/>
            </a:pPr>
            <a:r>
              <a:rPr lang="en-US" altLang="zh-CN" sz="1800" b="0" dirty="0">
                <a:solidFill>
                  <a:schemeClr val="bg1"/>
                </a:solidFill>
                <a:latin typeface="+mn-ea"/>
                <a:ea typeface="+mn-ea"/>
              </a:rPr>
              <a:t>(3) </a:t>
            </a:r>
            <a:r>
              <a:rPr lang="zh-CN" altLang="en-US" sz="1800" b="0" dirty="0">
                <a:solidFill>
                  <a:schemeClr val="bg1"/>
                </a:solidFill>
                <a:latin typeface="+mn-ea"/>
                <a:ea typeface="+mn-ea"/>
              </a:rPr>
              <a:t>将其分解为 </a:t>
            </a:r>
            <a:r>
              <a:rPr lang="en-US" altLang="zh-CN" sz="1800" b="0" dirty="0">
                <a:solidFill>
                  <a:schemeClr val="bg1"/>
                </a:solidFill>
                <a:latin typeface="+mn-ea"/>
                <a:ea typeface="+mn-ea"/>
              </a:rPr>
              <a:t>BC </a:t>
            </a:r>
            <a:r>
              <a:rPr lang="zh-CN" altLang="en-US" sz="1800" b="0" dirty="0">
                <a:solidFill>
                  <a:schemeClr val="bg1"/>
                </a:solidFill>
                <a:latin typeface="+mn-ea"/>
                <a:ea typeface="+mn-ea"/>
              </a:rPr>
              <a:t>范式，分解后的关系名依次为：机构发起者</a:t>
            </a:r>
            <a:r>
              <a:rPr lang="en-US" altLang="zh-CN" sz="1800" b="0" dirty="0">
                <a:solidFill>
                  <a:schemeClr val="bg1"/>
                </a:solidFill>
                <a:latin typeface="+mn-ea"/>
                <a:ea typeface="+mn-ea"/>
              </a:rPr>
              <a:t>1</a:t>
            </a:r>
            <a:r>
              <a:rPr lang="zh-CN" altLang="en-US" sz="1800" b="0" dirty="0">
                <a:solidFill>
                  <a:schemeClr val="bg1"/>
                </a:solidFill>
                <a:latin typeface="+mn-ea"/>
                <a:ea typeface="+mn-ea"/>
              </a:rPr>
              <a:t>，机构发起者 </a:t>
            </a:r>
            <a:r>
              <a:rPr lang="en-US" altLang="zh-CN" sz="1800" b="0" dirty="0">
                <a:solidFill>
                  <a:schemeClr val="bg1"/>
                </a:solidFill>
                <a:latin typeface="+mn-ea"/>
                <a:ea typeface="+mn-ea"/>
              </a:rPr>
              <a:t>2 </a:t>
            </a:r>
            <a:r>
              <a:rPr lang="zh-CN" altLang="en-US" sz="1800" b="0" dirty="0">
                <a:solidFill>
                  <a:schemeClr val="bg1"/>
                </a:solidFill>
                <a:latin typeface="+mn-ea"/>
                <a:ea typeface="+mn-ea"/>
              </a:rPr>
              <a:t>，</a:t>
            </a:r>
            <a:r>
              <a:rPr lang="en-US" altLang="zh-CN" sz="1800" b="0" dirty="0">
                <a:solidFill>
                  <a:schemeClr val="bg1"/>
                </a:solidFill>
                <a:latin typeface="+mn-ea"/>
                <a:ea typeface="+mn-ea"/>
              </a:rPr>
              <a:t>...</a:t>
            </a:r>
            <a:r>
              <a:rPr lang="zh-CN" altLang="en-US" sz="1800" b="0" dirty="0">
                <a:solidFill>
                  <a:schemeClr val="bg1"/>
                </a:solidFill>
                <a:latin typeface="+mn-ea"/>
                <a:ea typeface="+mn-ea"/>
              </a:rPr>
              <a:t>， 并用下划线标示分解后的各关系模式的主键。</a:t>
            </a:r>
            <a:endParaRPr lang="zh-CN" altLang="en-US" sz="1800" b="0" dirty="0">
              <a:solidFill>
                <a:schemeClr val="bg1"/>
              </a:solidFill>
              <a:latin typeface="+mn-ea"/>
              <a:ea typeface="+mn-ea"/>
            </a:endParaRPr>
          </a:p>
          <a:p>
            <a:pPr marL="0" indent="0">
              <a:buNone/>
            </a:pPr>
            <a:r>
              <a:rPr lang="en-US" altLang="zh-CN" sz="1800" b="0" dirty="0">
                <a:solidFill>
                  <a:schemeClr val="bg1"/>
                </a:solidFill>
                <a:latin typeface="+mn-ea"/>
                <a:ea typeface="+mn-ea"/>
              </a:rPr>
              <a:t>【</a:t>
            </a:r>
            <a:r>
              <a:rPr lang="zh-CN" altLang="en-US" sz="1800" b="0" dirty="0">
                <a:solidFill>
                  <a:schemeClr val="bg1"/>
                </a:solidFill>
                <a:latin typeface="+mn-ea"/>
                <a:ea typeface="+mn-ea"/>
              </a:rPr>
              <a:t>问题</a:t>
            </a:r>
            <a:r>
              <a:rPr lang="en-US" altLang="zh-CN" sz="1800" b="0" dirty="0">
                <a:solidFill>
                  <a:schemeClr val="bg1"/>
                </a:solidFill>
                <a:latin typeface="+mn-ea"/>
                <a:ea typeface="+mn-ea"/>
              </a:rPr>
              <a:t>2】(6 </a:t>
            </a:r>
            <a:r>
              <a:rPr lang="zh-CN" altLang="en-US" sz="1800" b="0" dirty="0">
                <a:solidFill>
                  <a:schemeClr val="bg1"/>
                </a:solidFill>
                <a:latin typeface="+mn-ea"/>
                <a:ea typeface="+mn-ea"/>
              </a:rPr>
              <a:t>分）</a:t>
            </a:r>
            <a:endParaRPr lang="zh-CN" altLang="en-US" sz="1800" b="0" dirty="0">
              <a:solidFill>
                <a:schemeClr val="bg1"/>
              </a:solidFill>
              <a:latin typeface="+mn-ea"/>
              <a:ea typeface="+mn-ea"/>
            </a:endParaRPr>
          </a:p>
          <a:p>
            <a:pPr marL="0" indent="0">
              <a:buNone/>
            </a:pPr>
            <a:r>
              <a:rPr lang="zh-CN" altLang="en-US" sz="1800" b="0" dirty="0">
                <a:solidFill>
                  <a:schemeClr val="bg1"/>
                </a:solidFill>
                <a:latin typeface="+mn-ea"/>
                <a:ea typeface="+mn-ea"/>
              </a:rPr>
              <a:t>对关系</a:t>
            </a:r>
            <a:r>
              <a:rPr lang="zh-CN" altLang="en-US" sz="1800" b="0" dirty="0" smtClean="0">
                <a:solidFill>
                  <a:schemeClr val="bg1"/>
                </a:solidFill>
                <a:latin typeface="+mn-ea"/>
                <a:ea typeface="+mn-ea"/>
              </a:rPr>
              <a:t>“公益活动 ”</a:t>
            </a:r>
            <a:r>
              <a:rPr lang="zh-CN" altLang="en-US" sz="1800" b="0" dirty="0">
                <a:solidFill>
                  <a:schemeClr val="bg1"/>
                </a:solidFill>
                <a:latin typeface="+mn-ea"/>
                <a:ea typeface="+mn-ea"/>
              </a:rPr>
              <a:t>，请回答以下问题：</a:t>
            </a:r>
            <a:endParaRPr lang="zh-CN" altLang="en-US" sz="1800" b="0" dirty="0">
              <a:solidFill>
                <a:schemeClr val="bg1"/>
              </a:solidFill>
              <a:latin typeface="+mn-ea"/>
              <a:ea typeface="+mn-ea"/>
            </a:endParaRPr>
          </a:p>
          <a:p>
            <a:pPr marL="0" indent="0">
              <a:buNone/>
            </a:pPr>
            <a:r>
              <a:rPr lang="zh-CN" altLang="en-US" sz="1800" b="0" dirty="0">
                <a:solidFill>
                  <a:schemeClr val="bg1"/>
                </a:solidFill>
                <a:latin typeface="+mn-ea"/>
                <a:ea typeface="+mn-ea"/>
              </a:rPr>
              <a:t>      </a:t>
            </a:r>
            <a:r>
              <a:rPr lang="en-US" altLang="zh-CN" sz="1800" b="0" dirty="0">
                <a:solidFill>
                  <a:schemeClr val="bg1"/>
                </a:solidFill>
                <a:latin typeface="+mn-ea"/>
                <a:ea typeface="+mn-ea"/>
              </a:rPr>
              <a:t>(1)</a:t>
            </a:r>
            <a:r>
              <a:rPr lang="zh-CN" altLang="en-US" sz="1800" b="0" dirty="0">
                <a:solidFill>
                  <a:schemeClr val="bg1"/>
                </a:solidFill>
                <a:latin typeface="+mn-ea"/>
                <a:ea typeface="+mn-ea"/>
              </a:rPr>
              <a:t>列举出所有候选键。</a:t>
            </a:r>
            <a:endParaRPr lang="zh-CN" altLang="en-US" sz="1800" b="0" dirty="0">
              <a:solidFill>
                <a:schemeClr val="bg1"/>
              </a:solidFill>
              <a:latin typeface="+mn-ea"/>
              <a:ea typeface="+mn-ea"/>
            </a:endParaRPr>
          </a:p>
          <a:p>
            <a:pPr marL="0" indent="0">
              <a:buNone/>
            </a:pPr>
            <a:r>
              <a:rPr lang="zh-CN" altLang="en-US" sz="1800" b="0" dirty="0">
                <a:solidFill>
                  <a:schemeClr val="bg1"/>
                </a:solidFill>
                <a:latin typeface="+mn-ea"/>
                <a:ea typeface="+mn-ea"/>
              </a:rPr>
              <a:t>      </a:t>
            </a:r>
            <a:r>
              <a:rPr lang="en-US" altLang="zh-CN" sz="1800" b="0" dirty="0">
                <a:solidFill>
                  <a:schemeClr val="bg1"/>
                </a:solidFill>
                <a:latin typeface="+mn-ea"/>
                <a:ea typeface="+mn-ea"/>
              </a:rPr>
              <a:t>(2) </a:t>
            </a:r>
            <a:r>
              <a:rPr lang="zh-CN" altLang="en-US" sz="1800" b="0" dirty="0">
                <a:solidFill>
                  <a:schemeClr val="bg1"/>
                </a:solidFill>
                <a:latin typeface="+mn-ea"/>
                <a:ea typeface="+mn-ea"/>
              </a:rPr>
              <a:t>它是否为</a:t>
            </a:r>
            <a:r>
              <a:rPr lang="en-US" altLang="zh-CN" sz="1800" b="0" dirty="0">
                <a:solidFill>
                  <a:schemeClr val="bg1"/>
                </a:solidFill>
                <a:latin typeface="+mn-ea"/>
                <a:ea typeface="+mn-ea"/>
              </a:rPr>
              <a:t>2NF </a:t>
            </a:r>
            <a:r>
              <a:rPr lang="zh-CN" altLang="en-US" sz="1800" b="0" dirty="0">
                <a:solidFill>
                  <a:schemeClr val="bg1"/>
                </a:solidFill>
                <a:latin typeface="+mn-ea"/>
                <a:ea typeface="+mn-ea"/>
              </a:rPr>
              <a:t>，用</a:t>
            </a:r>
            <a:r>
              <a:rPr lang="en-US" altLang="zh-CN" sz="1800" b="0" dirty="0">
                <a:solidFill>
                  <a:schemeClr val="bg1"/>
                </a:solidFill>
                <a:latin typeface="+mn-ea"/>
                <a:ea typeface="+mn-ea"/>
              </a:rPr>
              <a:t>100</a:t>
            </a:r>
            <a:r>
              <a:rPr lang="zh-CN" altLang="en-US" sz="1800" b="0" dirty="0">
                <a:solidFill>
                  <a:schemeClr val="bg1"/>
                </a:solidFill>
                <a:latin typeface="+mn-ea"/>
                <a:ea typeface="+mn-ea"/>
              </a:rPr>
              <a:t>字以内文字简要叙述理由。</a:t>
            </a:r>
            <a:endParaRPr lang="zh-CN" altLang="en-US" sz="1800" b="0" dirty="0">
              <a:solidFill>
                <a:schemeClr val="bg1"/>
              </a:solidFill>
              <a:latin typeface="+mn-ea"/>
              <a:ea typeface="+mn-ea"/>
            </a:endParaRPr>
          </a:p>
          <a:p>
            <a:pPr marL="0" indent="0">
              <a:buNone/>
            </a:pPr>
            <a:r>
              <a:rPr lang="zh-CN" altLang="en-US" sz="1800" b="0" dirty="0">
                <a:solidFill>
                  <a:schemeClr val="bg1"/>
                </a:solidFill>
                <a:latin typeface="+mn-ea"/>
                <a:ea typeface="+mn-ea"/>
              </a:rPr>
              <a:t>      </a:t>
            </a:r>
            <a:r>
              <a:rPr lang="en-US" altLang="zh-CN" sz="1800" b="0" dirty="0">
                <a:solidFill>
                  <a:schemeClr val="bg1"/>
                </a:solidFill>
                <a:latin typeface="+mn-ea"/>
                <a:ea typeface="+mn-ea"/>
              </a:rPr>
              <a:t>(3)</a:t>
            </a:r>
            <a:r>
              <a:rPr lang="zh-CN" altLang="en-US" sz="1800" b="0" dirty="0">
                <a:solidFill>
                  <a:schemeClr val="bg1"/>
                </a:solidFill>
                <a:latin typeface="+mn-ea"/>
                <a:ea typeface="+mn-ea"/>
              </a:rPr>
              <a:t>将其分解为 </a:t>
            </a:r>
            <a:r>
              <a:rPr lang="en-US" altLang="zh-CN" sz="1800" b="0" dirty="0">
                <a:solidFill>
                  <a:schemeClr val="bg1"/>
                </a:solidFill>
                <a:latin typeface="+mn-ea"/>
                <a:ea typeface="+mn-ea"/>
              </a:rPr>
              <a:t>BC </a:t>
            </a:r>
            <a:r>
              <a:rPr lang="zh-CN" altLang="en-US" sz="1800" b="0" dirty="0">
                <a:solidFill>
                  <a:schemeClr val="bg1"/>
                </a:solidFill>
                <a:latin typeface="+mn-ea"/>
                <a:ea typeface="+mn-ea"/>
              </a:rPr>
              <a:t>范式，分解后的关系名依次为</a:t>
            </a:r>
            <a:r>
              <a:rPr lang="en-US" altLang="zh-CN" sz="1800" b="0" dirty="0">
                <a:solidFill>
                  <a:schemeClr val="bg1"/>
                </a:solidFill>
                <a:latin typeface="+mn-ea"/>
                <a:ea typeface="+mn-ea"/>
              </a:rPr>
              <a:t>:</a:t>
            </a:r>
            <a:r>
              <a:rPr lang="zh-CN" altLang="en-US" sz="1800" b="0" dirty="0">
                <a:solidFill>
                  <a:schemeClr val="bg1"/>
                </a:solidFill>
                <a:latin typeface="+mn-ea"/>
                <a:ea typeface="+mn-ea"/>
              </a:rPr>
              <a:t>公益活动</a:t>
            </a:r>
            <a:r>
              <a:rPr lang="en-US" altLang="zh-CN" sz="1800" b="0" dirty="0">
                <a:solidFill>
                  <a:schemeClr val="bg1"/>
                </a:solidFill>
                <a:latin typeface="+mn-ea"/>
                <a:ea typeface="+mn-ea"/>
              </a:rPr>
              <a:t>1</a:t>
            </a:r>
            <a:r>
              <a:rPr lang="zh-CN" altLang="en-US" sz="1800" b="0" dirty="0">
                <a:solidFill>
                  <a:schemeClr val="bg1"/>
                </a:solidFill>
                <a:latin typeface="+mn-ea"/>
                <a:ea typeface="+mn-ea"/>
              </a:rPr>
              <a:t>，公益活动 </a:t>
            </a:r>
            <a:r>
              <a:rPr lang="en-US" altLang="zh-CN" sz="1800" b="0" dirty="0">
                <a:solidFill>
                  <a:schemeClr val="bg1"/>
                </a:solidFill>
                <a:latin typeface="+mn-ea"/>
                <a:ea typeface="+mn-ea"/>
              </a:rPr>
              <a:t>2 </a:t>
            </a:r>
            <a:r>
              <a:rPr lang="zh-CN" altLang="en-US" sz="1800" b="0" dirty="0">
                <a:solidFill>
                  <a:schemeClr val="bg1"/>
                </a:solidFill>
                <a:latin typeface="+mn-ea"/>
                <a:ea typeface="+mn-ea"/>
              </a:rPr>
              <a:t>，</a:t>
            </a:r>
            <a:r>
              <a:rPr lang="en-US" altLang="zh-CN" sz="1800" b="0" dirty="0">
                <a:solidFill>
                  <a:schemeClr val="bg1"/>
                </a:solidFill>
                <a:latin typeface="+mn-ea"/>
                <a:ea typeface="+mn-ea"/>
              </a:rPr>
              <a:t>...</a:t>
            </a:r>
            <a:r>
              <a:rPr lang="zh-CN" altLang="en-US" sz="1800" b="0" dirty="0">
                <a:solidFill>
                  <a:schemeClr val="bg1"/>
                </a:solidFill>
                <a:latin typeface="+mn-ea"/>
                <a:ea typeface="+mn-ea"/>
              </a:rPr>
              <a:t>， 并用下划线标示分解后的各关系模式的主键。</a:t>
            </a:r>
            <a:endParaRPr lang="zh-CN" altLang="en-US" sz="1800" b="0" dirty="0">
              <a:solidFill>
                <a:schemeClr val="bg1"/>
              </a:solidFill>
              <a:latin typeface="+mn-ea"/>
              <a:ea typeface="+mn-ea"/>
            </a:endParaRPr>
          </a:p>
          <a:p>
            <a:pPr marL="0" indent="0">
              <a:buNone/>
            </a:pPr>
            <a:r>
              <a:rPr lang="en-US" altLang="zh-CN" sz="1800" b="0" dirty="0">
                <a:solidFill>
                  <a:schemeClr val="bg1"/>
                </a:solidFill>
                <a:latin typeface="+mn-ea"/>
                <a:ea typeface="+mn-ea"/>
              </a:rPr>
              <a:t>【</a:t>
            </a:r>
            <a:r>
              <a:rPr lang="zh-CN" altLang="en-US" sz="1800" b="0" dirty="0">
                <a:solidFill>
                  <a:schemeClr val="bg1"/>
                </a:solidFill>
                <a:latin typeface="+mn-ea"/>
                <a:ea typeface="+mn-ea"/>
              </a:rPr>
              <a:t>问题</a:t>
            </a:r>
            <a:r>
              <a:rPr lang="en-US" altLang="zh-CN" sz="1800" b="0" dirty="0">
                <a:solidFill>
                  <a:schemeClr val="bg1"/>
                </a:solidFill>
                <a:latin typeface="+mn-ea"/>
                <a:ea typeface="+mn-ea"/>
              </a:rPr>
              <a:t>3】</a:t>
            </a:r>
            <a:r>
              <a:rPr lang="zh-CN" altLang="en-US" sz="1800" b="0" dirty="0">
                <a:solidFill>
                  <a:schemeClr val="bg1"/>
                </a:solidFill>
                <a:latin typeface="+mn-ea"/>
                <a:ea typeface="+mn-ea"/>
              </a:rPr>
              <a:t>（</a:t>
            </a:r>
            <a:r>
              <a:rPr lang="en-US" altLang="zh-CN" sz="1800" b="0" dirty="0">
                <a:solidFill>
                  <a:schemeClr val="bg1"/>
                </a:solidFill>
                <a:latin typeface="+mn-ea"/>
                <a:ea typeface="+mn-ea"/>
              </a:rPr>
              <a:t>3</a:t>
            </a:r>
            <a:r>
              <a:rPr lang="zh-CN" altLang="en-US" sz="1800" b="0" dirty="0">
                <a:solidFill>
                  <a:schemeClr val="bg1"/>
                </a:solidFill>
                <a:latin typeface="+mn-ea"/>
                <a:ea typeface="+mn-ea"/>
              </a:rPr>
              <a:t>分）</a:t>
            </a:r>
            <a:endParaRPr lang="zh-CN" altLang="en-US" sz="1800" b="0" dirty="0">
              <a:solidFill>
                <a:schemeClr val="bg1"/>
              </a:solidFill>
              <a:latin typeface="+mn-ea"/>
              <a:ea typeface="+mn-ea"/>
            </a:endParaRPr>
          </a:p>
          <a:p>
            <a:pPr marL="0" indent="0">
              <a:buNone/>
            </a:pPr>
            <a:r>
              <a:rPr lang="zh-CN" altLang="en-US" sz="1800" b="0" dirty="0">
                <a:solidFill>
                  <a:schemeClr val="bg1"/>
                </a:solidFill>
                <a:latin typeface="+mn-ea"/>
                <a:ea typeface="+mn-ea"/>
              </a:rPr>
              <a:t>   基金会根据被捐助人提供的医疗发票或其它信息，将所筹款项支付给被捐助者。可以存在分期多次支付的情况，为了统计所筹款项支付情况（详细金额和时间</a:t>
            </a:r>
            <a:r>
              <a:rPr lang="en-US" altLang="zh-CN" sz="1800" b="0" dirty="0">
                <a:solidFill>
                  <a:schemeClr val="bg1"/>
                </a:solidFill>
                <a:latin typeface="+mn-ea"/>
                <a:ea typeface="+mn-ea"/>
              </a:rPr>
              <a:t>) ,</a:t>
            </a:r>
            <a:r>
              <a:rPr lang="zh-CN" altLang="en-US" sz="1800" b="0" dirty="0">
                <a:solidFill>
                  <a:schemeClr val="bg1"/>
                </a:solidFill>
                <a:latin typeface="+mn-ea"/>
                <a:ea typeface="+mn-ea"/>
              </a:rPr>
              <a:t>试增加”支付记录“关系模式，用</a:t>
            </a:r>
            <a:r>
              <a:rPr lang="en-US" altLang="zh-CN" sz="1800" b="0" dirty="0">
                <a:solidFill>
                  <a:schemeClr val="bg1"/>
                </a:solidFill>
                <a:latin typeface="+mn-ea"/>
                <a:ea typeface="+mn-ea"/>
              </a:rPr>
              <a:t>100</a:t>
            </a:r>
            <a:r>
              <a:rPr lang="zh-CN" altLang="en-US" sz="1800" b="0" dirty="0">
                <a:solidFill>
                  <a:schemeClr val="bg1"/>
                </a:solidFill>
                <a:latin typeface="+mn-ea"/>
                <a:ea typeface="+mn-ea"/>
              </a:rPr>
              <a:t>字以文字简要叙述解决方案。</a:t>
            </a:r>
            <a:endParaRPr lang="zh-CN" altLang="en-US" sz="18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29445"/>
            <a:ext cx="8229600" cy="5051883"/>
          </a:xfrm>
        </p:spPr>
        <p:txBody>
          <a:bodyPr/>
          <a:lstStyle/>
          <a:p>
            <a:pPr marL="0" indent="0">
              <a:buNone/>
            </a:pPr>
            <a:r>
              <a:rPr lang="en-US" altLang="zh-CN" sz="1600" b="0" dirty="0">
                <a:solidFill>
                  <a:schemeClr val="bg1"/>
                </a:solidFill>
                <a:latin typeface="+mn-ea"/>
                <a:ea typeface="+mn-ea"/>
              </a:rPr>
              <a:t>【</a:t>
            </a:r>
            <a:r>
              <a:rPr lang="zh-CN" altLang="en-US" sz="1600" b="0" dirty="0">
                <a:solidFill>
                  <a:schemeClr val="bg1"/>
                </a:solidFill>
                <a:latin typeface="+mn-ea"/>
                <a:ea typeface="+mn-ea"/>
              </a:rPr>
              <a:t>问题</a:t>
            </a:r>
            <a:r>
              <a:rPr lang="en-US" altLang="zh-CN" sz="1600" b="0" dirty="0">
                <a:solidFill>
                  <a:schemeClr val="bg1"/>
                </a:solidFill>
                <a:latin typeface="+mn-ea"/>
                <a:ea typeface="+mn-ea"/>
              </a:rPr>
              <a:t>1】</a:t>
            </a:r>
            <a:r>
              <a:rPr lang="zh-CN" altLang="en-US" sz="1600" b="0" dirty="0">
                <a:solidFill>
                  <a:schemeClr val="bg1"/>
                </a:solidFill>
                <a:latin typeface="+mn-ea"/>
                <a:ea typeface="+mn-ea"/>
              </a:rPr>
              <a:t>（</a:t>
            </a:r>
            <a:r>
              <a:rPr lang="en-US" altLang="zh-CN" sz="1600" b="0" dirty="0">
                <a:solidFill>
                  <a:schemeClr val="bg1"/>
                </a:solidFill>
                <a:latin typeface="+mn-ea"/>
                <a:ea typeface="+mn-ea"/>
              </a:rPr>
              <a:t>6</a:t>
            </a:r>
            <a:r>
              <a:rPr lang="zh-CN" altLang="en-US" sz="1600" b="0" dirty="0">
                <a:solidFill>
                  <a:schemeClr val="bg1"/>
                </a:solidFill>
                <a:latin typeface="+mn-ea"/>
                <a:ea typeface="+mn-ea"/>
              </a:rPr>
              <a:t>分）</a:t>
            </a:r>
            <a:endParaRPr lang="zh-CN" altLang="en-US" sz="1600" b="0" dirty="0">
              <a:solidFill>
                <a:schemeClr val="bg1"/>
              </a:solidFill>
              <a:latin typeface="+mn-ea"/>
              <a:ea typeface="+mn-ea"/>
            </a:endParaRPr>
          </a:p>
          <a:p>
            <a:pPr marL="0" indent="0">
              <a:buNone/>
            </a:pPr>
            <a:r>
              <a:rPr lang="zh-CN" altLang="en-US" sz="1600" b="0" dirty="0">
                <a:solidFill>
                  <a:schemeClr val="bg1"/>
                </a:solidFill>
                <a:latin typeface="+mn-ea"/>
                <a:ea typeface="+mn-ea"/>
              </a:rPr>
              <a:t>（</a:t>
            </a:r>
            <a:r>
              <a:rPr lang="en-US" altLang="zh-CN" sz="1600" b="0" dirty="0">
                <a:solidFill>
                  <a:schemeClr val="bg1"/>
                </a:solidFill>
                <a:latin typeface="+mn-ea"/>
                <a:ea typeface="+mn-ea"/>
              </a:rPr>
              <a:t>1</a:t>
            </a:r>
            <a:r>
              <a:rPr lang="zh-CN" altLang="en-US" sz="1600" b="0" dirty="0">
                <a:solidFill>
                  <a:schemeClr val="bg1"/>
                </a:solidFill>
                <a:latin typeface="+mn-ea"/>
                <a:ea typeface="+mn-ea"/>
              </a:rPr>
              <a:t>）统一社会信用代码</a:t>
            </a:r>
            <a:endParaRPr lang="zh-CN" altLang="en-US" sz="1600" b="0" dirty="0">
              <a:solidFill>
                <a:schemeClr val="bg1"/>
              </a:solidFill>
              <a:latin typeface="+mn-ea"/>
              <a:ea typeface="+mn-ea"/>
            </a:endParaRPr>
          </a:p>
          <a:p>
            <a:pPr marL="0" indent="0">
              <a:buNone/>
            </a:pPr>
            <a:r>
              <a:rPr lang="zh-CN" altLang="en-US" sz="1600" b="0" dirty="0">
                <a:solidFill>
                  <a:schemeClr val="bg1"/>
                </a:solidFill>
                <a:latin typeface="+mn-ea"/>
                <a:ea typeface="+mn-ea"/>
              </a:rPr>
              <a:t>（</a:t>
            </a:r>
            <a:r>
              <a:rPr lang="en-US" altLang="zh-CN" sz="1600" b="0" dirty="0">
                <a:solidFill>
                  <a:schemeClr val="bg1"/>
                </a:solidFill>
                <a:latin typeface="+mn-ea"/>
                <a:ea typeface="+mn-ea"/>
              </a:rPr>
              <a:t>2</a:t>
            </a:r>
            <a:r>
              <a:rPr lang="zh-CN" altLang="en-US" sz="1600" b="0" dirty="0">
                <a:solidFill>
                  <a:schemeClr val="bg1"/>
                </a:solidFill>
                <a:latin typeface="+mn-ea"/>
                <a:ea typeface="+mn-ea"/>
              </a:rPr>
              <a:t>）否，存在传递依赖 ：统一社会信用代码→法人代表身份证号，法人代表身份证号→法人代表姓名</a:t>
            </a:r>
            <a:endParaRPr lang="zh-CN" altLang="en-US" sz="1600" b="0" dirty="0">
              <a:solidFill>
                <a:schemeClr val="bg1"/>
              </a:solidFill>
              <a:latin typeface="+mn-ea"/>
              <a:ea typeface="+mn-ea"/>
            </a:endParaRPr>
          </a:p>
          <a:p>
            <a:pPr marL="0" indent="0">
              <a:buNone/>
            </a:pPr>
            <a:r>
              <a:rPr lang="zh-CN" altLang="en-US" sz="1600" b="0" dirty="0">
                <a:solidFill>
                  <a:schemeClr val="bg1"/>
                </a:solidFill>
                <a:latin typeface="+mn-ea"/>
                <a:ea typeface="+mn-ea"/>
              </a:rPr>
              <a:t>（</a:t>
            </a:r>
            <a:r>
              <a:rPr lang="en-US" altLang="zh-CN" sz="1600" b="0" dirty="0">
                <a:solidFill>
                  <a:schemeClr val="bg1"/>
                </a:solidFill>
                <a:latin typeface="+mn-ea"/>
                <a:ea typeface="+mn-ea"/>
              </a:rPr>
              <a:t>3</a:t>
            </a:r>
            <a:r>
              <a:rPr lang="zh-CN" altLang="en-US" sz="1600" b="0" dirty="0">
                <a:solidFill>
                  <a:schemeClr val="bg1"/>
                </a:solidFill>
                <a:latin typeface="+mn-ea"/>
                <a:ea typeface="+mn-ea"/>
              </a:rPr>
              <a:t>）机构发起者</a:t>
            </a:r>
            <a:r>
              <a:rPr lang="en-US" altLang="zh-CN" sz="1600" b="0" dirty="0">
                <a:solidFill>
                  <a:schemeClr val="bg1"/>
                </a:solidFill>
                <a:latin typeface="+mn-ea"/>
                <a:ea typeface="+mn-ea"/>
              </a:rPr>
              <a:t>1</a:t>
            </a:r>
            <a:r>
              <a:rPr lang="zh-CN" altLang="en-US" sz="1600" b="0" dirty="0">
                <a:solidFill>
                  <a:schemeClr val="bg1"/>
                </a:solidFill>
                <a:latin typeface="+mn-ea"/>
                <a:ea typeface="+mn-ea"/>
              </a:rPr>
              <a:t>（机构名称，统一社会信用代码，电话号码</a:t>
            </a:r>
            <a:r>
              <a:rPr lang="zh-CN" altLang="en-US" sz="1600" b="0" dirty="0" smtClean="0">
                <a:solidFill>
                  <a:schemeClr val="bg1"/>
                </a:solidFill>
                <a:latin typeface="+mn-ea"/>
                <a:ea typeface="+mn-ea"/>
              </a:rPr>
              <a:t>，法人</a:t>
            </a:r>
            <a:r>
              <a:rPr lang="zh-CN" altLang="en-US" sz="1600" b="0" dirty="0">
                <a:solidFill>
                  <a:schemeClr val="bg1"/>
                </a:solidFill>
                <a:latin typeface="+mn-ea"/>
                <a:ea typeface="+mn-ea"/>
              </a:rPr>
              <a:t>代表身份证号）主键：统一社会信用代码</a:t>
            </a:r>
            <a:endParaRPr lang="zh-CN" altLang="en-US" sz="1600" b="0" dirty="0">
              <a:solidFill>
                <a:schemeClr val="bg1"/>
              </a:solidFill>
              <a:latin typeface="+mn-ea"/>
              <a:ea typeface="+mn-ea"/>
            </a:endParaRPr>
          </a:p>
          <a:p>
            <a:pPr marL="0" indent="0">
              <a:buNone/>
            </a:pPr>
            <a:r>
              <a:rPr lang="zh-CN" altLang="en-US" sz="1600" b="0" dirty="0">
                <a:solidFill>
                  <a:schemeClr val="bg1"/>
                </a:solidFill>
                <a:latin typeface="+mn-ea"/>
                <a:ea typeface="+mn-ea"/>
              </a:rPr>
              <a:t>机构发起者</a:t>
            </a:r>
            <a:r>
              <a:rPr lang="en-US" altLang="zh-CN" sz="1600" b="0" dirty="0">
                <a:solidFill>
                  <a:schemeClr val="bg1"/>
                </a:solidFill>
                <a:latin typeface="+mn-ea"/>
                <a:ea typeface="+mn-ea"/>
              </a:rPr>
              <a:t>2</a:t>
            </a:r>
            <a:r>
              <a:rPr lang="zh-CN" altLang="en-US" sz="1600" b="0" dirty="0" smtClean="0">
                <a:solidFill>
                  <a:schemeClr val="bg1"/>
                </a:solidFill>
                <a:latin typeface="+mn-ea"/>
                <a:ea typeface="+mn-ea"/>
              </a:rPr>
              <a:t>（法人</a:t>
            </a:r>
            <a:r>
              <a:rPr lang="zh-CN" altLang="en-US" sz="1600" b="0" dirty="0">
                <a:solidFill>
                  <a:schemeClr val="bg1"/>
                </a:solidFill>
                <a:latin typeface="+mn-ea"/>
                <a:ea typeface="+mn-ea"/>
              </a:rPr>
              <a:t>代表身份证号，法人代表姓名）主键：法人代表身份证号</a:t>
            </a:r>
            <a:endParaRPr lang="zh-CN" altLang="en-US" sz="1600" b="0" dirty="0">
              <a:solidFill>
                <a:schemeClr val="bg1"/>
              </a:solidFill>
              <a:latin typeface="+mn-ea"/>
              <a:ea typeface="+mn-ea"/>
            </a:endParaRPr>
          </a:p>
          <a:p>
            <a:pPr marL="0" indent="0">
              <a:buNone/>
            </a:pPr>
            <a:r>
              <a:rPr lang="en-US" altLang="zh-CN" sz="1600" b="0" dirty="0">
                <a:solidFill>
                  <a:schemeClr val="bg1"/>
                </a:solidFill>
                <a:latin typeface="+mn-ea"/>
                <a:ea typeface="+mn-ea"/>
              </a:rPr>
              <a:t>【</a:t>
            </a:r>
            <a:r>
              <a:rPr lang="zh-CN" altLang="en-US" sz="1600" b="0" dirty="0">
                <a:solidFill>
                  <a:schemeClr val="bg1"/>
                </a:solidFill>
                <a:latin typeface="+mn-ea"/>
                <a:ea typeface="+mn-ea"/>
              </a:rPr>
              <a:t>问题</a:t>
            </a:r>
            <a:r>
              <a:rPr lang="en-US" altLang="zh-CN" sz="1600" b="0" dirty="0">
                <a:solidFill>
                  <a:schemeClr val="bg1"/>
                </a:solidFill>
                <a:latin typeface="+mn-ea"/>
                <a:ea typeface="+mn-ea"/>
              </a:rPr>
              <a:t>2】</a:t>
            </a:r>
            <a:r>
              <a:rPr lang="zh-CN" altLang="en-US" sz="1600" b="0" dirty="0">
                <a:solidFill>
                  <a:schemeClr val="bg1"/>
                </a:solidFill>
                <a:latin typeface="+mn-ea"/>
                <a:ea typeface="+mn-ea"/>
              </a:rPr>
              <a:t>（</a:t>
            </a:r>
            <a:r>
              <a:rPr lang="en-US" altLang="zh-CN" sz="1600" b="0" dirty="0">
                <a:solidFill>
                  <a:schemeClr val="bg1"/>
                </a:solidFill>
                <a:latin typeface="+mn-ea"/>
                <a:ea typeface="+mn-ea"/>
              </a:rPr>
              <a:t>6</a:t>
            </a:r>
            <a:r>
              <a:rPr lang="zh-CN" altLang="en-US" sz="1600" b="0" dirty="0">
                <a:solidFill>
                  <a:schemeClr val="bg1"/>
                </a:solidFill>
                <a:latin typeface="+mn-ea"/>
                <a:ea typeface="+mn-ea"/>
              </a:rPr>
              <a:t>分）</a:t>
            </a:r>
            <a:endParaRPr lang="zh-CN" altLang="en-US" sz="1600" b="0" dirty="0">
              <a:solidFill>
                <a:schemeClr val="bg1"/>
              </a:solidFill>
              <a:latin typeface="+mn-ea"/>
              <a:ea typeface="+mn-ea"/>
            </a:endParaRPr>
          </a:p>
          <a:p>
            <a:pPr marL="0" indent="0">
              <a:buNone/>
            </a:pPr>
            <a:r>
              <a:rPr lang="zh-CN" altLang="en-US" sz="1600" b="0" dirty="0">
                <a:solidFill>
                  <a:schemeClr val="bg1"/>
                </a:solidFill>
                <a:latin typeface="+mn-ea"/>
                <a:ea typeface="+mn-ea"/>
              </a:rPr>
              <a:t>（</a:t>
            </a:r>
            <a:r>
              <a:rPr lang="en-US" altLang="zh-CN" sz="1600" b="0" dirty="0">
                <a:solidFill>
                  <a:schemeClr val="bg1"/>
                </a:solidFill>
                <a:latin typeface="+mn-ea"/>
                <a:ea typeface="+mn-ea"/>
              </a:rPr>
              <a:t>1</a:t>
            </a:r>
            <a:r>
              <a:rPr lang="zh-CN" altLang="en-US" sz="1600" b="0" dirty="0">
                <a:solidFill>
                  <a:schemeClr val="bg1"/>
                </a:solidFill>
                <a:latin typeface="+mn-ea"/>
                <a:ea typeface="+mn-ea"/>
              </a:rPr>
              <a:t>）发起者编号</a:t>
            </a:r>
            <a:r>
              <a:rPr lang="en-US" altLang="zh-CN" sz="1600" b="0" dirty="0">
                <a:solidFill>
                  <a:schemeClr val="bg1"/>
                </a:solidFill>
                <a:latin typeface="+mn-ea"/>
                <a:ea typeface="+mn-ea"/>
              </a:rPr>
              <a:t>+</a:t>
            </a:r>
            <a:r>
              <a:rPr lang="zh-CN" altLang="en-US" sz="1600" b="0" dirty="0">
                <a:solidFill>
                  <a:schemeClr val="bg1"/>
                </a:solidFill>
                <a:latin typeface="+mn-ea"/>
                <a:ea typeface="+mn-ea"/>
              </a:rPr>
              <a:t>被捐助者身份证号</a:t>
            </a:r>
            <a:endParaRPr lang="zh-CN" altLang="en-US" sz="1600" b="0" dirty="0">
              <a:solidFill>
                <a:schemeClr val="bg1"/>
              </a:solidFill>
              <a:latin typeface="+mn-ea"/>
              <a:ea typeface="+mn-ea"/>
            </a:endParaRPr>
          </a:p>
          <a:p>
            <a:pPr marL="0" indent="0">
              <a:buNone/>
            </a:pPr>
            <a:r>
              <a:rPr lang="zh-CN" altLang="en-US" sz="1600" b="0" dirty="0">
                <a:solidFill>
                  <a:schemeClr val="bg1"/>
                </a:solidFill>
                <a:latin typeface="+mn-ea"/>
                <a:ea typeface="+mn-ea"/>
              </a:rPr>
              <a:t>（</a:t>
            </a:r>
            <a:r>
              <a:rPr lang="en-US" altLang="zh-CN" sz="1600" b="0" dirty="0">
                <a:solidFill>
                  <a:schemeClr val="bg1"/>
                </a:solidFill>
                <a:latin typeface="+mn-ea"/>
                <a:ea typeface="+mn-ea"/>
              </a:rPr>
              <a:t>2</a:t>
            </a:r>
            <a:r>
              <a:rPr lang="zh-CN" altLang="en-US" sz="1600" b="0" dirty="0">
                <a:solidFill>
                  <a:schemeClr val="bg1"/>
                </a:solidFill>
                <a:latin typeface="+mn-ea"/>
                <a:ea typeface="+mn-ea"/>
              </a:rPr>
              <a:t>）否：存在部分函数依赖：发起者编号→（发起者电话号码）对码（发起者编号，被捐助者身份证号）存在部分函数依赖</a:t>
            </a:r>
            <a:endParaRPr lang="zh-CN" altLang="en-US" sz="1600" b="0" dirty="0">
              <a:solidFill>
                <a:schemeClr val="bg1"/>
              </a:solidFill>
              <a:latin typeface="+mn-ea"/>
              <a:ea typeface="+mn-ea"/>
            </a:endParaRPr>
          </a:p>
          <a:p>
            <a:pPr marL="0" indent="0">
              <a:buNone/>
            </a:pPr>
            <a:r>
              <a:rPr lang="zh-CN" altLang="en-US" sz="1600" b="0" dirty="0">
                <a:solidFill>
                  <a:schemeClr val="bg1"/>
                </a:solidFill>
                <a:latin typeface="+mn-ea"/>
                <a:ea typeface="+mn-ea"/>
              </a:rPr>
              <a:t>（</a:t>
            </a:r>
            <a:r>
              <a:rPr lang="en-US" altLang="zh-CN" sz="1600" b="0" dirty="0">
                <a:solidFill>
                  <a:schemeClr val="bg1"/>
                </a:solidFill>
                <a:latin typeface="+mn-ea"/>
                <a:ea typeface="+mn-ea"/>
              </a:rPr>
              <a:t>3</a:t>
            </a:r>
            <a:r>
              <a:rPr lang="zh-CN" altLang="en-US" sz="1600" b="0" dirty="0">
                <a:solidFill>
                  <a:schemeClr val="bg1"/>
                </a:solidFill>
                <a:latin typeface="+mn-ea"/>
                <a:ea typeface="+mn-ea"/>
              </a:rPr>
              <a:t>）公益活动</a:t>
            </a:r>
            <a:r>
              <a:rPr lang="en-US" altLang="zh-CN" sz="1600" b="0" dirty="0">
                <a:solidFill>
                  <a:schemeClr val="bg1"/>
                </a:solidFill>
                <a:latin typeface="+mn-ea"/>
                <a:ea typeface="+mn-ea"/>
              </a:rPr>
              <a:t>1</a:t>
            </a:r>
            <a:r>
              <a:rPr lang="zh-CN" altLang="en-US" sz="1600" b="0" dirty="0">
                <a:solidFill>
                  <a:schemeClr val="bg1"/>
                </a:solidFill>
                <a:latin typeface="+mn-ea"/>
                <a:ea typeface="+mn-ea"/>
              </a:rPr>
              <a:t>（发起者编号，发起者电话号码）主键：发起者编号</a:t>
            </a:r>
            <a:endParaRPr lang="zh-CN" altLang="en-US" sz="1600" b="0" dirty="0">
              <a:solidFill>
                <a:schemeClr val="bg1"/>
              </a:solidFill>
              <a:latin typeface="+mn-ea"/>
              <a:ea typeface="+mn-ea"/>
            </a:endParaRPr>
          </a:p>
          <a:p>
            <a:pPr marL="0" indent="0">
              <a:buNone/>
            </a:pPr>
            <a:r>
              <a:rPr lang="zh-CN" altLang="en-US" sz="1600" b="0" dirty="0">
                <a:solidFill>
                  <a:schemeClr val="bg1"/>
                </a:solidFill>
                <a:latin typeface="+mn-ea"/>
                <a:ea typeface="+mn-ea"/>
              </a:rPr>
              <a:t>公益活动</a:t>
            </a:r>
            <a:r>
              <a:rPr lang="en-US" altLang="zh-CN" sz="1600" b="0" dirty="0">
                <a:solidFill>
                  <a:schemeClr val="bg1"/>
                </a:solidFill>
                <a:latin typeface="+mn-ea"/>
                <a:ea typeface="+mn-ea"/>
              </a:rPr>
              <a:t>2</a:t>
            </a:r>
            <a:r>
              <a:rPr lang="zh-CN" altLang="en-US" sz="1600" b="0" dirty="0">
                <a:solidFill>
                  <a:schemeClr val="bg1"/>
                </a:solidFill>
                <a:latin typeface="+mn-ea"/>
                <a:ea typeface="+mn-ea"/>
              </a:rPr>
              <a:t>（发起者编号，被捐助者身份证号，发起时间，结束时间，募捐金额）主键：发起者编号</a:t>
            </a:r>
            <a:r>
              <a:rPr lang="en-US" altLang="zh-CN" sz="1600" b="0" dirty="0">
                <a:solidFill>
                  <a:schemeClr val="bg1"/>
                </a:solidFill>
                <a:latin typeface="+mn-ea"/>
                <a:ea typeface="+mn-ea"/>
              </a:rPr>
              <a:t>+</a:t>
            </a:r>
            <a:r>
              <a:rPr lang="zh-CN" altLang="en-US" sz="1600" b="0" dirty="0">
                <a:solidFill>
                  <a:schemeClr val="bg1"/>
                </a:solidFill>
                <a:latin typeface="+mn-ea"/>
                <a:ea typeface="+mn-ea"/>
              </a:rPr>
              <a:t>被捐助者身份证号</a:t>
            </a:r>
            <a:endParaRPr lang="zh-CN" altLang="en-US" sz="1600" b="0" dirty="0">
              <a:solidFill>
                <a:schemeClr val="bg1"/>
              </a:solidFill>
              <a:latin typeface="+mn-ea"/>
              <a:ea typeface="+mn-ea"/>
            </a:endParaRPr>
          </a:p>
          <a:p>
            <a:pPr marL="0" indent="0">
              <a:buNone/>
            </a:pPr>
            <a:r>
              <a:rPr lang="en-US" altLang="zh-CN" sz="1600" b="0" dirty="0">
                <a:solidFill>
                  <a:schemeClr val="bg1"/>
                </a:solidFill>
                <a:latin typeface="+mn-ea"/>
                <a:ea typeface="+mn-ea"/>
              </a:rPr>
              <a:t>【</a:t>
            </a:r>
            <a:r>
              <a:rPr lang="zh-CN" altLang="en-US" sz="1600" b="0" dirty="0">
                <a:solidFill>
                  <a:schemeClr val="bg1"/>
                </a:solidFill>
                <a:latin typeface="+mn-ea"/>
                <a:ea typeface="+mn-ea"/>
              </a:rPr>
              <a:t>问题</a:t>
            </a:r>
            <a:r>
              <a:rPr lang="en-US" altLang="zh-CN" sz="1600" b="0" dirty="0">
                <a:solidFill>
                  <a:schemeClr val="bg1"/>
                </a:solidFill>
                <a:latin typeface="+mn-ea"/>
                <a:ea typeface="+mn-ea"/>
              </a:rPr>
              <a:t>3】</a:t>
            </a:r>
            <a:r>
              <a:rPr lang="zh-CN" altLang="en-US" sz="1600" b="0" dirty="0">
                <a:solidFill>
                  <a:schemeClr val="bg1"/>
                </a:solidFill>
                <a:latin typeface="+mn-ea"/>
                <a:ea typeface="+mn-ea"/>
              </a:rPr>
              <a:t>（</a:t>
            </a:r>
            <a:r>
              <a:rPr lang="en-US" altLang="zh-CN" sz="1600" b="0" dirty="0">
                <a:solidFill>
                  <a:schemeClr val="bg1"/>
                </a:solidFill>
                <a:latin typeface="+mn-ea"/>
                <a:ea typeface="+mn-ea"/>
              </a:rPr>
              <a:t>3</a:t>
            </a:r>
            <a:r>
              <a:rPr lang="zh-CN" altLang="en-US" sz="1600" b="0" dirty="0">
                <a:solidFill>
                  <a:schemeClr val="bg1"/>
                </a:solidFill>
                <a:latin typeface="+mn-ea"/>
                <a:ea typeface="+mn-ea"/>
              </a:rPr>
              <a:t>分）</a:t>
            </a:r>
            <a:endParaRPr lang="zh-CN" altLang="en-US" sz="1600" b="0" dirty="0">
              <a:solidFill>
                <a:schemeClr val="bg1"/>
              </a:solidFill>
              <a:latin typeface="+mn-ea"/>
              <a:ea typeface="+mn-ea"/>
            </a:endParaRPr>
          </a:p>
          <a:p>
            <a:pPr marL="0" indent="0">
              <a:buNone/>
            </a:pPr>
            <a:r>
              <a:rPr lang="zh-CN" altLang="en-US" sz="1600" b="0" dirty="0">
                <a:solidFill>
                  <a:schemeClr val="bg1"/>
                </a:solidFill>
                <a:latin typeface="+mn-ea"/>
                <a:ea typeface="+mn-ea"/>
              </a:rPr>
              <a:t>支付记录（支付编号，发起者编号，被捐助者身份证号，支付金额，支付时间，被捐助人的相关信息）（被捐助人的相关信息为医疗发票或其他信息），支付编号唯一标识每一次支付</a:t>
            </a:r>
            <a:endParaRPr lang="zh-CN" altLang="en-US" sz="1600" b="0" dirty="0">
              <a:solidFill>
                <a:schemeClr val="bg1"/>
              </a:solidFill>
              <a:latin typeface="+mn-ea"/>
              <a:ea typeface="+mn-ea"/>
            </a:endParaRPr>
          </a:p>
        </p:txBody>
      </p:sp>
      <p:grpSp>
        <p:nvGrpSpPr>
          <p:cNvPr id="4" name="组合 3"/>
          <p:cNvGrpSpPr/>
          <p:nvPr/>
        </p:nvGrpSpPr>
        <p:grpSpPr>
          <a:xfrm>
            <a:off x="272716" y="466912"/>
            <a:ext cx="4299284" cy="774247"/>
            <a:chOff x="300121" y="1680918"/>
            <a:chExt cx="2513174" cy="550232"/>
          </a:xfrm>
        </p:grpSpPr>
        <p:sp>
          <p:nvSpPr>
            <p:cNvPr id="5" name="圆角矩形 4"/>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0121" y="1680918"/>
              <a:ext cx="571747" cy="550232"/>
              <a:chOff x="1147763" y="1680003"/>
              <a:chExt cx="1481056" cy="1374347"/>
            </a:xfrm>
          </p:grpSpPr>
          <p:sp>
            <p:nvSpPr>
              <p:cNvPr id="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 name="文本框 8"/>
          <p:cNvSpPr txBox="1"/>
          <p:nvPr/>
        </p:nvSpPr>
        <p:spPr>
          <a:xfrm>
            <a:off x="1472707" y="677456"/>
            <a:ext cx="3099293"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上午部分真题讲解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bwMode="auto">
          <a:xfrm>
            <a:off x="428625" y="2005013"/>
            <a:ext cx="3632200" cy="3781425"/>
            <a:chOff x="428596" y="2005049"/>
            <a:chExt cx="3632872" cy="3781405"/>
          </a:xfrm>
        </p:grpSpPr>
        <p:sp>
          <p:nvSpPr>
            <p:cNvPr id="13" name="AutoShape 4"/>
            <p:cNvSpPr>
              <a:spLocks noChangeArrowheads="1"/>
            </p:cNvSpPr>
            <p:nvPr/>
          </p:nvSpPr>
          <p:spPr bwMode="gray">
            <a:xfrm>
              <a:off x="428596" y="2005049"/>
              <a:ext cx="3632872" cy="378140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noFill/>
              <a:round/>
            </a:ln>
            <a:effectLst/>
          </p:spPr>
          <p:txBody>
            <a:bodyPr wrap="none" anchor="ctr"/>
            <a:lstStyle/>
            <a:p>
              <a:pPr eaLnBrk="1" hangingPunct="1">
                <a:buFont typeface="Arial" panose="020B0604020202020204" pitchFamily="34" charset="0"/>
                <a:buNone/>
                <a:defRPr/>
              </a:pPr>
              <a:endParaRPr lang="zh-CN" altLang="en-US">
                <a:latin typeface="微软雅黑" panose="020B0503020204020204" pitchFamily="34" charset="-122"/>
                <a:ea typeface="微软雅黑" panose="020B0503020204020204" pitchFamily="34" charset="-122"/>
              </a:endParaRPr>
            </a:p>
          </p:txBody>
        </p:sp>
        <p:sp>
          <p:nvSpPr>
            <p:cNvPr id="14" name="Oval 5"/>
            <p:cNvSpPr>
              <a:spLocks noChangeArrowheads="1"/>
            </p:cNvSpPr>
            <p:nvPr/>
          </p:nvSpPr>
          <p:spPr bwMode="gray">
            <a:xfrm>
              <a:off x="717421" y="2305682"/>
              <a:ext cx="3032658" cy="3156651"/>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28575" algn="ctr">
              <a:solidFill>
                <a:srgbClr val="FFFFFF"/>
              </a:solidFill>
              <a:rou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微软雅黑" panose="020B0503020204020204" pitchFamily="34" charset="-122"/>
                <a:ea typeface="微软雅黑" panose="020B0503020204020204" pitchFamily="34" charset="-122"/>
              </a:endParaRPr>
            </a:p>
          </p:txBody>
        </p:sp>
        <p:sp>
          <p:nvSpPr>
            <p:cNvPr id="15" name="Text Box 11"/>
            <p:cNvSpPr txBox="1">
              <a:spLocks noChangeArrowheads="1"/>
            </p:cNvSpPr>
            <p:nvPr/>
          </p:nvSpPr>
          <p:spPr bwMode="gray">
            <a:xfrm>
              <a:off x="755682" y="3011519"/>
              <a:ext cx="2734181" cy="1570029"/>
            </a:xfrm>
            <a:prstGeom prst="rect">
              <a:avLst/>
            </a:prstGeom>
            <a:noFill/>
            <a:ln w="9525" algn="ctr">
              <a:noFill/>
              <a:miter lim="800000"/>
            </a:ln>
            <a:effectLst>
              <a:outerShdw dist="35921" dir="2700000" algn="ctr" rotWithShape="0">
                <a:srgbClr val="000000"/>
              </a:outerShdw>
            </a:effectLst>
          </p:spPr>
          <p:txBody>
            <a:bodyPr>
              <a:spAutoFit/>
            </a:bodyPr>
            <a:lstStyle/>
            <a:p>
              <a:pPr>
                <a:buFont typeface="Arial" panose="020B0604020202020204" pitchFamily="34" charset="0"/>
                <a:buNone/>
                <a:defRPr/>
              </a:pPr>
              <a:r>
                <a:rPr lang="zh-CN" altLang="en-US" sz="3200" dirty="0">
                  <a:solidFill>
                    <a:srgbClr val="FFFFFF"/>
                  </a:solidFill>
                  <a:latin typeface="微软雅黑" panose="020B0503020204020204" pitchFamily="34" charset="-122"/>
                  <a:ea typeface="微软雅黑" panose="020B0503020204020204" pitchFamily="34" charset="-122"/>
                </a:rPr>
                <a:t>    希赛教育</a:t>
              </a:r>
              <a:endParaRPr lang="en-US" altLang="zh-CN" sz="3200" dirty="0">
                <a:solidFill>
                  <a:srgbClr val="FFFFFF"/>
                </a:solidFill>
                <a:latin typeface="微软雅黑" panose="020B0503020204020204" pitchFamily="34" charset="-122"/>
                <a:ea typeface="微软雅黑" panose="020B0503020204020204" pitchFamily="34" charset="-122"/>
              </a:endParaRPr>
            </a:p>
            <a:p>
              <a:pPr>
                <a:buFont typeface="Arial" panose="020B0604020202020204" pitchFamily="34" charset="0"/>
                <a:buNone/>
                <a:defRPr/>
              </a:pPr>
              <a:endParaRPr lang="en-US" altLang="zh-CN" sz="3200" dirty="0">
                <a:solidFill>
                  <a:srgbClr val="FFFFFF"/>
                </a:solidFill>
                <a:latin typeface="微软雅黑" panose="020B0503020204020204" pitchFamily="34" charset="-122"/>
                <a:ea typeface="微软雅黑" panose="020B0503020204020204" pitchFamily="34" charset="-122"/>
              </a:endParaRPr>
            </a:p>
            <a:p>
              <a:pPr>
                <a:buFont typeface="Arial" panose="020B0604020202020204" pitchFamily="34" charset="0"/>
                <a:buNone/>
                <a:defRPr/>
              </a:pPr>
              <a:r>
                <a:rPr lang="en-US" altLang="zh-CN" sz="3200" dirty="0">
                  <a:solidFill>
                    <a:srgbClr val="FFFFFF"/>
                  </a:solidFill>
                  <a:latin typeface="微软雅黑" panose="020B0503020204020204" pitchFamily="34" charset="-122"/>
                  <a:ea typeface="微软雅黑" panose="020B0503020204020204" pitchFamily="34" charset="-122"/>
                </a:rPr>
                <a:t>    </a:t>
              </a:r>
              <a:r>
                <a:rPr lang="zh-CN" altLang="en-US" sz="3200" dirty="0">
                  <a:solidFill>
                    <a:srgbClr val="FFFFFF"/>
                  </a:solidFill>
                  <a:latin typeface="微软雅黑" panose="020B0503020204020204" pitchFamily="34" charset="-122"/>
                  <a:ea typeface="微软雅黑" panose="020B0503020204020204" pitchFamily="34" charset="-122"/>
                </a:rPr>
                <a:t>高效学习</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16" name="AutoShape 6"/>
          <p:cNvSpPr>
            <a:spLocks noChangeArrowheads="1"/>
          </p:cNvSpPr>
          <p:nvPr/>
        </p:nvSpPr>
        <p:spPr bwMode="gray">
          <a:xfrm>
            <a:off x="1571625" y="1919288"/>
            <a:ext cx="7429500" cy="492125"/>
          </a:xfrm>
          <a:prstGeom prst="roundRect">
            <a:avLst>
              <a:gd name="adj" fmla="val 50000"/>
            </a:avLst>
          </a:prstGeom>
          <a:gradFill rotWithShape="1">
            <a:gsLst>
              <a:gs pos="0">
                <a:srgbClr val="00B050"/>
              </a:gs>
              <a:gs pos="100000">
                <a:srgbClr val="01382A"/>
              </a:gs>
            </a:gsLst>
            <a:lin ang="0" scaled="1"/>
          </a:gradFill>
          <a:ln w="57150" algn="ctr">
            <a:solidFill>
              <a:srgbClr val="01382A"/>
            </a:solidFill>
            <a:rou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600" b="0" dirty="0">
                <a:solidFill>
                  <a:schemeClr val="bg1"/>
                </a:solidFill>
                <a:latin typeface="微软雅黑" panose="020B0503020204020204" pitchFamily="34" charset="-122"/>
                <a:ea typeface="微软雅黑" panose="020B0503020204020204" pitchFamily="34" charset="-122"/>
              </a:rPr>
              <a:t>全国唯一一家专业从事软考培训的机构，也是全国最大的软考培训机构</a:t>
            </a:r>
            <a:endParaRPr lang="en-US" altLang="zh-CN" sz="1600" b="0" dirty="0">
              <a:solidFill>
                <a:schemeClr val="bg1"/>
              </a:solidFill>
              <a:latin typeface="微软雅黑" panose="020B0503020204020204" pitchFamily="34" charset="-122"/>
              <a:ea typeface="微软雅黑" panose="020B0503020204020204" pitchFamily="34" charset="-122"/>
            </a:endParaRPr>
          </a:p>
        </p:txBody>
      </p:sp>
      <p:sp>
        <p:nvSpPr>
          <p:cNvPr id="17" name="AutoShape 7"/>
          <p:cNvSpPr>
            <a:spLocks noChangeArrowheads="1"/>
          </p:cNvSpPr>
          <p:nvPr/>
        </p:nvSpPr>
        <p:spPr bwMode="gray">
          <a:xfrm>
            <a:off x="2643188" y="2571750"/>
            <a:ext cx="5929312" cy="492125"/>
          </a:xfrm>
          <a:prstGeom prst="roundRect">
            <a:avLst>
              <a:gd name="adj" fmla="val 50000"/>
            </a:avLst>
          </a:prstGeom>
          <a:gradFill rotWithShape="1">
            <a:gsLst>
              <a:gs pos="0">
                <a:srgbClr val="4975C4"/>
              </a:gs>
              <a:gs pos="100000">
                <a:srgbClr val="01382A"/>
              </a:gs>
            </a:gsLst>
            <a:lin ang="0" scaled="1"/>
          </a:gradFill>
          <a:ln w="57150" algn="ctr">
            <a:solidFill>
              <a:srgbClr val="01382A"/>
            </a:solidFill>
            <a:rou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600" b="0" dirty="0">
                <a:solidFill>
                  <a:schemeClr val="bg1"/>
                </a:solidFill>
                <a:latin typeface="微软雅黑" panose="020B0503020204020204" pitchFamily="34" charset="-122"/>
                <a:ea typeface="微软雅黑" panose="020B0503020204020204" pitchFamily="34" charset="-122"/>
              </a:rPr>
              <a:t>从</a:t>
            </a:r>
            <a:r>
              <a:rPr lang="en-US" altLang="zh-CN" sz="1600" b="0" dirty="0">
                <a:solidFill>
                  <a:schemeClr val="bg1"/>
                </a:solidFill>
                <a:latin typeface="微软雅黑" panose="020B0503020204020204" pitchFamily="34" charset="-122"/>
                <a:ea typeface="微软雅黑" panose="020B0503020204020204" pitchFamily="34" charset="-122"/>
              </a:rPr>
              <a:t>2002</a:t>
            </a:r>
            <a:r>
              <a:rPr lang="zh-CN" altLang="en-US" sz="1600" b="0" dirty="0">
                <a:solidFill>
                  <a:schemeClr val="bg1"/>
                </a:solidFill>
                <a:latin typeface="微软雅黑" panose="020B0503020204020204" pitchFamily="34" charset="-122"/>
                <a:ea typeface="微软雅黑" panose="020B0503020204020204" pitchFamily="34" charset="-122"/>
              </a:rPr>
              <a:t>年开始从事软考培训，已</a:t>
            </a:r>
            <a:r>
              <a:rPr lang="zh-CN" altLang="en-US" sz="1600" b="0" dirty="0" smtClean="0">
                <a:solidFill>
                  <a:schemeClr val="bg1"/>
                </a:solidFill>
                <a:latin typeface="微软雅黑" panose="020B0503020204020204" pitchFamily="34" charset="-122"/>
                <a:ea typeface="微软雅黑" panose="020B0503020204020204" pitchFamily="34" charset="-122"/>
              </a:rPr>
              <a:t>有 </a:t>
            </a:r>
            <a:r>
              <a:rPr lang="en-US" altLang="zh-CN" sz="1600" dirty="0" smtClean="0">
                <a:solidFill>
                  <a:srgbClr val="FFFF00"/>
                </a:solidFill>
                <a:latin typeface="微软雅黑" panose="020B0503020204020204" pitchFamily="34" charset="-122"/>
                <a:ea typeface="微软雅黑" panose="020B0503020204020204" pitchFamily="34" charset="-122"/>
              </a:rPr>
              <a:t>15</a:t>
            </a:r>
            <a:r>
              <a:rPr lang="en-US" altLang="zh-CN" sz="1600" b="0" dirty="0" smtClean="0">
                <a:solidFill>
                  <a:schemeClr val="bg1"/>
                </a:solidFill>
                <a:latin typeface="微软雅黑" panose="020B0503020204020204" pitchFamily="34" charset="-122"/>
                <a:ea typeface="微软雅黑" panose="020B0503020204020204" pitchFamily="34" charset="-122"/>
              </a:rPr>
              <a:t> </a:t>
            </a:r>
            <a:r>
              <a:rPr lang="zh-CN" altLang="en-US" sz="1600" b="0" dirty="0" smtClean="0">
                <a:solidFill>
                  <a:schemeClr val="bg1"/>
                </a:solidFill>
                <a:latin typeface="微软雅黑" panose="020B0503020204020204" pitchFamily="34" charset="-122"/>
                <a:ea typeface="微软雅黑" panose="020B0503020204020204" pitchFamily="34" charset="-122"/>
              </a:rPr>
              <a:t>年</a:t>
            </a:r>
            <a:r>
              <a:rPr lang="zh-CN" altLang="en-US" sz="1600" b="0" dirty="0">
                <a:solidFill>
                  <a:schemeClr val="bg1"/>
                </a:solidFill>
                <a:latin typeface="微软雅黑" panose="020B0503020204020204" pitchFamily="34" charset="-122"/>
                <a:ea typeface="微软雅黑" panose="020B0503020204020204" pitchFamily="34" charset="-122"/>
              </a:rPr>
              <a:t>的软考培训经验</a:t>
            </a:r>
            <a:endParaRPr lang="en-US" altLang="zh-CN" sz="1600" b="0" dirty="0">
              <a:solidFill>
                <a:schemeClr val="bg1"/>
              </a:solidFill>
              <a:latin typeface="微软雅黑" panose="020B0503020204020204" pitchFamily="34" charset="-122"/>
              <a:ea typeface="微软雅黑" panose="020B0503020204020204" pitchFamily="34" charset="-122"/>
            </a:endParaRPr>
          </a:p>
        </p:txBody>
      </p:sp>
      <p:sp>
        <p:nvSpPr>
          <p:cNvPr id="18" name="AutoShape 8"/>
          <p:cNvSpPr>
            <a:spLocks noChangeArrowheads="1"/>
          </p:cNvSpPr>
          <p:nvPr/>
        </p:nvSpPr>
        <p:spPr bwMode="gray">
          <a:xfrm>
            <a:off x="3562350" y="3222625"/>
            <a:ext cx="5010150" cy="493713"/>
          </a:xfrm>
          <a:prstGeom prst="roundRect">
            <a:avLst>
              <a:gd name="adj" fmla="val 50000"/>
            </a:avLst>
          </a:prstGeom>
          <a:gradFill rotWithShape="1">
            <a:gsLst>
              <a:gs pos="0">
                <a:srgbClr val="00B050"/>
              </a:gs>
              <a:gs pos="100000">
                <a:srgbClr val="01382A"/>
              </a:gs>
            </a:gsLst>
            <a:lin ang="0" scaled="1"/>
          </a:gradFill>
          <a:ln w="57150" algn="ctr">
            <a:solidFill>
              <a:srgbClr val="01382A"/>
            </a:solidFill>
            <a:rou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600" b="0" dirty="0">
                <a:solidFill>
                  <a:schemeClr val="bg1"/>
                </a:solidFill>
                <a:latin typeface="微软雅黑" panose="020B0503020204020204" pitchFamily="34" charset="-122"/>
                <a:ea typeface="微软雅黑" panose="020B0503020204020204" pitchFamily="34" charset="-122"/>
              </a:rPr>
              <a:t>希赛教育所有上课的讲师均为软考阅卷组成员</a:t>
            </a:r>
            <a:endParaRPr lang="en-US" altLang="zh-CN" sz="1600" b="0" dirty="0">
              <a:solidFill>
                <a:schemeClr val="bg1"/>
              </a:solidFill>
              <a:latin typeface="微软雅黑" panose="020B0503020204020204" pitchFamily="34" charset="-122"/>
              <a:ea typeface="微软雅黑" panose="020B0503020204020204" pitchFamily="34" charset="-122"/>
            </a:endParaRPr>
          </a:p>
        </p:txBody>
      </p:sp>
      <p:sp>
        <p:nvSpPr>
          <p:cNvPr id="19" name="AutoShape 9"/>
          <p:cNvSpPr>
            <a:spLocks noChangeArrowheads="1"/>
          </p:cNvSpPr>
          <p:nvPr/>
        </p:nvSpPr>
        <p:spPr bwMode="gray">
          <a:xfrm>
            <a:off x="3560763" y="3875088"/>
            <a:ext cx="4995862" cy="492125"/>
          </a:xfrm>
          <a:prstGeom prst="roundRect">
            <a:avLst>
              <a:gd name="adj" fmla="val 50000"/>
            </a:avLst>
          </a:prstGeom>
          <a:gradFill rotWithShape="1">
            <a:gsLst>
              <a:gs pos="0">
                <a:srgbClr val="4975C4"/>
              </a:gs>
              <a:gs pos="100000">
                <a:srgbClr val="01382A"/>
              </a:gs>
            </a:gsLst>
            <a:lin ang="0" scaled="1"/>
          </a:gradFill>
          <a:ln w="57150" algn="ctr">
            <a:solidFill>
              <a:srgbClr val="01382A"/>
            </a:solidFill>
            <a:rou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600" b="0" dirty="0">
                <a:solidFill>
                  <a:schemeClr val="bg1"/>
                </a:solidFill>
                <a:latin typeface="微软雅黑" panose="020B0503020204020204" pitchFamily="34" charset="-122"/>
                <a:ea typeface="微软雅黑" panose="020B0503020204020204" pitchFamily="34" charset="-122"/>
              </a:rPr>
              <a:t>希赛教育培训的学员通过率高</a:t>
            </a:r>
            <a:endParaRPr lang="en-US" altLang="zh-CN" sz="1600" b="0" dirty="0">
              <a:solidFill>
                <a:schemeClr val="bg1"/>
              </a:solidFill>
              <a:latin typeface="微软雅黑" panose="020B0503020204020204" pitchFamily="34" charset="-122"/>
              <a:ea typeface="微软雅黑" panose="020B0503020204020204" pitchFamily="34" charset="-122"/>
            </a:endParaRPr>
          </a:p>
        </p:txBody>
      </p:sp>
      <p:sp>
        <p:nvSpPr>
          <p:cNvPr id="20" name="AutoShape 10"/>
          <p:cNvSpPr>
            <a:spLocks noChangeArrowheads="1"/>
          </p:cNvSpPr>
          <p:nvPr/>
        </p:nvSpPr>
        <p:spPr bwMode="gray">
          <a:xfrm>
            <a:off x="2643188" y="4591050"/>
            <a:ext cx="6215062" cy="493713"/>
          </a:xfrm>
          <a:prstGeom prst="roundRect">
            <a:avLst>
              <a:gd name="adj" fmla="val 50000"/>
            </a:avLst>
          </a:prstGeom>
          <a:gradFill rotWithShape="1">
            <a:gsLst>
              <a:gs pos="0">
                <a:srgbClr val="00B050"/>
              </a:gs>
              <a:gs pos="100000">
                <a:srgbClr val="01382A"/>
              </a:gs>
            </a:gsLst>
            <a:lin ang="0" scaled="1"/>
          </a:gradFill>
          <a:ln w="57150" algn="ctr">
            <a:solidFill>
              <a:srgbClr val="01382A"/>
            </a:solidFill>
            <a:rou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600" b="0" dirty="0">
                <a:solidFill>
                  <a:schemeClr val="bg1"/>
                </a:solidFill>
                <a:latin typeface="微软雅黑" panose="020B0503020204020204" pitchFamily="34" charset="-122"/>
                <a:ea typeface="微软雅黑" panose="020B0503020204020204" pitchFamily="34" charset="-122"/>
              </a:rPr>
              <a:t>所有讲师均为全职工作人员，常年从事软考研究与培训工作</a:t>
            </a:r>
            <a:endParaRPr lang="en-US" altLang="zh-CN" sz="1600" b="0" dirty="0">
              <a:solidFill>
                <a:schemeClr val="bg1"/>
              </a:solidFill>
              <a:latin typeface="微软雅黑" panose="020B0503020204020204" pitchFamily="34" charset="-122"/>
              <a:ea typeface="微软雅黑" panose="020B0503020204020204" pitchFamily="34" charset="-122"/>
            </a:endParaRPr>
          </a:p>
        </p:txBody>
      </p:sp>
      <p:sp>
        <p:nvSpPr>
          <p:cNvPr id="21" name="AutoShape 9"/>
          <p:cNvSpPr>
            <a:spLocks noChangeArrowheads="1"/>
          </p:cNvSpPr>
          <p:nvPr/>
        </p:nvSpPr>
        <p:spPr bwMode="gray">
          <a:xfrm>
            <a:off x="1643063" y="5221288"/>
            <a:ext cx="6286500" cy="636587"/>
          </a:xfrm>
          <a:prstGeom prst="roundRect">
            <a:avLst>
              <a:gd name="adj" fmla="val 50000"/>
            </a:avLst>
          </a:prstGeom>
          <a:gradFill rotWithShape="1">
            <a:gsLst>
              <a:gs pos="0">
                <a:srgbClr val="4975C4"/>
              </a:gs>
              <a:gs pos="100000">
                <a:srgbClr val="01382A"/>
              </a:gs>
            </a:gsLst>
            <a:lin ang="0" scaled="1"/>
          </a:gradFill>
          <a:ln w="57150" algn="ctr">
            <a:solidFill>
              <a:srgbClr val="01382A"/>
            </a:solidFill>
            <a:rou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600" b="0" dirty="0">
                <a:solidFill>
                  <a:schemeClr val="bg1"/>
                </a:solidFill>
                <a:latin typeface="微软雅黑" panose="020B0503020204020204" pitchFamily="34" charset="-122"/>
                <a:ea typeface="微软雅黑" panose="020B0503020204020204" pitchFamily="34" charset="-122"/>
              </a:rPr>
              <a:t>软考的开拓者，负责考试大纲的制定、教材编写和评审，</a:t>
            </a:r>
            <a:endParaRPr lang="en-US" altLang="zh-CN" sz="1600" b="0" dirty="0">
              <a:solidFill>
                <a:schemeClr val="bg1"/>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1600" b="0" dirty="0">
                <a:solidFill>
                  <a:schemeClr val="bg1"/>
                </a:solidFill>
                <a:latin typeface="微软雅黑" panose="020B0503020204020204" pitchFamily="34" charset="-122"/>
                <a:ea typeface="微软雅黑" panose="020B0503020204020204" pitchFamily="34" charset="-122"/>
              </a:rPr>
              <a:t>全国软考教材中有</a:t>
            </a:r>
            <a:r>
              <a:rPr lang="en-US" altLang="zh-CN" sz="1600" b="0" dirty="0">
                <a:solidFill>
                  <a:schemeClr val="bg1"/>
                </a:solidFill>
                <a:latin typeface="微软雅黑" panose="020B0503020204020204" pitchFamily="34" charset="-122"/>
                <a:ea typeface="微软雅黑" panose="020B0503020204020204" pitchFamily="34" charset="-122"/>
              </a:rPr>
              <a:t>80%</a:t>
            </a:r>
            <a:r>
              <a:rPr lang="zh-CN" altLang="en-US" sz="1600" b="0" dirty="0">
                <a:solidFill>
                  <a:schemeClr val="bg1"/>
                </a:solidFill>
                <a:latin typeface="微软雅黑" panose="020B0503020204020204" pitchFamily="34" charset="-122"/>
                <a:ea typeface="微软雅黑" panose="020B0503020204020204" pitchFamily="34" charset="-122"/>
              </a:rPr>
              <a:t>以上的书籍是希赛教育主编的</a:t>
            </a:r>
            <a:endParaRPr lang="en-US" altLang="zh-CN" sz="1600" b="0" dirty="0">
              <a:solidFill>
                <a:schemeClr val="bg1"/>
              </a:solidFill>
              <a:latin typeface="微软雅黑" panose="020B0503020204020204" pitchFamily="34" charset="-122"/>
              <a:ea typeface="微软雅黑" panose="020B0503020204020204" pitchFamily="34" charset="-122"/>
            </a:endParaRPr>
          </a:p>
        </p:txBody>
      </p:sp>
      <p:sp>
        <p:nvSpPr>
          <p:cNvPr id="6" name="箭头: 燕尾形 5"/>
          <p:cNvSpPr/>
          <p:nvPr/>
        </p:nvSpPr>
        <p:spPr>
          <a:xfrm>
            <a:off x="838305" y="3541486"/>
            <a:ext cx="584096" cy="537028"/>
          </a:xfrm>
          <a:prstGeom prst="notchedRightArrow">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539552" y="466912"/>
            <a:ext cx="2592288" cy="774247"/>
            <a:chOff x="300121" y="1680918"/>
            <a:chExt cx="2513174" cy="550232"/>
          </a:xfrm>
        </p:grpSpPr>
        <p:sp>
          <p:nvSpPr>
            <p:cNvPr id="23" name="圆角矩形 22"/>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00121" y="1680918"/>
              <a:ext cx="571747" cy="550232"/>
              <a:chOff x="1147763" y="1680003"/>
              <a:chExt cx="1481056" cy="1374347"/>
            </a:xfrm>
          </p:grpSpPr>
          <p:sp>
            <p:nvSpPr>
              <p:cNvPr id="25"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7" name="文本框 26"/>
          <p:cNvSpPr txBox="1"/>
          <p:nvPr/>
        </p:nvSpPr>
        <p:spPr>
          <a:xfrm>
            <a:off x="1472707" y="677456"/>
            <a:ext cx="1515117"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关于希赛</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000" fill="hold"/>
                                        <p:tgtEl>
                                          <p:spTgt spid="16"/>
                                        </p:tgtEl>
                                        <p:attrNameLst>
                                          <p:attrName>ppt_x</p:attrName>
                                        </p:attrNameLst>
                                      </p:cBhvr>
                                      <p:tavLst>
                                        <p:tav tm="0">
                                          <p:val>
                                            <p:strVal val="1+#ppt_w/2"/>
                                          </p:val>
                                        </p:tav>
                                        <p:tav tm="100000">
                                          <p:val>
                                            <p:strVal val="#ppt_x"/>
                                          </p:val>
                                        </p:tav>
                                      </p:tavLst>
                                    </p:anim>
                                    <p:anim calcmode="lin" valueType="num">
                                      <p:cBhvr additive="base">
                                        <p:cTn id="14" dur="1000" fill="hold"/>
                                        <p:tgtEl>
                                          <p:spTgt spid="16"/>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 presetClass="entr" presetSubtype="2"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1000" fill="hold"/>
                                        <p:tgtEl>
                                          <p:spTgt spid="21"/>
                                        </p:tgtEl>
                                        <p:attrNameLst>
                                          <p:attrName>ppt_x</p:attrName>
                                        </p:attrNameLst>
                                      </p:cBhvr>
                                      <p:tavLst>
                                        <p:tav tm="0">
                                          <p:val>
                                            <p:strVal val="1+#ppt_w/2"/>
                                          </p:val>
                                        </p:tav>
                                        <p:tav tm="100000">
                                          <p:val>
                                            <p:strVal val="#ppt_x"/>
                                          </p:val>
                                        </p:tav>
                                      </p:tavLst>
                                    </p:anim>
                                    <p:anim calcmode="lin" valueType="num">
                                      <p:cBhvr additive="base">
                                        <p:cTn id="19" dur="1000" fill="hold"/>
                                        <p:tgtEl>
                                          <p:spTgt spid="21"/>
                                        </p:tgtEl>
                                        <p:attrNameLst>
                                          <p:attrName>ppt_y</p:attrName>
                                        </p:attrNameLst>
                                      </p:cBhvr>
                                      <p:tavLst>
                                        <p:tav tm="0">
                                          <p:val>
                                            <p:strVal val="#ppt_y"/>
                                          </p:val>
                                        </p:tav>
                                        <p:tav tm="100000">
                                          <p:val>
                                            <p:strVal val="#ppt_y"/>
                                          </p:val>
                                        </p:tav>
                                      </p:tavLst>
                                    </p:anim>
                                  </p:childTnLst>
                                </p:cTn>
                              </p:par>
                            </p:childTnLst>
                          </p:cTn>
                        </p:par>
                        <p:par>
                          <p:cTn id="20" fill="hold">
                            <p:stCondLst>
                              <p:cond delay="3000"/>
                            </p:stCondLst>
                            <p:childTnLst>
                              <p:par>
                                <p:cTn id="21" presetID="2" presetClass="entr" presetSubtype="2"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1+#ppt_w/2"/>
                                          </p:val>
                                        </p:tav>
                                        <p:tav tm="100000">
                                          <p:val>
                                            <p:strVal val="#ppt_x"/>
                                          </p:val>
                                        </p:tav>
                                      </p:tavLst>
                                    </p:anim>
                                    <p:anim calcmode="lin" valueType="num">
                                      <p:cBhvr additive="base">
                                        <p:cTn id="24" dur="1000" fill="hold"/>
                                        <p:tgtEl>
                                          <p:spTgt spid="17"/>
                                        </p:tgtEl>
                                        <p:attrNameLst>
                                          <p:attrName>ppt_y</p:attrName>
                                        </p:attrNameLst>
                                      </p:cBhvr>
                                      <p:tavLst>
                                        <p:tav tm="0">
                                          <p:val>
                                            <p:strVal val="#ppt_y"/>
                                          </p:val>
                                        </p:tav>
                                        <p:tav tm="100000">
                                          <p:val>
                                            <p:strVal val="#ppt_y"/>
                                          </p:val>
                                        </p:tav>
                                      </p:tavLst>
                                    </p:anim>
                                  </p:childTnLst>
                                </p:cTn>
                              </p:par>
                            </p:childTnLst>
                          </p:cTn>
                        </p:par>
                        <p:par>
                          <p:cTn id="25" fill="hold">
                            <p:stCondLst>
                              <p:cond delay="4000"/>
                            </p:stCondLst>
                            <p:childTnLst>
                              <p:par>
                                <p:cTn id="26" presetID="2" presetClass="entr" presetSubtype="2"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1000" fill="hold"/>
                                        <p:tgtEl>
                                          <p:spTgt spid="20"/>
                                        </p:tgtEl>
                                        <p:attrNameLst>
                                          <p:attrName>ppt_x</p:attrName>
                                        </p:attrNameLst>
                                      </p:cBhvr>
                                      <p:tavLst>
                                        <p:tav tm="0">
                                          <p:val>
                                            <p:strVal val="1+#ppt_w/2"/>
                                          </p:val>
                                        </p:tav>
                                        <p:tav tm="100000">
                                          <p:val>
                                            <p:strVal val="#ppt_x"/>
                                          </p:val>
                                        </p:tav>
                                      </p:tavLst>
                                    </p:anim>
                                    <p:anim calcmode="lin" valueType="num">
                                      <p:cBhvr additive="base">
                                        <p:cTn id="29" dur="100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5000"/>
                            </p:stCondLst>
                            <p:childTnLst>
                              <p:par>
                                <p:cTn id="31" presetID="2" presetClass="entr" presetSubtype="2"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1000" fill="hold"/>
                                        <p:tgtEl>
                                          <p:spTgt spid="18"/>
                                        </p:tgtEl>
                                        <p:attrNameLst>
                                          <p:attrName>ppt_x</p:attrName>
                                        </p:attrNameLst>
                                      </p:cBhvr>
                                      <p:tavLst>
                                        <p:tav tm="0">
                                          <p:val>
                                            <p:strVal val="1+#ppt_w/2"/>
                                          </p:val>
                                        </p:tav>
                                        <p:tav tm="100000">
                                          <p:val>
                                            <p:strVal val="#ppt_x"/>
                                          </p:val>
                                        </p:tav>
                                      </p:tavLst>
                                    </p:anim>
                                    <p:anim calcmode="lin" valueType="num">
                                      <p:cBhvr additive="base">
                                        <p:cTn id="34" dur="1000" fill="hold"/>
                                        <p:tgtEl>
                                          <p:spTgt spid="18"/>
                                        </p:tgtEl>
                                        <p:attrNameLst>
                                          <p:attrName>ppt_y</p:attrName>
                                        </p:attrNameLst>
                                      </p:cBhvr>
                                      <p:tavLst>
                                        <p:tav tm="0">
                                          <p:val>
                                            <p:strVal val="#ppt_y"/>
                                          </p:val>
                                        </p:tav>
                                        <p:tav tm="100000">
                                          <p:val>
                                            <p:strVal val="#ppt_y"/>
                                          </p:val>
                                        </p:tav>
                                      </p:tavLst>
                                    </p:anim>
                                  </p:childTnLst>
                                </p:cTn>
                              </p:par>
                            </p:childTnLst>
                          </p:cTn>
                        </p:par>
                        <p:par>
                          <p:cTn id="35" fill="hold">
                            <p:stCondLst>
                              <p:cond delay="6000"/>
                            </p:stCondLst>
                            <p:childTnLst>
                              <p:par>
                                <p:cTn id="36" presetID="2" presetClass="entr" presetSubtype="2"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1000" fill="hold"/>
                                        <p:tgtEl>
                                          <p:spTgt spid="19"/>
                                        </p:tgtEl>
                                        <p:attrNameLst>
                                          <p:attrName>ppt_x</p:attrName>
                                        </p:attrNameLst>
                                      </p:cBhvr>
                                      <p:tavLst>
                                        <p:tav tm="0">
                                          <p:val>
                                            <p:strVal val="1+#ppt_w/2"/>
                                          </p:val>
                                        </p:tav>
                                        <p:tav tm="100000">
                                          <p:val>
                                            <p:strVal val="#ppt_x"/>
                                          </p:val>
                                        </p:tav>
                                      </p:tavLst>
                                    </p:anim>
                                    <p:anim calcmode="lin" valueType="num">
                                      <p:cBhvr additive="base">
                                        <p:cTn id="39" dur="1000" fill="hold"/>
                                        <p:tgtEl>
                                          <p:spTgt spid="19"/>
                                        </p:tgtEl>
                                        <p:attrNameLst>
                                          <p:attrName>ppt_y</p:attrName>
                                        </p:attrNameLst>
                                      </p:cBhvr>
                                      <p:tavLst>
                                        <p:tav tm="0">
                                          <p:val>
                                            <p:strVal val="#ppt_y"/>
                                          </p:val>
                                        </p:tav>
                                        <p:tav tm="100000">
                                          <p:val>
                                            <p:strVal val="#ppt_y"/>
                                          </p:val>
                                        </p:tav>
                                      </p:tavLst>
                                    </p:anim>
                                  </p:childTnLst>
                                </p:cTn>
                              </p:par>
                              <p:par>
                                <p:cTn id="40" presetID="53" presetClass="entr" presetSubtype="16"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par>
                                <p:cTn id="45" presetID="26" presetClass="emph" presetSubtype="0" repeatCount="2000" fill="hold" nodeType="withEffect">
                                  <p:stCondLst>
                                    <p:cond delay="0"/>
                                  </p:stCondLst>
                                  <p:childTnLst>
                                    <p:animEffect transition="out" filter="fade">
                                      <p:cBhvr>
                                        <p:cTn id="46" dur="500" tmFilter="0, 0; .2, .5; .8, .5; 1, 0"/>
                                        <p:tgtEl>
                                          <p:spTgt spid="22"/>
                                        </p:tgtEl>
                                      </p:cBhvr>
                                    </p:animEffect>
                                    <p:animScale>
                                      <p:cBhvr>
                                        <p:cTn id="47" dur="250" autoRev="1" fill="hold"/>
                                        <p:tgtEl>
                                          <p:spTgt spid="22"/>
                                        </p:tgtEl>
                                      </p:cBhvr>
                                      <p:by x="105000" y="105000"/>
                                    </p:animScale>
                                  </p:childTnLst>
                                </p:cTn>
                              </p:par>
                            </p:childTnLst>
                          </p:cTn>
                        </p:par>
                        <p:par>
                          <p:cTn id="48" fill="hold">
                            <p:stCondLst>
                              <p:cond delay="7000"/>
                            </p:stCondLst>
                            <p:childTnLst>
                              <p:par>
                                <p:cTn id="49" presetID="14" presetClass="entr" presetSubtype="1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randombar(horizontal)">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7332" y="624359"/>
            <a:ext cx="3957331" cy="494266"/>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483038" y="643645"/>
            <a:ext cx="2874308"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希赛网络辅导平台</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11" name="图片 2"/>
          <p:cNvPicPr>
            <a:picLocks noChangeAspect="1" noChangeArrowheads="1"/>
          </p:cNvPicPr>
          <p:nvPr/>
        </p:nvPicPr>
        <p:blipFill>
          <a:blip r:embed="rId1">
            <a:extLst>
              <a:ext uri="{BEBA8EAE-BF5A-486C-A8C5-ECC9F3942E4B}">
                <a14:imgProps xmlns:a14="http://schemas.microsoft.com/office/drawing/2010/main">
                  <a14:imgLayer r:embed="rId2">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1616476"/>
            <a:ext cx="9144000" cy="464978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272716" y="466912"/>
            <a:ext cx="4299284" cy="774247"/>
            <a:chOff x="300121" y="1680918"/>
            <a:chExt cx="2513174" cy="550232"/>
          </a:xfrm>
        </p:grpSpPr>
        <p:sp>
          <p:nvSpPr>
            <p:cNvPr id="6" name="圆角矩形 5"/>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00121" y="1680918"/>
              <a:ext cx="571747" cy="550232"/>
              <a:chOff x="1147763" y="1680003"/>
              <a:chExt cx="1481056" cy="1374347"/>
            </a:xfrm>
          </p:grpSpPr>
          <p:sp>
            <p:nvSpPr>
              <p:cNvPr id="8"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par>
                                <p:cTn id="16" presetID="53"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26" presetClass="emph" presetSubtype="0" repeatCount="2000" fill="hold" nodeType="withEffect">
                                  <p:stCondLst>
                                    <p:cond delay="0"/>
                                  </p:stCondLst>
                                  <p:childTnLst>
                                    <p:animEffect transition="out" filter="fade">
                                      <p:cBhvr>
                                        <p:cTn id="22" dur="500" tmFilter="0, 0; .2, .5; .8, .5; 1, 0"/>
                                        <p:tgtEl>
                                          <p:spTgt spid="5"/>
                                        </p:tgtEl>
                                      </p:cBhvr>
                                    </p:animEffect>
                                    <p:animScale>
                                      <p:cBhvr>
                                        <p:cTn id="23"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538300" y="624359"/>
            <a:ext cx="1479861"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软考家族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867332" y="624359"/>
            <a:ext cx="2821799" cy="494266"/>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p:nvGraphicFramePr>
        <p:xfrm>
          <a:off x="167834" y="1695851"/>
          <a:ext cx="8808333" cy="3957639"/>
        </p:xfrm>
        <a:graphic>
          <a:graphicData uri="http://schemas.openxmlformats.org/drawingml/2006/table">
            <a:tbl>
              <a:tblPr>
                <a:tableStyleId>{BC89EF96-8CEA-46FF-86C4-4CE0E7609802}</a:tableStyleId>
              </a:tblPr>
              <a:tblGrid>
                <a:gridCol w="939712"/>
                <a:gridCol w="1225048"/>
                <a:gridCol w="105243"/>
                <a:gridCol w="790520"/>
                <a:gridCol w="167137"/>
                <a:gridCol w="1699036"/>
                <a:gridCol w="121696"/>
                <a:gridCol w="2192357"/>
                <a:gridCol w="1567584"/>
              </a:tblGrid>
              <a:tr h="643945">
                <a:tc>
                  <a:txBody>
                    <a:bodyPr/>
                    <a:lstStyle/>
                    <a:p>
                      <a:pPr algn="ctr">
                        <a:spcAft>
                          <a:spcPts val="0"/>
                        </a:spcAft>
                      </a:pPr>
                      <a:endParaRPr lang="en-US" sz="1500" b="0" kern="100" dirty="0">
                        <a:solidFill>
                          <a:schemeClr val="bg1"/>
                        </a:solidFill>
                        <a:latin typeface="微软雅黑" panose="020B0503020204020204" pitchFamily="34" charset="-122"/>
                        <a:ea typeface="微软雅黑" panose="020B0503020204020204" pitchFamily="34" charset="-122"/>
                        <a:cs typeface="Times New Roman" panose="02020603050405020304"/>
                      </a:endParaRPr>
                    </a:p>
                  </a:txBody>
                  <a:tcPr marL="68575" marR="68575"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计算机</a:t>
                      </a:r>
                      <a:endParaRPr lang="zh-CN" sz="1500" b="0" kern="100" dirty="0">
                        <a:solidFill>
                          <a:schemeClr val="bg1"/>
                        </a:solidFill>
                        <a:latin typeface="微软雅黑" panose="020B0503020204020204" pitchFamily="34" charset="-122"/>
                        <a:ea typeface="微软雅黑" panose="020B0503020204020204" pitchFamily="34" charset="-122"/>
                      </a:endParaRPr>
                    </a:p>
                    <a:p>
                      <a:pPr algn="ctr">
                        <a:lnSpc>
                          <a:spcPts val="2300"/>
                        </a:lnSpc>
                        <a:spcAft>
                          <a:spcPts val="0"/>
                        </a:spcAft>
                      </a:pPr>
                      <a:r>
                        <a:rPr lang="zh-CN" sz="1500" b="0" kern="100">
                          <a:solidFill>
                            <a:schemeClr val="bg1"/>
                          </a:solidFill>
                          <a:latin typeface="微软雅黑" panose="020B0503020204020204" pitchFamily="34" charset="-122"/>
                          <a:ea typeface="微软雅黑" panose="020B0503020204020204" pitchFamily="34" charset="-122"/>
                        </a:rPr>
                        <a:t>软件</a:t>
                      </a:r>
                      <a:endParaRPr lang="zh-CN" sz="1500" b="0" kern="100" dirty="0">
                        <a:solidFill>
                          <a:schemeClr val="bg1"/>
                        </a:solidFill>
                        <a:latin typeface="微软雅黑" panose="020B0503020204020204" pitchFamily="34" charset="-122"/>
                        <a:ea typeface="微软雅黑" panose="020B0503020204020204" pitchFamily="34" charset="-122"/>
                        <a:cs typeface="Times New Roman" panose="02020603050405020304"/>
                      </a:endParaRPr>
                    </a:p>
                  </a:txBody>
                  <a:tcPr marL="68575" marR="68575"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7030A0"/>
                    </a:solidFill>
                  </a:tcPr>
                </a:tc>
                <a:tc gridSpan="2">
                  <a:txBody>
                    <a:bodyPr/>
                    <a:lstStyle/>
                    <a:p>
                      <a:pPr algn="ctr">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计算机</a:t>
                      </a:r>
                      <a:endParaRPr lang="zh-CN" sz="1500" b="0" kern="100" dirty="0">
                        <a:solidFill>
                          <a:schemeClr val="bg1"/>
                        </a:solidFill>
                        <a:latin typeface="微软雅黑" panose="020B0503020204020204" pitchFamily="34" charset="-122"/>
                        <a:ea typeface="微软雅黑" panose="020B0503020204020204" pitchFamily="34" charset="-122"/>
                      </a:endParaRPr>
                    </a:p>
                    <a:p>
                      <a:pPr algn="ctr">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网络</a:t>
                      </a:r>
                      <a:endParaRPr lang="zh-CN" sz="1500" b="0" kern="100" dirty="0">
                        <a:solidFill>
                          <a:schemeClr val="bg1"/>
                        </a:solidFill>
                        <a:latin typeface="微软雅黑" panose="020B0503020204020204" pitchFamily="34" charset="-122"/>
                        <a:ea typeface="微软雅黑" panose="020B0503020204020204" pitchFamily="34" charset="-122"/>
                        <a:cs typeface="Times New Roman" panose="02020603050405020304"/>
                      </a:endParaRPr>
                    </a:p>
                  </a:txBody>
                  <a:tcPr marL="68575" marR="68575"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7030A0"/>
                    </a:solidFill>
                  </a:tcPr>
                </a:tc>
                <a:tc hMerge="1">
                  <a:tcPr/>
                </a:tc>
                <a:tc gridSpan="2">
                  <a:txBody>
                    <a:bodyPr/>
                    <a:lstStyle/>
                    <a:p>
                      <a:pPr algn="ctr">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计算机应用技术</a:t>
                      </a:r>
                      <a:endParaRPr lang="zh-CN" sz="1500" b="0" kern="100" dirty="0">
                        <a:solidFill>
                          <a:schemeClr val="bg1"/>
                        </a:solidFill>
                        <a:latin typeface="微软雅黑" panose="020B0503020204020204" pitchFamily="34" charset="-122"/>
                        <a:ea typeface="微软雅黑" panose="020B0503020204020204" pitchFamily="34" charset="-122"/>
                        <a:cs typeface="Times New Roman" panose="02020603050405020304"/>
                      </a:endParaRPr>
                    </a:p>
                  </a:txBody>
                  <a:tcPr marL="68575" marR="68575"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7030A0"/>
                    </a:solidFill>
                  </a:tcPr>
                </a:tc>
                <a:tc hMerge="1">
                  <a:tcPr/>
                </a:tc>
                <a:tc gridSpan="2">
                  <a:txBody>
                    <a:bodyPr/>
                    <a:lstStyle/>
                    <a:p>
                      <a:pPr algn="ctr">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信息系统</a:t>
                      </a:r>
                      <a:endParaRPr lang="zh-CN" sz="1500" b="0" kern="100" dirty="0">
                        <a:solidFill>
                          <a:schemeClr val="bg1"/>
                        </a:solidFill>
                        <a:latin typeface="微软雅黑" panose="020B0503020204020204" pitchFamily="34" charset="-122"/>
                        <a:ea typeface="微软雅黑" panose="020B0503020204020204" pitchFamily="34" charset="-122"/>
                        <a:cs typeface="Times New Roman" panose="02020603050405020304"/>
                      </a:endParaRPr>
                    </a:p>
                  </a:txBody>
                  <a:tcPr marL="68575" marR="68575"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7030A0"/>
                    </a:solidFill>
                  </a:tcPr>
                </a:tc>
                <a:tc hMerge="1">
                  <a:tcPr/>
                </a:tc>
                <a:tc>
                  <a:txBody>
                    <a:bodyPr/>
                    <a:lstStyle/>
                    <a:p>
                      <a:pPr algn="ctr">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信息服务</a:t>
                      </a:r>
                      <a:endParaRPr lang="zh-CN" sz="1500" b="0" kern="100" dirty="0">
                        <a:solidFill>
                          <a:schemeClr val="bg1"/>
                        </a:solidFill>
                        <a:latin typeface="微软雅黑" panose="020B0503020204020204" pitchFamily="34" charset="-122"/>
                        <a:ea typeface="微软雅黑" panose="020B0503020204020204" pitchFamily="34" charset="-122"/>
                        <a:cs typeface="Times New Roman" panose="02020603050405020304"/>
                      </a:endParaRPr>
                    </a:p>
                  </a:txBody>
                  <a:tcPr marL="68575" marR="68575"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7030A0"/>
                    </a:solidFill>
                  </a:tcPr>
                </a:tc>
              </a:tr>
              <a:tr h="831902">
                <a:tc>
                  <a:txBody>
                    <a:bodyPr/>
                    <a:lstStyle/>
                    <a:p>
                      <a:pPr algn="ctr">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高级资格</a:t>
                      </a:r>
                      <a:endParaRPr lang="zh-CN" sz="1500" b="0" kern="100" dirty="0">
                        <a:solidFill>
                          <a:schemeClr val="bg1"/>
                        </a:solidFill>
                        <a:latin typeface="微软雅黑" panose="020B0503020204020204" pitchFamily="34" charset="-122"/>
                        <a:ea typeface="微软雅黑" panose="020B0503020204020204" pitchFamily="34" charset="-122"/>
                        <a:cs typeface="Times New Roman" panose="02020603050405020304"/>
                      </a:endParaRPr>
                    </a:p>
                  </a:txBody>
                  <a:tcPr marL="68575" marR="68575"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7030A0"/>
                    </a:solidFill>
                  </a:tcPr>
                </a:tc>
                <a:tc gridSpan="8">
                  <a:txBody>
                    <a:bodyPr/>
                    <a:lstStyle/>
                    <a:p>
                      <a:pPr algn="l">
                        <a:lnSpc>
                          <a:spcPts val="2300"/>
                        </a:lnSpc>
                        <a:spcAft>
                          <a:spcPts val="0"/>
                        </a:spcAft>
                      </a:pPr>
                      <a:r>
                        <a:rPr lang="zh-CN" sz="1500" b="0" kern="100" dirty="0">
                          <a:solidFill>
                            <a:srgbClr val="53D2FF"/>
                          </a:solidFill>
                          <a:latin typeface="微软雅黑" panose="020B0503020204020204" pitchFamily="34" charset="-122"/>
                          <a:ea typeface="微软雅黑" panose="020B0503020204020204" pitchFamily="34" charset="-122"/>
                        </a:rPr>
                        <a:t>信息系统项目管理师</a:t>
                      </a:r>
                      <a:r>
                        <a:rPr lang="en-US" altLang="zh-CN" sz="1500" b="0" kern="100" dirty="0">
                          <a:solidFill>
                            <a:srgbClr val="53D2FF"/>
                          </a:solidFill>
                          <a:latin typeface="微软雅黑" panose="020B0503020204020204" pitchFamily="34" charset="-122"/>
                          <a:ea typeface="微软雅黑" panose="020B0503020204020204" pitchFamily="34" charset="-122"/>
                        </a:rPr>
                        <a:t>   </a:t>
                      </a:r>
                      <a:r>
                        <a:rPr lang="zh-CN" sz="1500" b="0" kern="100" dirty="0">
                          <a:solidFill>
                            <a:schemeClr val="bg1"/>
                          </a:solidFill>
                          <a:latin typeface="微软雅黑" panose="020B0503020204020204" pitchFamily="34" charset="-122"/>
                          <a:ea typeface="微软雅黑" panose="020B0503020204020204" pitchFamily="34" charset="-122"/>
                        </a:rPr>
                        <a:t>系统分析师</a:t>
                      </a:r>
                      <a:r>
                        <a:rPr lang="en-US" altLang="zh-CN" sz="1500" b="0" kern="100" dirty="0">
                          <a:solidFill>
                            <a:schemeClr val="bg1"/>
                          </a:solidFill>
                          <a:latin typeface="微软雅黑" panose="020B0503020204020204" pitchFamily="34" charset="-122"/>
                          <a:ea typeface="微软雅黑" panose="020B0503020204020204" pitchFamily="34" charset="-122"/>
                        </a:rPr>
                        <a:t>   </a:t>
                      </a:r>
                      <a:r>
                        <a:rPr lang="zh-CN" sz="1500" b="0" kern="100" dirty="0">
                          <a:solidFill>
                            <a:schemeClr val="bg1"/>
                          </a:solidFill>
                          <a:latin typeface="微软雅黑" panose="020B0503020204020204" pitchFamily="34" charset="-122"/>
                          <a:ea typeface="微软雅黑" panose="020B0503020204020204" pitchFamily="34" charset="-122"/>
                        </a:rPr>
                        <a:t>系统架构设计师</a:t>
                      </a:r>
                      <a:r>
                        <a:rPr lang="en-US" altLang="zh-CN" sz="1500" b="0" kern="100" dirty="0">
                          <a:solidFill>
                            <a:schemeClr val="bg1"/>
                          </a:solidFill>
                          <a:latin typeface="微软雅黑" panose="020B0503020204020204" pitchFamily="34" charset="-122"/>
                          <a:ea typeface="微软雅黑" panose="020B0503020204020204" pitchFamily="34" charset="-122"/>
                        </a:rPr>
                        <a:t>    </a:t>
                      </a:r>
                      <a:r>
                        <a:rPr lang="zh-CN" sz="1500" b="0" kern="100" dirty="0">
                          <a:solidFill>
                            <a:schemeClr val="bg1"/>
                          </a:solidFill>
                          <a:latin typeface="微软雅黑" panose="020B0503020204020204" pitchFamily="34" charset="-122"/>
                          <a:ea typeface="微软雅黑" panose="020B0503020204020204" pitchFamily="34" charset="-122"/>
                        </a:rPr>
                        <a:t>网络规划设计师</a:t>
                      </a:r>
                      <a:r>
                        <a:rPr lang="en-US" altLang="zh-CN" sz="1500" b="0" kern="100" dirty="0">
                          <a:solidFill>
                            <a:schemeClr val="bg1"/>
                          </a:solidFill>
                          <a:latin typeface="微软雅黑" panose="020B0503020204020204" pitchFamily="34" charset="-122"/>
                          <a:ea typeface="微软雅黑" panose="020B0503020204020204" pitchFamily="34" charset="-122"/>
                        </a:rPr>
                        <a:t>   </a:t>
                      </a:r>
                      <a:endParaRPr lang="en-US" altLang="zh-CN" sz="1500" b="0" kern="100" dirty="0">
                        <a:solidFill>
                          <a:schemeClr val="bg1"/>
                        </a:solidFill>
                        <a:latin typeface="微软雅黑" panose="020B0503020204020204" pitchFamily="34" charset="-122"/>
                        <a:ea typeface="微软雅黑" panose="020B0503020204020204" pitchFamily="34" charset="-122"/>
                      </a:endParaRPr>
                    </a:p>
                    <a:p>
                      <a:pPr algn="l">
                        <a:lnSpc>
                          <a:spcPts val="2300"/>
                        </a:lnSpc>
                        <a:spcAft>
                          <a:spcPts val="0"/>
                        </a:spcAft>
                      </a:pPr>
                      <a:r>
                        <a:rPr lang="zh-CN" altLang="en-US" sz="1500" b="0" kern="100" dirty="0">
                          <a:solidFill>
                            <a:srgbClr val="47FF9A"/>
                          </a:solidFill>
                          <a:latin typeface="微软雅黑" panose="020B0503020204020204" pitchFamily="34" charset="-122"/>
                          <a:ea typeface="微软雅黑" panose="020B0503020204020204" pitchFamily="34" charset="-122"/>
                        </a:rPr>
                        <a:t>系统规划与管理师</a:t>
                      </a:r>
                      <a:endParaRPr lang="zh-CN"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endParaRPr>
                    </a:p>
                  </a:txBody>
                  <a:tcPr marL="68575" marR="68575"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cPr/>
                </a:tc>
                <a:tc hMerge="1">
                  <a:tcPr/>
                </a:tc>
                <a:tc hMerge="1">
                  <a:tcPr/>
                </a:tc>
                <a:tc hMerge="1">
                  <a:tcPr/>
                </a:tc>
                <a:tc hMerge="1">
                  <a:tcPr/>
                </a:tc>
                <a:tc hMerge="1">
                  <a:tcPr/>
                </a:tc>
                <a:tc hMerge="1">
                  <a:tcPr/>
                </a:tc>
              </a:tr>
              <a:tr h="1533021">
                <a:tc>
                  <a:txBody>
                    <a:bodyPr/>
                    <a:lstStyle/>
                    <a:p>
                      <a:pPr algn="ctr">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中级资格</a:t>
                      </a:r>
                      <a:endParaRPr lang="zh-CN" sz="1500" b="0" kern="100" dirty="0">
                        <a:solidFill>
                          <a:schemeClr val="bg1"/>
                        </a:solidFill>
                        <a:latin typeface="微软雅黑" panose="020B0503020204020204" pitchFamily="34" charset="-122"/>
                        <a:ea typeface="微软雅黑" panose="020B0503020204020204" pitchFamily="34" charset="-122"/>
                        <a:cs typeface="Times New Roman" panose="02020603050405020304"/>
                      </a:endParaRPr>
                    </a:p>
                  </a:txBody>
                  <a:tcPr marL="68575" marR="68575"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7030A0"/>
                    </a:solidFill>
                  </a:tcPr>
                </a:tc>
                <a:tc gridSpan="2">
                  <a:txBody>
                    <a:bodyPr/>
                    <a:lstStyle/>
                    <a:p>
                      <a:pPr indent="114300" algn="l">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软件评测师</a:t>
                      </a:r>
                      <a:endParaRPr lang="zh-CN" sz="1500" b="0" kern="100" dirty="0">
                        <a:solidFill>
                          <a:schemeClr val="bg1"/>
                        </a:solidFill>
                        <a:latin typeface="微软雅黑" panose="020B0503020204020204" pitchFamily="34" charset="-122"/>
                        <a:ea typeface="微软雅黑" panose="020B0503020204020204" pitchFamily="34" charset="-122"/>
                      </a:endParaRPr>
                    </a:p>
                    <a:p>
                      <a:pPr indent="114300" algn="l">
                        <a:lnSpc>
                          <a:spcPts val="2300"/>
                        </a:lnSpc>
                        <a:spcAft>
                          <a:spcPts val="0"/>
                        </a:spcAft>
                      </a:pPr>
                      <a:r>
                        <a:rPr lang="zh-CN" sz="1500" b="1" kern="100" dirty="0">
                          <a:solidFill>
                            <a:srgbClr val="00B050"/>
                          </a:solidFill>
                          <a:latin typeface="微软雅黑" panose="020B0503020204020204" pitchFamily="34" charset="-122"/>
                          <a:ea typeface="微软雅黑" panose="020B0503020204020204" pitchFamily="34" charset="-122"/>
                        </a:rPr>
                        <a:t>软件设计师</a:t>
                      </a:r>
                      <a:endParaRPr lang="en-US" altLang="zh-CN" sz="1500" b="1" kern="100" dirty="0">
                        <a:solidFill>
                          <a:srgbClr val="00B050"/>
                        </a:solidFill>
                        <a:latin typeface="微软雅黑" panose="020B0503020204020204" pitchFamily="34" charset="-122"/>
                        <a:ea typeface="微软雅黑" panose="020B0503020204020204" pitchFamily="34" charset="-122"/>
                      </a:endParaRPr>
                    </a:p>
                    <a:p>
                      <a:pPr indent="114300" algn="l">
                        <a:lnSpc>
                          <a:spcPts val="2300"/>
                        </a:lnSpc>
                        <a:spcAft>
                          <a:spcPts val="0"/>
                        </a:spcAft>
                      </a:pPr>
                      <a:r>
                        <a:rPr lang="zh-CN" altLang="en-US"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rPr>
                        <a:t>软件过程能</a:t>
                      </a:r>
                      <a:endParaRPr lang="en-US" altLang="zh-CN"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endParaRPr>
                    </a:p>
                    <a:p>
                      <a:pPr indent="114300" algn="l">
                        <a:lnSpc>
                          <a:spcPts val="2300"/>
                        </a:lnSpc>
                        <a:spcAft>
                          <a:spcPts val="0"/>
                        </a:spcAft>
                      </a:pPr>
                      <a:r>
                        <a:rPr lang="zh-CN" altLang="en-US"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rPr>
                        <a:t>力评估师</a:t>
                      </a:r>
                      <a:endParaRPr lang="zh-CN"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endParaRPr>
                    </a:p>
                  </a:txBody>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2">
                  <a:txBody>
                    <a:bodyPr/>
                    <a:lstStyle/>
                    <a:p>
                      <a:pPr indent="57150" algn="l">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网络</a:t>
                      </a:r>
                      <a:endParaRPr lang="en-US" altLang="zh-CN" sz="1500" b="0" kern="100" dirty="0">
                        <a:solidFill>
                          <a:schemeClr val="bg1"/>
                        </a:solidFill>
                        <a:latin typeface="微软雅黑" panose="020B0503020204020204" pitchFamily="34" charset="-122"/>
                        <a:ea typeface="微软雅黑" panose="020B0503020204020204" pitchFamily="34" charset="-122"/>
                      </a:endParaRPr>
                    </a:p>
                    <a:p>
                      <a:pPr indent="57150" algn="l">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工程师</a:t>
                      </a:r>
                      <a:endParaRPr lang="zh-CN" sz="1500" b="0" kern="100" dirty="0">
                        <a:solidFill>
                          <a:schemeClr val="bg1"/>
                        </a:solidFill>
                        <a:latin typeface="微软雅黑" panose="020B0503020204020204" pitchFamily="34" charset="-122"/>
                        <a:ea typeface="微软雅黑" panose="020B0503020204020204" pitchFamily="34" charset="-122"/>
                        <a:cs typeface="Times New Roman" panose="02020603050405020304"/>
                      </a:endParaRPr>
                    </a:p>
                  </a:txBody>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2">
                  <a:txBody>
                    <a:bodyPr/>
                    <a:lstStyle/>
                    <a:p>
                      <a:pPr algn="l">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多媒体应用设计师</a:t>
                      </a:r>
                      <a:endParaRPr lang="zh-CN" sz="1500" b="0" kern="100" dirty="0">
                        <a:solidFill>
                          <a:schemeClr val="bg1"/>
                        </a:solidFill>
                        <a:latin typeface="微软雅黑" panose="020B0503020204020204" pitchFamily="34" charset="-122"/>
                        <a:ea typeface="微软雅黑" panose="020B0503020204020204" pitchFamily="34" charset="-122"/>
                      </a:endParaRPr>
                    </a:p>
                    <a:p>
                      <a:pPr algn="l">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嵌入式系统设计师</a:t>
                      </a:r>
                      <a:endParaRPr lang="zh-CN" sz="1500" b="0" kern="100" dirty="0">
                        <a:solidFill>
                          <a:schemeClr val="bg1"/>
                        </a:solidFill>
                        <a:latin typeface="微软雅黑" panose="020B0503020204020204" pitchFamily="34" charset="-122"/>
                        <a:ea typeface="微软雅黑" panose="020B0503020204020204" pitchFamily="34" charset="-122"/>
                      </a:endParaRPr>
                    </a:p>
                    <a:p>
                      <a:pPr algn="l">
                        <a:lnSpc>
                          <a:spcPts val="2300"/>
                        </a:lnSpc>
                        <a:spcAft>
                          <a:spcPts val="0"/>
                        </a:spcAft>
                      </a:pPr>
                      <a:r>
                        <a:rPr lang="zh-CN" sz="1500" b="0" kern="100" dirty="0">
                          <a:solidFill>
                            <a:srgbClr val="47FF9A"/>
                          </a:solidFill>
                          <a:latin typeface="微软雅黑" panose="020B0503020204020204" pitchFamily="34" charset="-122"/>
                          <a:ea typeface="微软雅黑" panose="020B0503020204020204" pitchFamily="34" charset="-122"/>
                        </a:rPr>
                        <a:t>计算机辅助设计师</a:t>
                      </a:r>
                      <a:endParaRPr lang="zh-CN" sz="1500" b="0" kern="100" dirty="0">
                        <a:solidFill>
                          <a:srgbClr val="47FF9A"/>
                        </a:solidFill>
                        <a:latin typeface="微软雅黑" panose="020B0503020204020204" pitchFamily="34" charset="-122"/>
                        <a:ea typeface="微软雅黑" panose="020B0503020204020204" pitchFamily="34" charset="-122"/>
                      </a:endParaRPr>
                    </a:p>
                    <a:p>
                      <a:pPr algn="l">
                        <a:lnSpc>
                          <a:spcPts val="2300"/>
                        </a:lnSpc>
                        <a:spcAft>
                          <a:spcPts val="0"/>
                        </a:spcAft>
                      </a:pPr>
                      <a:r>
                        <a:rPr lang="zh-CN" sz="1500" b="0" kern="100" dirty="0">
                          <a:solidFill>
                            <a:srgbClr val="FFFF00"/>
                          </a:solidFill>
                          <a:latin typeface="微软雅黑" panose="020B0503020204020204" pitchFamily="34" charset="-122"/>
                          <a:ea typeface="微软雅黑" panose="020B0503020204020204" pitchFamily="34" charset="-122"/>
                        </a:rPr>
                        <a:t>电子商务设计师</a:t>
                      </a:r>
                      <a:endParaRPr lang="zh-CN" sz="1500" b="0" kern="100" dirty="0">
                        <a:solidFill>
                          <a:srgbClr val="FFFF00"/>
                        </a:solidFill>
                        <a:latin typeface="微软雅黑" panose="020B0503020204020204" pitchFamily="34" charset="-122"/>
                        <a:ea typeface="微软雅黑" panose="020B0503020204020204" pitchFamily="34" charset="-122"/>
                        <a:cs typeface="Times New Roman" panose="02020603050405020304"/>
                      </a:endParaRPr>
                    </a:p>
                  </a:txBody>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marL="0" indent="0" algn="l">
                        <a:lnSpc>
                          <a:spcPts val="2300"/>
                        </a:lnSpc>
                        <a:spcAft>
                          <a:spcPts val="0"/>
                        </a:spcAft>
                      </a:pPr>
                      <a:r>
                        <a:rPr lang="zh-CN" sz="1500" b="0" kern="100" dirty="0">
                          <a:solidFill>
                            <a:srgbClr val="53D2FF"/>
                          </a:solidFill>
                          <a:latin typeface="微软雅黑" panose="020B0503020204020204" pitchFamily="34" charset="-122"/>
                          <a:ea typeface="微软雅黑" panose="020B0503020204020204" pitchFamily="34" charset="-122"/>
                        </a:rPr>
                        <a:t>系统集成项目管理工程师信息系统监理师</a:t>
                      </a:r>
                      <a:endParaRPr lang="en-US" altLang="zh-CN" sz="1500" b="0" kern="100" dirty="0">
                        <a:solidFill>
                          <a:srgbClr val="53D2FF"/>
                        </a:solidFill>
                        <a:latin typeface="微软雅黑" panose="020B0503020204020204" pitchFamily="34" charset="-122"/>
                        <a:ea typeface="微软雅黑" panose="020B0503020204020204" pitchFamily="34" charset="-122"/>
                      </a:endParaRPr>
                    </a:p>
                    <a:p>
                      <a:pPr marL="0" indent="0" algn="l">
                        <a:lnSpc>
                          <a:spcPts val="2300"/>
                        </a:lnSpc>
                        <a:spcAft>
                          <a:spcPts val="0"/>
                        </a:spcAft>
                      </a:pPr>
                      <a:r>
                        <a:rPr lang="zh-CN" sz="1500" b="0" kern="100" dirty="0">
                          <a:solidFill>
                            <a:srgbClr val="EB6C15"/>
                          </a:solidFill>
                          <a:latin typeface="微软雅黑" panose="020B0503020204020204" pitchFamily="34" charset="-122"/>
                          <a:ea typeface="微软雅黑" panose="020B0503020204020204" pitchFamily="34" charset="-122"/>
                        </a:rPr>
                        <a:t>信息安全工程师</a:t>
                      </a:r>
                      <a:endParaRPr lang="en-US" altLang="zh-CN" sz="1500" b="0" kern="100" dirty="0">
                        <a:solidFill>
                          <a:srgbClr val="EB6C15"/>
                        </a:solidFill>
                        <a:latin typeface="微软雅黑" panose="020B0503020204020204" pitchFamily="34" charset="-122"/>
                        <a:ea typeface="微软雅黑" panose="020B0503020204020204" pitchFamily="34" charset="-122"/>
                      </a:endParaRPr>
                    </a:p>
                    <a:p>
                      <a:pPr marL="0" indent="0" algn="l">
                        <a:lnSpc>
                          <a:spcPts val="2300"/>
                        </a:lnSpc>
                        <a:spcAft>
                          <a:spcPts val="0"/>
                        </a:spcAft>
                      </a:pPr>
                      <a:r>
                        <a:rPr lang="zh-CN" sz="1500" b="1" kern="100" dirty="0">
                          <a:solidFill>
                            <a:srgbClr val="FF0000"/>
                          </a:solidFill>
                          <a:latin typeface="微软雅黑" panose="020B0503020204020204" pitchFamily="34" charset="-122"/>
                          <a:ea typeface="微软雅黑" panose="020B0503020204020204" pitchFamily="34" charset="-122"/>
                        </a:rPr>
                        <a:t>数据库系统工程师</a:t>
                      </a:r>
                      <a:endParaRPr lang="en-US" altLang="zh-CN" sz="1500" b="1" kern="100" dirty="0">
                        <a:solidFill>
                          <a:srgbClr val="FF0000"/>
                        </a:solidFill>
                        <a:latin typeface="微软雅黑" panose="020B0503020204020204" pitchFamily="34" charset="-122"/>
                        <a:ea typeface="微软雅黑" panose="020B0503020204020204" pitchFamily="34" charset="-122"/>
                      </a:endParaRPr>
                    </a:p>
                    <a:p>
                      <a:pPr marL="0" indent="0" algn="l">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信息系统管理工程师</a:t>
                      </a:r>
                      <a:endParaRPr lang="zh-CN" sz="1500" b="0" kern="100" dirty="0">
                        <a:solidFill>
                          <a:schemeClr val="bg1"/>
                        </a:solidFill>
                        <a:latin typeface="微软雅黑" panose="020B0503020204020204" pitchFamily="34" charset="-122"/>
                        <a:ea typeface="微软雅黑" panose="020B0503020204020204" pitchFamily="34" charset="-122"/>
                        <a:cs typeface="Times New Roman" panose="02020603050405020304"/>
                      </a:endParaRPr>
                    </a:p>
                  </a:txBody>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indent="57150" algn="l">
                        <a:lnSpc>
                          <a:spcPts val="2300"/>
                        </a:lnSpc>
                        <a:spcAft>
                          <a:spcPts val="0"/>
                        </a:spcAft>
                      </a:pPr>
                      <a:r>
                        <a:rPr lang="zh-CN" altLang="en-US"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rPr>
                        <a:t>计算机硬件</a:t>
                      </a:r>
                      <a:endParaRPr lang="en-US" altLang="zh-CN"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endParaRPr>
                    </a:p>
                    <a:p>
                      <a:pPr indent="57150" algn="l">
                        <a:lnSpc>
                          <a:spcPts val="2300"/>
                        </a:lnSpc>
                        <a:spcAft>
                          <a:spcPts val="0"/>
                        </a:spcAft>
                      </a:pPr>
                      <a:r>
                        <a:rPr lang="zh-CN" altLang="en-US"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rPr>
                        <a:t>工程师</a:t>
                      </a:r>
                      <a:endParaRPr lang="en-US" altLang="zh-CN"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endParaRPr>
                    </a:p>
                    <a:p>
                      <a:pPr indent="57150" algn="l">
                        <a:lnSpc>
                          <a:spcPts val="2300"/>
                        </a:lnSpc>
                        <a:spcAft>
                          <a:spcPts val="0"/>
                        </a:spcAft>
                      </a:pPr>
                      <a:endParaRPr lang="en-US" altLang="zh-CN"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endParaRPr>
                    </a:p>
                    <a:p>
                      <a:pPr indent="57150" algn="l">
                        <a:lnSpc>
                          <a:spcPts val="2300"/>
                        </a:lnSpc>
                        <a:spcAft>
                          <a:spcPts val="0"/>
                        </a:spcAft>
                      </a:pPr>
                      <a:r>
                        <a:rPr lang="zh-CN" altLang="en-US"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rPr>
                        <a:t>信息技术支持</a:t>
                      </a:r>
                      <a:endParaRPr lang="en-US" altLang="zh-CN"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endParaRPr>
                    </a:p>
                    <a:p>
                      <a:pPr indent="57150" algn="l">
                        <a:lnSpc>
                          <a:spcPts val="2300"/>
                        </a:lnSpc>
                        <a:spcAft>
                          <a:spcPts val="0"/>
                        </a:spcAft>
                      </a:pPr>
                      <a:r>
                        <a:rPr lang="zh-CN" altLang="en-US"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rPr>
                        <a:t>工程师</a:t>
                      </a:r>
                      <a:endParaRPr lang="en-US" altLang="zh-CN"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endParaRPr>
                    </a:p>
                  </a:txBody>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948771">
                <a:tc>
                  <a:txBody>
                    <a:bodyPr/>
                    <a:lstStyle/>
                    <a:p>
                      <a:pPr algn="ctr">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初级资格</a:t>
                      </a:r>
                      <a:endParaRPr lang="zh-CN" sz="1500" b="0" kern="100" dirty="0">
                        <a:solidFill>
                          <a:schemeClr val="bg1"/>
                        </a:solidFill>
                        <a:latin typeface="微软雅黑" panose="020B0503020204020204" pitchFamily="34" charset="-122"/>
                        <a:ea typeface="微软雅黑" panose="020B0503020204020204" pitchFamily="34" charset="-122"/>
                        <a:cs typeface="Times New Roman" panose="02020603050405020304"/>
                      </a:endParaRPr>
                    </a:p>
                  </a:txBody>
                  <a:tcPr marL="68575" marR="68575"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7030A0"/>
                    </a:solidFill>
                  </a:tcPr>
                </a:tc>
                <a:tc gridSpan="2">
                  <a:txBody>
                    <a:bodyPr/>
                    <a:lstStyle/>
                    <a:p>
                      <a:pPr algn="l">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程序员</a:t>
                      </a:r>
                      <a:endParaRPr lang="zh-CN" sz="1500" b="0" kern="100" dirty="0">
                        <a:solidFill>
                          <a:schemeClr val="bg1"/>
                        </a:solidFill>
                        <a:latin typeface="微软雅黑" panose="020B0503020204020204" pitchFamily="34" charset="-122"/>
                        <a:ea typeface="微软雅黑" panose="020B0503020204020204" pitchFamily="34" charset="-122"/>
                        <a:cs typeface="Times New Roman" panose="02020603050405020304"/>
                      </a:endParaRPr>
                    </a:p>
                  </a:txBody>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2">
                  <a:txBody>
                    <a:bodyPr/>
                    <a:lstStyle/>
                    <a:p>
                      <a:pPr indent="57150" algn="l">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网络</a:t>
                      </a:r>
                      <a:endParaRPr lang="en-US" altLang="zh-CN" sz="1500" b="0" kern="100" dirty="0">
                        <a:solidFill>
                          <a:schemeClr val="bg1"/>
                        </a:solidFill>
                        <a:latin typeface="微软雅黑" panose="020B0503020204020204" pitchFamily="34" charset="-122"/>
                        <a:ea typeface="微软雅黑" panose="020B0503020204020204" pitchFamily="34" charset="-122"/>
                      </a:endParaRPr>
                    </a:p>
                    <a:p>
                      <a:pPr indent="57150" algn="l">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管理员</a:t>
                      </a:r>
                      <a:endParaRPr lang="zh-CN" sz="1500" b="0" kern="100" dirty="0">
                        <a:solidFill>
                          <a:schemeClr val="bg1"/>
                        </a:solidFill>
                        <a:latin typeface="微软雅黑" panose="020B0503020204020204" pitchFamily="34" charset="-122"/>
                        <a:ea typeface="微软雅黑" panose="020B0503020204020204" pitchFamily="34" charset="-122"/>
                        <a:cs typeface="Times New Roman" panose="02020603050405020304"/>
                      </a:endParaRPr>
                    </a:p>
                  </a:txBody>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2">
                  <a:txBody>
                    <a:bodyPr/>
                    <a:lstStyle/>
                    <a:p>
                      <a:pPr algn="l">
                        <a:lnSpc>
                          <a:spcPts val="2300"/>
                        </a:lnSpc>
                        <a:spcAft>
                          <a:spcPts val="0"/>
                        </a:spcAft>
                      </a:pPr>
                      <a:r>
                        <a:rPr lang="zh-CN" altLang="en-US" sz="1500" b="0" kern="100" dirty="0">
                          <a:solidFill>
                            <a:srgbClr val="47FF9A"/>
                          </a:solidFill>
                          <a:latin typeface="微软雅黑" panose="020B0503020204020204" pitchFamily="34" charset="-122"/>
                          <a:ea typeface="微软雅黑" panose="020B0503020204020204" pitchFamily="34" charset="-122"/>
                        </a:rPr>
                        <a:t>多媒体应用制作</a:t>
                      </a:r>
                      <a:endParaRPr lang="en-US" altLang="zh-CN" sz="1500" b="0" kern="100" dirty="0">
                        <a:solidFill>
                          <a:srgbClr val="47FF9A"/>
                        </a:solidFill>
                        <a:latin typeface="微软雅黑" panose="020B0503020204020204" pitchFamily="34" charset="-122"/>
                        <a:ea typeface="微软雅黑" panose="020B0503020204020204" pitchFamily="34" charset="-122"/>
                      </a:endParaRPr>
                    </a:p>
                    <a:p>
                      <a:pPr algn="l">
                        <a:lnSpc>
                          <a:spcPts val="2300"/>
                        </a:lnSpc>
                        <a:spcAft>
                          <a:spcPts val="0"/>
                        </a:spcAft>
                      </a:pPr>
                      <a:r>
                        <a:rPr lang="zh-CN" altLang="en-US" sz="1500" b="0" kern="100" dirty="0">
                          <a:solidFill>
                            <a:srgbClr val="47FF9A"/>
                          </a:solidFill>
                          <a:latin typeface="微软雅黑" panose="020B0503020204020204" pitchFamily="34" charset="-122"/>
                          <a:ea typeface="微软雅黑" panose="020B0503020204020204" pitchFamily="34" charset="-122"/>
                        </a:rPr>
                        <a:t>技术员</a:t>
                      </a:r>
                      <a:endParaRPr lang="en-US" altLang="zh-CN" sz="1500" b="0" kern="100" dirty="0">
                        <a:solidFill>
                          <a:srgbClr val="47FF9A"/>
                        </a:solidFill>
                        <a:latin typeface="微软雅黑" panose="020B0503020204020204" pitchFamily="34" charset="-122"/>
                        <a:ea typeface="微软雅黑" panose="020B0503020204020204" pitchFamily="34" charset="-122"/>
                      </a:endParaRPr>
                    </a:p>
                    <a:p>
                      <a:pPr algn="l">
                        <a:lnSpc>
                          <a:spcPts val="2300"/>
                        </a:lnSpc>
                        <a:spcAft>
                          <a:spcPts val="0"/>
                        </a:spcAft>
                      </a:pPr>
                      <a:r>
                        <a:rPr lang="zh-CN" sz="1500" b="0" kern="100" dirty="0">
                          <a:solidFill>
                            <a:srgbClr val="47FF9A"/>
                          </a:solidFill>
                          <a:latin typeface="微软雅黑" panose="020B0503020204020204" pitchFamily="34" charset="-122"/>
                          <a:ea typeface="微软雅黑" panose="020B0503020204020204" pitchFamily="34" charset="-122"/>
                        </a:rPr>
                        <a:t>电子商务技术员</a:t>
                      </a:r>
                      <a:endParaRPr lang="zh-CN" sz="1500" b="0" kern="100" dirty="0">
                        <a:solidFill>
                          <a:srgbClr val="47FF9A"/>
                        </a:solidFill>
                        <a:latin typeface="微软雅黑" panose="020B0503020204020204" pitchFamily="34" charset="-122"/>
                        <a:ea typeface="微软雅黑" panose="020B0503020204020204" pitchFamily="34" charset="-122"/>
                        <a:cs typeface="Times New Roman" panose="02020603050405020304"/>
                      </a:endParaRPr>
                    </a:p>
                  </a:txBody>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marL="0" indent="57150" algn="l" defTabSz="914400" rtl="0" eaLnBrk="1" latinLnBrk="0" hangingPunct="1">
                        <a:lnSpc>
                          <a:spcPts val="2300"/>
                        </a:lnSpc>
                        <a:spcAft>
                          <a:spcPts val="0"/>
                        </a:spcAft>
                      </a:pPr>
                      <a:r>
                        <a:rPr lang="zh-CN" altLang="en-US" sz="1500" b="0" kern="100" dirty="0">
                          <a:solidFill>
                            <a:srgbClr val="47FF9A"/>
                          </a:solidFill>
                          <a:latin typeface="微软雅黑" panose="020B0503020204020204" pitchFamily="34" charset="-122"/>
                          <a:ea typeface="微软雅黑" panose="020B0503020204020204" pitchFamily="34" charset="-122"/>
                          <a:cs typeface="+mn-cs"/>
                        </a:rPr>
                        <a:t>信息系统运行管理员</a:t>
                      </a:r>
                      <a:endParaRPr lang="zh-CN" altLang="en-US" sz="1500" b="0" kern="100" dirty="0">
                        <a:solidFill>
                          <a:srgbClr val="47FF9A"/>
                        </a:solidFill>
                        <a:latin typeface="微软雅黑" panose="020B0503020204020204" pitchFamily="34" charset="-122"/>
                        <a:ea typeface="微软雅黑" panose="020B0503020204020204" pitchFamily="34" charset="-122"/>
                        <a:cs typeface="+mn-cs"/>
                      </a:endParaRPr>
                    </a:p>
                  </a:txBody>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indent="57150" algn="l">
                        <a:lnSpc>
                          <a:spcPts val="2300"/>
                        </a:lnSpc>
                        <a:spcAft>
                          <a:spcPts val="0"/>
                        </a:spcAft>
                      </a:pPr>
                      <a:r>
                        <a:rPr lang="zh-CN" altLang="en-US" sz="1500" b="0" kern="100" dirty="0">
                          <a:solidFill>
                            <a:srgbClr val="47FF9A"/>
                          </a:solidFill>
                          <a:latin typeface="微软雅黑" panose="020B0503020204020204" pitchFamily="34" charset="-122"/>
                          <a:ea typeface="微软雅黑" panose="020B0503020204020204" pitchFamily="34" charset="-122"/>
                        </a:rPr>
                        <a:t>网页制作员</a:t>
                      </a:r>
                      <a:endParaRPr lang="en-US" altLang="zh-CN" sz="1500" b="0" kern="100" dirty="0">
                        <a:solidFill>
                          <a:srgbClr val="47FF9A"/>
                        </a:solidFill>
                        <a:latin typeface="微软雅黑" panose="020B0503020204020204" pitchFamily="34" charset="-122"/>
                        <a:ea typeface="微软雅黑" panose="020B0503020204020204" pitchFamily="34" charset="-122"/>
                      </a:endParaRPr>
                    </a:p>
                    <a:p>
                      <a:pPr indent="57150" algn="l">
                        <a:lnSpc>
                          <a:spcPts val="2300"/>
                        </a:lnSpc>
                        <a:spcAft>
                          <a:spcPts val="0"/>
                        </a:spcAft>
                      </a:pPr>
                      <a:r>
                        <a:rPr lang="zh-CN" sz="1500" b="0" kern="100" dirty="0">
                          <a:solidFill>
                            <a:schemeClr val="bg1"/>
                          </a:solidFill>
                          <a:latin typeface="微软雅黑" panose="020B0503020204020204" pitchFamily="34" charset="-122"/>
                          <a:ea typeface="微软雅黑" panose="020B0503020204020204" pitchFamily="34" charset="-122"/>
                        </a:rPr>
                        <a:t>信息处理技术员</a:t>
                      </a:r>
                      <a:endParaRPr lang="zh-CN" sz="1500" b="0" kern="100" dirty="0">
                        <a:solidFill>
                          <a:schemeClr val="bg1"/>
                        </a:solidFill>
                        <a:latin typeface="微软雅黑" panose="020B0503020204020204" pitchFamily="34" charset="-122"/>
                        <a:ea typeface="微软雅黑" panose="020B0503020204020204" pitchFamily="34" charset="-122"/>
                        <a:cs typeface="Times New Roman" panose="02020603050405020304"/>
                      </a:endParaRPr>
                    </a:p>
                  </a:txBody>
                  <a:tcPr marL="68575" marR="68575" marT="36198" marB="36198"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25"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34470" y="5157192"/>
            <a:ext cx="1100656" cy="1231030"/>
            <a:chOff x="6796813" y="4816549"/>
            <a:chExt cx="1222940" cy="1367799"/>
          </a:xfrm>
        </p:grpSpPr>
        <p:sp>
          <p:nvSpPr>
            <p:cNvPr id="5" name="矩形 4"/>
            <p:cNvSpPr/>
            <p:nvPr/>
          </p:nvSpPr>
          <p:spPr>
            <a:xfrm>
              <a:off x="6896095" y="5878405"/>
              <a:ext cx="1030575" cy="2870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1" descr="希赛微信号"/>
            <p:cNvPicPr>
              <a:picLocks noChangeAspect="1" noChangeArrowheads="1"/>
            </p:cNvPicPr>
            <p:nvPr/>
          </p:nvPicPr>
          <p:blipFill rotWithShape="1">
            <a:blip r:embed="rId1">
              <a:extLst>
                <a:ext uri="{28A0092B-C50C-407E-A947-70E740481C1C}">
                  <a14:useLocalDpi xmlns:a14="http://schemas.microsoft.com/office/drawing/2010/main" val="0"/>
                </a:ext>
              </a:extLst>
            </a:blip>
            <a:srcRect l="65837" t="21640" r="9912" b="27805"/>
            <a:stretch>
              <a:fillRect/>
            </a:stretch>
          </p:blipFill>
          <p:spPr bwMode="auto">
            <a:xfrm>
              <a:off x="6889898" y="4816549"/>
              <a:ext cx="1041990" cy="106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6796813" y="5837888"/>
              <a:ext cx="1222940" cy="346460"/>
            </a:xfrm>
            <a:prstGeom prst="rect">
              <a:avLst/>
            </a:prstGeom>
            <a:noFill/>
          </p:spPr>
          <p:txBody>
            <a:bodyPr wrap="square" rtlCol="0">
              <a:spAutoFit/>
            </a:bodyPr>
            <a:lstStyle/>
            <a:p>
              <a:pPr>
                <a:lnSpc>
                  <a:spcPct val="132000"/>
                </a:lnSpc>
                <a:spcAft>
                  <a:spcPts val="600"/>
                </a:spcAft>
              </a:pPr>
              <a:r>
                <a:rPr lang="zh-CN" altLang="en-US" sz="1200" dirty="0">
                  <a:latin typeface="微软雅黑" panose="020B0503020204020204" pitchFamily="34" charset="-122"/>
                  <a:ea typeface="微软雅黑" panose="020B0503020204020204" pitchFamily="34" charset="-122"/>
                </a:rPr>
                <a:t>关注希赛微信</a:t>
              </a:r>
              <a:endParaRPr lang="zh-CN" altLang="en-US" sz="1200"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102195" y="5419213"/>
            <a:ext cx="1507935" cy="376706"/>
            <a:chOff x="3648075" y="6050580"/>
            <a:chExt cx="1507935" cy="376706"/>
          </a:xfrm>
        </p:grpSpPr>
        <p:sp>
          <p:nvSpPr>
            <p:cNvPr id="9" name="文本框 8"/>
            <p:cNvSpPr txBox="1"/>
            <p:nvPr/>
          </p:nvSpPr>
          <p:spPr>
            <a:xfrm>
              <a:off x="3865273" y="6050580"/>
              <a:ext cx="1290737" cy="376706"/>
            </a:xfrm>
            <a:prstGeom prst="rect">
              <a:avLst/>
            </a:prstGeom>
            <a:noFill/>
          </p:spPr>
          <p:txBody>
            <a:bodyPr wrap="square" rtlCol="0">
              <a:spAutoFit/>
            </a:bodyPr>
            <a:lstStyle/>
            <a:p>
              <a:pPr>
                <a:lnSpc>
                  <a:spcPct val="132000"/>
                </a:lnSpc>
                <a:spcAft>
                  <a:spcPts val="600"/>
                </a:spcAft>
              </a:pPr>
              <a:r>
                <a:rPr lang="zh-CN" altLang="en-US" sz="1400" dirty="0">
                  <a:solidFill>
                    <a:schemeClr val="bg1"/>
                  </a:solidFill>
                  <a:latin typeface="微软雅黑" panose="020B0503020204020204" pitchFamily="34" charset="-122"/>
                  <a:ea typeface="微软雅黑" panose="020B0503020204020204" pitchFamily="34" charset="-122"/>
                </a:rPr>
                <a:t>咨询在线客服</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8075" y="6108961"/>
              <a:ext cx="235064" cy="241958"/>
            </a:xfrm>
            <a:prstGeom prst="rect">
              <a:avLst/>
            </a:prstGeom>
          </p:spPr>
        </p:pic>
      </p:gr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1937" y="5455465"/>
            <a:ext cx="315361" cy="304203"/>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757" y="1858501"/>
            <a:ext cx="7673920" cy="1593040"/>
          </a:xfrm>
          <a:prstGeom prst="rect">
            <a:avLst/>
          </a:prstGeom>
        </p:spPr>
      </p:pic>
      <p:sp>
        <p:nvSpPr>
          <p:cNvPr id="14" name="文本框 13"/>
          <p:cNvSpPr txBox="1"/>
          <p:nvPr/>
        </p:nvSpPr>
        <p:spPr>
          <a:xfrm>
            <a:off x="822488" y="1800834"/>
            <a:ext cx="7458628" cy="1554913"/>
          </a:xfrm>
          <a:prstGeom prst="rect">
            <a:avLst/>
          </a:prstGeom>
          <a:noFill/>
        </p:spPr>
        <p:txBody>
          <a:bodyPr wrap="square" rtlCol="0">
            <a:spAutoFit/>
          </a:bodyPr>
          <a:lstStyle/>
          <a:p>
            <a:pPr>
              <a:lnSpc>
                <a:spcPct val="132000"/>
              </a:lnSpc>
              <a:spcAft>
                <a:spcPts val="600"/>
              </a:spcAft>
            </a:pPr>
            <a:r>
              <a:rPr lang="zh-CN" altLang="en-US" sz="4000" b="1" i="1" dirty="0">
                <a:solidFill>
                  <a:srgbClr val="FFFF5D"/>
                </a:solidFill>
                <a:effectLst>
                  <a:outerShdw blurRad="50800" dist="88900" dir="2700000" algn="t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7200" b="1" i="1" dirty="0">
                <a:solidFill>
                  <a:srgbClr val="FFFF5D"/>
                </a:solidFill>
                <a:effectLst>
                  <a:outerShdw blurRad="50800" dist="88900" dir="2700000" algn="tl" rotWithShape="0">
                    <a:prstClr val="black">
                      <a:alpha val="40000"/>
                    </a:prstClr>
                  </a:outerShdw>
                </a:effectLst>
                <a:latin typeface="微软雅黑" panose="020B0503020204020204" pitchFamily="34" charset="-122"/>
                <a:ea typeface="微软雅黑" panose="020B0503020204020204" pitchFamily="34" charset="-122"/>
              </a:rPr>
              <a:t>谢   谢    聆   听     </a:t>
            </a:r>
            <a:endParaRPr lang="zh-CN" altLang="en-US" sz="7200" b="1" i="1" dirty="0">
              <a:solidFill>
                <a:srgbClr val="FFFF5D"/>
              </a:solidFill>
              <a:effectLst>
                <a:outerShdw blurRad="50800" dist="889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250" fill="hold"/>
                                        <p:tgtEl>
                                          <p:spTgt spid="8"/>
                                        </p:tgtEl>
                                        <p:attrNameLst>
                                          <p:attrName>ppt_x</p:attrName>
                                        </p:attrNameLst>
                                      </p:cBhvr>
                                      <p:tavLst>
                                        <p:tav tm="0">
                                          <p:val>
                                            <p:strVal val="1+#ppt_w/2"/>
                                          </p:val>
                                        </p:tav>
                                        <p:tav tm="100000">
                                          <p:val>
                                            <p:strVal val="#ppt_x"/>
                                          </p:val>
                                        </p:tav>
                                      </p:tavLst>
                                    </p:anim>
                                    <p:anim calcmode="lin" valueType="num">
                                      <p:cBhvr additive="base">
                                        <p:cTn id="13" dur="25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67837" y="655677"/>
            <a:ext cx="2157778"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中外互认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867333" y="624359"/>
            <a:ext cx="3058282" cy="494266"/>
          </a:xfrm>
          <a:prstGeom prst="rect">
            <a:avLst/>
          </a:prstGeom>
          <a:noFill/>
          <a:ln w="15875">
            <a:solidFill>
              <a:srgbClr val="E1E3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4"/>
          <p:cNvSpPr>
            <a:spLocks noChangeArrowheads="1"/>
          </p:cNvSpPr>
          <p:nvPr/>
        </p:nvSpPr>
        <p:spPr bwMode="auto">
          <a:xfrm>
            <a:off x="936827" y="235406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b="0" dirty="0">
                <a:solidFill>
                  <a:schemeClr val="bg1"/>
                </a:solidFill>
                <a:latin typeface="微软雅黑" panose="020B0503020204020204" pitchFamily="34" charset="-122"/>
                <a:ea typeface="微软雅黑" panose="020B0503020204020204" pitchFamily="34" charset="-122"/>
              </a:rPr>
              <a:t>中日互认</a:t>
            </a:r>
            <a:endParaRPr lang="zh-CN" altLang="en-US" b="0" dirty="0">
              <a:solidFill>
                <a:schemeClr val="bg1"/>
              </a:solidFill>
              <a:latin typeface="微软雅黑" panose="020B0503020204020204" pitchFamily="34" charset="-122"/>
              <a:ea typeface="微软雅黑" panose="020B0503020204020204" pitchFamily="34" charset="-122"/>
            </a:endParaRPr>
          </a:p>
        </p:txBody>
      </p:sp>
      <p:graphicFrame>
        <p:nvGraphicFramePr>
          <p:cNvPr id="13" name="表格 12"/>
          <p:cNvGraphicFramePr>
            <a:graphicFrameLocks noGrp="1"/>
          </p:cNvGraphicFramePr>
          <p:nvPr/>
        </p:nvGraphicFramePr>
        <p:xfrm>
          <a:off x="2699792" y="2354063"/>
          <a:ext cx="4327135" cy="2600601"/>
        </p:xfrm>
        <a:graphic>
          <a:graphicData uri="http://schemas.openxmlformats.org/drawingml/2006/table">
            <a:tbl>
              <a:tblPr firstRow="1" firstCol="1" bandRow="1">
                <a:tableStyleId>{5940675A-B579-460E-94D1-54222C63F5DA}</a:tableStyleId>
              </a:tblPr>
              <a:tblGrid>
                <a:gridCol w="2225383"/>
                <a:gridCol w="2101752"/>
              </a:tblGrid>
              <a:tr h="0">
                <a:tc>
                  <a:txBody>
                    <a:bodyPr/>
                    <a:lstStyle/>
                    <a:p>
                      <a:pPr algn="ctr">
                        <a:spcAft>
                          <a:spcPts val="750"/>
                        </a:spcAft>
                      </a:pPr>
                      <a:r>
                        <a:rPr lang="zh-CN" sz="1600" b="1" dirty="0">
                          <a:solidFill>
                            <a:schemeClr val="bg1"/>
                          </a:solidFill>
                          <a:latin typeface="微软雅黑" panose="020B0503020204020204" pitchFamily="34" charset="-122"/>
                          <a:ea typeface="微软雅黑" panose="020B0503020204020204" pitchFamily="34" charset="-122"/>
                        </a:rPr>
                        <a:t>中方考试资格</a:t>
                      </a:r>
                      <a:endParaRPr lang="zh-CN" sz="1600" b="1" dirty="0">
                        <a:solidFill>
                          <a:schemeClr val="bg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00B050"/>
                    </a:solidFill>
                  </a:tcPr>
                </a:tc>
                <a:tc>
                  <a:txBody>
                    <a:bodyPr/>
                    <a:lstStyle/>
                    <a:p>
                      <a:pPr algn="ctr">
                        <a:spcAft>
                          <a:spcPts val="750"/>
                        </a:spcAft>
                      </a:pPr>
                      <a:r>
                        <a:rPr lang="zh-CN" sz="1600" b="1" dirty="0">
                          <a:solidFill>
                            <a:schemeClr val="bg1"/>
                          </a:solidFill>
                          <a:latin typeface="微软雅黑" panose="020B0503020204020204" pitchFamily="34" charset="-122"/>
                          <a:ea typeface="微软雅黑" panose="020B0503020204020204" pitchFamily="34" charset="-122"/>
                        </a:rPr>
                        <a:t>日方考试资格</a:t>
                      </a:r>
                      <a:endParaRPr lang="zh-CN" sz="1600" b="1" dirty="0">
                        <a:solidFill>
                          <a:schemeClr val="bg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00B050"/>
                    </a:solidFill>
                  </a:tcPr>
                </a:tc>
              </a:tr>
              <a:tr h="757951">
                <a:tc>
                  <a:txBody>
                    <a:bodyPr/>
                    <a:lstStyle/>
                    <a:p>
                      <a:pPr algn="ctr">
                        <a:spcAft>
                          <a:spcPts val="750"/>
                        </a:spcAft>
                      </a:pPr>
                      <a:r>
                        <a:rPr lang="zh-CN" sz="1600" dirty="0">
                          <a:solidFill>
                            <a:schemeClr val="bg1"/>
                          </a:solidFill>
                          <a:latin typeface="微软雅黑" panose="020B0503020204020204" pitchFamily="34" charset="-122"/>
                          <a:ea typeface="微软雅黑" panose="020B0503020204020204" pitchFamily="34" charset="-122"/>
                        </a:rPr>
                        <a:t>系统分析师</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spcAft>
                          <a:spcPts val="750"/>
                        </a:spcAft>
                      </a:pPr>
                      <a:r>
                        <a:rPr lang="zh-CN" sz="1600" dirty="0">
                          <a:solidFill>
                            <a:schemeClr val="bg1"/>
                          </a:solidFill>
                          <a:latin typeface="微软雅黑" panose="020B0503020204020204" pitchFamily="34" charset="-122"/>
                          <a:ea typeface="微软雅黑" panose="020B0503020204020204" pitchFamily="34" charset="-122"/>
                        </a:rPr>
                        <a:t>系统架构设计师</a:t>
                      </a:r>
                      <a:endParaRPr lang="zh-CN" sz="1600" dirty="0">
                        <a:solidFill>
                          <a:schemeClr val="bg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spcAft>
                          <a:spcPts val="750"/>
                        </a:spcAft>
                      </a:pPr>
                      <a:r>
                        <a:rPr lang="zh-CN" sz="1600">
                          <a:solidFill>
                            <a:schemeClr val="bg1"/>
                          </a:solidFill>
                          <a:latin typeface="微软雅黑" panose="020B0503020204020204" pitchFamily="34" charset="-122"/>
                          <a:ea typeface="微软雅黑" panose="020B0503020204020204" pitchFamily="34" charset="-122"/>
                        </a:rPr>
                        <a:t>系统架构师</a:t>
                      </a:r>
                      <a:endParaRPr lang="zh-CN" sz="1600">
                        <a:solidFill>
                          <a:schemeClr val="bg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319762">
                <a:tc>
                  <a:txBody>
                    <a:bodyPr/>
                    <a:lstStyle/>
                    <a:p>
                      <a:pPr algn="ctr">
                        <a:spcAft>
                          <a:spcPts val="750"/>
                        </a:spcAft>
                      </a:pPr>
                      <a:r>
                        <a:rPr lang="zh-CN" sz="1600" dirty="0">
                          <a:solidFill>
                            <a:schemeClr val="bg1"/>
                          </a:solidFill>
                          <a:latin typeface="微软雅黑" panose="020B0503020204020204" pitchFamily="34" charset="-122"/>
                          <a:ea typeface="微软雅黑" panose="020B0503020204020204" pitchFamily="34" charset="-122"/>
                        </a:rPr>
                        <a:t>信息系统项目管理师</a:t>
                      </a:r>
                      <a:endParaRPr lang="zh-CN" sz="1600" dirty="0">
                        <a:solidFill>
                          <a:schemeClr val="bg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spcAft>
                          <a:spcPts val="750"/>
                        </a:spcAft>
                      </a:pPr>
                      <a:r>
                        <a:rPr lang="zh-CN" sz="1600">
                          <a:solidFill>
                            <a:schemeClr val="bg1"/>
                          </a:solidFill>
                          <a:latin typeface="微软雅黑" panose="020B0503020204020204" pitchFamily="34" charset="-122"/>
                          <a:ea typeface="微软雅黑" panose="020B0503020204020204" pitchFamily="34" charset="-122"/>
                        </a:rPr>
                        <a:t>项目经理</a:t>
                      </a:r>
                      <a:endParaRPr lang="zh-CN" sz="1600">
                        <a:solidFill>
                          <a:schemeClr val="bg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319762">
                <a:tc>
                  <a:txBody>
                    <a:bodyPr/>
                    <a:lstStyle/>
                    <a:p>
                      <a:pPr algn="ctr">
                        <a:spcAft>
                          <a:spcPts val="750"/>
                        </a:spcAft>
                      </a:pPr>
                      <a:r>
                        <a:rPr lang="zh-CN" sz="1600" b="1" dirty="0">
                          <a:solidFill>
                            <a:schemeClr val="bg1"/>
                          </a:solidFill>
                          <a:latin typeface="微软雅黑" panose="020B0503020204020204" pitchFamily="34" charset="-122"/>
                          <a:ea typeface="微软雅黑" panose="020B0503020204020204" pitchFamily="34" charset="-122"/>
                        </a:rPr>
                        <a:t>软件设计师</a:t>
                      </a:r>
                      <a:endParaRPr lang="zh-CN" sz="1600" b="1" dirty="0">
                        <a:solidFill>
                          <a:schemeClr val="bg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spcAft>
                          <a:spcPts val="750"/>
                        </a:spcAft>
                      </a:pPr>
                      <a:r>
                        <a:rPr lang="zh-CN" sz="1600" b="1" dirty="0">
                          <a:solidFill>
                            <a:schemeClr val="bg1"/>
                          </a:solidFill>
                          <a:latin typeface="微软雅黑" panose="020B0503020204020204" pitchFamily="34" charset="-122"/>
                          <a:ea typeface="微软雅黑" panose="020B0503020204020204" pitchFamily="34" charset="-122"/>
                        </a:rPr>
                        <a:t>应用信息技术工程师</a:t>
                      </a:r>
                      <a:endParaRPr lang="zh-CN" sz="1600" b="1" dirty="0">
                        <a:solidFill>
                          <a:schemeClr val="bg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319762">
                <a:tc>
                  <a:txBody>
                    <a:bodyPr/>
                    <a:lstStyle/>
                    <a:p>
                      <a:pPr algn="ctr">
                        <a:spcAft>
                          <a:spcPts val="750"/>
                        </a:spcAft>
                      </a:pPr>
                      <a:r>
                        <a:rPr lang="zh-CN" sz="1600" dirty="0">
                          <a:solidFill>
                            <a:schemeClr val="bg1"/>
                          </a:solidFill>
                          <a:latin typeface="微软雅黑" panose="020B0503020204020204" pitchFamily="34" charset="-122"/>
                          <a:ea typeface="微软雅黑" panose="020B0503020204020204" pitchFamily="34" charset="-122"/>
                        </a:rPr>
                        <a:t>网络工程师</a:t>
                      </a:r>
                      <a:endParaRPr lang="zh-CN" sz="1600" dirty="0">
                        <a:solidFill>
                          <a:schemeClr val="bg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spcAft>
                          <a:spcPts val="750"/>
                        </a:spcAft>
                      </a:pPr>
                      <a:r>
                        <a:rPr lang="zh-CN" sz="1600" dirty="0">
                          <a:solidFill>
                            <a:schemeClr val="bg1"/>
                          </a:solidFill>
                          <a:latin typeface="微软雅黑" panose="020B0503020204020204" pitchFamily="34" charset="-122"/>
                          <a:ea typeface="微软雅黑" panose="020B0503020204020204" pitchFamily="34" charset="-122"/>
                        </a:rPr>
                        <a:t>网络专家</a:t>
                      </a:r>
                      <a:endParaRPr lang="zh-CN" sz="1600" dirty="0">
                        <a:solidFill>
                          <a:schemeClr val="bg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319762">
                <a:tc>
                  <a:txBody>
                    <a:bodyPr/>
                    <a:lstStyle/>
                    <a:p>
                      <a:pPr algn="ctr">
                        <a:spcAft>
                          <a:spcPts val="750"/>
                        </a:spcAft>
                      </a:pPr>
                      <a:r>
                        <a:rPr lang="zh-CN" sz="1600">
                          <a:solidFill>
                            <a:srgbClr val="FF0000"/>
                          </a:solidFill>
                          <a:latin typeface="微软雅黑" panose="020B0503020204020204" pitchFamily="34" charset="-122"/>
                          <a:ea typeface="微软雅黑" panose="020B0503020204020204" pitchFamily="34" charset="-122"/>
                        </a:rPr>
                        <a:t>数据库系统工程师</a:t>
                      </a:r>
                      <a:endParaRPr lang="zh-CN" sz="1600">
                        <a:solidFill>
                          <a:srgbClr val="FF0000"/>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spcAft>
                          <a:spcPts val="750"/>
                        </a:spcAft>
                      </a:pPr>
                      <a:r>
                        <a:rPr lang="zh-CN" sz="1600" dirty="0">
                          <a:solidFill>
                            <a:srgbClr val="FF0000"/>
                          </a:solidFill>
                          <a:latin typeface="微软雅黑" panose="020B0503020204020204" pitchFamily="34" charset="-122"/>
                          <a:ea typeface="微软雅黑" panose="020B0503020204020204" pitchFamily="34" charset="-122"/>
                        </a:rPr>
                        <a:t>数据库专家</a:t>
                      </a:r>
                      <a:endParaRPr lang="zh-CN" sz="1600" dirty="0">
                        <a:solidFill>
                          <a:srgbClr val="FF0000"/>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319762">
                <a:tc>
                  <a:txBody>
                    <a:bodyPr/>
                    <a:lstStyle/>
                    <a:p>
                      <a:pPr algn="ctr">
                        <a:spcAft>
                          <a:spcPts val="750"/>
                        </a:spcAft>
                      </a:pPr>
                      <a:r>
                        <a:rPr lang="zh-CN" sz="1600" dirty="0">
                          <a:solidFill>
                            <a:schemeClr val="bg1"/>
                          </a:solidFill>
                          <a:latin typeface="微软雅黑" panose="020B0503020204020204" pitchFamily="34" charset="-122"/>
                          <a:ea typeface="微软雅黑" panose="020B0503020204020204" pitchFamily="34" charset="-122"/>
                        </a:rPr>
                        <a:t>程序员</a:t>
                      </a:r>
                      <a:endParaRPr lang="zh-CN" sz="1600" dirty="0">
                        <a:solidFill>
                          <a:schemeClr val="bg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spcAft>
                          <a:spcPts val="750"/>
                        </a:spcAft>
                      </a:pPr>
                      <a:r>
                        <a:rPr lang="zh-CN" sz="1600" dirty="0">
                          <a:solidFill>
                            <a:schemeClr val="bg1"/>
                          </a:solidFill>
                          <a:latin typeface="微软雅黑" panose="020B0503020204020204" pitchFamily="34" charset="-122"/>
                          <a:ea typeface="微软雅黑" panose="020B0503020204020204" pitchFamily="34" charset="-122"/>
                        </a:rPr>
                        <a:t>基本信息技术师</a:t>
                      </a:r>
                      <a:endParaRPr lang="zh-CN" sz="1600" dirty="0">
                        <a:solidFill>
                          <a:schemeClr val="bg1"/>
                        </a:solidFill>
                        <a:latin typeface="微软雅黑" panose="020B0503020204020204" pitchFamily="34" charset="-122"/>
                        <a:ea typeface="微软雅黑" panose="020B0503020204020204" pitchFamily="34" charset="-122"/>
                      </a:endParaRPr>
                    </a:p>
                  </a:txBody>
                  <a:tcPr marL="0" marR="0" marT="0" marB="0" anchor="ct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p:tgtEl>
                                          <p:spTgt spid="13"/>
                                        </p:tgtEl>
                                        <p:attrNameLst>
                                          <p:attrName>ppt_x</p:attrName>
                                        </p:attrNameLst>
                                      </p:cBhvr>
                                      <p:tavLst>
                                        <p:tav tm="0">
                                          <p:val>
                                            <p:strVal val="#ppt_x+#ppt_w*1.125000"/>
                                          </p:val>
                                        </p:tav>
                                        <p:tav tm="100000">
                                          <p:val>
                                            <p:strVal val="#ppt_x"/>
                                          </p:val>
                                        </p:tav>
                                      </p:tavLst>
                                    </p:anim>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52023" y="680577"/>
            <a:ext cx="1419777"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考试简介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72716" y="466912"/>
            <a:ext cx="3003140" cy="774247"/>
            <a:chOff x="300121" y="1680918"/>
            <a:chExt cx="1755505" cy="550232"/>
          </a:xfrm>
        </p:grpSpPr>
        <p:sp>
          <p:nvSpPr>
            <p:cNvPr id="7" name="圆角矩形 6"/>
            <p:cNvSpPr/>
            <p:nvPr/>
          </p:nvSpPr>
          <p:spPr>
            <a:xfrm>
              <a:off x="423721" y="1786192"/>
              <a:ext cx="1631905"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300121" y="1680918"/>
              <a:ext cx="571747" cy="550232"/>
              <a:chOff x="1147763" y="1680003"/>
              <a:chExt cx="1481056" cy="1374347"/>
            </a:xfrm>
          </p:grpSpPr>
          <p:sp>
            <p:nvSpPr>
              <p:cNvPr id="9"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1" name="矩形 6"/>
          <p:cNvSpPr/>
          <p:nvPr/>
        </p:nvSpPr>
        <p:spPr>
          <a:xfrm>
            <a:off x="395536" y="1844824"/>
            <a:ext cx="8388932" cy="2811428"/>
          </a:xfrm>
          <a:prstGeom prst="rect">
            <a:avLst/>
          </a:prstGeom>
          <a:noFill/>
          <a:ln w="9525" cap="flat" cmpd="sng">
            <a:noFill/>
            <a:prstDash val="solid"/>
            <a:miter/>
            <a:headEnd type="none" w="med" len="med"/>
            <a:tailEnd type="none" w="med" len="med"/>
          </a:ln>
          <a:effectLst/>
          <a:extLst>
            <a:ext uri="{909E8E84-426E-40DD-AFC4-6F175D3DCCD1}">
              <a14:hiddenFill xmlns:a14="http://schemas.microsoft.com/office/drawing/2010/main">
                <a:solidFill>
                  <a:srgbClr val="FFE0CC"/>
                </a:solidFill>
              </a14:hiddenFill>
            </a:ext>
          </a:extLst>
        </p:spPr>
        <p:txBody>
          <a:bodyPr anchor="ctr"/>
          <a:lstStyle/>
          <a:p>
            <a:pPr marL="285750" lvl="0" indent="381635" fontAlgn="auto">
              <a:lnSpc>
                <a:spcPct val="132000"/>
              </a:lnSpc>
              <a:spcAft>
                <a:spcPts val="600"/>
              </a:spcAft>
              <a:buClr>
                <a:srgbClr val="FFFF00"/>
              </a:buClr>
              <a:buFont typeface="微软雅黑" panose="020B0503020204020204" pitchFamily="34" charset="-122"/>
              <a:buChar char="★"/>
            </a:pPr>
            <a:r>
              <a:rPr lang="zh-CN" altLang="en-US" sz="2000" dirty="0">
                <a:solidFill>
                  <a:srgbClr val="FFFF00"/>
                </a:solidFill>
                <a:latin typeface="微软雅黑" panose="020B0503020204020204" pitchFamily="34" charset="-122"/>
                <a:ea typeface="微软雅黑" panose="020B0503020204020204" pitchFamily="34" charset="-122"/>
                <a:cs typeface="+mn-cs"/>
              </a:rPr>
              <a:t>数据库系统工程师基础知识：</a:t>
            </a:r>
            <a:r>
              <a:rPr lang="en-US" altLang="zh-CN" sz="2000" dirty="0">
                <a:solidFill>
                  <a:srgbClr val="FFFF00"/>
                </a:solidFill>
                <a:latin typeface="微软雅黑" panose="020B0503020204020204" pitchFamily="34" charset="-122"/>
                <a:ea typeface="微软雅黑" panose="020B0503020204020204" pitchFamily="34" charset="-122"/>
                <a:cs typeface="+mn-cs"/>
              </a:rPr>
              <a:t>150</a:t>
            </a:r>
            <a:r>
              <a:rPr lang="zh-CN" altLang="en-US" sz="2000" dirty="0">
                <a:solidFill>
                  <a:srgbClr val="FFFF00"/>
                </a:solidFill>
                <a:latin typeface="微软雅黑" panose="020B0503020204020204" pitchFamily="34" charset="-122"/>
                <a:ea typeface="微软雅黑" panose="020B0503020204020204" pitchFamily="34" charset="-122"/>
                <a:cs typeface="+mn-cs"/>
              </a:rPr>
              <a:t>分钟，笔试，</a:t>
            </a:r>
            <a:r>
              <a:rPr lang="en-US" altLang="zh-CN" sz="2000" dirty="0">
                <a:solidFill>
                  <a:srgbClr val="FFFF00"/>
                </a:solidFill>
                <a:latin typeface="微软雅黑" panose="020B0503020204020204" pitchFamily="34" charset="-122"/>
                <a:ea typeface="微软雅黑" panose="020B0503020204020204" pitchFamily="34" charset="-122"/>
                <a:cs typeface="+mn-cs"/>
              </a:rPr>
              <a:t>75</a:t>
            </a:r>
            <a:r>
              <a:rPr lang="zh-CN" altLang="en-US" sz="2000" dirty="0">
                <a:solidFill>
                  <a:srgbClr val="FFFF00"/>
                </a:solidFill>
                <a:latin typeface="微软雅黑" panose="020B0503020204020204" pitchFamily="34" charset="-122"/>
                <a:ea typeface="微软雅黑" panose="020B0503020204020204" pitchFamily="34" charset="-122"/>
                <a:cs typeface="+mn-cs"/>
              </a:rPr>
              <a:t>道单项选择题</a:t>
            </a:r>
            <a:endParaRPr lang="zh-CN" altLang="en-US" sz="2000" dirty="0">
              <a:solidFill>
                <a:srgbClr val="FFFF00"/>
              </a:solidFill>
              <a:latin typeface="微软雅黑" panose="020B0503020204020204" pitchFamily="34" charset="-122"/>
              <a:ea typeface="微软雅黑" panose="020B0503020204020204" pitchFamily="34" charset="-122"/>
              <a:cs typeface="+mn-cs"/>
            </a:endParaRPr>
          </a:p>
          <a:p>
            <a:pPr marL="285750" lvl="0" indent="381635" fontAlgn="auto">
              <a:lnSpc>
                <a:spcPct val="132000"/>
              </a:lnSpc>
              <a:spcAft>
                <a:spcPts val="600"/>
              </a:spcAft>
              <a:buClr>
                <a:srgbClr val="FFFF00"/>
              </a:buClr>
              <a:buFont typeface="微软雅黑" panose="020B0503020204020204" pitchFamily="34" charset="-122"/>
              <a:buChar char="★"/>
            </a:pPr>
            <a:r>
              <a:rPr lang="zh-CN" altLang="en-US" sz="2000" dirty="0">
                <a:solidFill>
                  <a:srgbClr val="FFFF00"/>
                </a:solidFill>
                <a:latin typeface="微软雅黑" panose="020B0503020204020204" pitchFamily="34" charset="-122"/>
                <a:ea typeface="微软雅黑" panose="020B0503020204020204" pitchFamily="34" charset="-122"/>
                <a:cs typeface="+mn-cs"/>
              </a:rPr>
              <a:t>数据库系统工程师应用技术：</a:t>
            </a:r>
            <a:r>
              <a:rPr lang="en-US" altLang="zh-CN" sz="2000" dirty="0">
                <a:solidFill>
                  <a:srgbClr val="FFFF00"/>
                </a:solidFill>
                <a:latin typeface="微软雅黑" panose="020B0503020204020204" pitchFamily="34" charset="-122"/>
                <a:ea typeface="微软雅黑" panose="020B0503020204020204" pitchFamily="34" charset="-122"/>
                <a:cs typeface="+mn-cs"/>
              </a:rPr>
              <a:t>150</a:t>
            </a:r>
            <a:r>
              <a:rPr lang="zh-CN" altLang="en-US" sz="2000" dirty="0">
                <a:solidFill>
                  <a:srgbClr val="FFFF00"/>
                </a:solidFill>
                <a:latin typeface="微软雅黑" panose="020B0503020204020204" pitchFamily="34" charset="-122"/>
                <a:ea typeface="微软雅黑" panose="020B0503020204020204" pitchFamily="34" charset="-122"/>
                <a:cs typeface="+mn-cs"/>
              </a:rPr>
              <a:t>分钟，笔试，</a:t>
            </a:r>
            <a:r>
              <a:rPr lang="en-US" altLang="zh-CN" sz="2000" dirty="0">
                <a:solidFill>
                  <a:srgbClr val="FFFF00"/>
                </a:solidFill>
                <a:latin typeface="微软雅黑" panose="020B0503020204020204" pitchFamily="34" charset="-122"/>
                <a:ea typeface="微软雅黑" panose="020B0503020204020204" pitchFamily="34" charset="-122"/>
                <a:cs typeface="+mn-cs"/>
              </a:rPr>
              <a:t>4-5</a:t>
            </a:r>
            <a:r>
              <a:rPr lang="zh-CN" altLang="en-US" sz="2000" dirty="0">
                <a:solidFill>
                  <a:srgbClr val="FFFF00"/>
                </a:solidFill>
                <a:latin typeface="微软雅黑" panose="020B0503020204020204" pitchFamily="34" charset="-122"/>
                <a:ea typeface="微软雅黑" panose="020B0503020204020204" pitchFamily="34" charset="-122"/>
                <a:cs typeface="+mn-cs"/>
              </a:rPr>
              <a:t>道问答题</a:t>
            </a:r>
            <a:endParaRPr lang="zh-CN" altLang="en-US" sz="2000" dirty="0">
              <a:solidFill>
                <a:srgbClr val="FFFF00"/>
              </a:solidFill>
              <a:latin typeface="微软雅黑" panose="020B0503020204020204" pitchFamily="34" charset="-122"/>
              <a:ea typeface="微软雅黑" panose="020B0503020204020204" pitchFamily="34" charset="-122"/>
              <a:cs typeface="+mn-cs"/>
            </a:endParaRPr>
          </a:p>
          <a:p>
            <a:pPr marL="285750" lvl="0" indent="381635" fontAlgn="auto">
              <a:lnSpc>
                <a:spcPct val="132000"/>
              </a:lnSpc>
              <a:spcAft>
                <a:spcPts val="600"/>
              </a:spcAft>
              <a:buClr>
                <a:srgbClr val="FFFF00"/>
              </a:buClr>
              <a:buFont typeface="微软雅黑" panose="020B0503020204020204" pitchFamily="34" charset="-122"/>
              <a:buChar char="★"/>
            </a:pPr>
            <a:endParaRPr lang="zh-CN" altLang="en-US" sz="2400" dirty="0">
              <a:solidFill>
                <a:srgbClr val="FFC000"/>
              </a:solidFill>
              <a:latin typeface="微软雅黑" panose="020B0503020204020204" pitchFamily="34" charset="-122"/>
              <a:ea typeface="微软雅黑" panose="020B0503020204020204" pitchFamily="34" charset="-122"/>
              <a:cs typeface="+mn-cs"/>
            </a:endParaRPr>
          </a:p>
          <a:p>
            <a:pPr marL="742950" lvl="0" indent="-457200" fontAlgn="auto">
              <a:lnSpc>
                <a:spcPct val="132000"/>
              </a:lnSpc>
              <a:spcAft>
                <a:spcPts val="600"/>
              </a:spcAft>
              <a:buClr>
                <a:srgbClr val="00B0F0"/>
              </a:buClr>
              <a:buFont typeface="Wingdings" panose="05000000000000000000" pitchFamily="2" charset="2"/>
              <a:buChar char="ü"/>
            </a:pPr>
            <a:r>
              <a:rPr lang="zh-CN" altLang="en-US" sz="2400" dirty="0">
                <a:solidFill>
                  <a:srgbClr val="00B0F0"/>
                </a:solidFill>
                <a:latin typeface="微软雅黑" panose="020B0503020204020204" pitchFamily="34" charset="-122"/>
                <a:ea typeface="微软雅黑" panose="020B0503020204020204" pitchFamily="34" charset="-122"/>
                <a:cs typeface="+mn-cs"/>
              </a:rPr>
              <a:t>必须</a:t>
            </a:r>
            <a:r>
              <a:rPr lang="zh-CN" altLang="en-US" sz="2400" dirty="0">
                <a:solidFill>
                  <a:srgbClr val="FF6600"/>
                </a:solidFill>
                <a:latin typeface="微软雅黑" panose="020B0503020204020204" pitchFamily="34" charset="-122"/>
                <a:ea typeface="微软雅黑" panose="020B0503020204020204" pitchFamily="34" charset="-122"/>
                <a:cs typeface="+mn-cs"/>
              </a:rPr>
              <a:t>两门同时</a:t>
            </a:r>
            <a:r>
              <a:rPr lang="zh-CN" altLang="en-US" sz="2400" dirty="0">
                <a:solidFill>
                  <a:srgbClr val="00B0F0"/>
                </a:solidFill>
                <a:latin typeface="微软雅黑" panose="020B0503020204020204" pitchFamily="34" charset="-122"/>
                <a:ea typeface="微软雅黑" panose="020B0503020204020204" pitchFamily="34" charset="-122"/>
                <a:cs typeface="+mn-cs"/>
              </a:rPr>
              <a:t>到达指定的分数线上才算通过</a:t>
            </a:r>
            <a:endParaRPr lang="zh-CN" altLang="en-US" sz="2400" dirty="0">
              <a:solidFill>
                <a:srgbClr val="00B0F0"/>
              </a:solidFill>
              <a:latin typeface="微软雅黑" panose="020B0503020204020204" pitchFamily="34" charset="-122"/>
              <a:ea typeface="微软雅黑" panose="020B0503020204020204" pitchFamily="34" charset="-122"/>
              <a:cs typeface="+mn-cs"/>
            </a:endParaRPr>
          </a:p>
          <a:p>
            <a:pPr marL="742950" lvl="0" indent="-457200" fontAlgn="auto">
              <a:lnSpc>
                <a:spcPct val="132000"/>
              </a:lnSpc>
              <a:spcAft>
                <a:spcPts val="600"/>
              </a:spcAft>
              <a:buClr>
                <a:srgbClr val="00B0F0"/>
              </a:buClr>
              <a:buFont typeface="Wingdings" panose="05000000000000000000" pitchFamily="2" charset="2"/>
              <a:buChar char="ü"/>
            </a:pPr>
            <a:r>
              <a:rPr lang="en-US" altLang="zh-CN" sz="2400" dirty="0">
                <a:solidFill>
                  <a:srgbClr val="00B0F0"/>
                </a:solidFill>
                <a:latin typeface="微软雅黑" panose="020B0503020204020204" pitchFamily="34" charset="-122"/>
                <a:ea typeface="微软雅黑" panose="020B0503020204020204" pitchFamily="34" charset="-122"/>
                <a:cs typeface="+mn-cs"/>
              </a:rPr>
              <a:t>45</a:t>
            </a:r>
            <a:r>
              <a:rPr lang="zh-CN" altLang="en-US" sz="2400" dirty="0">
                <a:solidFill>
                  <a:srgbClr val="00B0F0"/>
                </a:solidFill>
                <a:latin typeface="微软雅黑" panose="020B0503020204020204" pitchFamily="34" charset="-122"/>
                <a:ea typeface="微软雅黑" panose="020B0503020204020204" pitchFamily="34" charset="-122"/>
                <a:cs typeface="+mn-cs"/>
              </a:rPr>
              <a:t>分（只作参考，以官方公布为准）</a:t>
            </a:r>
            <a:endParaRPr lang="zh-CN" altLang="en-US" sz="2400" dirty="0">
              <a:solidFill>
                <a:srgbClr val="00B0F0"/>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par>
                          <p:cTn id="13" fill="hold">
                            <p:stCondLst>
                              <p:cond delay="500"/>
                            </p:stCondLst>
                            <p:childTnLst>
                              <p:par>
                                <p:cTn id="14" presetID="14" presetClass="entr" presetSubtype="5"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vertical)">
                                      <p:cBhvr>
                                        <p:cTn id="16" dur="500"/>
                                        <p:tgtEl>
                                          <p:spTgt spid="5"/>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文本框 82"/>
          <p:cNvSpPr txBox="1"/>
          <p:nvPr/>
        </p:nvSpPr>
        <p:spPr>
          <a:xfrm>
            <a:off x="1496037" y="680577"/>
            <a:ext cx="3147971"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课程与教材对应关系</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84" name="组合 83"/>
          <p:cNvGrpSpPr/>
          <p:nvPr/>
        </p:nvGrpSpPr>
        <p:grpSpPr>
          <a:xfrm>
            <a:off x="272716" y="466912"/>
            <a:ext cx="4443301" cy="774247"/>
            <a:chOff x="300121" y="1680918"/>
            <a:chExt cx="2597360" cy="550232"/>
          </a:xfrm>
        </p:grpSpPr>
        <p:sp>
          <p:nvSpPr>
            <p:cNvPr id="85" name="圆角矩形 84"/>
            <p:cNvSpPr/>
            <p:nvPr/>
          </p:nvSpPr>
          <p:spPr>
            <a:xfrm>
              <a:off x="423721" y="1786192"/>
              <a:ext cx="2473760"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组合 85"/>
            <p:cNvGrpSpPr/>
            <p:nvPr/>
          </p:nvGrpSpPr>
          <p:grpSpPr>
            <a:xfrm>
              <a:off x="300121" y="1680918"/>
              <a:ext cx="571747" cy="550232"/>
              <a:chOff x="1147763" y="1680003"/>
              <a:chExt cx="1481056" cy="1374347"/>
            </a:xfrm>
          </p:grpSpPr>
          <p:sp>
            <p:nvSpPr>
              <p:cNvPr id="8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aphicFrame>
        <p:nvGraphicFramePr>
          <p:cNvPr id="10" name="表格 9"/>
          <p:cNvGraphicFramePr>
            <a:graphicFrameLocks noGrp="1"/>
          </p:cNvGraphicFramePr>
          <p:nvPr/>
        </p:nvGraphicFramePr>
        <p:xfrm>
          <a:off x="1079612" y="1906583"/>
          <a:ext cx="6984776" cy="4079240"/>
        </p:xfrm>
        <a:graphic>
          <a:graphicData uri="http://schemas.openxmlformats.org/drawingml/2006/table">
            <a:tbl>
              <a:tblPr firstRow="1" bandRow="1">
                <a:tableStyleId>{21E4AEA4-8DFA-4A89-87EB-49C32662AFE0}</a:tableStyleId>
              </a:tblPr>
              <a:tblGrid>
                <a:gridCol w="2412268"/>
                <a:gridCol w="4572508"/>
              </a:tblGrid>
              <a:tr h="370840">
                <a:tc>
                  <a:txBody>
                    <a:bodyPr/>
                    <a:lstStyle/>
                    <a:p>
                      <a:r>
                        <a:rPr lang="zh-CN" altLang="en-US" sz="1800" b="1" dirty="0" smtClean="0">
                          <a:solidFill>
                            <a:schemeClr val="bg1"/>
                          </a:solidFill>
                          <a:latin typeface="微软雅黑" panose="020B0503020204020204" pitchFamily="34" charset="-122"/>
                          <a:ea typeface="微软雅黑" panose="020B0503020204020204" pitchFamily="34" charset="-122"/>
                        </a:rPr>
                        <a:t>讲义章节</a:t>
                      </a:r>
                      <a:endParaRPr lang="zh-CN" altLang="en-US" sz="1800" b="1"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r>
                        <a:rPr lang="zh-CN" altLang="en-US" sz="1800" b="1" dirty="0" smtClean="0">
                          <a:solidFill>
                            <a:schemeClr val="bg1"/>
                          </a:solidFill>
                          <a:latin typeface="微软雅黑" panose="020B0503020204020204" pitchFamily="34" charset="-122"/>
                          <a:ea typeface="微软雅黑" panose="020B0503020204020204" pitchFamily="34" charset="-122"/>
                        </a:rPr>
                        <a:t>教程章节</a:t>
                      </a:r>
                      <a:endParaRPr lang="zh-CN" altLang="en-US" sz="1800" b="1"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r>
              <a:tr h="370840">
                <a:tc>
                  <a:txBody>
                    <a:bodyPr/>
                    <a:lstStyle/>
                    <a:p>
                      <a:r>
                        <a:rPr lang="zh-CN" altLang="en-US" sz="1600" b="0" dirty="0" smtClean="0">
                          <a:solidFill>
                            <a:schemeClr val="bg1"/>
                          </a:solidFill>
                          <a:latin typeface="微软雅黑" panose="020B0503020204020204" pitchFamily="34" charset="-122"/>
                          <a:ea typeface="微软雅黑" panose="020B0503020204020204" pitchFamily="34" charset="-122"/>
                        </a:rPr>
                        <a:t>计算机硬件基础</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b="0" dirty="0" smtClean="0">
                          <a:solidFill>
                            <a:schemeClr val="bg1"/>
                          </a:solidFill>
                          <a:latin typeface="微软雅黑" panose="020B0503020204020204" pitchFamily="34" charset="-122"/>
                          <a:ea typeface="微软雅黑" panose="020B0503020204020204" pitchFamily="34" charset="-122"/>
                        </a:rPr>
                        <a:t>计算系统知识                         </a:t>
                      </a:r>
                      <a:r>
                        <a:rPr lang="en-US" altLang="zh-CN" sz="1600" b="0" dirty="0" smtClean="0">
                          <a:solidFill>
                            <a:schemeClr val="bg1"/>
                          </a:solidFill>
                          <a:latin typeface="微软雅黑" panose="020B0503020204020204" pitchFamily="34" charset="-122"/>
                          <a:ea typeface="微软雅黑" panose="020B0503020204020204" pitchFamily="34" charset="-122"/>
                        </a:rPr>
                        <a:t>Chap01</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操作系统知识</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0" dirty="0" smtClean="0">
                          <a:solidFill>
                            <a:schemeClr val="bg1"/>
                          </a:solidFill>
                          <a:latin typeface="微软雅黑" panose="020B0503020204020204" pitchFamily="34" charset="-122"/>
                          <a:ea typeface="微软雅黑" panose="020B0503020204020204" pitchFamily="34" charset="-122"/>
                        </a:rPr>
                        <a:t>操作系统知识                         </a:t>
                      </a:r>
                      <a:r>
                        <a:rPr lang="en-US" altLang="zh-CN" sz="1600" b="0" dirty="0" smtClean="0">
                          <a:solidFill>
                            <a:schemeClr val="bg1"/>
                          </a:solidFill>
                          <a:latin typeface="微软雅黑" panose="020B0503020204020204" pitchFamily="34" charset="-122"/>
                          <a:ea typeface="微软雅黑" panose="020B0503020204020204" pitchFamily="34" charset="-122"/>
                        </a:rPr>
                        <a:t>Chap03</a:t>
                      </a:r>
                      <a:endParaRPr lang="zh-CN" altLang="en-US" sz="1600" b="0" dirty="0" smtClean="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程序设计语言</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0" dirty="0" smtClean="0">
                          <a:solidFill>
                            <a:schemeClr val="bg1"/>
                          </a:solidFill>
                          <a:latin typeface="微软雅黑" panose="020B0503020204020204" pitchFamily="34" charset="-122"/>
                          <a:ea typeface="微软雅黑" panose="020B0503020204020204" pitchFamily="34" charset="-122"/>
                        </a:rPr>
                        <a:t>程序设计语言基础知识             </a:t>
                      </a:r>
                      <a:r>
                        <a:rPr lang="en-US" altLang="zh-CN" sz="1600" b="0" dirty="0" smtClean="0">
                          <a:solidFill>
                            <a:schemeClr val="bg1"/>
                          </a:solidFill>
                          <a:latin typeface="微软雅黑" panose="020B0503020204020204" pitchFamily="34" charset="-122"/>
                          <a:ea typeface="微软雅黑" panose="020B0503020204020204" pitchFamily="34" charset="-122"/>
                        </a:rPr>
                        <a:t>Chap04</a:t>
                      </a:r>
                      <a:endParaRPr lang="zh-CN" altLang="en-US" sz="1600" b="0" dirty="0" smtClean="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数据结构与算法</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b="0" dirty="0" smtClean="0">
                          <a:solidFill>
                            <a:schemeClr val="bg1"/>
                          </a:solidFill>
                          <a:latin typeface="微软雅黑" panose="020B0503020204020204" pitchFamily="34" charset="-122"/>
                          <a:ea typeface="微软雅黑" panose="020B0503020204020204" pitchFamily="34" charset="-122"/>
                        </a:rPr>
                        <a:t>数据结构与算法                      </a:t>
                      </a:r>
                      <a:r>
                        <a:rPr lang="en-US" altLang="zh-CN" sz="1600" b="0" dirty="0" smtClean="0">
                          <a:solidFill>
                            <a:schemeClr val="bg1"/>
                          </a:solidFill>
                          <a:latin typeface="微软雅黑" panose="020B0503020204020204" pitchFamily="34" charset="-122"/>
                          <a:ea typeface="微软雅黑" panose="020B0503020204020204" pitchFamily="34" charset="-122"/>
                        </a:rPr>
                        <a:t>Chap02</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多媒体基础知识</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b="0" dirty="0" smtClean="0">
                          <a:solidFill>
                            <a:schemeClr val="bg1"/>
                          </a:solidFill>
                          <a:latin typeface="微软雅黑" panose="020B0503020204020204" pitchFamily="34" charset="-122"/>
                          <a:ea typeface="微软雅黑" panose="020B0503020204020204" pitchFamily="34" charset="-122"/>
                        </a:rPr>
                        <a:t>多媒体基础知识                      </a:t>
                      </a:r>
                      <a:r>
                        <a:rPr lang="en-US" altLang="zh-CN" sz="1600" b="0" dirty="0" smtClean="0">
                          <a:solidFill>
                            <a:schemeClr val="bg1"/>
                          </a:solidFill>
                          <a:latin typeface="微软雅黑" panose="020B0503020204020204" pitchFamily="34" charset="-122"/>
                          <a:ea typeface="微软雅黑" panose="020B0503020204020204" pitchFamily="34" charset="-122"/>
                        </a:rPr>
                        <a:t>Chap06</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网络基础知识</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网络基础知识</a:t>
                      </a:r>
                      <a:r>
                        <a:rPr lang="en-US" altLang="zh-CN" sz="1600" b="0" kern="1200" dirty="0" smtClean="0">
                          <a:solidFill>
                            <a:schemeClr val="bg1"/>
                          </a:solidFill>
                          <a:effectLst/>
                          <a:latin typeface="微软雅黑" panose="020B0503020204020204" pitchFamily="34" charset="-122"/>
                          <a:ea typeface="微软雅黑" panose="020B0503020204020204" pitchFamily="34" charset="-122"/>
                        </a:rPr>
                        <a:t>                         Chap05</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安全性基础知识</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系统开发和运行知识</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系统开发和运行知识 </a:t>
                      </a:r>
                      <a:r>
                        <a:rPr lang="en-US" altLang="zh-CN" sz="1600" b="0" kern="1200" dirty="0" smtClean="0">
                          <a:solidFill>
                            <a:schemeClr val="bg1"/>
                          </a:solidFill>
                          <a:effectLst/>
                          <a:latin typeface="微软雅黑" panose="020B0503020204020204" pitchFamily="34" charset="-122"/>
                          <a:ea typeface="微软雅黑" panose="020B0503020204020204" pitchFamily="34" charset="-122"/>
                        </a:rPr>
                        <a:t>               Chap10</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标准化与知识产权</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b="0" dirty="0" smtClean="0">
                          <a:solidFill>
                            <a:schemeClr val="bg1"/>
                          </a:solidFill>
                          <a:latin typeface="微软雅黑" panose="020B0503020204020204" pitchFamily="34" charset="-122"/>
                          <a:ea typeface="微软雅黑" panose="020B0503020204020204" pitchFamily="34" charset="-122"/>
                        </a:rPr>
                        <a:t>标准化和软件知识产权基础知识  </a:t>
                      </a:r>
                      <a:r>
                        <a:rPr lang="en-US" altLang="zh-CN" sz="1600" b="0" dirty="0" smtClean="0">
                          <a:solidFill>
                            <a:schemeClr val="bg1"/>
                          </a:solidFill>
                          <a:latin typeface="微软雅黑" panose="020B0503020204020204" pitchFamily="34" charset="-122"/>
                          <a:ea typeface="微软雅黑" panose="020B0503020204020204" pitchFamily="34" charset="-122"/>
                        </a:rPr>
                        <a:t>Chap15</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项目管理基础知识</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系统开发和运行知识</a:t>
                      </a:r>
                      <a:r>
                        <a:rPr lang="en-US" altLang="zh-CN" sz="1600" b="0" kern="1200" dirty="0" smtClean="0">
                          <a:solidFill>
                            <a:schemeClr val="bg1"/>
                          </a:solidFill>
                          <a:effectLst/>
                          <a:latin typeface="微软雅黑" panose="020B0503020204020204" pitchFamily="34" charset="-122"/>
                          <a:ea typeface="微软雅黑" panose="020B0503020204020204" pitchFamily="34" charset="-122"/>
                        </a:rPr>
                        <a:t>                Chap10</a:t>
                      </a:r>
                      <a:endParaRPr lang="zh-CN" altLang="en-US" sz="1600" b="0" dirty="0" smtClean="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文本框 11"/>
          <p:cNvSpPr txBox="1"/>
          <p:nvPr/>
        </p:nvSpPr>
        <p:spPr>
          <a:xfrm>
            <a:off x="1082850" y="1484784"/>
            <a:ext cx="1569660" cy="39658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a:lnSpc>
                <a:spcPct val="120000"/>
              </a:lnSpc>
            </a:pPr>
            <a:r>
              <a:rPr lang="zh-CN" altLang="en-US" dirty="0" smtClean="0">
                <a:latin typeface="微软雅黑" panose="020B0503020204020204" pitchFamily="34" charset="-122"/>
                <a:ea typeface="微软雅黑" panose="020B0503020204020204" pitchFamily="34" charset="-122"/>
              </a:rPr>
              <a:t>基础知识部分</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500" fill="hold"/>
                                        <p:tgtEl>
                                          <p:spTgt spid="84"/>
                                        </p:tgtEl>
                                        <p:attrNameLst>
                                          <p:attrName>ppt_w</p:attrName>
                                        </p:attrNameLst>
                                      </p:cBhvr>
                                      <p:tavLst>
                                        <p:tav tm="0">
                                          <p:val>
                                            <p:fltVal val="0"/>
                                          </p:val>
                                        </p:tav>
                                        <p:tav tm="100000">
                                          <p:val>
                                            <p:strVal val="#ppt_w"/>
                                          </p:val>
                                        </p:tav>
                                      </p:tavLst>
                                    </p:anim>
                                    <p:anim calcmode="lin" valueType="num">
                                      <p:cBhvr>
                                        <p:cTn id="8" dur="500" fill="hold"/>
                                        <p:tgtEl>
                                          <p:spTgt spid="84"/>
                                        </p:tgtEl>
                                        <p:attrNameLst>
                                          <p:attrName>ppt_h</p:attrName>
                                        </p:attrNameLst>
                                      </p:cBhvr>
                                      <p:tavLst>
                                        <p:tav tm="0">
                                          <p:val>
                                            <p:fltVal val="0"/>
                                          </p:val>
                                        </p:tav>
                                        <p:tav tm="100000">
                                          <p:val>
                                            <p:strVal val="#ppt_h"/>
                                          </p:val>
                                        </p:tav>
                                      </p:tavLst>
                                    </p:anim>
                                    <p:animEffect transition="in" filter="fade">
                                      <p:cBhvr>
                                        <p:cTn id="9" dur="500"/>
                                        <p:tgtEl>
                                          <p:spTgt spid="8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84"/>
                                        </p:tgtEl>
                                      </p:cBhvr>
                                    </p:animEffect>
                                    <p:animScale>
                                      <p:cBhvr>
                                        <p:cTn id="12" dur="250" autoRev="1" fill="hold"/>
                                        <p:tgtEl>
                                          <p:spTgt spid="84"/>
                                        </p:tgtEl>
                                      </p:cBhvr>
                                      <p:by x="105000" y="105000"/>
                                    </p:animScale>
                                  </p:childTnLst>
                                </p:cTn>
                              </p:par>
                            </p:childTnLst>
                          </p:cTn>
                        </p:par>
                        <p:par>
                          <p:cTn id="13" fill="hold">
                            <p:stCondLst>
                              <p:cond delay="500"/>
                            </p:stCondLst>
                            <p:childTnLst>
                              <p:par>
                                <p:cTn id="14" presetID="14" presetClass="entr" presetSubtype="5" fill="hold" grpId="0" nodeType="after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randombar(vertical)">
                                      <p:cBhvr>
                                        <p:cTn id="16" dur="500"/>
                                        <p:tgtEl>
                                          <p:spTgt spid="8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文本框 82"/>
          <p:cNvSpPr txBox="1"/>
          <p:nvPr/>
        </p:nvSpPr>
        <p:spPr>
          <a:xfrm>
            <a:off x="1496037" y="680577"/>
            <a:ext cx="3147971"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课程与教材对应关系</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84" name="组合 83"/>
          <p:cNvGrpSpPr/>
          <p:nvPr/>
        </p:nvGrpSpPr>
        <p:grpSpPr>
          <a:xfrm>
            <a:off x="272716" y="466912"/>
            <a:ext cx="4443301" cy="774247"/>
            <a:chOff x="300121" y="1680918"/>
            <a:chExt cx="2597360" cy="550232"/>
          </a:xfrm>
        </p:grpSpPr>
        <p:sp>
          <p:nvSpPr>
            <p:cNvPr id="85" name="圆角矩形 84"/>
            <p:cNvSpPr/>
            <p:nvPr/>
          </p:nvSpPr>
          <p:spPr>
            <a:xfrm>
              <a:off x="423721" y="1786192"/>
              <a:ext cx="2473760"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组合 85"/>
            <p:cNvGrpSpPr/>
            <p:nvPr/>
          </p:nvGrpSpPr>
          <p:grpSpPr>
            <a:xfrm>
              <a:off x="300121" y="1680918"/>
              <a:ext cx="571747" cy="550232"/>
              <a:chOff x="1147763" y="1680003"/>
              <a:chExt cx="1481056" cy="1374347"/>
            </a:xfrm>
          </p:grpSpPr>
          <p:sp>
            <p:nvSpPr>
              <p:cNvPr id="87"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aphicFrame>
        <p:nvGraphicFramePr>
          <p:cNvPr id="10" name="表格 9"/>
          <p:cNvGraphicFramePr>
            <a:graphicFrameLocks noGrp="1"/>
          </p:cNvGraphicFramePr>
          <p:nvPr/>
        </p:nvGraphicFramePr>
        <p:xfrm>
          <a:off x="1079612" y="2194615"/>
          <a:ext cx="6984776" cy="2595880"/>
        </p:xfrm>
        <a:graphic>
          <a:graphicData uri="http://schemas.openxmlformats.org/drawingml/2006/table">
            <a:tbl>
              <a:tblPr firstRow="1" bandRow="1">
                <a:tableStyleId>{21E4AEA4-8DFA-4A89-87EB-49C32662AFE0}</a:tableStyleId>
              </a:tblPr>
              <a:tblGrid>
                <a:gridCol w="2412268"/>
                <a:gridCol w="4572508"/>
              </a:tblGrid>
              <a:tr h="370840">
                <a:tc>
                  <a:txBody>
                    <a:bodyPr/>
                    <a:lstStyle/>
                    <a:p>
                      <a:r>
                        <a:rPr lang="zh-CN" altLang="en-US" sz="1800" b="1" dirty="0" smtClean="0">
                          <a:solidFill>
                            <a:schemeClr val="bg1"/>
                          </a:solidFill>
                          <a:latin typeface="微软雅黑" panose="020B0503020204020204" pitchFamily="34" charset="-122"/>
                          <a:ea typeface="微软雅黑" panose="020B0503020204020204" pitchFamily="34" charset="-122"/>
                        </a:rPr>
                        <a:t>讲义章节</a:t>
                      </a:r>
                      <a:endParaRPr lang="zh-CN" altLang="en-US" sz="1800" b="1"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r>
                        <a:rPr lang="zh-CN" altLang="en-US" sz="1800" b="1" dirty="0" smtClean="0">
                          <a:solidFill>
                            <a:schemeClr val="bg1"/>
                          </a:solidFill>
                          <a:latin typeface="微软雅黑" panose="020B0503020204020204" pitchFamily="34" charset="-122"/>
                          <a:ea typeface="微软雅黑" panose="020B0503020204020204" pitchFamily="34" charset="-122"/>
                        </a:rPr>
                        <a:t>教程章节</a:t>
                      </a:r>
                      <a:endParaRPr lang="zh-CN" altLang="en-US" sz="1800" b="1"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r>
              <a:tr h="370840">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数据库技术基础</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b="0" dirty="0" smtClean="0">
                          <a:solidFill>
                            <a:schemeClr val="bg1"/>
                          </a:solidFill>
                          <a:latin typeface="微软雅黑" panose="020B0503020204020204" pitchFamily="34" charset="-122"/>
                          <a:ea typeface="微软雅黑" panose="020B0503020204020204" pitchFamily="34" charset="-122"/>
                        </a:rPr>
                        <a:t>数据库技术基础                      </a:t>
                      </a:r>
                      <a:r>
                        <a:rPr lang="zh-CN" altLang="en-US" sz="1600" b="0" baseline="0" dirty="0" smtClean="0">
                          <a:solidFill>
                            <a:schemeClr val="bg1"/>
                          </a:solidFill>
                          <a:latin typeface="微软雅黑" panose="020B0503020204020204" pitchFamily="34" charset="-122"/>
                          <a:ea typeface="微软雅黑" panose="020B0503020204020204" pitchFamily="34" charset="-122"/>
                        </a:rPr>
                        <a:t> </a:t>
                      </a:r>
                      <a:r>
                        <a:rPr lang="en-US" altLang="zh-CN" sz="1600" b="0" dirty="0" smtClean="0">
                          <a:solidFill>
                            <a:schemeClr val="bg1"/>
                          </a:solidFill>
                          <a:latin typeface="微软雅黑" panose="020B0503020204020204" pitchFamily="34" charset="-122"/>
                          <a:ea typeface="微软雅黑" panose="020B0503020204020204" pitchFamily="34" charset="-122"/>
                        </a:rPr>
                        <a:t>Chap07</a:t>
                      </a:r>
                      <a:endParaRPr lang="zh-CN" altLang="en-US" sz="1600" b="0" dirty="0" smtClean="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关系数据库</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关系数据库</a:t>
                      </a:r>
                      <a:r>
                        <a:rPr lang="en-US" altLang="zh-CN" sz="1600" b="0" kern="1200" dirty="0" smtClean="0">
                          <a:solidFill>
                            <a:schemeClr val="bg1"/>
                          </a:solidFill>
                          <a:effectLst/>
                          <a:latin typeface="微软雅黑" panose="020B0503020204020204" pitchFamily="34" charset="-122"/>
                          <a:ea typeface="微软雅黑" panose="020B0503020204020204" pitchFamily="34" charset="-122"/>
                        </a:rPr>
                        <a:t>                             Chap08</a:t>
                      </a:r>
                      <a:endParaRPr lang="zh-CN" altLang="en-US" sz="1600" b="0" dirty="0" smtClean="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sz="1600" b="0" kern="1200" dirty="0" smtClean="0">
                          <a:solidFill>
                            <a:schemeClr val="bg1"/>
                          </a:solidFill>
                          <a:effectLst/>
                          <a:latin typeface="微软雅黑" panose="020B0503020204020204" pitchFamily="34" charset="-122"/>
                          <a:ea typeface="微软雅黑" panose="020B0503020204020204" pitchFamily="34" charset="-122"/>
                        </a:rPr>
                        <a:t>SQL</a:t>
                      </a:r>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语言</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kern="1200" dirty="0" smtClean="0">
                          <a:solidFill>
                            <a:schemeClr val="bg1"/>
                          </a:solidFill>
                          <a:effectLst/>
                          <a:latin typeface="微软雅黑" panose="020B0503020204020204" pitchFamily="34" charset="-122"/>
                          <a:ea typeface="微软雅黑" panose="020B0503020204020204" pitchFamily="34" charset="-122"/>
                        </a:rPr>
                        <a:t>SQL</a:t>
                      </a:r>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语言</a:t>
                      </a:r>
                      <a:r>
                        <a:rPr lang="en-US" altLang="zh-CN" sz="1600" b="0" kern="1200" dirty="0" smtClean="0">
                          <a:solidFill>
                            <a:schemeClr val="bg1"/>
                          </a:solidFill>
                          <a:effectLst/>
                          <a:latin typeface="微软雅黑" panose="020B0503020204020204" pitchFamily="34" charset="-122"/>
                          <a:ea typeface="微软雅黑" panose="020B0503020204020204" pitchFamily="34" charset="-122"/>
                        </a:rPr>
                        <a:t>                                </a:t>
                      </a:r>
                      <a:r>
                        <a:rPr lang="en-US" altLang="zh-CN" sz="1600" b="0" kern="1200" baseline="0" dirty="0" smtClean="0">
                          <a:solidFill>
                            <a:schemeClr val="bg1"/>
                          </a:solidFill>
                          <a:effectLst/>
                          <a:latin typeface="微软雅黑" panose="020B0503020204020204" pitchFamily="34" charset="-122"/>
                          <a:ea typeface="微软雅黑" panose="020B0503020204020204" pitchFamily="34" charset="-122"/>
                        </a:rPr>
                        <a:t> </a:t>
                      </a:r>
                      <a:r>
                        <a:rPr lang="en-US" altLang="zh-CN" sz="1600" b="0" kern="1200" dirty="0" smtClean="0">
                          <a:solidFill>
                            <a:schemeClr val="bg1"/>
                          </a:solidFill>
                          <a:effectLst/>
                          <a:latin typeface="微软雅黑" panose="020B0503020204020204" pitchFamily="34" charset="-122"/>
                          <a:ea typeface="微软雅黑" panose="020B0503020204020204" pitchFamily="34" charset="-122"/>
                        </a:rPr>
                        <a:t>Chap09</a:t>
                      </a:r>
                      <a:endParaRPr lang="zh-CN" altLang="en-US" sz="1600" b="0" dirty="0" smtClean="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数据库设计</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数据库设计</a:t>
                      </a:r>
                      <a:r>
                        <a:rPr lang="en-US" altLang="zh-CN" sz="1600" b="0" kern="1200" dirty="0" smtClean="0">
                          <a:solidFill>
                            <a:schemeClr val="bg1"/>
                          </a:solidFill>
                          <a:effectLst/>
                          <a:latin typeface="微软雅黑" panose="020B0503020204020204" pitchFamily="34" charset="-122"/>
                          <a:ea typeface="微软雅黑" panose="020B0503020204020204" pitchFamily="34" charset="-122"/>
                        </a:rPr>
                        <a:t>                             Chap11</a:t>
                      </a:r>
                      <a:endParaRPr lang="zh-CN" altLang="en-US" sz="1600" b="0" dirty="0" smtClean="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数据库运行与管理</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数据库运行与管理</a:t>
                      </a:r>
                      <a:r>
                        <a:rPr lang="en-US" altLang="zh-CN" sz="1600" b="0" kern="1200" dirty="0" smtClean="0">
                          <a:solidFill>
                            <a:schemeClr val="bg1"/>
                          </a:solidFill>
                          <a:effectLst/>
                          <a:latin typeface="微软雅黑" panose="020B0503020204020204" pitchFamily="34" charset="-122"/>
                          <a:ea typeface="微软雅黑" panose="020B0503020204020204" pitchFamily="34" charset="-122"/>
                        </a:rPr>
                        <a:t>                   Chap12</a:t>
                      </a:r>
                      <a:endParaRPr lang="zh-CN" altLang="en-US" sz="1600" b="0" dirty="0" smtClean="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数据库发展和新技术</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600" b="0" kern="1200" dirty="0" smtClean="0">
                          <a:solidFill>
                            <a:schemeClr val="bg1"/>
                          </a:solidFill>
                          <a:effectLst/>
                          <a:latin typeface="微软雅黑" panose="020B0503020204020204" pitchFamily="34" charset="-122"/>
                          <a:ea typeface="微软雅黑" panose="020B0503020204020204" pitchFamily="34" charset="-122"/>
                        </a:rPr>
                        <a:t>数据库发展和新技术</a:t>
                      </a:r>
                      <a:r>
                        <a:rPr lang="en-US" altLang="zh-CN" sz="1600" b="0" kern="1200" dirty="0" smtClean="0">
                          <a:solidFill>
                            <a:schemeClr val="bg1"/>
                          </a:solidFill>
                          <a:effectLst/>
                          <a:latin typeface="微软雅黑" panose="020B0503020204020204" pitchFamily="34" charset="-122"/>
                          <a:ea typeface="微软雅黑" panose="020B0503020204020204" pitchFamily="34" charset="-122"/>
                        </a:rPr>
                        <a:t>                Chap13</a:t>
                      </a:r>
                      <a:endParaRPr lang="zh-CN" altLang="en-US" sz="1600" b="0" dirty="0" smtClean="0">
                        <a:solidFill>
                          <a:schemeClr val="bg1"/>
                        </a:solidFill>
                        <a:latin typeface="微软雅黑" panose="020B0503020204020204" pitchFamily="34" charset="-122"/>
                        <a:ea typeface="微软雅黑" panose="020B0503020204020204" pitchFamily="34" charset="-122"/>
                      </a:endParaRP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文本框 11"/>
          <p:cNvSpPr txBox="1"/>
          <p:nvPr/>
        </p:nvSpPr>
        <p:spPr>
          <a:xfrm>
            <a:off x="1082850" y="1772816"/>
            <a:ext cx="1800493" cy="39658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a:lnSpc>
                <a:spcPct val="120000"/>
              </a:lnSpc>
            </a:pPr>
            <a:r>
              <a:rPr lang="zh-CN" altLang="en-US" dirty="0">
                <a:latin typeface="微软雅黑" panose="020B0503020204020204" pitchFamily="34" charset="-122"/>
                <a:ea typeface="微软雅黑" panose="020B0503020204020204" pitchFamily="34" charset="-122"/>
              </a:rPr>
              <a:t>数据库技术部分</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500" fill="hold"/>
                                        <p:tgtEl>
                                          <p:spTgt spid="84"/>
                                        </p:tgtEl>
                                        <p:attrNameLst>
                                          <p:attrName>ppt_w</p:attrName>
                                        </p:attrNameLst>
                                      </p:cBhvr>
                                      <p:tavLst>
                                        <p:tav tm="0">
                                          <p:val>
                                            <p:fltVal val="0"/>
                                          </p:val>
                                        </p:tav>
                                        <p:tav tm="100000">
                                          <p:val>
                                            <p:strVal val="#ppt_w"/>
                                          </p:val>
                                        </p:tav>
                                      </p:tavLst>
                                    </p:anim>
                                    <p:anim calcmode="lin" valueType="num">
                                      <p:cBhvr>
                                        <p:cTn id="8" dur="500" fill="hold"/>
                                        <p:tgtEl>
                                          <p:spTgt spid="84"/>
                                        </p:tgtEl>
                                        <p:attrNameLst>
                                          <p:attrName>ppt_h</p:attrName>
                                        </p:attrNameLst>
                                      </p:cBhvr>
                                      <p:tavLst>
                                        <p:tav tm="0">
                                          <p:val>
                                            <p:fltVal val="0"/>
                                          </p:val>
                                        </p:tav>
                                        <p:tav tm="100000">
                                          <p:val>
                                            <p:strVal val="#ppt_h"/>
                                          </p:val>
                                        </p:tav>
                                      </p:tavLst>
                                    </p:anim>
                                    <p:animEffect transition="in" filter="fade">
                                      <p:cBhvr>
                                        <p:cTn id="9" dur="500"/>
                                        <p:tgtEl>
                                          <p:spTgt spid="84"/>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84"/>
                                        </p:tgtEl>
                                      </p:cBhvr>
                                    </p:animEffect>
                                    <p:animScale>
                                      <p:cBhvr>
                                        <p:cTn id="12" dur="250" autoRev="1" fill="hold"/>
                                        <p:tgtEl>
                                          <p:spTgt spid="84"/>
                                        </p:tgtEl>
                                      </p:cBhvr>
                                      <p:by x="105000" y="105000"/>
                                    </p:animScale>
                                  </p:childTnLst>
                                </p:cTn>
                              </p:par>
                            </p:childTnLst>
                          </p:cTn>
                        </p:par>
                        <p:par>
                          <p:cTn id="13" fill="hold">
                            <p:stCondLst>
                              <p:cond delay="500"/>
                            </p:stCondLst>
                            <p:childTnLst>
                              <p:par>
                                <p:cTn id="14" presetID="14" presetClass="entr" presetSubtype="5" fill="hold" grpId="0" nodeType="after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randombar(vertical)">
                                      <p:cBhvr>
                                        <p:cTn id="16" dur="500"/>
                                        <p:tgtEl>
                                          <p:spTgt spid="8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259632" y="677456"/>
            <a:ext cx="3099293"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上午题考点分布情况</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12" name="Group 2" hidden="1"/>
          <p:cNvGrpSpPr/>
          <p:nvPr/>
        </p:nvGrpSpPr>
        <p:grpSpPr bwMode="auto">
          <a:xfrm>
            <a:off x="509856" y="516393"/>
            <a:ext cx="4154909" cy="752272"/>
            <a:chOff x="0" y="0"/>
            <a:chExt cx="2386" cy="432"/>
          </a:xfrm>
        </p:grpSpPr>
        <p:sp>
          <p:nvSpPr>
            <p:cNvPr id="13" name="AutoShape 190"/>
            <p:cNvSpPr>
              <a:spLocks noChangeArrowheads="1"/>
            </p:cNvSpPr>
            <p:nvPr/>
          </p:nvSpPr>
          <p:spPr bwMode="auto">
            <a:xfrm>
              <a:off x="240" y="75"/>
              <a:ext cx="1973" cy="288"/>
            </a:xfrm>
            <a:prstGeom prst="roundRect">
              <a:avLst>
                <a:gd name="adj" fmla="val 16667"/>
              </a:avLst>
            </a:prstGeom>
            <a:gradFill rotWithShape="1">
              <a:gsLst>
                <a:gs pos="0">
                  <a:schemeClr val="accent2"/>
                </a:gs>
                <a:gs pos="50000">
                  <a:srgbClr val="D4D4E9"/>
                </a:gs>
                <a:gs pos="100000">
                  <a:schemeClr val="accent2"/>
                </a:gs>
              </a:gsLst>
              <a:lin ang="5400000" scaled="1"/>
            </a:gradFill>
            <a:ln w="12700" cmpd="sng">
              <a:solidFill>
                <a:schemeClr val="bg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AutoShape 191"/>
            <p:cNvSpPr>
              <a:spLocks noChangeArrowheads="1"/>
            </p:cNvSpPr>
            <p:nvPr/>
          </p:nvSpPr>
          <p:spPr bwMode="auto">
            <a:xfrm>
              <a:off x="0" y="0"/>
              <a:ext cx="432" cy="432"/>
            </a:xfrm>
            <a:prstGeom prst="diamond">
              <a:avLst/>
            </a:prstGeom>
            <a:solidFill>
              <a:schemeClr val="accent2"/>
            </a:solidFill>
            <a:ln w="25400"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Text Box 192"/>
            <p:cNvSpPr txBox="1">
              <a:spLocks noChangeArrowheads="1"/>
            </p:cNvSpPr>
            <p:nvPr/>
          </p:nvSpPr>
          <p:spPr bwMode="auto">
            <a:xfrm>
              <a:off x="455" y="73"/>
              <a:ext cx="193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latin typeface="黑体" panose="02010609060101010101" pitchFamily="49" charset="-122"/>
                  <a:ea typeface="黑体" panose="02010609060101010101" pitchFamily="49" charset="-122"/>
                </a:rPr>
                <a:t>数据</a:t>
              </a:r>
              <a:r>
                <a:rPr lang="zh-CN" altLang="en-US" sz="2400" b="1" dirty="0" smtClean="0">
                  <a:latin typeface="黑体" panose="02010609060101010101" pitchFamily="49" charset="-122"/>
                  <a:ea typeface="黑体" panose="02010609060101010101" pitchFamily="49" charset="-122"/>
                </a:rPr>
                <a:t>的表示</a:t>
              </a:r>
              <a:endParaRPr lang="en-US" altLang="zh-CN" sz="2400" b="1" dirty="0">
                <a:latin typeface="黑体" panose="02010609060101010101" pitchFamily="49" charset="-122"/>
                <a:ea typeface="黑体" panose="02010609060101010101" pitchFamily="49" charset="-122"/>
              </a:endParaRPr>
            </a:p>
          </p:txBody>
        </p:sp>
        <p:sp>
          <p:nvSpPr>
            <p:cNvPr id="17" name="Text Box 193"/>
            <p:cNvSpPr txBox="1">
              <a:spLocks noChangeArrowheads="1"/>
            </p:cNvSpPr>
            <p:nvPr/>
          </p:nvSpPr>
          <p:spPr bwMode="auto">
            <a:xfrm>
              <a:off x="97" y="6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chemeClr val="bg1"/>
                  </a:solidFill>
                </a:rPr>
                <a:t>1</a:t>
              </a:r>
              <a:endParaRPr lang="en-US" altLang="zh-CN" sz="2400">
                <a:solidFill>
                  <a:schemeClr val="bg1"/>
                </a:solidFill>
              </a:endParaRPr>
            </a:p>
          </p:txBody>
        </p:sp>
      </p:grpSp>
      <p:grpSp>
        <p:nvGrpSpPr>
          <p:cNvPr id="19" name="组合 18"/>
          <p:cNvGrpSpPr/>
          <p:nvPr/>
        </p:nvGrpSpPr>
        <p:grpSpPr>
          <a:xfrm>
            <a:off x="272716" y="466912"/>
            <a:ext cx="4299284" cy="774247"/>
            <a:chOff x="300121" y="1680918"/>
            <a:chExt cx="2513174" cy="550232"/>
          </a:xfrm>
        </p:grpSpPr>
        <p:sp>
          <p:nvSpPr>
            <p:cNvPr id="21" name="圆角矩形 20"/>
            <p:cNvSpPr/>
            <p:nvPr/>
          </p:nvSpPr>
          <p:spPr>
            <a:xfrm>
              <a:off x="423721" y="1786192"/>
              <a:ext cx="2389574" cy="402426"/>
            </a:xfrm>
            <a:prstGeom prst="roundRect">
              <a:avLst/>
            </a:prstGeom>
            <a:noFill/>
            <a:ln>
              <a:solidFill>
                <a:srgbClr val="7E9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300121" y="1680918"/>
              <a:ext cx="571747" cy="550232"/>
              <a:chOff x="1147763" y="1680003"/>
              <a:chExt cx="1481056" cy="1374347"/>
            </a:xfrm>
          </p:grpSpPr>
          <p:sp>
            <p:nvSpPr>
              <p:cNvPr id="24" name="Freeform 3774"/>
              <p:cNvSpPr/>
              <p:nvPr/>
            </p:nvSpPr>
            <p:spPr bwMode="auto">
              <a:xfrm>
                <a:off x="1796970" y="1680003"/>
                <a:ext cx="831849" cy="1112839"/>
              </a:xfrm>
              <a:custGeom>
                <a:avLst/>
                <a:gdLst>
                  <a:gd name="T0" fmla="*/ 137 w 262"/>
                  <a:gd name="T1" fmla="*/ 0 h 350"/>
                  <a:gd name="T2" fmla="*/ 0 w 262"/>
                  <a:gd name="T3" fmla="*/ 155 h 350"/>
                  <a:gd name="T4" fmla="*/ 33 w 262"/>
                  <a:gd name="T5" fmla="*/ 261 h 350"/>
                  <a:gd name="T6" fmla="*/ 91 w 262"/>
                  <a:gd name="T7" fmla="*/ 162 h 350"/>
                  <a:gd name="T8" fmla="*/ 50 w 262"/>
                  <a:gd name="T9" fmla="*/ 350 h 350"/>
                  <a:gd name="T10" fmla="*/ 137 w 262"/>
                  <a:gd name="T11" fmla="*/ 0 h 350"/>
                </a:gdLst>
                <a:ahLst/>
                <a:cxnLst>
                  <a:cxn ang="0">
                    <a:pos x="T0" y="T1"/>
                  </a:cxn>
                  <a:cxn ang="0">
                    <a:pos x="T2" y="T3"/>
                  </a:cxn>
                  <a:cxn ang="0">
                    <a:pos x="T4" y="T5"/>
                  </a:cxn>
                  <a:cxn ang="0">
                    <a:pos x="T6" y="T7"/>
                  </a:cxn>
                  <a:cxn ang="0">
                    <a:pos x="T8" y="T9"/>
                  </a:cxn>
                  <a:cxn ang="0">
                    <a:pos x="T10" y="T11"/>
                  </a:cxn>
                </a:cxnLst>
                <a:rect l="0" t="0" r="r" b="b"/>
                <a:pathLst>
                  <a:path w="262" h="350">
                    <a:moveTo>
                      <a:pt x="137" y="0"/>
                    </a:moveTo>
                    <a:cubicBezTo>
                      <a:pt x="60" y="55"/>
                      <a:pt x="19" y="108"/>
                      <a:pt x="0" y="155"/>
                    </a:cubicBezTo>
                    <a:cubicBezTo>
                      <a:pt x="16" y="182"/>
                      <a:pt x="29" y="217"/>
                      <a:pt x="33" y="261"/>
                    </a:cubicBezTo>
                    <a:cubicBezTo>
                      <a:pt x="57" y="187"/>
                      <a:pt x="91" y="162"/>
                      <a:pt x="91" y="162"/>
                    </a:cubicBezTo>
                    <a:cubicBezTo>
                      <a:pt x="39" y="280"/>
                      <a:pt x="50" y="350"/>
                      <a:pt x="50" y="350"/>
                    </a:cubicBezTo>
                    <a:cubicBezTo>
                      <a:pt x="262" y="159"/>
                      <a:pt x="137" y="0"/>
                      <a:pt x="137" y="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775"/>
              <p:cNvSpPr/>
              <p:nvPr/>
            </p:nvSpPr>
            <p:spPr bwMode="auto">
              <a:xfrm>
                <a:off x="1147763" y="1957387"/>
                <a:ext cx="785813" cy="1096963"/>
              </a:xfrm>
              <a:custGeom>
                <a:avLst/>
                <a:gdLst>
                  <a:gd name="T0" fmla="*/ 209 w 247"/>
                  <a:gd name="T1" fmla="*/ 90 h 345"/>
                  <a:gd name="T2" fmla="*/ 102 w 247"/>
                  <a:gd name="T3" fmla="*/ 0 h 345"/>
                  <a:gd name="T4" fmla="*/ 198 w 247"/>
                  <a:gd name="T5" fmla="*/ 345 h 345"/>
                  <a:gd name="T6" fmla="*/ 158 w 247"/>
                  <a:gd name="T7" fmla="*/ 159 h 345"/>
                  <a:gd name="T8" fmla="*/ 232 w 247"/>
                  <a:gd name="T9" fmla="*/ 336 h 345"/>
                  <a:gd name="T10" fmla="*/ 243 w 247"/>
                  <a:gd name="T11" fmla="*/ 196 h 345"/>
                  <a:gd name="T12" fmla="*/ 209 w 247"/>
                  <a:gd name="T13" fmla="*/ 90 h 345"/>
                </a:gdLst>
                <a:ahLst/>
                <a:cxnLst>
                  <a:cxn ang="0">
                    <a:pos x="T0" y="T1"/>
                  </a:cxn>
                  <a:cxn ang="0">
                    <a:pos x="T2" y="T3"/>
                  </a:cxn>
                  <a:cxn ang="0">
                    <a:pos x="T4" y="T5"/>
                  </a:cxn>
                  <a:cxn ang="0">
                    <a:pos x="T6" y="T7"/>
                  </a:cxn>
                  <a:cxn ang="0">
                    <a:pos x="T8" y="T9"/>
                  </a:cxn>
                  <a:cxn ang="0">
                    <a:pos x="T10" y="T11"/>
                  </a:cxn>
                  <a:cxn ang="0">
                    <a:pos x="T12" y="T13"/>
                  </a:cxn>
                </a:cxnLst>
                <a:rect l="0" t="0" r="r" b="b"/>
                <a:pathLst>
                  <a:path w="247" h="345">
                    <a:moveTo>
                      <a:pt x="209" y="90"/>
                    </a:moveTo>
                    <a:cubicBezTo>
                      <a:pt x="167" y="20"/>
                      <a:pt x="102" y="0"/>
                      <a:pt x="102" y="0"/>
                    </a:cubicBezTo>
                    <a:cubicBezTo>
                      <a:pt x="0" y="288"/>
                      <a:pt x="198" y="345"/>
                      <a:pt x="198" y="345"/>
                    </a:cubicBezTo>
                    <a:cubicBezTo>
                      <a:pt x="134" y="225"/>
                      <a:pt x="158" y="159"/>
                      <a:pt x="158" y="159"/>
                    </a:cubicBezTo>
                    <a:cubicBezTo>
                      <a:pt x="182" y="285"/>
                      <a:pt x="232" y="336"/>
                      <a:pt x="232" y="336"/>
                    </a:cubicBezTo>
                    <a:cubicBezTo>
                      <a:pt x="245" y="281"/>
                      <a:pt x="247" y="235"/>
                      <a:pt x="243" y="196"/>
                    </a:cubicBezTo>
                    <a:cubicBezTo>
                      <a:pt x="238" y="152"/>
                      <a:pt x="225" y="117"/>
                      <a:pt x="209" y="90"/>
                    </a:cubicBezTo>
                    <a:close/>
                  </a:path>
                </a:pathLst>
              </a:custGeom>
              <a:solidFill>
                <a:srgbClr val="F0EC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aphicFrame>
        <p:nvGraphicFramePr>
          <p:cNvPr id="18" name="表格 17"/>
          <p:cNvGraphicFramePr>
            <a:graphicFrameLocks noGrp="1"/>
          </p:cNvGraphicFramePr>
          <p:nvPr/>
        </p:nvGraphicFramePr>
        <p:xfrm>
          <a:off x="575557" y="1628800"/>
          <a:ext cx="7992887" cy="4160520"/>
        </p:xfrm>
        <a:graphic>
          <a:graphicData uri="http://schemas.openxmlformats.org/drawingml/2006/table">
            <a:tbl>
              <a:tblPr firstRow="1" bandRow="1">
                <a:tableStyleId>{21E4AEA4-8DFA-4A89-87EB-49C32662AFE0}</a:tableStyleId>
              </a:tblPr>
              <a:tblGrid>
                <a:gridCol w="2397867"/>
                <a:gridCol w="1235265"/>
                <a:gridCol w="653962"/>
                <a:gridCol w="2325202"/>
                <a:gridCol w="1380591"/>
              </a:tblGrid>
              <a:tr h="441795">
                <a:tc>
                  <a:txBody>
                    <a:bodyPr/>
                    <a:lstStyle/>
                    <a:p>
                      <a:pPr>
                        <a:lnSpc>
                          <a:spcPct val="150000"/>
                        </a:lnSpc>
                      </a:pPr>
                      <a:r>
                        <a:rPr lang="zh-CN" altLang="en-US" sz="1800" b="1" dirty="0" smtClean="0">
                          <a:solidFill>
                            <a:schemeClr val="bg1"/>
                          </a:solidFill>
                          <a:latin typeface="微软雅黑" panose="020B0503020204020204" pitchFamily="34" charset="-122"/>
                          <a:ea typeface="微软雅黑" panose="020B0503020204020204" pitchFamily="34" charset="-122"/>
                        </a:rPr>
                        <a:t>章节</a:t>
                      </a:r>
                      <a:endParaRPr lang="zh-CN" altLang="en-US" sz="1800" b="1" dirty="0">
                        <a:solidFill>
                          <a:schemeClr val="bg1"/>
                        </a:solidFill>
                        <a:latin typeface="微软雅黑" panose="020B0503020204020204" pitchFamily="34" charset="-122"/>
                        <a:ea typeface="微软雅黑" panose="020B0503020204020204" pitchFamily="34" charset="-122"/>
                      </a:endParaRPr>
                    </a:p>
                  </a:txBody>
                  <a:tcPr>
                    <a:solidFill>
                      <a:srgbClr val="0070C0"/>
                    </a:solidFill>
                  </a:tcPr>
                </a:tc>
                <a:tc>
                  <a:txBody>
                    <a:bodyPr/>
                    <a:lstStyle/>
                    <a:p>
                      <a:pPr>
                        <a:lnSpc>
                          <a:spcPct val="150000"/>
                        </a:lnSpc>
                      </a:pPr>
                      <a:r>
                        <a:rPr lang="zh-CN" altLang="en-US" sz="1800" b="1" dirty="0" smtClean="0">
                          <a:solidFill>
                            <a:schemeClr val="bg1"/>
                          </a:solidFill>
                          <a:latin typeface="微软雅黑" panose="020B0503020204020204" pitchFamily="34" charset="-122"/>
                          <a:ea typeface="微软雅黑" panose="020B0503020204020204" pitchFamily="34" charset="-122"/>
                        </a:rPr>
                        <a:t>百分比</a:t>
                      </a:r>
                      <a:endParaRPr lang="zh-CN" altLang="en-US" sz="1800" b="1" dirty="0">
                        <a:solidFill>
                          <a:schemeClr val="bg1"/>
                        </a:solidFill>
                        <a:latin typeface="微软雅黑" panose="020B0503020204020204" pitchFamily="34" charset="-122"/>
                        <a:ea typeface="微软雅黑" panose="020B0503020204020204" pitchFamily="34" charset="-122"/>
                      </a:endParaRPr>
                    </a:p>
                  </a:txBody>
                  <a:tcPr>
                    <a:solidFill>
                      <a:srgbClr val="0070C0"/>
                    </a:solidFill>
                  </a:tcPr>
                </a:tc>
                <a:tc>
                  <a:txBody>
                    <a:bodyPr/>
                    <a:lstStyle/>
                    <a:p>
                      <a:pPr>
                        <a:lnSpc>
                          <a:spcPct val="150000"/>
                        </a:lnSpc>
                      </a:pPr>
                      <a:endParaRPr lang="zh-CN" altLang="en-US" sz="1800" b="1" dirty="0">
                        <a:solidFill>
                          <a:schemeClr val="bg1"/>
                        </a:solidFill>
                        <a:latin typeface="微软雅黑" panose="020B0503020204020204" pitchFamily="34" charset="-122"/>
                        <a:ea typeface="微软雅黑" panose="020B0503020204020204" pitchFamily="34" charset="-122"/>
                      </a:endParaRPr>
                    </a:p>
                  </a:txBody>
                  <a:tcPr>
                    <a:solidFill>
                      <a:srgbClr val="0070C0"/>
                    </a:solidFill>
                  </a:tcPr>
                </a:tc>
                <a:tc>
                  <a:txBody>
                    <a:bodyPr/>
                    <a:lstStyle/>
                    <a:p>
                      <a:pPr>
                        <a:lnSpc>
                          <a:spcPct val="150000"/>
                        </a:lnSpc>
                      </a:pPr>
                      <a:r>
                        <a:rPr lang="zh-CN" altLang="en-US" sz="1800" b="1" dirty="0" smtClean="0">
                          <a:solidFill>
                            <a:schemeClr val="bg1"/>
                          </a:solidFill>
                          <a:latin typeface="微软雅黑" panose="020B0503020204020204" pitchFamily="34" charset="-122"/>
                          <a:ea typeface="微软雅黑" panose="020B0503020204020204" pitchFamily="34" charset="-122"/>
                        </a:rPr>
                        <a:t>章节</a:t>
                      </a:r>
                      <a:endParaRPr lang="zh-CN" altLang="en-US" sz="1800" b="1" dirty="0">
                        <a:solidFill>
                          <a:schemeClr val="bg1"/>
                        </a:solidFill>
                        <a:latin typeface="微软雅黑" panose="020B0503020204020204" pitchFamily="34" charset="-122"/>
                        <a:ea typeface="微软雅黑" panose="020B0503020204020204" pitchFamily="34" charset="-122"/>
                      </a:endParaRPr>
                    </a:p>
                  </a:txBody>
                  <a:tcPr>
                    <a:solidFill>
                      <a:srgbClr val="0070C0"/>
                    </a:solidFill>
                  </a:tcPr>
                </a:tc>
                <a:tc>
                  <a:txBody>
                    <a:bodyPr/>
                    <a:lstStyle/>
                    <a:p>
                      <a:pPr>
                        <a:lnSpc>
                          <a:spcPct val="150000"/>
                        </a:lnSpc>
                      </a:pPr>
                      <a:r>
                        <a:rPr lang="zh-CN" altLang="en-US" sz="1800" b="1" dirty="0" smtClean="0">
                          <a:solidFill>
                            <a:schemeClr val="bg1"/>
                          </a:solidFill>
                          <a:latin typeface="微软雅黑" panose="020B0503020204020204" pitchFamily="34" charset="-122"/>
                          <a:ea typeface="微软雅黑" panose="020B0503020204020204" pitchFamily="34" charset="-122"/>
                        </a:rPr>
                        <a:t>百分比</a:t>
                      </a:r>
                      <a:endParaRPr lang="zh-CN" altLang="en-US" sz="1800" b="1" dirty="0">
                        <a:solidFill>
                          <a:schemeClr val="bg1"/>
                        </a:solidFill>
                        <a:latin typeface="微软雅黑" panose="020B0503020204020204" pitchFamily="34" charset="-122"/>
                        <a:ea typeface="微软雅黑" panose="020B0503020204020204" pitchFamily="34" charset="-122"/>
                      </a:endParaRPr>
                    </a:p>
                  </a:txBody>
                  <a:tcPr>
                    <a:solidFill>
                      <a:srgbClr val="0070C0"/>
                    </a:solidFill>
                  </a:tcPr>
                </a:tc>
              </a:tr>
              <a:tr h="430830">
                <a:tc>
                  <a:txBody>
                    <a:bodyPr/>
                    <a:lstStyle/>
                    <a:p>
                      <a:pPr>
                        <a:lnSpc>
                          <a:spcPct val="150000"/>
                        </a:lnSpc>
                      </a:pPr>
                      <a:r>
                        <a:rPr lang="zh-CN" altLang="en-US" sz="1600" b="0" dirty="0" smtClean="0">
                          <a:solidFill>
                            <a:schemeClr val="bg1"/>
                          </a:solidFill>
                          <a:latin typeface="微软雅黑" panose="020B0503020204020204" pitchFamily="34" charset="-122"/>
                          <a:ea typeface="微软雅黑" panose="020B0503020204020204" pitchFamily="34" charset="-122"/>
                        </a:rPr>
                        <a:t>计算机硬件基础</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en-US" altLang="zh-CN" sz="1600" b="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600" b="0" dirty="0" smtClean="0">
                        <a:solidFill>
                          <a:srgbClr val="FFFF00"/>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zh-CN" altLang="en-US" sz="1600" b="0" dirty="0" smtClean="0">
                          <a:solidFill>
                            <a:schemeClr val="bg1"/>
                          </a:solidFill>
                          <a:latin typeface="微软雅黑" panose="020B0503020204020204" pitchFamily="34" charset="-122"/>
                          <a:ea typeface="微软雅黑" panose="020B0503020204020204" pitchFamily="34" charset="-122"/>
                        </a:rPr>
                        <a:t>标准化与知识产权</a:t>
                      </a:r>
                      <a:endParaRPr lang="zh-CN" altLang="en-US" sz="1600" b="0" dirty="0" smtClean="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en-US" altLang="zh-CN" sz="1600" b="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sz="1600" b="0" dirty="0">
                        <a:solidFill>
                          <a:srgbClr val="FFFF00"/>
                        </a:solidFill>
                        <a:latin typeface="微软雅黑" panose="020B0503020204020204" pitchFamily="34" charset="-122"/>
                        <a:ea typeface="微软雅黑" panose="020B0503020204020204" pitchFamily="34" charset="-122"/>
                      </a:endParaRPr>
                    </a:p>
                  </a:txBody>
                  <a:tcPr>
                    <a:noFill/>
                  </a:tcPr>
                </a:tc>
              </a:tr>
              <a:tr h="430830">
                <a:tc>
                  <a:txBody>
                    <a:bodyPr/>
                    <a:lstStyle/>
                    <a:p>
                      <a:pPr>
                        <a:lnSpc>
                          <a:spcPct val="150000"/>
                        </a:lnSpc>
                      </a:pPr>
                      <a:r>
                        <a:rPr lang="zh-CN" altLang="en-US" sz="1600" b="0" dirty="0" smtClean="0">
                          <a:solidFill>
                            <a:schemeClr val="bg1"/>
                          </a:solidFill>
                          <a:latin typeface="微软雅黑" panose="020B0503020204020204" pitchFamily="34" charset="-122"/>
                          <a:ea typeface="微软雅黑" panose="020B0503020204020204" pitchFamily="34" charset="-122"/>
                        </a:rPr>
                        <a:t>操作系统知识</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en-US" altLang="zh-CN" sz="1600" b="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600" b="0" dirty="0" smtClean="0">
                        <a:solidFill>
                          <a:srgbClr val="FFFF00"/>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zh-CN" altLang="en-US" sz="1600" b="0" dirty="0" smtClean="0">
                          <a:solidFill>
                            <a:schemeClr val="bg1"/>
                          </a:solidFill>
                          <a:latin typeface="微软雅黑" panose="020B0503020204020204" pitchFamily="34" charset="-122"/>
                          <a:ea typeface="微软雅黑" panose="020B0503020204020204" pitchFamily="34" charset="-122"/>
                        </a:rPr>
                        <a:t>数据库技术基础</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en-US" altLang="zh-CN" sz="1600" b="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600" b="0" dirty="0" smtClean="0">
                        <a:solidFill>
                          <a:srgbClr val="FFFF00"/>
                        </a:solidFill>
                        <a:latin typeface="微软雅黑" panose="020B0503020204020204" pitchFamily="34" charset="-122"/>
                        <a:ea typeface="微软雅黑" panose="020B0503020204020204" pitchFamily="34" charset="-122"/>
                      </a:endParaRPr>
                    </a:p>
                  </a:txBody>
                  <a:tcPr>
                    <a:noFill/>
                  </a:tcPr>
                </a:tc>
              </a:tr>
              <a:tr h="430830">
                <a:tc>
                  <a:txBody>
                    <a:bodyPr/>
                    <a:lstStyle/>
                    <a:p>
                      <a:pPr>
                        <a:lnSpc>
                          <a:spcPct val="150000"/>
                        </a:lnSpc>
                      </a:pPr>
                      <a:r>
                        <a:rPr lang="zh-CN" altLang="en-US" sz="1600" b="0" dirty="0" smtClean="0">
                          <a:solidFill>
                            <a:schemeClr val="bg1"/>
                          </a:solidFill>
                          <a:latin typeface="微软雅黑" panose="020B0503020204020204" pitchFamily="34" charset="-122"/>
                          <a:ea typeface="微软雅黑" panose="020B0503020204020204" pitchFamily="34" charset="-122"/>
                        </a:rPr>
                        <a:t>程序设计语言</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en-US" altLang="zh-CN" sz="1600" b="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600" b="0" dirty="0" smtClean="0">
                        <a:solidFill>
                          <a:srgbClr val="FFFF00"/>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endParaRPr lang="zh-CN" altLang="en-US" sz="1600" b="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zh-CN" altLang="en-US" sz="1600" b="0" dirty="0" smtClean="0">
                          <a:solidFill>
                            <a:schemeClr val="bg1"/>
                          </a:solidFill>
                          <a:latin typeface="微软雅黑" panose="020B0503020204020204" pitchFamily="34" charset="-122"/>
                          <a:ea typeface="微软雅黑" panose="020B0503020204020204" pitchFamily="34" charset="-122"/>
                        </a:rPr>
                        <a:t>关系数据库</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en-US" altLang="zh-CN" sz="1600" b="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600" b="0" dirty="0" smtClean="0">
                        <a:solidFill>
                          <a:srgbClr val="FFFF00"/>
                        </a:solidFill>
                        <a:latin typeface="微软雅黑" panose="020B0503020204020204" pitchFamily="34" charset="-122"/>
                        <a:ea typeface="微软雅黑" panose="020B0503020204020204" pitchFamily="34" charset="-122"/>
                      </a:endParaRPr>
                    </a:p>
                  </a:txBody>
                  <a:tcPr>
                    <a:noFill/>
                  </a:tcPr>
                </a:tc>
              </a:tr>
              <a:tr h="430830">
                <a:tc>
                  <a:txBody>
                    <a:bodyPr/>
                    <a:lstStyle/>
                    <a:p>
                      <a:pPr>
                        <a:lnSpc>
                          <a:spcPct val="150000"/>
                        </a:lnSpc>
                      </a:pPr>
                      <a:r>
                        <a:rPr lang="zh-CN" altLang="en-US" sz="1600" b="0" dirty="0" smtClean="0">
                          <a:solidFill>
                            <a:schemeClr val="bg1"/>
                          </a:solidFill>
                          <a:latin typeface="微软雅黑" panose="020B0503020204020204" pitchFamily="34" charset="-122"/>
                          <a:ea typeface="微软雅黑" panose="020B0503020204020204" pitchFamily="34" charset="-122"/>
                        </a:rPr>
                        <a:t>数据结构与算法</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en-US" altLang="zh-CN" sz="1600" b="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600" b="0" dirty="0" smtClean="0">
                        <a:solidFill>
                          <a:srgbClr val="FFFF00"/>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en-US" altLang="zh-CN" sz="1600" b="0" dirty="0" smtClean="0">
                          <a:solidFill>
                            <a:schemeClr val="bg1"/>
                          </a:solidFill>
                          <a:latin typeface="微软雅黑" panose="020B0503020204020204" pitchFamily="34" charset="-122"/>
                          <a:ea typeface="微软雅黑" panose="020B0503020204020204" pitchFamily="34" charset="-122"/>
                        </a:rPr>
                        <a:t>SQL</a:t>
                      </a:r>
                      <a:r>
                        <a:rPr lang="zh-CN" altLang="en-US" sz="1600" b="0" dirty="0" smtClean="0">
                          <a:solidFill>
                            <a:schemeClr val="bg1"/>
                          </a:solidFill>
                          <a:latin typeface="微软雅黑" panose="020B0503020204020204" pitchFamily="34" charset="-122"/>
                          <a:ea typeface="微软雅黑" panose="020B0503020204020204" pitchFamily="34" charset="-122"/>
                        </a:rPr>
                        <a:t>语言</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en-US" altLang="zh-CN" sz="1600" b="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600" b="0" dirty="0" smtClean="0">
                        <a:solidFill>
                          <a:srgbClr val="FFFF00"/>
                        </a:solidFill>
                        <a:latin typeface="微软雅黑" panose="020B0503020204020204" pitchFamily="34" charset="-122"/>
                        <a:ea typeface="微软雅黑" panose="020B0503020204020204" pitchFamily="34" charset="-122"/>
                      </a:endParaRPr>
                    </a:p>
                  </a:txBody>
                  <a:tcPr>
                    <a:noFill/>
                  </a:tcPr>
                </a:tc>
              </a:tr>
              <a:tr h="430830">
                <a:tc>
                  <a:txBody>
                    <a:bodyPr/>
                    <a:lstStyle/>
                    <a:p>
                      <a:pPr>
                        <a:lnSpc>
                          <a:spcPct val="150000"/>
                        </a:lnSpc>
                      </a:pPr>
                      <a:r>
                        <a:rPr lang="zh-CN" altLang="en-US" sz="1600" b="0" dirty="0" smtClean="0">
                          <a:solidFill>
                            <a:schemeClr val="bg1"/>
                          </a:solidFill>
                          <a:latin typeface="微软雅黑" panose="020B0503020204020204" pitchFamily="34" charset="-122"/>
                          <a:ea typeface="微软雅黑" panose="020B0503020204020204" pitchFamily="34" charset="-122"/>
                        </a:rPr>
                        <a:t>多媒体基础知识</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en-US" altLang="zh-CN" sz="1600" b="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600" b="0" dirty="0" smtClean="0">
                        <a:solidFill>
                          <a:srgbClr val="FFFF00"/>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zh-CN" altLang="en-US" sz="1600" b="0" dirty="0" smtClean="0">
                          <a:solidFill>
                            <a:schemeClr val="bg1"/>
                          </a:solidFill>
                          <a:latin typeface="微软雅黑" panose="020B0503020204020204" pitchFamily="34" charset="-122"/>
                          <a:ea typeface="微软雅黑" panose="020B0503020204020204" pitchFamily="34" charset="-122"/>
                        </a:rPr>
                        <a:t>数据库设计</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en-US" altLang="zh-CN" sz="1600" b="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600" b="0" dirty="0" smtClean="0">
                        <a:solidFill>
                          <a:srgbClr val="FFFF00"/>
                        </a:solidFill>
                        <a:latin typeface="微软雅黑" panose="020B0503020204020204" pitchFamily="34" charset="-122"/>
                        <a:ea typeface="微软雅黑" panose="020B0503020204020204" pitchFamily="34" charset="-122"/>
                      </a:endParaRPr>
                    </a:p>
                  </a:txBody>
                  <a:tcPr>
                    <a:noFill/>
                  </a:tcPr>
                </a:tc>
              </a:tr>
              <a:tr h="430830">
                <a:tc>
                  <a:txBody>
                    <a:bodyPr/>
                    <a:lstStyle/>
                    <a:p>
                      <a:pPr>
                        <a:lnSpc>
                          <a:spcPct val="150000"/>
                        </a:lnSpc>
                      </a:pPr>
                      <a:r>
                        <a:rPr lang="zh-CN" altLang="en-US" sz="1600" b="0" dirty="0" smtClean="0">
                          <a:solidFill>
                            <a:schemeClr val="bg1"/>
                          </a:solidFill>
                          <a:latin typeface="微软雅黑" panose="020B0503020204020204" pitchFamily="34" charset="-122"/>
                          <a:ea typeface="微软雅黑" panose="020B0503020204020204" pitchFamily="34" charset="-122"/>
                        </a:rPr>
                        <a:t>网络基础知识</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rowSpan="2">
                  <a:txBody>
                    <a:bodyPr/>
                    <a:lstStyle/>
                    <a:p>
                      <a:pPr algn="l">
                        <a:lnSpc>
                          <a:spcPct val="150000"/>
                        </a:lnSpc>
                      </a:pPr>
                      <a:r>
                        <a:rPr lang="en-US" altLang="zh-CN" sz="1600" b="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600" b="0" dirty="0" smtClean="0">
                        <a:solidFill>
                          <a:srgbClr val="FFFF00"/>
                        </a:solidFill>
                        <a:latin typeface="微软雅黑" panose="020B0503020204020204" pitchFamily="34" charset="-122"/>
                        <a:ea typeface="微软雅黑" panose="020B0503020204020204" pitchFamily="34" charset="-122"/>
                      </a:endParaRPr>
                    </a:p>
                  </a:txBody>
                  <a:tcPr anchor="ctr">
                    <a:noFill/>
                  </a:tcPr>
                </a:tc>
                <a:tc>
                  <a:txBody>
                    <a:bodyPr/>
                    <a:lstStyle/>
                    <a:p>
                      <a:pPr>
                        <a:lnSpc>
                          <a:spcPct val="150000"/>
                        </a:lnSpc>
                      </a:pPr>
                      <a:endParaRPr lang="zh-CN" altLang="en-US" sz="1600" b="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zh-CN" altLang="en-US" sz="1600" b="0" dirty="0" smtClean="0">
                          <a:solidFill>
                            <a:schemeClr val="bg1"/>
                          </a:solidFill>
                          <a:latin typeface="微软雅黑" panose="020B0503020204020204" pitchFamily="34" charset="-122"/>
                          <a:ea typeface="微软雅黑" panose="020B0503020204020204" pitchFamily="34" charset="-122"/>
                        </a:rPr>
                        <a:t>数据库运行与管理</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en-US" altLang="zh-CN" sz="1600" b="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 </a:t>
                      </a:r>
                      <a:endParaRPr lang="en-US" altLang="zh-CN" sz="1600" b="0" dirty="0" smtClean="0">
                        <a:solidFill>
                          <a:srgbClr val="FFFF00"/>
                        </a:solidFill>
                        <a:latin typeface="微软雅黑" panose="020B0503020204020204" pitchFamily="34" charset="-122"/>
                        <a:ea typeface="微软雅黑" panose="020B0503020204020204" pitchFamily="34" charset="-122"/>
                      </a:endParaRPr>
                    </a:p>
                  </a:txBody>
                  <a:tcPr>
                    <a:noFill/>
                  </a:tcPr>
                </a:tc>
              </a:tr>
              <a:tr h="430830">
                <a:tc>
                  <a:txBody>
                    <a:bodyPr/>
                    <a:lstStyle/>
                    <a:p>
                      <a:pPr>
                        <a:lnSpc>
                          <a:spcPct val="150000"/>
                        </a:lnSpc>
                      </a:pPr>
                      <a:r>
                        <a:rPr lang="zh-CN" altLang="en-US" sz="1600" b="0" dirty="0" smtClean="0">
                          <a:solidFill>
                            <a:schemeClr val="bg1"/>
                          </a:solidFill>
                          <a:latin typeface="微软雅黑" panose="020B0503020204020204" pitchFamily="34" charset="-122"/>
                          <a:ea typeface="微软雅黑" panose="020B0503020204020204" pitchFamily="34" charset="-122"/>
                        </a:rPr>
                        <a:t>安全性基础知识</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vMerge="1">
                  <a:tcPr/>
                </a:tc>
                <a:tc>
                  <a:txBody>
                    <a:bodyPr/>
                    <a:lstStyle/>
                    <a:p>
                      <a:pPr>
                        <a:lnSpc>
                          <a:spcPct val="150000"/>
                        </a:lnSpc>
                      </a:pP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zh-CN" altLang="en-US" sz="1600" b="0" dirty="0" smtClean="0">
                          <a:solidFill>
                            <a:schemeClr val="bg1"/>
                          </a:solidFill>
                          <a:latin typeface="微软雅黑" panose="020B0503020204020204" pitchFamily="34" charset="-122"/>
                          <a:ea typeface="微软雅黑" panose="020B0503020204020204" pitchFamily="34" charset="-122"/>
                        </a:rPr>
                        <a:t>数据库发展和新技术</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en-US" altLang="zh-CN" sz="1600" b="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600" b="0" dirty="0" smtClean="0">
                        <a:solidFill>
                          <a:srgbClr val="FFFF00"/>
                        </a:solidFill>
                        <a:latin typeface="微软雅黑" panose="020B0503020204020204" pitchFamily="34" charset="-122"/>
                        <a:ea typeface="微软雅黑" panose="020B0503020204020204" pitchFamily="34" charset="-122"/>
                      </a:endParaRPr>
                    </a:p>
                  </a:txBody>
                  <a:tcPr>
                    <a:noFill/>
                  </a:tcPr>
                </a:tc>
              </a:tr>
              <a:tr h="430830">
                <a:tc>
                  <a:txBody>
                    <a:bodyPr/>
                    <a:lstStyle/>
                    <a:p>
                      <a:pPr>
                        <a:lnSpc>
                          <a:spcPct val="150000"/>
                        </a:lnSpc>
                      </a:pPr>
                      <a:r>
                        <a:rPr lang="zh-CN" altLang="en-US" sz="1600" b="0" dirty="0" smtClean="0">
                          <a:solidFill>
                            <a:schemeClr val="bg1"/>
                          </a:solidFill>
                          <a:latin typeface="微软雅黑" panose="020B0503020204020204" pitchFamily="34" charset="-122"/>
                          <a:ea typeface="微软雅黑" panose="020B0503020204020204" pitchFamily="34" charset="-122"/>
                        </a:rPr>
                        <a:t>系统开发和运行知识</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en-US" altLang="zh-CN" sz="1600" b="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600" b="0" dirty="0" smtClean="0">
                        <a:solidFill>
                          <a:srgbClr val="FFFF00"/>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r>
                        <a:rPr lang="zh-CN" altLang="en-US" sz="1600" b="0" dirty="0" smtClean="0">
                          <a:solidFill>
                            <a:schemeClr val="bg1"/>
                          </a:solidFill>
                          <a:latin typeface="微软雅黑" panose="020B0503020204020204" pitchFamily="34" charset="-122"/>
                          <a:ea typeface="微软雅黑" panose="020B0503020204020204" pitchFamily="34" charset="-122"/>
                        </a:rPr>
                        <a:t>英语及其它</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oFill/>
                  </a:tcPr>
                </a:tc>
                <a:tc>
                  <a:txBody>
                    <a:bodyPr/>
                    <a:lstStyle/>
                    <a:p>
                      <a:pPr>
                        <a:lnSpc>
                          <a:spcPct val="150000"/>
                        </a:lnSpc>
                      </a:pPr>
                      <a:endParaRPr lang="zh-CN" altLang="en-US" sz="1600" b="0" dirty="0">
                        <a:solidFill>
                          <a:srgbClr val="FFFF00"/>
                        </a:solidFill>
                        <a:latin typeface="微软雅黑" panose="020B0503020204020204" pitchFamily="34" charset="-122"/>
                        <a:ea typeface="微软雅黑" panose="020B0503020204020204" pitchFamily="34" charset="-122"/>
                      </a:endParaRPr>
                    </a:p>
                  </a:txBody>
                  <a:tcP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6" presetClass="emph" presetSubtype="0" repeatCount="2000" fill="hold" nodeType="withEffect">
                                  <p:stCondLst>
                                    <p:cond delay="0"/>
                                  </p:stCondLst>
                                  <p:childTnLst>
                                    <p:animEffect transition="out" filter="fade">
                                      <p:cBhvr>
                                        <p:cTn id="11" dur="500" tmFilter="0, 0; .2, .5; .8, .5; 1, 0"/>
                                        <p:tgtEl>
                                          <p:spTgt spid="19"/>
                                        </p:tgtEl>
                                      </p:cBhvr>
                                    </p:animEffect>
                                    <p:animScale>
                                      <p:cBhvr>
                                        <p:cTn id="12" dur="250" autoRev="1" fill="hold"/>
                                        <p:tgtEl>
                                          <p:spTgt spid="19"/>
                                        </p:tgtEl>
                                      </p:cBhvr>
                                      <p:by x="105000" y="105000"/>
                                    </p:animScale>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par>
                          <p:cTn id="17" fill="hold">
                            <p:stCondLst>
                              <p:cond delay="1000"/>
                            </p:stCondLst>
                            <p:childTnLst>
                              <p:par>
                                <p:cTn id="18" presetID="25"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23" dur="1000" fill="hold"/>
                                        <p:tgtEl>
                                          <p:spTgt spid="18"/>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457201" y="692696"/>
          <a:ext cx="8229599" cy="5749131"/>
        </p:xfrm>
        <a:graphic>
          <a:graphicData uri="http://schemas.openxmlformats.org/drawingml/2006/table">
            <a:tbl>
              <a:tblPr/>
              <a:tblGrid>
                <a:gridCol w="2242592"/>
                <a:gridCol w="1152128"/>
                <a:gridCol w="936104"/>
                <a:gridCol w="1080120"/>
                <a:gridCol w="1008112"/>
                <a:gridCol w="936104"/>
                <a:gridCol w="874439"/>
              </a:tblGrid>
              <a:tr h="288032">
                <a:tc>
                  <a:txBody>
                    <a:bodyPr/>
                    <a:lstStyle/>
                    <a:p>
                      <a:pPr algn="ctr" fontAlgn="t"/>
                      <a:r>
                        <a:rPr lang="zh-CN" altLang="en-US" sz="1800" b="1" i="0" dirty="0" smtClean="0">
                          <a:solidFill>
                            <a:srgbClr val="FFFF00"/>
                          </a:solidFill>
                          <a:effectLst/>
                          <a:latin typeface="Consolas" panose="020B0609020204030204" pitchFamily="49" charset="0"/>
                        </a:rPr>
                        <a:t>科  目</a:t>
                      </a:r>
                      <a:endParaRPr lang="zh-CN" altLang="en-US" sz="1800" b="1"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gridSpan="2">
                  <a:txBody>
                    <a:bodyPr/>
                    <a:lstStyle/>
                    <a:p>
                      <a:pPr algn="ctr" fontAlgn="t"/>
                      <a:r>
                        <a:rPr lang="en-US" altLang="zh-CN" sz="1800" b="1" i="0" dirty="0" smtClean="0">
                          <a:solidFill>
                            <a:srgbClr val="FFFF00"/>
                          </a:solidFill>
                          <a:effectLst/>
                          <a:latin typeface="Consolas" panose="020B0609020204030204" pitchFamily="49" charset="0"/>
                        </a:rPr>
                        <a:t>2017</a:t>
                      </a:r>
                      <a:r>
                        <a:rPr lang="zh-CN" altLang="en-US" sz="1800" b="1" i="0" dirty="0" smtClean="0">
                          <a:solidFill>
                            <a:srgbClr val="FFFF00"/>
                          </a:solidFill>
                          <a:effectLst/>
                          <a:latin typeface="Consolas" panose="020B0609020204030204" pitchFamily="49" charset="0"/>
                        </a:rPr>
                        <a:t>年</a:t>
                      </a:r>
                      <a:endParaRPr lang="en-US" altLang="zh-CN" sz="1800" b="1"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hMerge="1">
                  <a:tcPr marL="20145" marR="20145" marT="20145" marB="20145">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solidFill>
                      <a:srgbClr val="E6EEF9"/>
                    </a:solidFill>
                  </a:tcPr>
                </a:tc>
                <a:tc gridSpan="2">
                  <a:txBody>
                    <a:bodyPr/>
                    <a:lstStyle/>
                    <a:p>
                      <a:pPr algn="ctr" fontAlgn="t"/>
                      <a:r>
                        <a:rPr lang="en-US" altLang="zh-CN" sz="1800" b="1" i="0" dirty="0" smtClean="0">
                          <a:solidFill>
                            <a:srgbClr val="FFFF00"/>
                          </a:solidFill>
                          <a:effectLst/>
                          <a:latin typeface="Consolas" panose="020B0609020204030204" pitchFamily="49" charset="0"/>
                        </a:rPr>
                        <a:t>2016</a:t>
                      </a:r>
                      <a:r>
                        <a:rPr lang="zh-CN" altLang="en-US" sz="1800" b="1" i="0" dirty="0" smtClean="0">
                          <a:solidFill>
                            <a:srgbClr val="FFFF00"/>
                          </a:solidFill>
                          <a:effectLst/>
                          <a:latin typeface="Consolas" panose="020B0609020204030204" pitchFamily="49" charset="0"/>
                        </a:rPr>
                        <a:t>年</a:t>
                      </a:r>
                      <a:endParaRPr lang="en-US" altLang="zh-CN" sz="1800" b="1"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hMerge="1">
                  <a:tcPr marL="20145" marR="20145" marT="20145" marB="20145">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solidFill>
                      <a:srgbClr val="E6EEF9"/>
                    </a:solidFill>
                  </a:tcPr>
                </a:tc>
                <a:tc gridSpan="2">
                  <a:txBody>
                    <a:bodyPr/>
                    <a:lstStyle/>
                    <a:p>
                      <a:pPr algn="ctr" fontAlgn="t"/>
                      <a:r>
                        <a:rPr lang="en-US" altLang="zh-CN" sz="1800" b="1" i="0" dirty="0" smtClean="0">
                          <a:solidFill>
                            <a:srgbClr val="FFFF00"/>
                          </a:solidFill>
                          <a:effectLst/>
                          <a:latin typeface="Consolas" panose="020B0609020204030204" pitchFamily="49" charset="0"/>
                        </a:rPr>
                        <a:t>2015</a:t>
                      </a:r>
                      <a:r>
                        <a:rPr lang="zh-CN" altLang="en-US" sz="1800" b="1" i="0" dirty="0" smtClean="0">
                          <a:solidFill>
                            <a:srgbClr val="FFFF00"/>
                          </a:solidFill>
                          <a:effectLst/>
                          <a:latin typeface="Consolas" panose="020B0609020204030204" pitchFamily="49" charset="0"/>
                        </a:rPr>
                        <a:t>年</a:t>
                      </a:r>
                      <a:endParaRPr lang="en-US" altLang="zh-CN" sz="1800" b="1"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hMerge="1">
                  <a:tcPr marL="20145" marR="20145" marT="20145" marB="20145">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solidFill>
                      <a:srgbClr val="E6EEF9"/>
                    </a:solidFill>
                  </a:tcPr>
                </a:tc>
              </a:tr>
              <a:tr h="368383">
                <a:tc>
                  <a:txBody>
                    <a:bodyPr/>
                    <a:lstStyle/>
                    <a:p>
                      <a:pPr algn="l" fontAlgn="t"/>
                      <a:r>
                        <a:rPr lang="zh-CN" altLang="en-US" sz="1600" b="0" i="0" u="none" strike="noStrike" dirty="0">
                          <a:solidFill>
                            <a:srgbClr val="FFFF00"/>
                          </a:solidFill>
                          <a:effectLst/>
                          <a:latin typeface="Consolas" panose="020B0609020204030204" pitchFamily="49" charset="0"/>
                        </a:rPr>
                        <a:t>计算机组成与体系结构</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6.0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8.0%</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6.0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8.0%</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5.0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6.7%</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205696">
                <a:tc>
                  <a:txBody>
                    <a:bodyPr/>
                    <a:lstStyle/>
                    <a:p>
                      <a:pPr algn="l" fontAlgn="t"/>
                      <a:r>
                        <a:rPr lang="zh-CN" altLang="en-US" sz="1600" b="0" i="0" u="none" strike="noStrike" dirty="0">
                          <a:solidFill>
                            <a:srgbClr val="FFFF00"/>
                          </a:solidFill>
                          <a:effectLst/>
                          <a:latin typeface="Consolas" panose="020B0609020204030204" pitchFamily="49" charset="0"/>
                        </a:rPr>
                        <a:t>操作系统</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3.0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4.0%</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5.0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6.7%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5.0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6.7%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242398">
                <a:tc>
                  <a:txBody>
                    <a:bodyPr/>
                    <a:lstStyle/>
                    <a:p>
                      <a:pPr algn="l" fontAlgn="t"/>
                      <a:r>
                        <a:rPr lang="zh-CN" altLang="en-US" sz="1600" b="0" i="0" u="none" strike="noStrike" dirty="0">
                          <a:solidFill>
                            <a:srgbClr val="FFFF00"/>
                          </a:solidFill>
                          <a:effectLst/>
                          <a:latin typeface="Consolas" panose="020B0609020204030204" pitchFamily="49" charset="0"/>
                        </a:rPr>
                        <a:t>计算机网络</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6.0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8.0%</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6.0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8.0%</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5.0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6.7%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205696">
                <a:tc>
                  <a:txBody>
                    <a:bodyPr/>
                    <a:lstStyle/>
                    <a:p>
                      <a:pPr algn="l" fontAlgn="t"/>
                      <a:r>
                        <a:rPr lang="zh-CN" altLang="en-US" sz="1600" b="0" i="0" u="none" strike="noStrike" dirty="0">
                          <a:solidFill>
                            <a:srgbClr val="FFFF00"/>
                          </a:solidFill>
                          <a:effectLst/>
                          <a:latin typeface="Consolas" panose="020B0609020204030204" pitchFamily="49" charset="0"/>
                        </a:rPr>
                        <a:t>信息安全</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3.0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4.0%</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2.0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2.7%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3.0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4.0%</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205696">
                <a:tc>
                  <a:txBody>
                    <a:bodyPr/>
                    <a:lstStyle/>
                    <a:p>
                      <a:pPr algn="l" fontAlgn="t"/>
                      <a:r>
                        <a:rPr lang="zh-CN" altLang="en-US" sz="1600" b="0" i="0" u="none" strike="noStrike" dirty="0">
                          <a:solidFill>
                            <a:srgbClr val="FFFF00"/>
                          </a:solidFill>
                          <a:effectLst/>
                          <a:latin typeface="Consolas" panose="020B0609020204030204" pitchFamily="49" charset="0"/>
                        </a:rPr>
                        <a:t>软件工程</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3.0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4.0%</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1.0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1.3%</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5.0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6.7%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205696">
                <a:tc>
                  <a:txBody>
                    <a:bodyPr/>
                    <a:lstStyle/>
                    <a:p>
                      <a:pPr algn="l" fontAlgn="t"/>
                      <a:r>
                        <a:rPr lang="zh-CN" altLang="en-US" sz="1600" b="0" i="0" u="none" strike="noStrike" dirty="0">
                          <a:solidFill>
                            <a:srgbClr val="FFFF00"/>
                          </a:solidFill>
                          <a:effectLst/>
                          <a:latin typeface="Consolas" panose="020B0609020204030204" pitchFamily="49" charset="0"/>
                        </a:rPr>
                        <a:t>项目管理</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3.0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4.0%</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2.0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2.7%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3.0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4.0%</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344629">
                <a:tc>
                  <a:txBody>
                    <a:bodyPr/>
                    <a:lstStyle/>
                    <a:p>
                      <a:pPr algn="l" fontAlgn="t"/>
                      <a:r>
                        <a:rPr lang="zh-CN" altLang="en-US" sz="1600" b="0" i="0" u="none" strike="noStrike" dirty="0">
                          <a:solidFill>
                            <a:srgbClr val="FFFF00"/>
                          </a:solidFill>
                          <a:effectLst/>
                          <a:latin typeface="Consolas" panose="020B0609020204030204" pitchFamily="49" charset="0"/>
                        </a:rPr>
                        <a:t>面向对象</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1.0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1.3%</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368383">
                <a:tc>
                  <a:txBody>
                    <a:bodyPr/>
                    <a:lstStyle/>
                    <a:p>
                      <a:pPr algn="l" fontAlgn="t"/>
                      <a:r>
                        <a:rPr lang="zh-CN" altLang="en-US" sz="1600" b="0" i="0" u="none" strike="noStrike" dirty="0">
                          <a:solidFill>
                            <a:srgbClr val="FFFF00"/>
                          </a:solidFill>
                          <a:effectLst/>
                          <a:latin typeface="Consolas" panose="020B0609020204030204" pitchFamily="49" charset="0"/>
                        </a:rPr>
                        <a:t>数据结构与算法基础</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242398">
                <a:tc>
                  <a:txBody>
                    <a:bodyPr/>
                    <a:lstStyle/>
                    <a:p>
                      <a:pPr algn="l" fontAlgn="t"/>
                      <a:r>
                        <a:rPr lang="zh-CN" altLang="en-US" sz="1600" b="0" i="0" u="none" strike="noStrike" dirty="0">
                          <a:solidFill>
                            <a:srgbClr val="FFFF00"/>
                          </a:solidFill>
                          <a:effectLst/>
                          <a:latin typeface="Consolas" panose="020B0609020204030204" pitchFamily="49" charset="0"/>
                        </a:rPr>
                        <a:t>程序设计语言</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3.0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4.0%</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3.0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4.0%</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3.0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4.0%</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242398">
                <a:tc>
                  <a:txBody>
                    <a:bodyPr/>
                    <a:lstStyle/>
                    <a:p>
                      <a:pPr algn="l" fontAlgn="t"/>
                      <a:r>
                        <a:rPr lang="zh-CN" altLang="en-US" sz="1600" b="0" i="0" u="none" strike="noStrike" dirty="0">
                          <a:solidFill>
                            <a:srgbClr val="FFFF00"/>
                          </a:solidFill>
                          <a:effectLst/>
                          <a:latin typeface="Consolas" panose="020B0609020204030204" pitchFamily="49" charset="0"/>
                        </a:rPr>
                        <a:t>多媒体基础</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2.0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2.7%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3.0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4.0%</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3.0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4.0%</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303327">
                <a:tc>
                  <a:txBody>
                    <a:bodyPr/>
                    <a:lstStyle/>
                    <a:p>
                      <a:pPr algn="l" fontAlgn="t"/>
                      <a:r>
                        <a:rPr lang="zh-CN" altLang="en-US" sz="1600" b="0" i="0" u="none" strike="noStrike" dirty="0">
                          <a:solidFill>
                            <a:srgbClr val="FFFF00"/>
                          </a:solidFill>
                          <a:effectLst/>
                          <a:latin typeface="Consolas" panose="020B0609020204030204" pitchFamily="49" charset="0"/>
                        </a:rPr>
                        <a:t>法律法规与标准化</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3.0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4.0%</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2.0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2.7%</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2.0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2.7%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205696">
                <a:tc>
                  <a:txBody>
                    <a:bodyPr/>
                    <a:lstStyle/>
                    <a:p>
                      <a:pPr algn="l" fontAlgn="t"/>
                      <a:r>
                        <a:rPr lang="zh-CN" altLang="en-US" sz="1600" b="0" i="0" u="none" strike="noStrike" dirty="0">
                          <a:solidFill>
                            <a:srgbClr val="FFFF00"/>
                          </a:solidFill>
                          <a:effectLst/>
                          <a:latin typeface="Consolas" panose="020B0609020204030204" pitchFamily="49" charset="0"/>
                        </a:rPr>
                        <a:t>专业英语</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5.0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6.7%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5.0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6.7%</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5.0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6.7%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303327">
                <a:tc>
                  <a:txBody>
                    <a:bodyPr/>
                    <a:lstStyle/>
                    <a:p>
                      <a:pPr algn="l" fontAlgn="t"/>
                      <a:r>
                        <a:rPr lang="zh-CN" altLang="en-US" sz="1600" b="0" i="0" u="none" strike="noStrike" dirty="0">
                          <a:solidFill>
                            <a:srgbClr val="FFFF00"/>
                          </a:solidFill>
                          <a:effectLst/>
                          <a:latin typeface="Consolas" panose="020B0609020204030204" pitchFamily="49" charset="0"/>
                        </a:rPr>
                        <a:t>数据库技术基础</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17.0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22.7%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14.0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18.7%</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15.0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20.0%</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242398">
                <a:tc>
                  <a:txBody>
                    <a:bodyPr/>
                    <a:lstStyle/>
                    <a:p>
                      <a:pPr algn="l" fontAlgn="t"/>
                      <a:r>
                        <a:rPr lang="zh-CN" altLang="en-US" sz="1600" b="0" i="0" u="none" strike="noStrike" dirty="0">
                          <a:solidFill>
                            <a:srgbClr val="FFFF00"/>
                          </a:solidFill>
                          <a:effectLst/>
                          <a:latin typeface="Consolas" panose="020B0609020204030204" pitchFamily="49" charset="0"/>
                        </a:rPr>
                        <a:t>关系数据库</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12.0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16.0%</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15.0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20.0%</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9.0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12.0%</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205696">
                <a:tc>
                  <a:txBody>
                    <a:bodyPr/>
                    <a:lstStyle/>
                    <a:p>
                      <a:pPr algn="l" fontAlgn="t"/>
                      <a:r>
                        <a:rPr lang="en-US" sz="1600" b="0" i="0" u="none" strike="noStrike" dirty="0">
                          <a:solidFill>
                            <a:srgbClr val="FFFF00"/>
                          </a:solidFill>
                          <a:effectLst/>
                          <a:latin typeface="Consolas" panose="020B0609020204030204" pitchFamily="49" charset="0"/>
                        </a:rPr>
                        <a:t>SQL</a:t>
                      </a:r>
                      <a:r>
                        <a:rPr lang="zh-CN" altLang="en-US" sz="1600" b="0" i="0" u="none" strike="noStrike" dirty="0">
                          <a:solidFill>
                            <a:srgbClr val="FFFF00"/>
                          </a:solidFill>
                          <a:effectLst/>
                          <a:latin typeface="Consolas" panose="020B0609020204030204" pitchFamily="49" charset="0"/>
                        </a:rPr>
                        <a:t>语言</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4.0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5.3%</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7.0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9.3%</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7.0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9.3%</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242398">
                <a:tc>
                  <a:txBody>
                    <a:bodyPr/>
                    <a:lstStyle/>
                    <a:p>
                      <a:pPr algn="l" fontAlgn="t"/>
                      <a:r>
                        <a:rPr lang="zh-CN" altLang="en-US" sz="1600" b="0" i="0" u="none" strike="noStrike" dirty="0">
                          <a:solidFill>
                            <a:srgbClr val="FFFF00"/>
                          </a:solidFill>
                          <a:effectLst/>
                          <a:latin typeface="Consolas" panose="020B0609020204030204" pitchFamily="49" charset="0"/>
                        </a:rPr>
                        <a:t>数据库设计</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2.0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2.7%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2.0</a:t>
                      </a:r>
                      <a:r>
                        <a:rPr lang="zh-CN" altLang="en-US" sz="1600" b="0" i="0">
                          <a:solidFill>
                            <a:schemeClr val="bg1"/>
                          </a:solidFill>
                          <a:effectLst/>
                          <a:latin typeface="Consolas" panose="020B0609020204030204" pitchFamily="49" charset="0"/>
                        </a:rPr>
                        <a:t>分</a:t>
                      </a:r>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2.7%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303327">
                <a:tc>
                  <a:txBody>
                    <a:bodyPr/>
                    <a:lstStyle/>
                    <a:p>
                      <a:pPr algn="l" fontAlgn="t"/>
                      <a:r>
                        <a:rPr lang="zh-CN" altLang="en-US" sz="1600" b="0" i="0" u="none" strike="noStrike" dirty="0">
                          <a:solidFill>
                            <a:srgbClr val="FFFF00"/>
                          </a:solidFill>
                          <a:effectLst/>
                          <a:latin typeface="Consolas" panose="020B0609020204030204" pitchFamily="49" charset="0"/>
                        </a:rPr>
                        <a:t>数据库运行与管理</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c>
                  <a:txBody>
                    <a:bodyPr/>
                    <a:lstStyle/>
                    <a:p>
                      <a:pPr algn="ctr" fontAlgn="t"/>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noFill/>
                  </a:tcPr>
                </a:tc>
              </a:tr>
              <a:tr h="317715">
                <a:tc>
                  <a:txBody>
                    <a:bodyPr/>
                    <a:lstStyle/>
                    <a:p>
                      <a:pPr algn="l" fontAlgn="t"/>
                      <a:r>
                        <a:rPr lang="zh-CN" altLang="en-US" sz="1600" b="0" i="0" u="none" strike="noStrike" dirty="0">
                          <a:solidFill>
                            <a:srgbClr val="FFFF00"/>
                          </a:solidFill>
                          <a:effectLst/>
                          <a:latin typeface="Consolas" panose="020B0609020204030204" pitchFamily="49" charset="0"/>
                        </a:rPr>
                        <a:t>数据库发展和新技术</a:t>
                      </a:r>
                      <a:endParaRPr lang="zh-CN" altLang="en-US" sz="1600" b="0" i="0" dirty="0">
                        <a:solidFill>
                          <a:srgbClr val="FFFF00"/>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ABB8CE"/>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2.0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ABB8CE"/>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2.7%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ABB8CE"/>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2.0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ABB8CE"/>
                      </a:solidFill>
                      <a:prstDash val="solid"/>
                      <a:round/>
                      <a:headEnd type="none" w="med" len="med"/>
                      <a:tailEnd type="none" w="med" len="med"/>
                    </a:lnB>
                    <a:noFill/>
                  </a:tcPr>
                </a:tc>
                <a:tc>
                  <a:txBody>
                    <a:bodyPr/>
                    <a:lstStyle/>
                    <a:p>
                      <a:pPr algn="ctr" fontAlgn="t"/>
                      <a:r>
                        <a:rPr lang="en-US" altLang="zh-CN" sz="1600" b="0" i="0">
                          <a:solidFill>
                            <a:schemeClr val="bg1"/>
                          </a:solidFill>
                          <a:effectLst/>
                          <a:latin typeface="Consolas" panose="020B0609020204030204" pitchFamily="49" charset="0"/>
                        </a:rPr>
                        <a:t>2.7%</a:t>
                      </a:r>
                      <a:endParaRPr lang="en-US" altLang="zh-CN" sz="1600" b="0" i="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ABB8CE"/>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5.0</a:t>
                      </a:r>
                      <a:r>
                        <a:rPr lang="zh-CN" altLang="en-US" sz="1600" b="0" i="0" dirty="0">
                          <a:solidFill>
                            <a:schemeClr val="bg1"/>
                          </a:solidFill>
                          <a:effectLst/>
                          <a:latin typeface="Consolas" panose="020B0609020204030204" pitchFamily="49" charset="0"/>
                        </a:rPr>
                        <a:t>分</a:t>
                      </a:r>
                      <a:endParaRPr lang="zh-CN" altLang="en-US"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ABB8CE"/>
                      </a:solidFill>
                      <a:prstDash val="solid"/>
                      <a:round/>
                      <a:headEnd type="none" w="med" len="med"/>
                      <a:tailEnd type="none" w="med" len="med"/>
                    </a:lnB>
                    <a:noFill/>
                  </a:tcPr>
                </a:tc>
                <a:tc>
                  <a:txBody>
                    <a:bodyPr/>
                    <a:lstStyle/>
                    <a:p>
                      <a:pPr algn="ctr" fontAlgn="t"/>
                      <a:r>
                        <a:rPr lang="en-US" altLang="zh-CN" sz="1600" b="0" i="0" dirty="0">
                          <a:solidFill>
                            <a:schemeClr val="bg1"/>
                          </a:solidFill>
                          <a:effectLst/>
                          <a:latin typeface="Consolas" panose="020B0609020204030204" pitchFamily="49" charset="0"/>
                        </a:rPr>
                        <a:t>6.7%</a:t>
                      </a:r>
                      <a:endParaRPr lang="en-US" altLang="zh-CN" sz="1600" b="0" i="0" dirty="0">
                        <a:solidFill>
                          <a:schemeClr val="bg1"/>
                        </a:solidFill>
                        <a:effectLst/>
                        <a:latin typeface="Consolas" panose="020B0609020204030204" pitchFamily="49" charset="0"/>
                      </a:endParaRPr>
                    </a:p>
                  </a:txBody>
                  <a:tcPr marL="20145" marR="20145" marT="20145" marB="20145" anchor="ctr">
                    <a:lnL w="9525"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ABB8CE"/>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238TGp_spraut_light _v2">
  <a:themeElements>
    <a:clrScheme name="">
      <a:dk1>
        <a:srgbClr val="30311D"/>
      </a:dk1>
      <a:lt1>
        <a:srgbClr val="FFFFFF"/>
      </a:lt1>
      <a:dk2>
        <a:srgbClr val="FF6600"/>
      </a:dk2>
      <a:lt2>
        <a:srgbClr val="C0C0C0"/>
      </a:lt2>
      <a:accent1>
        <a:srgbClr val="3FB564"/>
      </a:accent1>
      <a:accent2>
        <a:srgbClr val="15A2E9"/>
      </a:accent2>
      <a:accent3>
        <a:srgbClr val="FFFFFF"/>
      </a:accent3>
      <a:accent4>
        <a:srgbClr val="282917"/>
      </a:accent4>
      <a:accent5>
        <a:srgbClr val="AFD6B8"/>
      </a:accent5>
      <a:accent6>
        <a:srgbClr val="1291D1"/>
      </a:accent6>
      <a:hlink>
        <a:srgbClr val="F5B821"/>
      </a:hlink>
      <a:folHlink>
        <a:srgbClr val="A1A18B"/>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1367BB"/>
        </a:dk2>
        <a:lt2>
          <a:srgbClr val="C0C0C0"/>
        </a:lt2>
        <a:accent1>
          <a:srgbClr val="009999"/>
        </a:accent1>
        <a:accent2>
          <a:srgbClr val="E06918"/>
        </a:accent2>
        <a:accent3>
          <a:srgbClr val="FFFFFF"/>
        </a:accent3>
        <a:accent4>
          <a:srgbClr val="000000"/>
        </a:accent4>
        <a:accent5>
          <a:srgbClr val="AACACA"/>
        </a:accent5>
        <a:accent6>
          <a:srgbClr val="C95E15"/>
        </a:accent6>
        <a:hlink>
          <a:srgbClr val="4CC737"/>
        </a:hlink>
        <a:folHlink>
          <a:srgbClr val="90A8B0"/>
        </a:folHlink>
      </a:clrScheme>
      <a:clrMap bg1="lt1" tx1="dk1" bg2="lt2" tx2="dk2" accent1="accent1" accent2="accent2" accent3="accent3" accent4="accent4" accent5="accent5" accent6="accent6" hlink="hlink" folHlink="folHlink"/>
    </a:extraClrScheme>
    <a:extraClrScheme>
      <a:clrScheme name="">
        <a:dk1>
          <a:srgbClr val="30311D"/>
        </a:dk1>
        <a:lt1>
          <a:srgbClr val="FFFFFF"/>
        </a:lt1>
        <a:dk2>
          <a:srgbClr val="FF6600"/>
        </a:dk2>
        <a:lt2>
          <a:srgbClr val="C0C0C0"/>
        </a:lt2>
        <a:accent1>
          <a:srgbClr val="3FB564"/>
        </a:accent1>
        <a:accent2>
          <a:srgbClr val="15A2E9"/>
        </a:accent2>
        <a:accent3>
          <a:srgbClr val="FFFFFF"/>
        </a:accent3>
        <a:accent4>
          <a:srgbClr val="282917"/>
        </a:accent4>
        <a:accent5>
          <a:srgbClr val="AFD6B8"/>
        </a:accent5>
        <a:accent6>
          <a:srgbClr val="1291D1"/>
        </a:accent6>
        <a:hlink>
          <a:srgbClr val="F5B821"/>
        </a:hlink>
        <a:folHlink>
          <a:srgbClr val="A1A18B"/>
        </a:folHlink>
      </a:clrScheme>
      <a:clrMap bg1="lt1" tx1="dk1" bg2="lt2" tx2="dk2" accent1="accent1" accent2="accent2" accent3="accent3" accent4="accent4" accent5="accent5" accent6="accent6" hlink="hlink" folHlink="folHlink"/>
    </a:extraClrScheme>
    <a:extraClrScheme>
      <a:clrScheme name="">
        <a:dk1>
          <a:srgbClr val="30311D"/>
        </a:dk1>
        <a:lt1>
          <a:srgbClr val="FFFFFF"/>
        </a:lt1>
        <a:dk2>
          <a:srgbClr val="44808E"/>
        </a:dk2>
        <a:lt2>
          <a:srgbClr val="DDDDDD"/>
        </a:lt2>
        <a:accent1>
          <a:srgbClr val="D24F4C"/>
        </a:accent1>
        <a:accent2>
          <a:srgbClr val="276EEF"/>
        </a:accent2>
        <a:accent3>
          <a:srgbClr val="FFFFFF"/>
        </a:accent3>
        <a:accent4>
          <a:srgbClr val="282917"/>
        </a:accent4>
        <a:accent5>
          <a:srgbClr val="E5B3B2"/>
        </a:accent5>
        <a:accent6>
          <a:srgbClr val="2262D6"/>
        </a:accent6>
        <a:hlink>
          <a:srgbClr val="64C3F2"/>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5991</Words>
  <Application>WPS 演示</Application>
  <PresentationFormat>全屏显示(4:3)</PresentationFormat>
  <Paragraphs>808</Paragraphs>
  <Slides>30</Slides>
  <Notes>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宋体</vt:lpstr>
      <vt:lpstr>Wingdings</vt:lpstr>
      <vt:lpstr>微软雅黑</vt:lpstr>
      <vt:lpstr>仿宋_GB2312</vt:lpstr>
      <vt:lpstr>Adobe 仿宋 Std R</vt:lpstr>
      <vt:lpstr>Times New Roman</vt:lpstr>
      <vt:lpstr>黑体</vt:lpstr>
      <vt:lpstr>Consolas</vt:lpstr>
      <vt:lpstr>Arial Unicode MS</vt:lpstr>
      <vt:lpstr>Calibri</vt:lpstr>
      <vt:lpstr>仿宋</vt:lpstr>
      <vt:lpstr>238TGp_spraut_light _v2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YN</dc:creator>
  <cp:lastModifiedBy>Administrator</cp:lastModifiedBy>
  <cp:revision>1357</cp:revision>
  <dcterms:created xsi:type="dcterms:W3CDTF">2006-06-17T11:13:00Z</dcterms:created>
  <dcterms:modified xsi:type="dcterms:W3CDTF">2018-07-31T01:58:00Z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