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D4F4BF-97AD-465B-93BF-0F394C95C710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EA42142-6D8C-4BFC-9EFF-52101959BF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gqkk.com/lwxs/jy/1843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KDD C</a:t>
            </a:r>
            <a:r>
              <a:rPr lang="en-US" altLang="zh-CN" dirty="0" smtClean="0"/>
              <a:t>up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of MOOC Retention Rate</a:t>
            </a:r>
          </a:p>
          <a:p>
            <a:endParaRPr lang="en-US" dirty="0"/>
          </a:p>
          <a:p>
            <a:r>
              <a:rPr lang="en-US" dirty="0" smtClean="0"/>
              <a:t>			 May.20,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MOOC user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Classify the users into several clusters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No-shows:</a:t>
            </a:r>
            <a:r>
              <a:rPr lang="en-US" dirty="0" smtClean="0"/>
              <a:t> </a:t>
            </a:r>
            <a:r>
              <a:rPr lang="en-US" dirty="0"/>
              <a:t>students register for the course (usually before the course content is available) but never log in to the course to interact with the content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Observers:</a:t>
            </a:r>
            <a:r>
              <a:rPr lang="en-US" dirty="0" smtClean="0"/>
              <a:t> who want to see what an online course is like or how this one is taught.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Casual learners:</a:t>
            </a:r>
            <a:r>
              <a:rPr lang="en-US" dirty="0" smtClean="0"/>
              <a:t> who want to learn one or two new things, either out of curiosity or a work/school-related need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Completers:</a:t>
            </a:r>
            <a:r>
              <a:rPr lang="en-US" dirty="0" smtClean="0"/>
              <a:t> </a:t>
            </a:r>
            <a:r>
              <a:rPr lang="en-US" dirty="0"/>
              <a:t>complete as many course elements necessary to complete projects and earn a certificate of completion 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[4] </a:t>
            </a:r>
            <a:r>
              <a:rPr lang="en-US" sz="1200" dirty="0" err="1" smtClean="0"/>
              <a:t>Wilkowski</a:t>
            </a:r>
            <a:r>
              <a:rPr lang="en-US" sz="1200" dirty="0" smtClean="0"/>
              <a:t> J, Deutsch A, Russell D M. Student skill and goal achievement in the mapping with Google MOOC[C]//Proceedings of the first ACM conference on Learning@ scale conference. ACM, 2014: 3-10.</a:t>
            </a:r>
          </a:p>
          <a:p>
            <a:pPr marL="0"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One way to measure MOOC retention rate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Original way: </a:t>
            </a:r>
            <a:r>
              <a:rPr lang="en-US" dirty="0" smtClean="0"/>
              <a:t>the number of students who register the course divided the number of students who successfully complete the entire course.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First-class-to-completion rate (FCCR):</a:t>
            </a:r>
            <a:r>
              <a:rPr lang="en-US" dirty="0" smtClean="0"/>
              <a:t> the number of students who attend the first class divided by the number of students who successfully complete the entire course.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Some research also mention the importance of the learners’ first two weeks’ performance.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[5] </a:t>
            </a:r>
            <a:r>
              <a:rPr lang="en-US" sz="1200" dirty="0" err="1" smtClean="0"/>
              <a:t>Coffrin</a:t>
            </a:r>
            <a:r>
              <a:rPr lang="en-US" sz="1200" dirty="0" smtClean="0"/>
              <a:t> C, </a:t>
            </a:r>
            <a:r>
              <a:rPr lang="en-US" sz="1200" dirty="0" err="1" smtClean="0"/>
              <a:t>Corrin</a:t>
            </a:r>
            <a:r>
              <a:rPr lang="en-US" sz="1200" dirty="0" smtClean="0"/>
              <a:t> L, de Barba P, et al. Visualizing patterns of student engagement and performance in MOOCs[C]//</a:t>
            </a:r>
            <a:r>
              <a:rPr lang="en-US" sz="1200" dirty="0" err="1" smtClean="0"/>
              <a:t>Proceedins</a:t>
            </a:r>
            <a:r>
              <a:rPr lang="en-US" sz="1200" dirty="0" smtClean="0"/>
              <a:t> of the Fourth International Conference on Learning Analytics And Knowledge. ACM, 2014: 83-92.</a:t>
            </a:r>
          </a:p>
          <a:p>
            <a:pPr marL="0"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predict the retention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Student behavior in the discussion forum might predict attrition.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a student who has decided to finish an online course might be more likely to dig in to the details of each assignment and lecture, which might make him/her more inclined to actively post questions, reply or comment in the discussion forum.</a:t>
            </a:r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Posting Behavior</a:t>
            </a:r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FF0000"/>
                </a:solidFill>
              </a:rPr>
              <a:t>Thread starter -</a:t>
            </a:r>
            <a:r>
              <a:rPr lang="en-US" sz="1700" dirty="0"/>
              <a:t> Refers to whether a student has started a thread within the particular week or not (binary value of 0/1); </a:t>
            </a:r>
            <a:endParaRPr lang="en-US" sz="1700" dirty="0" smtClean="0"/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srgbClr val="FF0000"/>
                </a:solidFill>
              </a:rPr>
              <a:t>Post length -</a:t>
            </a:r>
            <a:r>
              <a:rPr lang="en-US" sz="1700" dirty="0" smtClean="0"/>
              <a:t> </a:t>
            </a:r>
            <a:r>
              <a:rPr lang="en-US" sz="1700" dirty="0"/>
              <a:t>Refers to the number of posts for a particular </a:t>
            </a:r>
            <a:r>
              <a:rPr lang="en-US" sz="1700" dirty="0" smtClean="0"/>
              <a:t>user;</a:t>
            </a:r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FF0000"/>
                </a:solidFill>
              </a:rPr>
              <a:t>Post </a:t>
            </a:r>
            <a:r>
              <a:rPr lang="en-US" sz="1700" dirty="0" smtClean="0">
                <a:solidFill>
                  <a:srgbClr val="FF0000"/>
                </a:solidFill>
              </a:rPr>
              <a:t>density - </a:t>
            </a:r>
            <a:r>
              <a:rPr lang="en-US" sz="1700" dirty="0"/>
              <a:t>Refers to the Post length divided by Post duration for the weeks a student survived;</a:t>
            </a:r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FF0000"/>
                </a:solidFill>
              </a:rPr>
              <a:t>Post Duration </a:t>
            </a:r>
            <a:r>
              <a:rPr lang="en-US" sz="1700" dirty="0" smtClean="0">
                <a:solidFill>
                  <a:srgbClr val="FF0000"/>
                </a:solidFill>
              </a:rPr>
              <a:t>- </a:t>
            </a:r>
            <a:r>
              <a:rPr lang="en-US" sz="1700" dirty="0" smtClean="0"/>
              <a:t>refers </a:t>
            </a:r>
            <a:r>
              <a:rPr lang="en-US" sz="1700" dirty="0"/>
              <a:t>to the time difference between the first post and last post in current week</a:t>
            </a:r>
            <a:r>
              <a:rPr lang="en-US" sz="1700" dirty="0" smtClean="0"/>
              <a:t>.</a:t>
            </a:r>
            <a:endParaRPr lang="en-US" sz="1700" dirty="0"/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FF0000"/>
                </a:solidFill>
              </a:rPr>
              <a:t>Content </a:t>
            </a:r>
            <a:r>
              <a:rPr lang="en-US" sz="1700" dirty="0" smtClean="0">
                <a:solidFill>
                  <a:srgbClr val="FF0000"/>
                </a:solidFill>
              </a:rPr>
              <a:t>length - </a:t>
            </a:r>
            <a:r>
              <a:rPr lang="en-US" sz="1700" dirty="0"/>
              <a:t>Refers to the number of characters spoken on the discussion forum;</a:t>
            </a:r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FF0000"/>
                </a:solidFill>
              </a:rPr>
              <a:t>Content </a:t>
            </a:r>
            <a:r>
              <a:rPr lang="en-US" sz="1700" dirty="0" smtClean="0">
                <a:solidFill>
                  <a:srgbClr val="FF0000"/>
                </a:solidFill>
              </a:rPr>
              <a:t>density - </a:t>
            </a:r>
            <a:r>
              <a:rPr lang="en-US" sz="1700" dirty="0"/>
              <a:t>Refers to the Content length divided by Post length for the weeks a student survived</a:t>
            </a:r>
          </a:p>
          <a:p>
            <a:pPr marL="457200" lvl="2"/>
            <a:endParaRPr lang="en-US" dirty="0" smtClean="0"/>
          </a:p>
          <a:p>
            <a:pPr lvl="1"/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[6] Yang D, Sinha T, Adamson D, et al. Turn on, tune in, drop out: Anticipating student dropouts in massive open online courses[C]//Proceedings of the 2013 NIPS Data-Driven Education Workshop. 2013, 10: 13.</a:t>
            </a:r>
          </a:p>
          <a:p>
            <a:pPr marL="0" lvl="1"/>
            <a:endParaRPr lang="en-US" sz="1200" dirty="0" smtClean="0"/>
          </a:p>
          <a:p>
            <a:pPr marL="0"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predict the retention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Social Network Analytic Measures</a:t>
            </a:r>
            <a:endParaRPr lang="en-US" dirty="0" smtClean="0">
              <a:solidFill>
                <a:srgbClr val="0070C0"/>
              </a:solidFill>
            </a:endParaRPr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</a:rPr>
              <a:t>Centrality measures- </a:t>
            </a:r>
            <a:r>
              <a:rPr lang="en-US" sz="1400" dirty="0" smtClean="0"/>
              <a:t>Degree, Eigenvector centrality, Betweenness, closeness centrality</a:t>
            </a:r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400" dirty="0" smtClean="0"/>
              <a:t>Eigenvector centrality can capture the long term direct and indirect effect of student’s interaction patterns and connections in the MOOC network.  </a:t>
            </a:r>
            <a:r>
              <a:rPr lang="en-US" sz="1400" dirty="0"/>
              <a:t>D</a:t>
            </a:r>
            <a:r>
              <a:rPr lang="en-US" sz="1400" dirty="0" smtClean="0"/>
              <a:t>egree centrality can know immediate effects.</a:t>
            </a:r>
            <a:endParaRPr lang="en-US" sz="1400" dirty="0" smtClean="0"/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FF0000"/>
              </a:solidFill>
            </a:endParaRPr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</a:rPr>
              <a:t>Average </a:t>
            </a:r>
            <a:r>
              <a:rPr lang="en-US" sz="1400" dirty="0" smtClean="0">
                <a:solidFill>
                  <a:srgbClr val="FF0000"/>
                </a:solidFill>
              </a:rPr>
              <a:t>Clustering coefficient -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Find the “small world”. </a:t>
            </a:r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400" dirty="0" smtClean="0"/>
              <a:t>In the MOOC, if </a:t>
            </a:r>
            <a:r>
              <a:rPr lang="en-US" sz="1400" dirty="0"/>
              <a:t>there is absence of cliquishness in discussion forums, students would not find enough active partners to engage in discussions.</a:t>
            </a:r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</a:rPr>
              <a:t>Eccentricity - </a:t>
            </a:r>
            <a:r>
              <a:rPr lang="en-US" sz="1400" dirty="0" smtClean="0"/>
              <a:t>The </a:t>
            </a:r>
            <a:r>
              <a:rPr lang="en-US" sz="1400" dirty="0"/>
              <a:t>distance from a given starting node to the farthest node in the </a:t>
            </a:r>
            <a:r>
              <a:rPr lang="en-US" sz="1400" dirty="0" smtClean="0"/>
              <a:t>network. </a:t>
            </a:r>
            <a:endParaRPr lang="en-US" sz="1400" dirty="0" smtClean="0"/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400" dirty="0" smtClean="0"/>
              <a:t>In </a:t>
            </a:r>
            <a:r>
              <a:rPr lang="en-US" sz="1400" dirty="0"/>
              <a:t>the MOOC, students with low eccentricity values will </a:t>
            </a:r>
            <a:r>
              <a:rPr lang="en-US" sz="1400" dirty="0" smtClean="0"/>
              <a:t>be </a:t>
            </a:r>
            <a:r>
              <a:rPr lang="en-US" sz="1400" dirty="0"/>
              <a:t>more receptive to </a:t>
            </a:r>
            <a:r>
              <a:rPr lang="en-US" sz="1400" dirty="0" smtClean="0"/>
              <a:t>information. And </a:t>
            </a:r>
            <a:r>
              <a:rPr lang="en-US" sz="1400" dirty="0"/>
              <a:t>if students are partially cut off from the influence of the core or central group of students in the network, their chances of dropout might be </a:t>
            </a:r>
            <a:r>
              <a:rPr lang="en-US" sz="1400" dirty="0" smtClean="0"/>
              <a:t>increased.</a:t>
            </a:r>
            <a:endParaRPr lang="en-US" sz="1400" dirty="0"/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FF0000"/>
                </a:solidFill>
              </a:rPr>
              <a:t>Authority and Hub scores </a:t>
            </a:r>
            <a:r>
              <a:rPr lang="en-US" sz="1400" dirty="0" smtClean="0"/>
              <a:t>- How valuable </a:t>
            </a:r>
            <a:r>
              <a:rPr lang="en-US" sz="1400" dirty="0"/>
              <a:t>information stored in a </a:t>
            </a:r>
            <a:r>
              <a:rPr lang="en-US" sz="1400" dirty="0" smtClean="0"/>
              <a:t>node is </a:t>
            </a:r>
            <a:r>
              <a:rPr lang="en-US" sz="1400" dirty="0"/>
              <a:t>and the quality of the node’s links. </a:t>
            </a:r>
            <a:endParaRPr lang="en-US" sz="1400" dirty="0" smtClean="0"/>
          </a:p>
          <a:p>
            <a:pPr marL="560070" lvl="2" indent="-285750" algn="just">
              <a:buFont typeface="Wingdings" panose="05000000000000000000" pitchFamily="2" charset="2"/>
              <a:buChar char="ü"/>
            </a:pPr>
            <a:r>
              <a:rPr lang="en-US" sz="1400" dirty="0" smtClean="0"/>
              <a:t>Students </a:t>
            </a:r>
            <a:r>
              <a:rPr lang="en-US" sz="1400" dirty="0"/>
              <a:t>with a good authority scores </a:t>
            </a:r>
            <a:r>
              <a:rPr lang="en-US" sz="1400" dirty="0" smtClean="0"/>
              <a:t>are those </a:t>
            </a:r>
            <a:r>
              <a:rPr lang="en-US" sz="1400" dirty="0"/>
              <a:t>who engage other students in discussions. Students with good hub scores are </a:t>
            </a:r>
            <a:r>
              <a:rPr lang="en-US" sz="1400" dirty="0" smtClean="0"/>
              <a:t>those are </a:t>
            </a:r>
            <a:r>
              <a:rPr lang="en-US" sz="1400" dirty="0"/>
              <a:t>who get engaged in discussions initiated by many active learners such as thread </a:t>
            </a:r>
            <a:r>
              <a:rPr lang="en-US" sz="1400" dirty="0" smtClean="0"/>
              <a:t>starters or </a:t>
            </a:r>
            <a:r>
              <a:rPr lang="en-US" sz="1400" dirty="0"/>
              <a:t>sub thread starters. </a:t>
            </a:r>
            <a:endParaRPr lang="en-US" sz="1700" dirty="0"/>
          </a:p>
          <a:p>
            <a:pPr marL="457200" lvl="2"/>
            <a:endParaRPr lang="en-US" dirty="0" smtClean="0"/>
          </a:p>
          <a:p>
            <a:pPr lvl="1"/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[6] Yang D, Sinha T, Adamson D, et al. Turn on, tune in, drop out: Anticipating student dropouts in massive open online courses[C]//Proceedings of the 2013 NIPS Data-Driven Education Workshop. 2013, 10: 13.</a:t>
            </a:r>
          </a:p>
          <a:p>
            <a:pPr marL="0" lvl="1"/>
            <a:endParaRPr lang="en-US" sz="1200" dirty="0" smtClean="0"/>
          </a:p>
          <a:p>
            <a:pPr marL="0"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predict the retention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Total time spent on each resource during the week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Average </a:t>
            </a:r>
            <a:r>
              <a:rPr lang="en-US" sz="1700" dirty="0"/>
              <a:t>time (in days) the student takes to react when a new resource is </a:t>
            </a:r>
            <a:r>
              <a:rPr lang="en-US" sz="1700" dirty="0" smtClean="0"/>
              <a:t>posted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Average </a:t>
            </a:r>
            <a:r>
              <a:rPr lang="en-US" sz="1700" dirty="0"/>
              <a:t>time between problem submission time and problem due </a:t>
            </a:r>
            <a:r>
              <a:rPr lang="en-US" sz="1700" dirty="0" smtClean="0"/>
              <a:t>date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Number of forum posts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Number of Wiki edits by week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Average length of forum posts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Number of distinct problems attempted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Number of distinct problems </a:t>
            </a:r>
            <a:r>
              <a:rPr lang="en-US" sz="1700" dirty="0" smtClean="0"/>
              <a:t>correct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Average number of attempts to problems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Number of questions posted with no response.</a:t>
            </a:r>
          </a:p>
          <a:p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[7</a:t>
            </a:r>
            <a:r>
              <a:rPr lang="en-US" sz="1200" dirty="0"/>
              <a:t>] http://featurefactory.csail.mit.edu/#</a:t>
            </a:r>
            <a:endParaRPr lang="en-US" sz="1200" dirty="0" smtClean="0"/>
          </a:p>
          <a:p>
            <a:pPr marL="0"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Retention: People do not finish the whole course.</a:t>
            </a:r>
          </a:p>
          <a:p>
            <a:r>
              <a:rPr lang="en-US" dirty="0" smtClean="0"/>
              <a:t>Purpose: Find the factors which influence the retention rate.</a:t>
            </a:r>
          </a:p>
          <a:p>
            <a:r>
              <a:rPr lang="en-US" dirty="0" smtClean="0"/>
              <a:t>Some references: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Zheng S, </a:t>
            </a:r>
            <a:r>
              <a:rPr lang="en-US" sz="1400" dirty="0" err="1"/>
              <a:t>Rosson</a:t>
            </a:r>
            <a:r>
              <a:rPr lang="en-US" sz="1400" dirty="0"/>
              <a:t> M B, Shih P C, et al. Understanding Student Motivation, Behaviors, and Perceptions in MOOCs[J]. 2014. 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Christensen G, Steinmetz A, Alcorn B, et al. The MOOC phenomenon: who takes massive open online courses and why?[J]. Available at SSRN 2350964, </a:t>
            </a:r>
            <a:r>
              <a:rPr lang="en-US" sz="1400" dirty="0" smtClean="0"/>
              <a:t>2013.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err="1" smtClean="0"/>
              <a:t>Wilkowski</a:t>
            </a:r>
            <a:r>
              <a:rPr lang="en-US" sz="1400" dirty="0" smtClean="0"/>
              <a:t> </a:t>
            </a:r>
            <a:r>
              <a:rPr lang="en-US" sz="1400" dirty="0"/>
              <a:t>J, Deutsch A, Russell D M. Student skill and goal achievement in the mapping with Google MOOC[C]//Proceedings of the first ACM conference on </a:t>
            </a:r>
            <a:r>
              <a:rPr lang="en-US" sz="1400" dirty="0" smtClean="0"/>
              <a:t>Learning</a:t>
            </a:r>
            <a:r>
              <a:rPr lang="en-US" sz="1400" dirty="0"/>
              <a:t>@ scale conference. ACM, 2014: 3-10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err="1"/>
              <a:t>Coffrin</a:t>
            </a:r>
            <a:r>
              <a:rPr lang="en-US" sz="1400" dirty="0"/>
              <a:t> C, </a:t>
            </a:r>
            <a:r>
              <a:rPr lang="en-US" sz="1400" dirty="0" err="1"/>
              <a:t>Corrin</a:t>
            </a:r>
            <a:r>
              <a:rPr lang="en-US" sz="1400" dirty="0"/>
              <a:t> L, de Barba P, et al. Visualizing patterns of student engagement and performance in MOOCs[C]//</a:t>
            </a:r>
            <a:r>
              <a:rPr lang="en-US" sz="1400" dirty="0" err="1"/>
              <a:t>Proceedins</a:t>
            </a:r>
            <a:r>
              <a:rPr lang="en-US" sz="1400" dirty="0"/>
              <a:t> of the Fourth International Conference on Learning Analytics And Knowledge. ACM, 2014: 83-92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Khalil H, </a:t>
            </a:r>
            <a:r>
              <a:rPr lang="en-US" sz="1400" dirty="0" err="1"/>
              <a:t>Ebner</a:t>
            </a:r>
            <a:r>
              <a:rPr lang="en-US" sz="1400" dirty="0"/>
              <a:t> M. MOOCs completion rates and possible methods to improve retention-A literature review[C]//World Conference on Educational Multimedia, Hypermedia and Telecommunications. 2014, 2014(1): 1305-1313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Yang D, Sinha T, Adamson D, et al. Turn on, tune in, drop out: Anticipating student dropouts in massive open online courses[C]//Proceedings of the 2013 NIPS Data-Driven Education Workshop. 2013, 10: 13.</a:t>
            </a:r>
          </a:p>
        </p:txBody>
      </p:sp>
    </p:spTree>
    <p:extLst>
      <p:ext uri="{BB962C8B-B14F-4D97-AF65-F5344CB8AC3E}">
        <p14:creationId xmlns:p14="http://schemas.microsoft.com/office/powerpoint/2010/main" val="24678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Motivations to join MOOCs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Fulfilling current needs.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Preparing for the future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Satisfying curiosity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Connecting with people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How students learn from MOOCs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MOOCs as regular school classes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MOOCs as modularized resources (i.e., learn a algorithm)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MOOCs as edutainment (mainly for history, music and art)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MOOCs as an opportunity to interact with others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237312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[1] Zheng S, </a:t>
            </a:r>
            <a:r>
              <a:rPr lang="en-US" sz="1200" dirty="0" err="1" smtClean="0"/>
              <a:t>Rosson</a:t>
            </a:r>
            <a:r>
              <a:rPr lang="en-US" sz="1200" dirty="0" smtClean="0"/>
              <a:t> M B, Shih P C, et al. Understanding Student Motivation, Behaviors, and Perceptions in MOOCs[J]. 2014.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High workload: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They were able to understand the lectures, but have no time to do the written assignments and peer assessments.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Ideas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C</a:t>
            </a:r>
            <a:r>
              <a:rPr lang="en-US" altLang="zh-CN" dirty="0" smtClean="0"/>
              <a:t>heck the assignment number and the time spent on the assignments.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Challenging course contents: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course are too difficult to follow (spend double time and effort, and feel discouraged)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Ideas: </a:t>
            </a:r>
            <a:r>
              <a:rPr lang="en-US" dirty="0" smtClean="0"/>
              <a:t>Check the behavior to videos, i.e., pause, back, slow the play speed, watch the videos for several times</a:t>
            </a:r>
            <a:r>
              <a:rPr lang="en-US" dirty="0" smtClean="0"/>
              <a:t>. Check the assignment submission interval. </a:t>
            </a:r>
            <a:endParaRPr lang="en-US" dirty="0"/>
          </a:p>
          <a:p>
            <a:pPr lvl="1"/>
            <a:endParaRPr lang="en-US" dirty="0" smtClean="0"/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Lack of time: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Ideas:</a:t>
            </a:r>
            <a:r>
              <a:rPr lang="en-US" dirty="0" smtClean="0"/>
              <a:t> Check the course </a:t>
            </a:r>
            <a:r>
              <a:rPr lang="en-US" dirty="0" smtClean="0"/>
              <a:t>release time</a:t>
            </a:r>
            <a:r>
              <a:rPr lang="en-US" dirty="0" smtClean="0"/>
              <a:t>. Especially </a:t>
            </a:r>
            <a:r>
              <a:rPr lang="en-US" dirty="0"/>
              <a:t>for students, mainly feel free in summer or winter vacations.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[1] Zheng S, </a:t>
            </a:r>
            <a:r>
              <a:rPr lang="en-US" sz="1200" dirty="0" err="1" smtClean="0"/>
              <a:t>Rosson</a:t>
            </a:r>
            <a:r>
              <a:rPr lang="en-US" sz="1200" dirty="0" smtClean="0"/>
              <a:t> M B, Shih P C, et al. Understanding Student Motivation, Behaviors, and Perceptions in MOOCs[J]. 2014.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 sense of community or awareness of others: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Cannot feel the praise, do not know who is learning with you, cannot find the learning parterres</a:t>
            </a:r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Lack of pressure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video will not be disappeared even if the course is ended.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online courses are not counted to their GPA.</a:t>
            </a:r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Social influence: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Who recommends the online course to you? Family members and friends are better.</a:t>
            </a:r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Learning on demand: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For example, those who use MOOCs as modularized learning resources. They left the course once they fulfill needs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Ideas: </a:t>
            </a:r>
            <a:r>
              <a:rPr lang="en-US" dirty="0" smtClean="0"/>
              <a:t>Check the course, if the course belong to edutainment or modularized resources, learners are more likely to quit</a:t>
            </a:r>
            <a:r>
              <a:rPr lang="en-US" dirty="0" smtClean="0"/>
              <a:t>. (no information)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[1] Zheng S, </a:t>
            </a:r>
            <a:r>
              <a:rPr lang="en-US" sz="1200" dirty="0" err="1" smtClean="0"/>
              <a:t>Rosson</a:t>
            </a:r>
            <a:r>
              <a:rPr lang="en-US" sz="1200" dirty="0" smtClean="0"/>
              <a:t> M B, Shih P C, et al. Understanding Student Motivation, Behaviors, and Perceptions in MOOCs[J]. 2014.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Who takes MOOC courses?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Occupation, demographic information, nationality, education level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Why they take MOOC courses? (Motivation)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Curiosity, just for fun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Gain skills to do the job better</a:t>
            </a:r>
          </a:p>
          <a:p>
            <a:pPr marL="182880" lvl="1"/>
            <a:endParaRPr lang="en-US" sz="2400" dirty="0" smtClean="0">
              <a:solidFill>
                <a:srgbClr val="0070C0"/>
              </a:solidFill>
            </a:endParaRPr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What MOOC courses do they take?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Course classification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[2] Christensen G, Steinmetz A, Alcorn B, et al. The MOOC phenomenon: who takes massive open online courses and why?[J]. Available at SSRN 2350964, 2013.</a:t>
            </a:r>
          </a:p>
          <a:p>
            <a:pPr marL="0"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543292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Lack of time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Some people want to move through the course week by week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Others want to get all the lecture videos and assignments right up from the very first beginning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Motivation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dirty="0"/>
              <a:t>Future economic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dirty="0"/>
              <a:t>Development of personal and professional identify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dirty="0"/>
              <a:t>Challenge and achievement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dirty="0"/>
              <a:t>Enjoyment and </a:t>
            </a:r>
            <a:r>
              <a:rPr lang="en-US" sz="2100" dirty="0" smtClean="0"/>
              <a:t>fun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Feelings of isolation and the lack of interactivity in MOOCs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dirty="0"/>
              <a:t>The </a:t>
            </a:r>
            <a:r>
              <a:rPr lang="en-US" sz="2100" dirty="0" smtClean="0"/>
              <a:t>poor </a:t>
            </a:r>
            <a:r>
              <a:rPr lang="en-US" sz="2100" dirty="0"/>
              <a:t>course design.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[3] Khalil H, </a:t>
            </a:r>
            <a:r>
              <a:rPr lang="en-US" sz="1200" dirty="0" err="1" smtClean="0"/>
              <a:t>Ebner</a:t>
            </a:r>
            <a:r>
              <a:rPr lang="en-US" sz="1200" dirty="0" smtClean="0"/>
              <a:t> M. MOOCs completion rates and possible methods to improve retention-A literature review[C]//World Conference on Educational Multimedia, Hypermedia and Telecommunications. 2014, 2014(1): 1305-1313.</a:t>
            </a:r>
          </a:p>
          <a:p>
            <a:pPr marL="0"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543292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Insufficient background knowledge and skills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Students’ complaints often about an assumed “knowledge base” that was often essential to understanding the course material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182880" lvl="1"/>
            <a:r>
              <a:rPr lang="en-US" sz="2400" dirty="0" smtClean="0">
                <a:solidFill>
                  <a:srgbClr val="0070C0"/>
                </a:solidFill>
              </a:rPr>
              <a:t>Hidden costs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Students were surprised to see that, despite MOOCs’ reputation as a free online educational resource, they were sometimes required to purchase pricey textbooks recommended by professors.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smtClean="0"/>
              <a:t>[3] Khalil H, </a:t>
            </a:r>
            <a:r>
              <a:rPr lang="en-US" sz="1200" dirty="0" err="1" smtClean="0"/>
              <a:t>Ebner</a:t>
            </a:r>
            <a:r>
              <a:rPr lang="en-US" sz="1200" dirty="0" smtClean="0"/>
              <a:t> M. MOOCs completion rates and possible methods to improve retention-A literature review[C]//World Conference on Educational Multimedia, Hypermedia and Telecommunications. 2014, 2014(1): 1305-1313.</a:t>
            </a:r>
          </a:p>
          <a:p>
            <a:pPr marL="0"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Factors (Others)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1412776"/>
            <a:ext cx="8543292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courses lasts too many weeks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courses are not attractive </a:t>
            </a:r>
            <a:r>
              <a:rPr lang="en-US" dirty="0" smtClean="0"/>
              <a:t>(teaching level, the content)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 not like the peer assessment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delay of the interaction </a:t>
            </a:r>
            <a:r>
              <a:rPr lang="en-US" dirty="0" smtClean="0"/>
              <a:t>(cannot feedback immediately, and change the teaching content according to learners’ response)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Pertinence is not strong </a:t>
            </a:r>
            <a:r>
              <a:rPr lang="en-US" dirty="0" smtClean="0"/>
              <a:t>(especially for those who have less domain knowledge)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Personalized</a:t>
            </a:r>
            <a:r>
              <a:rPr lang="en-US" dirty="0" smtClean="0"/>
              <a:t> (it’s better for those who are self-disciplined and self-controlled)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206989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2"/>
              </a:rPr>
              <a:t>http://www.zgqkk.com/lwxs/jy/18437.html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240</TotalTime>
  <Words>1831</Words>
  <Application>Microsoft Office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KDD Cup 2015</vt:lpstr>
      <vt:lpstr>Related Work</vt:lpstr>
      <vt:lpstr>Potential Factors</vt:lpstr>
      <vt:lpstr>Potential Factors</vt:lpstr>
      <vt:lpstr>Potential Factors</vt:lpstr>
      <vt:lpstr>Potential Factors</vt:lpstr>
      <vt:lpstr>Potential Factors</vt:lpstr>
      <vt:lpstr>Potential Factors</vt:lpstr>
      <vt:lpstr>Potential Factors (Others)</vt:lpstr>
      <vt:lpstr>MOOC user classification</vt:lpstr>
      <vt:lpstr>Metrics</vt:lpstr>
      <vt:lpstr>How to predict the retention rate</vt:lpstr>
      <vt:lpstr>How to predict the retention rate</vt:lpstr>
      <vt:lpstr>How to predict the retention rate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Wen</dc:creator>
  <cp:lastModifiedBy>Wu Wen</cp:lastModifiedBy>
  <cp:revision>21</cp:revision>
  <dcterms:created xsi:type="dcterms:W3CDTF">2015-05-17T09:43:43Z</dcterms:created>
  <dcterms:modified xsi:type="dcterms:W3CDTF">2015-05-20T06:41:41Z</dcterms:modified>
</cp:coreProperties>
</file>