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5" r:id="rId8"/>
    <p:sldId id="266" r:id="rId9"/>
    <p:sldId id="267" r:id="rId10"/>
    <p:sldId id="262" r:id="rId11"/>
    <p:sldId id="263" r:id="rId12"/>
    <p:sldId id="268" r:id="rId13"/>
    <p:sldId id="269"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84"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D4F4BF-97AD-465B-93BF-0F394C95C710}" type="datetimeFigureOut">
              <a:rPr lang="en-US" smtClean="0"/>
              <a:t>5/17/2015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42142-6D8C-4BFC-9EFF-52101959BFDA}"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D4F4BF-97AD-465B-93BF-0F394C95C710}" type="datetimeFigureOut">
              <a:rPr lang="en-US" smtClean="0"/>
              <a:t>5/17/2015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42142-6D8C-4BFC-9EFF-52101959BF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D4F4BF-97AD-465B-93BF-0F394C95C710}" type="datetimeFigureOut">
              <a:rPr lang="en-US" smtClean="0"/>
              <a:t>5/17/2015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42142-6D8C-4BFC-9EFF-52101959BFD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D4F4BF-97AD-465B-93BF-0F394C95C710}" type="datetimeFigureOut">
              <a:rPr lang="en-US" smtClean="0"/>
              <a:t>5/17/2015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42142-6D8C-4BFC-9EFF-52101959BFD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D4F4BF-97AD-465B-93BF-0F394C95C710}" type="datetimeFigureOut">
              <a:rPr lang="en-US" smtClean="0"/>
              <a:t>5/17/2015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42142-6D8C-4BFC-9EFF-52101959BFDA}"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D4F4BF-97AD-465B-93BF-0F394C95C710}" type="datetimeFigureOut">
              <a:rPr lang="en-US" smtClean="0"/>
              <a:t>5/17/2015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A42142-6D8C-4BFC-9EFF-52101959BFD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D4F4BF-97AD-465B-93BF-0F394C95C710}" type="datetimeFigureOut">
              <a:rPr lang="en-US" smtClean="0"/>
              <a:t>5/17/2015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A42142-6D8C-4BFC-9EFF-52101959BFDA}"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D4F4BF-97AD-465B-93BF-0F394C95C710}" type="datetimeFigureOut">
              <a:rPr lang="en-US" smtClean="0"/>
              <a:t>5/17/2015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A42142-6D8C-4BFC-9EFF-52101959BFD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D4F4BF-97AD-465B-93BF-0F394C95C710}" type="datetimeFigureOut">
              <a:rPr lang="en-US" smtClean="0"/>
              <a:t>5/17/2015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A42142-6D8C-4BFC-9EFF-52101959BFD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D4F4BF-97AD-465B-93BF-0F394C95C710}" type="datetimeFigureOut">
              <a:rPr lang="en-US" smtClean="0"/>
              <a:t>5/17/2015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A42142-6D8C-4BFC-9EFF-52101959BFDA}"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D4F4BF-97AD-465B-93BF-0F394C95C710}" type="datetimeFigureOut">
              <a:rPr lang="en-US" smtClean="0"/>
              <a:t>5/17/2015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A42142-6D8C-4BFC-9EFF-52101959BFD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ED4F4BF-97AD-465B-93BF-0F394C95C710}" type="datetimeFigureOut">
              <a:rPr lang="en-US" smtClean="0"/>
              <a:t>5/17/2015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EA42142-6D8C-4BFC-9EFF-52101959BFD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zgqkk.com/lwxs/jy/18437.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KDD C</a:t>
            </a:r>
            <a:r>
              <a:rPr lang="en-US" altLang="zh-CN" dirty="0" smtClean="0"/>
              <a:t>up 2015</a:t>
            </a:r>
            <a:endParaRPr lang="en-US" dirty="0"/>
          </a:p>
        </p:txBody>
      </p:sp>
      <p:sp>
        <p:nvSpPr>
          <p:cNvPr id="3" name="Subtitle 2"/>
          <p:cNvSpPr>
            <a:spLocks noGrp="1"/>
          </p:cNvSpPr>
          <p:nvPr>
            <p:ph type="subTitle" idx="1"/>
          </p:nvPr>
        </p:nvSpPr>
        <p:spPr/>
        <p:txBody>
          <a:bodyPr/>
          <a:lstStyle/>
          <a:p>
            <a:r>
              <a:rPr lang="en-US" dirty="0" smtClean="0"/>
              <a:t>Analysis of MOOC Retention Rate</a:t>
            </a:r>
          </a:p>
          <a:p>
            <a:endParaRPr lang="en-US" dirty="0"/>
          </a:p>
          <a:p>
            <a:r>
              <a:rPr lang="en-US" dirty="0" smtClean="0"/>
              <a:t>			 May.20, 2015</a:t>
            </a:r>
            <a:endParaRPr lang="en-US" dirty="0"/>
          </a:p>
        </p:txBody>
      </p:sp>
    </p:spTree>
    <p:extLst>
      <p:ext uri="{BB962C8B-B14F-4D97-AF65-F5344CB8AC3E}">
        <p14:creationId xmlns:p14="http://schemas.microsoft.com/office/powerpoint/2010/main" val="1857808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MOOC user classification</a:t>
            </a:r>
            <a:endParaRPr lang="en-US" dirty="0"/>
          </a:p>
        </p:txBody>
      </p:sp>
      <p:sp>
        <p:nvSpPr>
          <p:cNvPr id="3" name="Content Placeholder 2"/>
          <p:cNvSpPr>
            <a:spLocks noGrp="1"/>
          </p:cNvSpPr>
          <p:nvPr>
            <p:ph idx="1"/>
          </p:nvPr>
        </p:nvSpPr>
        <p:spPr>
          <a:xfrm>
            <a:off x="421196" y="1412776"/>
            <a:ext cx="8229600" cy="4876800"/>
          </a:xfrm>
        </p:spPr>
        <p:txBody>
          <a:bodyPr>
            <a:normAutofit/>
          </a:bodyPr>
          <a:lstStyle/>
          <a:p>
            <a:r>
              <a:rPr lang="en-US" dirty="0" smtClean="0">
                <a:solidFill>
                  <a:srgbClr val="0070C0"/>
                </a:solidFill>
              </a:rPr>
              <a:t>Classify the users into several clusters</a:t>
            </a:r>
          </a:p>
          <a:p>
            <a:pPr lvl="1" algn="just">
              <a:buFont typeface="Wingdings" panose="05000000000000000000" pitchFamily="2" charset="2"/>
              <a:buChar char="ü"/>
            </a:pPr>
            <a:r>
              <a:rPr lang="en-US" dirty="0" smtClean="0">
                <a:solidFill>
                  <a:srgbClr val="FF0000"/>
                </a:solidFill>
              </a:rPr>
              <a:t>No-shows:</a:t>
            </a:r>
            <a:r>
              <a:rPr lang="en-US" dirty="0" smtClean="0"/>
              <a:t> </a:t>
            </a:r>
            <a:r>
              <a:rPr lang="en-US" dirty="0"/>
              <a:t>students register for the course (usually before the course content is available) but never log in to the course to interact with the content</a:t>
            </a:r>
          </a:p>
          <a:p>
            <a:pPr lvl="1">
              <a:buFont typeface="Wingdings" panose="05000000000000000000" pitchFamily="2" charset="2"/>
              <a:buChar char="ü"/>
            </a:pPr>
            <a:r>
              <a:rPr lang="en-US" dirty="0" smtClean="0">
                <a:solidFill>
                  <a:srgbClr val="FF0000"/>
                </a:solidFill>
              </a:rPr>
              <a:t>Observers:</a:t>
            </a:r>
            <a:r>
              <a:rPr lang="en-US" dirty="0" smtClean="0"/>
              <a:t> who want to see what an online course is like or how this one is taught.</a:t>
            </a:r>
          </a:p>
          <a:p>
            <a:pPr lvl="1">
              <a:buFont typeface="Wingdings" panose="05000000000000000000" pitchFamily="2" charset="2"/>
              <a:buChar char="ü"/>
            </a:pPr>
            <a:r>
              <a:rPr lang="en-US" dirty="0" smtClean="0">
                <a:solidFill>
                  <a:srgbClr val="FF0000"/>
                </a:solidFill>
              </a:rPr>
              <a:t>Casual learners:</a:t>
            </a:r>
            <a:r>
              <a:rPr lang="en-US" dirty="0" smtClean="0"/>
              <a:t> who want to learn one or two new things, either out of curiosity or a work/school-related need</a:t>
            </a:r>
          </a:p>
          <a:p>
            <a:pPr lvl="1">
              <a:buFont typeface="Wingdings" panose="05000000000000000000" pitchFamily="2" charset="2"/>
              <a:buChar char="ü"/>
            </a:pPr>
            <a:r>
              <a:rPr lang="en-US" dirty="0" smtClean="0">
                <a:solidFill>
                  <a:srgbClr val="FF0000"/>
                </a:solidFill>
              </a:rPr>
              <a:t>Completers:</a:t>
            </a:r>
            <a:r>
              <a:rPr lang="en-US" dirty="0" smtClean="0"/>
              <a:t> </a:t>
            </a:r>
            <a:r>
              <a:rPr lang="en-US" dirty="0"/>
              <a:t>complete as many course elements necessary to complete projects and earn a certificate of completion </a:t>
            </a:r>
          </a:p>
          <a:p>
            <a:pPr marL="274320" lvl="1" indent="0">
              <a:buNone/>
            </a:pPr>
            <a:endParaRPr lang="en-US" dirty="0" smtClean="0"/>
          </a:p>
          <a:p>
            <a:pPr marL="274320" lvl="1" indent="0">
              <a:buNone/>
            </a:pPr>
            <a:endParaRPr lang="en-US" dirty="0" smtClean="0"/>
          </a:p>
          <a:p>
            <a:pPr lvl="1"/>
            <a:endParaRPr lang="en-US" dirty="0"/>
          </a:p>
        </p:txBody>
      </p:sp>
      <p:sp>
        <p:nvSpPr>
          <p:cNvPr id="4" name="TextBox 3"/>
          <p:cNvSpPr txBox="1"/>
          <p:nvPr/>
        </p:nvSpPr>
        <p:spPr>
          <a:xfrm>
            <a:off x="251520" y="6206989"/>
            <a:ext cx="8568952" cy="923330"/>
          </a:xfrm>
          <a:prstGeom prst="rect">
            <a:avLst/>
          </a:prstGeom>
          <a:noFill/>
        </p:spPr>
        <p:txBody>
          <a:bodyPr wrap="square" rtlCol="0">
            <a:spAutoFit/>
          </a:bodyPr>
          <a:lstStyle/>
          <a:p>
            <a:pPr marL="0" lvl="1"/>
            <a:r>
              <a:rPr lang="en-US" sz="1200" dirty="0" smtClean="0"/>
              <a:t>[4] </a:t>
            </a:r>
            <a:r>
              <a:rPr lang="en-US" sz="1200" dirty="0" err="1" smtClean="0"/>
              <a:t>Wilkowski</a:t>
            </a:r>
            <a:r>
              <a:rPr lang="en-US" sz="1200" dirty="0" smtClean="0"/>
              <a:t> J, Deutsch A, Russell D M. Student skill and goal achievement in the mapping with Google MOOC[C]//Proceedings of the first ACM conference on Learning@ scale conference. ACM, 2014: 3-10.</a:t>
            </a:r>
          </a:p>
          <a:p>
            <a:pPr marL="0" lvl="1"/>
            <a:endParaRPr lang="en-US" sz="1200" dirty="0" smtClean="0"/>
          </a:p>
          <a:p>
            <a:endParaRPr lang="en-US" dirty="0"/>
          </a:p>
        </p:txBody>
      </p:sp>
    </p:spTree>
    <p:extLst>
      <p:ext uri="{BB962C8B-B14F-4D97-AF65-F5344CB8AC3E}">
        <p14:creationId xmlns:p14="http://schemas.microsoft.com/office/powerpoint/2010/main" val="3902383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Metrics</a:t>
            </a:r>
            <a:endParaRPr lang="en-US" dirty="0"/>
          </a:p>
        </p:txBody>
      </p:sp>
      <p:sp>
        <p:nvSpPr>
          <p:cNvPr id="3" name="Content Placeholder 2"/>
          <p:cNvSpPr>
            <a:spLocks noGrp="1"/>
          </p:cNvSpPr>
          <p:nvPr>
            <p:ph idx="1"/>
          </p:nvPr>
        </p:nvSpPr>
        <p:spPr>
          <a:xfrm>
            <a:off x="421196" y="1412776"/>
            <a:ext cx="8229600" cy="4876800"/>
          </a:xfrm>
        </p:spPr>
        <p:txBody>
          <a:bodyPr>
            <a:normAutofit/>
          </a:bodyPr>
          <a:lstStyle/>
          <a:p>
            <a:r>
              <a:rPr lang="en-US" dirty="0" smtClean="0">
                <a:solidFill>
                  <a:srgbClr val="0070C0"/>
                </a:solidFill>
              </a:rPr>
              <a:t>One way to measure MOOC retention rate</a:t>
            </a:r>
          </a:p>
          <a:p>
            <a:pPr lvl="1">
              <a:buFont typeface="Wingdings" panose="05000000000000000000" pitchFamily="2" charset="2"/>
              <a:buChar char="ü"/>
            </a:pPr>
            <a:r>
              <a:rPr lang="en-US" dirty="0" smtClean="0">
                <a:solidFill>
                  <a:srgbClr val="FF0000"/>
                </a:solidFill>
              </a:rPr>
              <a:t>Original way: </a:t>
            </a:r>
            <a:r>
              <a:rPr lang="en-US" dirty="0" smtClean="0"/>
              <a:t>the number of students who register the course divided the number of students who successfully complete the entire course.</a:t>
            </a:r>
          </a:p>
          <a:p>
            <a:pPr lvl="1" algn="just">
              <a:buFont typeface="Wingdings" panose="05000000000000000000" pitchFamily="2" charset="2"/>
              <a:buChar char="ü"/>
            </a:pPr>
            <a:r>
              <a:rPr lang="en-US" dirty="0" smtClean="0">
                <a:solidFill>
                  <a:srgbClr val="FF0000"/>
                </a:solidFill>
              </a:rPr>
              <a:t>First-class-to-completion rate (FCCR):</a:t>
            </a:r>
            <a:r>
              <a:rPr lang="en-US" dirty="0" smtClean="0"/>
              <a:t> the number of students who attend the first class divided by the number of students who successfully complete the entire course.</a:t>
            </a:r>
          </a:p>
          <a:p>
            <a:pPr marL="274320" lvl="1" indent="0">
              <a:buNone/>
            </a:pPr>
            <a:endParaRPr lang="en-US" dirty="0" smtClean="0"/>
          </a:p>
          <a:p>
            <a:pPr marL="274320" lvl="1" indent="0">
              <a:buNone/>
            </a:pPr>
            <a:r>
              <a:rPr lang="en-US" dirty="0" smtClean="0"/>
              <a:t>Some research also mention the importance of the learners’ first two weeks’ performance.</a:t>
            </a:r>
          </a:p>
          <a:p>
            <a:pPr lvl="1"/>
            <a:endParaRPr lang="en-US" dirty="0"/>
          </a:p>
        </p:txBody>
      </p:sp>
      <p:sp>
        <p:nvSpPr>
          <p:cNvPr id="4" name="TextBox 3"/>
          <p:cNvSpPr txBox="1"/>
          <p:nvPr/>
        </p:nvSpPr>
        <p:spPr>
          <a:xfrm>
            <a:off x="251520" y="6206989"/>
            <a:ext cx="8568952" cy="923330"/>
          </a:xfrm>
          <a:prstGeom prst="rect">
            <a:avLst/>
          </a:prstGeom>
          <a:noFill/>
        </p:spPr>
        <p:txBody>
          <a:bodyPr wrap="square" rtlCol="0">
            <a:spAutoFit/>
          </a:bodyPr>
          <a:lstStyle/>
          <a:p>
            <a:pPr marL="0" lvl="1"/>
            <a:r>
              <a:rPr lang="en-US" sz="1200" dirty="0" smtClean="0"/>
              <a:t>[5] </a:t>
            </a:r>
            <a:r>
              <a:rPr lang="en-US" sz="1200" dirty="0" err="1" smtClean="0"/>
              <a:t>Coffrin</a:t>
            </a:r>
            <a:r>
              <a:rPr lang="en-US" sz="1200" dirty="0" smtClean="0"/>
              <a:t> C, </a:t>
            </a:r>
            <a:r>
              <a:rPr lang="en-US" sz="1200" dirty="0" err="1" smtClean="0"/>
              <a:t>Corrin</a:t>
            </a:r>
            <a:r>
              <a:rPr lang="en-US" sz="1200" dirty="0" smtClean="0"/>
              <a:t> L, de Barba P, et al. Visualizing patterns of student engagement and performance in MOOCs[C]//</a:t>
            </a:r>
            <a:r>
              <a:rPr lang="en-US" sz="1200" dirty="0" err="1" smtClean="0"/>
              <a:t>Proceedins</a:t>
            </a:r>
            <a:r>
              <a:rPr lang="en-US" sz="1200" dirty="0" smtClean="0"/>
              <a:t> of the Fourth International Conference on Learning Analytics And Knowledge. ACM, 2014: 83-92.</a:t>
            </a:r>
          </a:p>
          <a:p>
            <a:pPr marL="0" lvl="1"/>
            <a:endParaRPr lang="en-US" sz="1200" dirty="0" smtClean="0"/>
          </a:p>
          <a:p>
            <a:endParaRPr lang="en-US" dirty="0"/>
          </a:p>
        </p:txBody>
      </p:sp>
    </p:spTree>
    <p:extLst>
      <p:ext uri="{BB962C8B-B14F-4D97-AF65-F5344CB8AC3E}">
        <p14:creationId xmlns:p14="http://schemas.microsoft.com/office/powerpoint/2010/main" val="3614407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predict the retention rate</a:t>
            </a:r>
            <a:endParaRPr lang="en-US" dirty="0"/>
          </a:p>
        </p:txBody>
      </p:sp>
      <p:sp>
        <p:nvSpPr>
          <p:cNvPr id="3" name="Content Placeholder 2"/>
          <p:cNvSpPr>
            <a:spLocks noGrp="1"/>
          </p:cNvSpPr>
          <p:nvPr>
            <p:ph idx="1"/>
          </p:nvPr>
        </p:nvSpPr>
        <p:spPr>
          <a:xfrm>
            <a:off x="421196" y="1412776"/>
            <a:ext cx="8229600" cy="4876800"/>
          </a:xfrm>
        </p:spPr>
        <p:txBody>
          <a:bodyPr>
            <a:normAutofit fontScale="92500"/>
          </a:bodyPr>
          <a:lstStyle/>
          <a:p>
            <a:r>
              <a:rPr lang="en-US" dirty="0" smtClean="0">
                <a:solidFill>
                  <a:srgbClr val="0070C0"/>
                </a:solidFill>
              </a:rPr>
              <a:t>Student behavior in the discussion forum might predict attrition.</a:t>
            </a:r>
          </a:p>
          <a:p>
            <a:pPr lvl="1" algn="just">
              <a:buFont typeface="Wingdings" panose="05000000000000000000" pitchFamily="2" charset="2"/>
              <a:buChar char="ü"/>
            </a:pPr>
            <a:r>
              <a:rPr lang="en-US" sz="1700" dirty="0"/>
              <a:t>a student who has decided to finish an online course might be more likely to dig in to the details of each assignment and lecture, which might make him/her more inclined to actively post questions, reply or comment in the discussion forum.</a:t>
            </a:r>
          </a:p>
          <a:p>
            <a:pPr marL="182880" lvl="1"/>
            <a:r>
              <a:rPr lang="en-US" sz="2400" dirty="0" smtClean="0">
                <a:solidFill>
                  <a:srgbClr val="0070C0"/>
                </a:solidFill>
              </a:rPr>
              <a:t>Posting Behavior</a:t>
            </a:r>
          </a:p>
          <a:p>
            <a:pPr marL="560070" lvl="2" indent="-285750" algn="just">
              <a:buFont typeface="Wingdings" panose="05000000000000000000" pitchFamily="2" charset="2"/>
              <a:buChar char="ü"/>
            </a:pPr>
            <a:r>
              <a:rPr lang="en-US" sz="1700" dirty="0">
                <a:solidFill>
                  <a:srgbClr val="FF0000"/>
                </a:solidFill>
              </a:rPr>
              <a:t>Thread starter -</a:t>
            </a:r>
            <a:r>
              <a:rPr lang="en-US" sz="1700" dirty="0"/>
              <a:t> Refers to whether a student has started a thread within the particular week or not (binary value of 0/1); </a:t>
            </a:r>
            <a:endParaRPr lang="en-US" sz="1700" dirty="0" smtClean="0"/>
          </a:p>
          <a:p>
            <a:pPr marL="560070" lvl="2" indent="-285750" algn="just">
              <a:buFont typeface="Wingdings" panose="05000000000000000000" pitchFamily="2" charset="2"/>
              <a:buChar char="ü"/>
            </a:pPr>
            <a:r>
              <a:rPr lang="en-US" sz="1700" dirty="0" smtClean="0">
                <a:solidFill>
                  <a:srgbClr val="FF0000"/>
                </a:solidFill>
              </a:rPr>
              <a:t>Post length -</a:t>
            </a:r>
            <a:r>
              <a:rPr lang="en-US" sz="1700" dirty="0" smtClean="0"/>
              <a:t> </a:t>
            </a:r>
            <a:r>
              <a:rPr lang="en-US" sz="1700" dirty="0"/>
              <a:t>Refers to the number of posts for a particular </a:t>
            </a:r>
            <a:r>
              <a:rPr lang="en-US" sz="1700" dirty="0" smtClean="0"/>
              <a:t>user;</a:t>
            </a:r>
          </a:p>
          <a:p>
            <a:pPr marL="560070" lvl="2" indent="-285750" algn="just">
              <a:buFont typeface="Wingdings" panose="05000000000000000000" pitchFamily="2" charset="2"/>
              <a:buChar char="ü"/>
            </a:pPr>
            <a:r>
              <a:rPr lang="en-US" sz="1700" dirty="0">
                <a:solidFill>
                  <a:srgbClr val="FF0000"/>
                </a:solidFill>
              </a:rPr>
              <a:t>Post </a:t>
            </a:r>
            <a:r>
              <a:rPr lang="en-US" sz="1700" dirty="0" smtClean="0">
                <a:solidFill>
                  <a:srgbClr val="FF0000"/>
                </a:solidFill>
              </a:rPr>
              <a:t>density - </a:t>
            </a:r>
            <a:r>
              <a:rPr lang="en-US" sz="1700" dirty="0"/>
              <a:t>Refers to the Post length divided by Post duration for the weeks a student survived;</a:t>
            </a:r>
          </a:p>
          <a:p>
            <a:pPr marL="560070" lvl="2" indent="-285750" algn="just">
              <a:buFont typeface="Wingdings" panose="05000000000000000000" pitchFamily="2" charset="2"/>
              <a:buChar char="ü"/>
            </a:pPr>
            <a:r>
              <a:rPr lang="en-US" sz="1700" dirty="0">
                <a:solidFill>
                  <a:srgbClr val="FF0000"/>
                </a:solidFill>
              </a:rPr>
              <a:t>Post Duration </a:t>
            </a:r>
            <a:r>
              <a:rPr lang="en-US" sz="1700" dirty="0" smtClean="0">
                <a:solidFill>
                  <a:srgbClr val="FF0000"/>
                </a:solidFill>
              </a:rPr>
              <a:t>- </a:t>
            </a:r>
            <a:r>
              <a:rPr lang="en-US" sz="1700" dirty="0" smtClean="0"/>
              <a:t>refers </a:t>
            </a:r>
            <a:r>
              <a:rPr lang="en-US" sz="1700" dirty="0"/>
              <a:t>to the time difference between the first post and last post in current week</a:t>
            </a:r>
            <a:r>
              <a:rPr lang="en-US" sz="1700" dirty="0" smtClean="0"/>
              <a:t>.</a:t>
            </a:r>
            <a:endParaRPr lang="en-US" sz="1700" dirty="0"/>
          </a:p>
          <a:p>
            <a:pPr marL="560070" lvl="2" indent="-285750" algn="just">
              <a:buFont typeface="Wingdings" panose="05000000000000000000" pitchFamily="2" charset="2"/>
              <a:buChar char="ü"/>
            </a:pPr>
            <a:r>
              <a:rPr lang="en-US" sz="1700" dirty="0">
                <a:solidFill>
                  <a:srgbClr val="FF0000"/>
                </a:solidFill>
              </a:rPr>
              <a:t>Content </a:t>
            </a:r>
            <a:r>
              <a:rPr lang="en-US" sz="1700" dirty="0" smtClean="0">
                <a:solidFill>
                  <a:srgbClr val="FF0000"/>
                </a:solidFill>
              </a:rPr>
              <a:t>length - </a:t>
            </a:r>
            <a:r>
              <a:rPr lang="en-US" sz="1700" dirty="0"/>
              <a:t>Refers to the number of characters spoken on the discussion forum;</a:t>
            </a:r>
          </a:p>
          <a:p>
            <a:pPr marL="560070" lvl="2" indent="-285750" algn="just">
              <a:buFont typeface="Wingdings" panose="05000000000000000000" pitchFamily="2" charset="2"/>
              <a:buChar char="ü"/>
            </a:pPr>
            <a:r>
              <a:rPr lang="en-US" sz="1700" dirty="0">
                <a:solidFill>
                  <a:srgbClr val="FF0000"/>
                </a:solidFill>
              </a:rPr>
              <a:t>Content </a:t>
            </a:r>
            <a:r>
              <a:rPr lang="en-US" sz="1700" dirty="0" smtClean="0">
                <a:solidFill>
                  <a:srgbClr val="FF0000"/>
                </a:solidFill>
              </a:rPr>
              <a:t>density - </a:t>
            </a:r>
            <a:r>
              <a:rPr lang="en-US" sz="1700" dirty="0"/>
              <a:t>Refers to the Content length divided by Post length for the weeks a student survived</a:t>
            </a:r>
          </a:p>
          <a:p>
            <a:pPr marL="457200" lvl="2"/>
            <a:endParaRPr lang="en-US" dirty="0" smtClean="0"/>
          </a:p>
          <a:p>
            <a:pPr lvl="1"/>
            <a:endParaRPr lang="en-US" dirty="0" smtClean="0">
              <a:solidFill>
                <a:srgbClr val="0070C0"/>
              </a:solidFill>
            </a:endParaRPr>
          </a:p>
        </p:txBody>
      </p:sp>
      <p:sp>
        <p:nvSpPr>
          <p:cNvPr id="4" name="TextBox 3"/>
          <p:cNvSpPr txBox="1"/>
          <p:nvPr/>
        </p:nvSpPr>
        <p:spPr>
          <a:xfrm>
            <a:off x="251520" y="6206989"/>
            <a:ext cx="8568952" cy="1107996"/>
          </a:xfrm>
          <a:prstGeom prst="rect">
            <a:avLst/>
          </a:prstGeom>
          <a:noFill/>
        </p:spPr>
        <p:txBody>
          <a:bodyPr wrap="square" rtlCol="0">
            <a:spAutoFit/>
          </a:bodyPr>
          <a:lstStyle/>
          <a:p>
            <a:pPr marL="0" lvl="1"/>
            <a:r>
              <a:rPr lang="en-US" sz="1200" dirty="0" smtClean="0"/>
              <a:t>[6] Yang D, Sinha T, Adamson D, et al. Turn on, tune in, drop out: Anticipating student dropouts in massive open online courses[C]//Proceedings of the 2013 NIPS Data-Driven Education Workshop. 2013, 10: 13.</a:t>
            </a:r>
          </a:p>
          <a:p>
            <a:pPr marL="0" lvl="1"/>
            <a:endParaRPr lang="en-US" sz="1200" dirty="0" smtClean="0"/>
          </a:p>
          <a:p>
            <a:pPr marL="0" lvl="1"/>
            <a:endParaRPr lang="en-US" sz="1200" dirty="0" smtClean="0"/>
          </a:p>
          <a:p>
            <a:endParaRPr lang="en-US" dirty="0"/>
          </a:p>
        </p:txBody>
      </p:sp>
    </p:spTree>
    <p:extLst>
      <p:ext uri="{BB962C8B-B14F-4D97-AF65-F5344CB8AC3E}">
        <p14:creationId xmlns:p14="http://schemas.microsoft.com/office/powerpoint/2010/main" val="29210788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predict the retention rate</a:t>
            </a:r>
            <a:endParaRPr lang="en-US" dirty="0"/>
          </a:p>
        </p:txBody>
      </p:sp>
      <p:sp>
        <p:nvSpPr>
          <p:cNvPr id="3" name="Content Placeholder 2"/>
          <p:cNvSpPr>
            <a:spLocks noGrp="1"/>
          </p:cNvSpPr>
          <p:nvPr>
            <p:ph idx="1"/>
          </p:nvPr>
        </p:nvSpPr>
        <p:spPr>
          <a:xfrm>
            <a:off x="421196" y="1412776"/>
            <a:ext cx="8229600" cy="4876800"/>
          </a:xfrm>
        </p:spPr>
        <p:txBody>
          <a:bodyPr>
            <a:normAutofit/>
          </a:bodyPr>
          <a:lstStyle/>
          <a:p>
            <a:r>
              <a:rPr lang="en-US" dirty="0" smtClean="0">
                <a:solidFill>
                  <a:srgbClr val="0070C0"/>
                </a:solidFill>
              </a:rPr>
              <a:t>Social Network Behavior</a:t>
            </a:r>
          </a:p>
          <a:p>
            <a:pPr marL="560070" lvl="2" indent="-285750" algn="just">
              <a:buFont typeface="Wingdings" panose="05000000000000000000" pitchFamily="2" charset="2"/>
              <a:buChar char="ü"/>
            </a:pPr>
            <a:r>
              <a:rPr lang="en-US" sz="1400" dirty="0" smtClean="0">
                <a:solidFill>
                  <a:srgbClr val="FF0000"/>
                </a:solidFill>
              </a:rPr>
              <a:t>Average Clustering coefficient -</a:t>
            </a:r>
            <a:r>
              <a:rPr lang="en-US" sz="1400" dirty="0"/>
              <a:t> </a:t>
            </a:r>
            <a:r>
              <a:rPr lang="en-US" sz="1400" dirty="0" smtClean="0"/>
              <a:t> </a:t>
            </a:r>
            <a:r>
              <a:rPr lang="en-US" sz="1400" dirty="0"/>
              <a:t>Indicates how nodes are embedded in their neighborhood, which can be thought of as an overall indication of the “small world” effect or clustering in the network. The motivation for examining this factor as a potential indicator of dropout is because, if there is absence of cliquishness in discussion forums, students would not find enough active partners to engage in discussions.</a:t>
            </a:r>
          </a:p>
          <a:p>
            <a:pPr marL="560070" lvl="2" indent="-285750" algn="just">
              <a:buFont typeface="Wingdings" panose="05000000000000000000" pitchFamily="2" charset="2"/>
              <a:buChar char="ü"/>
            </a:pPr>
            <a:endParaRPr lang="en-US" sz="1400" dirty="0"/>
          </a:p>
          <a:p>
            <a:pPr marL="560070" lvl="2" indent="-285750" algn="just">
              <a:buFont typeface="Wingdings" panose="05000000000000000000" pitchFamily="2" charset="2"/>
              <a:buChar char="ü"/>
            </a:pPr>
            <a:r>
              <a:rPr lang="en-US" sz="1400" dirty="0" smtClean="0">
                <a:solidFill>
                  <a:srgbClr val="FF0000"/>
                </a:solidFill>
              </a:rPr>
              <a:t>Eccentricity - </a:t>
            </a:r>
            <a:r>
              <a:rPr lang="en-US" sz="1400" dirty="0" smtClean="0"/>
              <a:t>Indicates </a:t>
            </a:r>
            <a:r>
              <a:rPr lang="en-US" sz="1400" dirty="0"/>
              <a:t>the distance from a given starting node to the farthest node in the </a:t>
            </a:r>
            <a:r>
              <a:rPr lang="en-US" sz="1400" dirty="0" smtClean="0"/>
              <a:t>network. In </a:t>
            </a:r>
            <a:r>
              <a:rPr lang="en-US" sz="1400" dirty="0"/>
              <a:t>the MOOC, students with low eccentricity values will primarily be at center of the graph and therefore more receptive to information, as compared to students having high eccentricity who will belong to the periphery of the network. And if students are partially cut off from the influence of the core or central group of students in the network, their chances of dropout might be increased</a:t>
            </a:r>
          </a:p>
          <a:p>
            <a:pPr marL="560070" lvl="2" indent="-285750" algn="just">
              <a:buFont typeface="Wingdings" panose="05000000000000000000" pitchFamily="2" charset="2"/>
              <a:buChar char="ü"/>
            </a:pPr>
            <a:endParaRPr lang="en-US" sz="1400" dirty="0"/>
          </a:p>
          <a:p>
            <a:pPr marL="560070" lvl="2" indent="-285750" algn="just">
              <a:buFont typeface="Wingdings" panose="05000000000000000000" pitchFamily="2" charset="2"/>
              <a:buChar char="ü"/>
            </a:pPr>
            <a:r>
              <a:rPr lang="en-US" sz="1400" dirty="0">
                <a:solidFill>
                  <a:srgbClr val="FF0000"/>
                </a:solidFill>
              </a:rPr>
              <a:t>Authority and Hub </a:t>
            </a:r>
            <a:r>
              <a:rPr lang="en-US" sz="1400">
                <a:solidFill>
                  <a:srgbClr val="FF0000"/>
                </a:solidFill>
              </a:rPr>
              <a:t>scores </a:t>
            </a:r>
            <a:r>
              <a:rPr lang="en-US" sz="1400" smtClean="0"/>
              <a:t>- </a:t>
            </a:r>
            <a:r>
              <a:rPr lang="en-US" sz="1400" dirty="0"/>
              <a:t>These indicate how valuable information stored in a </a:t>
            </a:r>
            <a:r>
              <a:rPr lang="en-US" sz="1400" dirty="0" smtClean="0"/>
              <a:t>node is </a:t>
            </a:r>
            <a:r>
              <a:rPr lang="en-US" sz="1400" dirty="0"/>
              <a:t>and the quality of the node’s links. In a MOOC, students with a good authority scores </a:t>
            </a:r>
            <a:r>
              <a:rPr lang="en-US" sz="1400" dirty="0" smtClean="0"/>
              <a:t>are those </a:t>
            </a:r>
            <a:r>
              <a:rPr lang="en-US" sz="1400" dirty="0"/>
              <a:t>who engage other students in discussions. Students with good hub scores are </a:t>
            </a:r>
            <a:r>
              <a:rPr lang="en-US" sz="1400" dirty="0" smtClean="0"/>
              <a:t>those are </a:t>
            </a:r>
            <a:r>
              <a:rPr lang="en-US" sz="1400" dirty="0"/>
              <a:t>who get engaged in discussions initiated by many active learners such as thread </a:t>
            </a:r>
            <a:r>
              <a:rPr lang="en-US" sz="1400" dirty="0" smtClean="0"/>
              <a:t>starters or </a:t>
            </a:r>
            <a:r>
              <a:rPr lang="en-US" sz="1400" dirty="0"/>
              <a:t>sub thread starters. We find a strong correlation between these two measures in our data.</a:t>
            </a:r>
          </a:p>
          <a:p>
            <a:pPr marL="560070" lvl="2" indent="-285750" algn="just">
              <a:buFont typeface="Wingdings" panose="05000000000000000000" pitchFamily="2" charset="2"/>
              <a:buChar char="ü"/>
            </a:pPr>
            <a:endParaRPr lang="en-US" sz="1700" dirty="0"/>
          </a:p>
          <a:p>
            <a:pPr marL="457200" lvl="2"/>
            <a:endParaRPr lang="en-US" dirty="0" smtClean="0"/>
          </a:p>
          <a:p>
            <a:pPr lvl="1"/>
            <a:endParaRPr lang="en-US" dirty="0" smtClean="0">
              <a:solidFill>
                <a:srgbClr val="0070C0"/>
              </a:solidFill>
            </a:endParaRPr>
          </a:p>
        </p:txBody>
      </p:sp>
      <p:sp>
        <p:nvSpPr>
          <p:cNvPr id="4" name="TextBox 3"/>
          <p:cNvSpPr txBox="1"/>
          <p:nvPr/>
        </p:nvSpPr>
        <p:spPr>
          <a:xfrm>
            <a:off x="251520" y="6206989"/>
            <a:ext cx="8568952" cy="1107996"/>
          </a:xfrm>
          <a:prstGeom prst="rect">
            <a:avLst/>
          </a:prstGeom>
          <a:noFill/>
        </p:spPr>
        <p:txBody>
          <a:bodyPr wrap="square" rtlCol="0">
            <a:spAutoFit/>
          </a:bodyPr>
          <a:lstStyle/>
          <a:p>
            <a:pPr marL="0" lvl="1"/>
            <a:r>
              <a:rPr lang="en-US" sz="1200" dirty="0" smtClean="0"/>
              <a:t>[6] Yang D, Sinha T, Adamson D, et al. Turn on, tune in, drop out: Anticipating student dropouts in massive open online courses[C]//Proceedings of the 2013 NIPS Data-Driven Education Workshop. 2013, 10: 13.</a:t>
            </a:r>
          </a:p>
          <a:p>
            <a:pPr marL="0" lvl="1"/>
            <a:endParaRPr lang="en-US" sz="1200" dirty="0" smtClean="0"/>
          </a:p>
          <a:p>
            <a:pPr marL="0" lvl="1"/>
            <a:endParaRPr lang="en-US" sz="1200" dirty="0" smtClean="0"/>
          </a:p>
          <a:p>
            <a:endParaRPr lang="en-US" dirty="0"/>
          </a:p>
        </p:txBody>
      </p:sp>
    </p:spTree>
    <p:extLst>
      <p:ext uri="{BB962C8B-B14F-4D97-AF65-F5344CB8AC3E}">
        <p14:creationId xmlns:p14="http://schemas.microsoft.com/office/powerpoint/2010/main" val="1576485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Interesting points</a:t>
            </a:r>
            <a:endParaRPr lang="en-US" dirty="0"/>
          </a:p>
        </p:txBody>
      </p:sp>
      <p:sp>
        <p:nvSpPr>
          <p:cNvPr id="3" name="Content Placeholder 2"/>
          <p:cNvSpPr>
            <a:spLocks noGrp="1"/>
          </p:cNvSpPr>
          <p:nvPr>
            <p:ph idx="1"/>
          </p:nvPr>
        </p:nvSpPr>
        <p:spPr>
          <a:xfrm>
            <a:off x="421196" y="1412776"/>
            <a:ext cx="8229600" cy="4876800"/>
          </a:xfrm>
        </p:spPr>
        <p:txBody>
          <a:bodyPr>
            <a:normAutofit/>
          </a:bodyPr>
          <a:lstStyle/>
          <a:p>
            <a:r>
              <a:rPr lang="en-US" dirty="0" smtClean="0">
                <a:solidFill>
                  <a:srgbClr val="0070C0"/>
                </a:solidFill>
              </a:rPr>
              <a:t>Retention Rate is not important!</a:t>
            </a:r>
          </a:p>
          <a:p>
            <a:r>
              <a:rPr lang="en-US" dirty="0" smtClean="0">
                <a:solidFill>
                  <a:srgbClr val="0070C0"/>
                </a:solidFill>
              </a:rPr>
              <a:t>The feedback is more important!!!</a:t>
            </a:r>
          </a:p>
          <a:p>
            <a:pPr lvl="1"/>
            <a:r>
              <a:rPr lang="en-US" dirty="0" smtClean="0"/>
              <a:t>User can learn what they want.</a:t>
            </a:r>
          </a:p>
          <a:p>
            <a:pPr marL="274320" lvl="1" indent="0">
              <a:buNone/>
            </a:pPr>
            <a:endParaRPr lang="en-US" dirty="0" smtClean="0"/>
          </a:p>
          <a:p>
            <a:pPr lvl="1"/>
            <a:endParaRPr lang="en-US" dirty="0"/>
          </a:p>
        </p:txBody>
      </p:sp>
      <p:sp>
        <p:nvSpPr>
          <p:cNvPr id="4" name="TextBox 3"/>
          <p:cNvSpPr txBox="1"/>
          <p:nvPr/>
        </p:nvSpPr>
        <p:spPr>
          <a:xfrm>
            <a:off x="251520" y="6206989"/>
            <a:ext cx="8568952" cy="923330"/>
          </a:xfrm>
          <a:prstGeom prst="rect">
            <a:avLst/>
          </a:prstGeom>
          <a:noFill/>
        </p:spPr>
        <p:txBody>
          <a:bodyPr wrap="square" rtlCol="0">
            <a:spAutoFit/>
          </a:bodyPr>
          <a:lstStyle/>
          <a:p>
            <a:pPr marL="0" lvl="1"/>
            <a:r>
              <a:rPr lang="en-US" sz="1200" dirty="0" smtClean="0"/>
              <a:t>[4] </a:t>
            </a:r>
            <a:r>
              <a:rPr lang="en-US" sz="1200" dirty="0" err="1" smtClean="0"/>
              <a:t>Coffrin</a:t>
            </a:r>
            <a:r>
              <a:rPr lang="en-US" sz="1200" dirty="0" smtClean="0"/>
              <a:t> C, </a:t>
            </a:r>
            <a:r>
              <a:rPr lang="en-US" sz="1200" dirty="0" err="1" smtClean="0"/>
              <a:t>Corrin</a:t>
            </a:r>
            <a:r>
              <a:rPr lang="en-US" sz="1200" dirty="0" smtClean="0"/>
              <a:t> L, de Barba P, et al. Visualizing patterns of student engagement and performance in MOOCs[C]//</a:t>
            </a:r>
            <a:r>
              <a:rPr lang="en-US" sz="1200" dirty="0" err="1" smtClean="0"/>
              <a:t>Proceedins</a:t>
            </a:r>
            <a:r>
              <a:rPr lang="en-US" sz="1200" dirty="0" smtClean="0"/>
              <a:t> of the Fourth International Conference on Learning Analytics And Knowledge. ACM, 2014: 83-92.</a:t>
            </a:r>
          </a:p>
          <a:p>
            <a:pPr marL="0" lvl="1"/>
            <a:endParaRPr lang="en-US" sz="1200" dirty="0" smtClean="0"/>
          </a:p>
          <a:p>
            <a:endParaRPr lang="en-US" dirty="0"/>
          </a:p>
        </p:txBody>
      </p:sp>
    </p:spTree>
    <p:extLst>
      <p:ext uri="{BB962C8B-B14F-4D97-AF65-F5344CB8AC3E}">
        <p14:creationId xmlns:p14="http://schemas.microsoft.com/office/powerpoint/2010/main" val="3396929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a:xfrm>
            <a:off x="251520" y="1600200"/>
            <a:ext cx="8784976" cy="4876800"/>
          </a:xfrm>
        </p:spPr>
        <p:txBody>
          <a:bodyPr>
            <a:normAutofit/>
          </a:bodyPr>
          <a:lstStyle/>
          <a:p>
            <a:r>
              <a:rPr lang="en-US" dirty="0" smtClean="0"/>
              <a:t>Retention: People do not finish the whole course.</a:t>
            </a:r>
          </a:p>
          <a:p>
            <a:r>
              <a:rPr lang="en-US" dirty="0" smtClean="0"/>
              <a:t>Purpose: Find the factors which influence the retention rate.</a:t>
            </a:r>
          </a:p>
          <a:p>
            <a:r>
              <a:rPr lang="en-US" dirty="0" smtClean="0"/>
              <a:t>Some references:</a:t>
            </a:r>
          </a:p>
          <a:p>
            <a:pPr lvl="1">
              <a:buFont typeface="Wingdings" panose="05000000000000000000" pitchFamily="2" charset="2"/>
              <a:buChar char="ü"/>
            </a:pPr>
            <a:r>
              <a:rPr lang="en-US" sz="1400" dirty="0"/>
              <a:t>Zheng S, </a:t>
            </a:r>
            <a:r>
              <a:rPr lang="en-US" sz="1400" dirty="0" err="1"/>
              <a:t>Rosson</a:t>
            </a:r>
            <a:r>
              <a:rPr lang="en-US" sz="1400" dirty="0"/>
              <a:t> M B, Shih P C, et al. Understanding Student Motivation, Behaviors, and Perceptions in MOOCs[J]. 2014. </a:t>
            </a:r>
            <a:endParaRPr lang="en-US" sz="1400" dirty="0" smtClean="0"/>
          </a:p>
          <a:p>
            <a:pPr lvl="1">
              <a:buFont typeface="Wingdings" panose="05000000000000000000" pitchFamily="2" charset="2"/>
              <a:buChar char="ü"/>
            </a:pPr>
            <a:r>
              <a:rPr lang="en-US" sz="1400" dirty="0"/>
              <a:t>Christensen G, Steinmetz A, Alcorn B, et al. The MOOC phenomenon: who takes massive open online courses and why?[J]. Available at SSRN 2350964, </a:t>
            </a:r>
            <a:r>
              <a:rPr lang="en-US" sz="1400" dirty="0" smtClean="0"/>
              <a:t>2013.</a:t>
            </a:r>
            <a:endParaRPr lang="en-US" sz="1400" dirty="0"/>
          </a:p>
          <a:p>
            <a:pPr lvl="1">
              <a:buFont typeface="Wingdings" panose="05000000000000000000" pitchFamily="2" charset="2"/>
              <a:buChar char="ü"/>
            </a:pPr>
            <a:r>
              <a:rPr lang="en-US" sz="1400" dirty="0" err="1" smtClean="0"/>
              <a:t>Wilkowski</a:t>
            </a:r>
            <a:r>
              <a:rPr lang="en-US" sz="1400" dirty="0" smtClean="0"/>
              <a:t> </a:t>
            </a:r>
            <a:r>
              <a:rPr lang="en-US" sz="1400" dirty="0"/>
              <a:t>J, Deutsch A, Russell D M. Student skill and goal achievement in the mapping with Google MOOC[C]//Proceedings of the first ACM conference on </a:t>
            </a:r>
            <a:r>
              <a:rPr lang="en-US" sz="1400" dirty="0" smtClean="0"/>
              <a:t>Learning</a:t>
            </a:r>
            <a:r>
              <a:rPr lang="en-US" sz="1400" dirty="0"/>
              <a:t>@ scale conference. ACM, 2014: 3-10</a:t>
            </a:r>
            <a:r>
              <a:rPr lang="en-US" sz="1400" dirty="0" smtClean="0"/>
              <a:t>.</a:t>
            </a:r>
          </a:p>
          <a:p>
            <a:pPr lvl="1">
              <a:buFont typeface="Wingdings" panose="05000000000000000000" pitchFamily="2" charset="2"/>
              <a:buChar char="ü"/>
            </a:pPr>
            <a:r>
              <a:rPr lang="en-US" sz="1400" dirty="0" err="1"/>
              <a:t>Coffrin</a:t>
            </a:r>
            <a:r>
              <a:rPr lang="en-US" sz="1400" dirty="0"/>
              <a:t> C, </a:t>
            </a:r>
            <a:r>
              <a:rPr lang="en-US" sz="1400" dirty="0" err="1"/>
              <a:t>Corrin</a:t>
            </a:r>
            <a:r>
              <a:rPr lang="en-US" sz="1400" dirty="0"/>
              <a:t> L, de Barba P, et al. Visualizing patterns of student engagement and performance in MOOCs[C]//</a:t>
            </a:r>
            <a:r>
              <a:rPr lang="en-US" sz="1400" dirty="0" err="1"/>
              <a:t>Proceedins</a:t>
            </a:r>
            <a:r>
              <a:rPr lang="en-US" sz="1400" dirty="0"/>
              <a:t> of the Fourth International Conference on Learning Analytics And Knowledge. ACM, 2014: 83-92</a:t>
            </a:r>
            <a:r>
              <a:rPr lang="en-US" sz="1400" dirty="0" smtClean="0"/>
              <a:t>.</a:t>
            </a:r>
          </a:p>
          <a:p>
            <a:pPr lvl="1">
              <a:buFont typeface="Wingdings" panose="05000000000000000000" pitchFamily="2" charset="2"/>
              <a:buChar char="ü"/>
            </a:pPr>
            <a:r>
              <a:rPr lang="en-US" sz="1400" dirty="0"/>
              <a:t>Khalil H, </a:t>
            </a:r>
            <a:r>
              <a:rPr lang="en-US" sz="1400" dirty="0" err="1"/>
              <a:t>Ebner</a:t>
            </a:r>
            <a:r>
              <a:rPr lang="en-US" sz="1400" dirty="0"/>
              <a:t> M. MOOCs completion rates and possible methods to improve retention-A literature review[C]//World Conference on Educational Multimedia, Hypermedia and Telecommunications. 2014, 2014(1): 1305-1313</a:t>
            </a:r>
            <a:r>
              <a:rPr lang="en-US" sz="1400" dirty="0" smtClean="0"/>
              <a:t>.</a:t>
            </a:r>
          </a:p>
          <a:p>
            <a:pPr lvl="1">
              <a:buFont typeface="Wingdings" panose="05000000000000000000" pitchFamily="2" charset="2"/>
              <a:buChar char="ü"/>
            </a:pPr>
            <a:r>
              <a:rPr lang="en-US" sz="1400" dirty="0"/>
              <a:t>Yang D, Sinha T, Adamson D, et al. Turn on, tune in, drop out: Anticipating student dropouts in massive open online courses[C]//Proceedings of the 2013 NIPS Data-Driven Education Workshop. 2013, 10: 13.</a:t>
            </a:r>
          </a:p>
        </p:txBody>
      </p:sp>
    </p:spTree>
    <p:extLst>
      <p:ext uri="{BB962C8B-B14F-4D97-AF65-F5344CB8AC3E}">
        <p14:creationId xmlns:p14="http://schemas.microsoft.com/office/powerpoint/2010/main" val="2467805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Potential Factors</a:t>
            </a:r>
            <a:endParaRPr lang="en-US" dirty="0"/>
          </a:p>
        </p:txBody>
      </p:sp>
      <p:sp>
        <p:nvSpPr>
          <p:cNvPr id="3" name="Content Placeholder 2"/>
          <p:cNvSpPr>
            <a:spLocks noGrp="1"/>
          </p:cNvSpPr>
          <p:nvPr>
            <p:ph idx="1"/>
          </p:nvPr>
        </p:nvSpPr>
        <p:spPr/>
        <p:txBody>
          <a:bodyPr/>
          <a:lstStyle/>
          <a:p>
            <a:r>
              <a:rPr lang="en-US" dirty="0" smtClean="0">
                <a:solidFill>
                  <a:srgbClr val="0070C0"/>
                </a:solidFill>
              </a:rPr>
              <a:t>Motivations to join MOOCs</a:t>
            </a:r>
          </a:p>
          <a:p>
            <a:pPr lvl="1">
              <a:buFont typeface="Wingdings" panose="05000000000000000000" pitchFamily="2" charset="2"/>
              <a:buChar char="ü"/>
            </a:pPr>
            <a:r>
              <a:rPr lang="en-US" dirty="0" smtClean="0"/>
              <a:t>Fulfilling current needs.</a:t>
            </a:r>
          </a:p>
          <a:p>
            <a:pPr lvl="1">
              <a:buFont typeface="Wingdings" panose="05000000000000000000" pitchFamily="2" charset="2"/>
              <a:buChar char="ü"/>
            </a:pPr>
            <a:r>
              <a:rPr lang="en-US" dirty="0" smtClean="0"/>
              <a:t>Preparing for the future</a:t>
            </a:r>
          </a:p>
          <a:p>
            <a:pPr lvl="1">
              <a:buFont typeface="Wingdings" panose="05000000000000000000" pitchFamily="2" charset="2"/>
              <a:buChar char="ü"/>
            </a:pPr>
            <a:r>
              <a:rPr lang="en-US" dirty="0" smtClean="0"/>
              <a:t>Satisfying curiosity</a:t>
            </a:r>
          </a:p>
          <a:p>
            <a:pPr lvl="1">
              <a:buFont typeface="Wingdings" panose="05000000000000000000" pitchFamily="2" charset="2"/>
              <a:buChar char="ü"/>
            </a:pPr>
            <a:r>
              <a:rPr lang="en-US" dirty="0" smtClean="0"/>
              <a:t>Connecting with people</a:t>
            </a:r>
          </a:p>
          <a:p>
            <a:pPr marL="274320" lvl="1" indent="0">
              <a:buNone/>
            </a:pPr>
            <a:endParaRPr lang="en-US" dirty="0" smtClean="0"/>
          </a:p>
          <a:p>
            <a:pPr marL="182880" lvl="1"/>
            <a:r>
              <a:rPr lang="en-US" sz="2400" dirty="0" smtClean="0">
                <a:solidFill>
                  <a:srgbClr val="0070C0"/>
                </a:solidFill>
              </a:rPr>
              <a:t>How students learn from MOOCs</a:t>
            </a:r>
          </a:p>
          <a:p>
            <a:pPr lvl="1">
              <a:buFont typeface="Wingdings" panose="05000000000000000000" pitchFamily="2" charset="2"/>
              <a:buChar char="ü"/>
            </a:pPr>
            <a:r>
              <a:rPr lang="en-US" dirty="0"/>
              <a:t>MOOCs as regular school classes</a:t>
            </a:r>
          </a:p>
          <a:p>
            <a:pPr lvl="1">
              <a:buFont typeface="Wingdings" panose="05000000000000000000" pitchFamily="2" charset="2"/>
              <a:buChar char="ü"/>
            </a:pPr>
            <a:r>
              <a:rPr lang="en-US" dirty="0"/>
              <a:t>MOOCs as modularized resources (i.e., learn a algorithm)</a:t>
            </a:r>
          </a:p>
          <a:p>
            <a:pPr lvl="1">
              <a:buFont typeface="Wingdings" panose="05000000000000000000" pitchFamily="2" charset="2"/>
              <a:buChar char="ü"/>
            </a:pPr>
            <a:r>
              <a:rPr lang="en-US" dirty="0"/>
              <a:t>MOOCs as edutainment (mainly for history, music and art)</a:t>
            </a:r>
          </a:p>
          <a:p>
            <a:pPr lvl="1">
              <a:buFont typeface="Wingdings" panose="05000000000000000000" pitchFamily="2" charset="2"/>
              <a:buChar char="ü"/>
            </a:pPr>
            <a:r>
              <a:rPr lang="en-US" dirty="0"/>
              <a:t>MOOCs as an opportunity to interact with others</a:t>
            </a:r>
          </a:p>
          <a:p>
            <a:pPr lvl="1"/>
            <a:endParaRPr lang="en-US" dirty="0"/>
          </a:p>
        </p:txBody>
      </p:sp>
      <p:sp>
        <p:nvSpPr>
          <p:cNvPr id="4" name="TextBox 3"/>
          <p:cNvSpPr txBox="1"/>
          <p:nvPr/>
        </p:nvSpPr>
        <p:spPr>
          <a:xfrm>
            <a:off x="395536" y="6237312"/>
            <a:ext cx="8568952" cy="738664"/>
          </a:xfrm>
          <a:prstGeom prst="rect">
            <a:avLst/>
          </a:prstGeom>
          <a:noFill/>
        </p:spPr>
        <p:txBody>
          <a:bodyPr wrap="square" rtlCol="0">
            <a:spAutoFit/>
          </a:bodyPr>
          <a:lstStyle/>
          <a:p>
            <a:pPr marL="0" lvl="1"/>
            <a:r>
              <a:rPr lang="en-US" sz="1200" dirty="0" smtClean="0"/>
              <a:t>[1] Zheng S, </a:t>
            </a:r>
            <a:r>
              <a:rPr lang="en-US" sz="1200" dirty="0" err="1" smtClean="0"/>
              <a:t>Rosson</a:t>
            </a:r>
            <a:r>
              <a:rPr lang="en-US" sz="1200" dirty="0" smtClean="0"/>
              <a:t> M B, Shih P C, et al. Understanding Student Motivation, Behaviors, and Perceptions in MOOCs[J]. 2014. </a:t>
            </a:r>
          </a:p>
          <a:p>
            <a:endParaRPr lang="en-US" dirty="0"/>
          </a:p>
        </p:txBody>
      </p:sp>
    </p:spTree>
    <p:extLst>
      <p:ext uri="{BB962C8B-B14F-4D97-AF65-F5344CB8AC3E}">
        <p14:creationId xmlns:p14="http://schemas.microsoft.com/office/powerpoint/2010/main" val="2502732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Potential Factors</a:t>
            </a:r>
            <a:endParaRPr lang="en-US" dirty="0"/>
          </a:p>
        </p:txBody>
      </p:sp>
      <p:sp>
        <p:nvSpPr>
          <p:cNvPr id="3" name="Content Placeholder 2"/>
          <p:cNvSpPr>
            <a:spLocks noGrp="1"/>
          </p:cNvSpPr>
          <p:nvPr>
            <p:ph idx="1"/>
          </p:nvPr>
        </p:nvSpPr>
        <p:spPr>
          <a:xfrm>
            <a:off x="421196" y="1412776"/>
            <a:ext cx="8229600" cy="4876800"/>
          </a:xfrm>
        </p:spPr>
        <p:txBody>
          <a:bodyPr/>
          <a:lstStyle/>
          <a:p>
            <a:r>
              <a:rPr lang="en-US" dirty="0" smtClean="0">
                <a:solidFill>
                  <a:srgbClr val="0070C0"/>
                </a:solidFill>
              </a:rPr>
              <a:t>High workload:</a:t>
            </a:r>
          </a:p>
          <a:p>
            <a:pPr lvl="1">
              <a:buFont typeface="Wingdings" panose="05000000000000000000" pitchFamily="2" charset="2"/>
              <a:buChar char="ü"/>
            </a:pPr>
            <a:r>
              <a:rPr lang="en-US" dirty="0" smtClean="0"/>
              <a:t>They were able to understand the lectures, but have no time to do the written assignments and peer assessments. </a:t>
            </a:r>
          </a:p>
          <a:p>
            <a:pPr marL="274320" lvl="1" indent="0">
              <a:buNone/>
            </a:pPr>
            <a:endParaRPr lang="en-US" dirty="0" smtClean="0"/>
          </a:p>
          <a:p>
            <a:pPr marL="182880" lvl="1"/>
            <a:r>
              <a:rPr lang="en-US" sz="2400" dirty="0" smtClean="0">
                <a:solidFill>
                  <a:srgbClr val="0070C0"/>
                </a:solidFill>
              </a:rPr>
              <a:t>Challenging course contents:</a:t>
            </a:r>
          </a:p>
          <a:p>
            <a:pPr lvl="1">
              <a:buFont typeface="Wingdings" panose="05000000000000000000" pitchFamily="2" charset="2"/>
              <a:buChar char="ü"/>
            </a:pPr>
            <a:r>
              <a:rPr lang="en-US" dirty="0" smtClean="0"/>
              <a:t>The course are too difficult to follow (spend double time and effort, and feel discouraged)</a:t>
            </a:r>
          </a:p>
          <a:p>
            <a:pPr lvl="1">
              <a:buFont typeface="Wingdings" panose="05000000000000000000" pitchFamily="2" charset="2"/>
              <a:buChar char="ü"/>
            </a:pPr>
            <a:r>
              <a:rPr lang="en-US" dirty="0" smtClean="0">
                <a:solidFill>
                  <a:srgbClr val="FF0000"/>
                </a:solidFill>
              </a:rPr>
              <a:t>Ideas: </a:t>
            </a:r>
            <a:r>
              <a:rPr lang="en-US" dirty="0" smtClean="0"/>
              <a:t>Check the behavior to videos, i.e., pause, back, slow the play speed, watch the videos for several times.</a:t>
            </a:r>
            <a:endParaRPr lang="en-US" dirty="0"/>
          </a:p>
          <a:p>
            <a:pPr lvl="1"/>
            <a:endParaRPr lang="en-US" dirty="0" smtClean="0"/>
          </a:p>
          <a:p>
            <a:pPr marL="182880" lvl="1"/>
            <a:r>
              <a:rPr lang="en-US" sz="2400" dirty="0" smtClean="0">
                <a:solidFill>
                  <a:srgbClr val="0070C0"/>
                </a:solidFill>
              </a:rPr>
              <a:t>Lack of time:</a:t>
            </a:r>
          </a:p>
          <a:p>
            <a:pPr lvl="1">
              <a:buFont typeface="Wingdings" panose="05000000000000000000" pitchFamily="2" charset="2"/>
              <a:buChar char="ü"/>
            </a:pPr>
            <a:r>
              <a:rPr lang="en-US" dirty="0" smtClean="0">
                <a:solidFill>
                  <a:srgbClr val="FF0000"/>
                </a:solidFill>
              </a:rPr>
              <a:t>Ideas:</a:t>
            </a:r>
            <a:r>
              <a:rPr lang="en-US" dirty="0" smtClean="0"/>
              <a:t> Check the course time. Especially </a:t>
            </a:r>
            <a:r>
              <a:rPr lang="en-US" dirty="0"/>
              <a:t>for students, mainly feel free in summer or winter vacations. </a:t>
            </a:r>
            <a:endParaRPr lang="en-US" dirty="0"/>
          </a:p>
          <a:p>
            <a:pPr lvl="1"/>
            <a:endParaRPr lang="en-US" dirty="0"/>
          </a:p>
        </p:txBody>
      </p:sp>
      <p:sp>
        <p:nvSpPr>
          <p:cNvPr id="4" name="TextBox 3"/>
          <p:cNvSpPr txBox="1"/>
          <p:nvPr/>
        </p:nvSpPr>
        <p:spPr>
          <a:xfrm>
            <a:off x="251520" y="6206989"/>
            <a:ext cx="8568952" cy="738664"/>
          </a:xfrm>
          <a:prstGeom prst="rect">
            <a:avLst/>
          </a:prstGeom>
          <a:noFill/>
        </p:spPr>
        <p:txBody>
          <a:bodyPr wrap="square" rtlCol="0">
            <a:spAutoFit/>
          </a:bodyPr>
          <a:lstStyle/>
          <a:p>
            <a:pPr marL="0" lvl="1"/>
            <a:r>
              <a:rPr lang="en-US" sz="1200" dirty="0" smtClean="0"/>
              <a:t>[1] Zheng S, </a:t>
            </a:r>
            <a:r>
              <a:rPr lang="en-US" sz="1200" dirty="0" err="1" smtClean="0"/>
              <a:t>Rosson</a:t>
            </a:r>
            <a:r>
              <a:rPr lang="en-US" sz="1200" dirty="0" smtClean="0"/>
              <a:t> M B, Shih P C, et al. Understanding Student Motivation, Behaviors, and Perceptions in MOOCs[J]. 2014. </a:t>
            </a:r>
          </a:p>
          <a:p>
            <a:endParaRPr lang="en-US" dirty="0"/>
          </a:p>
        </p:txBody>
      </p:sp>
    </p:spTree>
    <p:extLst>
      <p:ext uri="{BB962C8B-B14F-4D97-AF65-F5344CB8AC3E}">
        <p14:creationId xmlns:p14="http://schemas.microsoft.com/office/powerpoint/2010/main" val="3093537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Potential Factors</a:t>
            </a:r>
            <a:endParaRPr lang="en-US" dirty="0"/>
          </a:p>
        </p:txBody>
      </p:sp>
      <p:sp>
        <p:nvSpPr>
          <p:cNvPr id="3" name="Content Placeholder 2"/>
          <p:cNvSpPr>
            <a:spLocks noGrp="1"/>
          </p:cNvSpPr>
          <p:nvPr>
            <p:ph idx="1"/>
          </p:nvPr>
        </p:nvSpPr>
        <p:spPr>
          <a:xfrm>
            <a:off x="421196" y="1412776"/>
            <a:ext cx="8229600" cy="4876800"/>
          </a:xfrm>
        </p:spPr>
        <p:txBody>
          <a:bodyPr>
            <a:normAutofit lnSpcReduction="10000"/>
          </a:bodyPr>
          <a:lstStyle/>
          <a:p>
            <a:r>
              <a:rPr lang="en-US" dirty="0" smtClean="0">
                <a:solidFill>
                  <a:srgbClr val="0070C0"/>
                </a:solidFill>
              </a:rPr>
              <a:t>No sense of community or awareness of others:</a:t>
            </a:r>
          </a:p>
          <a:p>
            <a:pPr lvl="1">
              <a:buFont typeface="Wingdings" panose="05000000000000000000" pitchFamily="2" charset="2"/>
              <a:buChar char="ü"/>
            </a:pPr>
            <a:r>
              <a:rPr lang="en-US" dirty="0" smtClean="0"/>
              <a:t>Cannot feel the praise, do not know who is learning with you, cannot find the learning parterres</a:t>
            </a:r>
          </a:p>
          <a:p>
            <a:pPr marL="182880" lvl="1"/>
            <a:r>
              <a:rPr lang="en-US" sz="2400" dirty="0" smtClean="0">
                <a:solidFill>
                  <a:srgbClr val="0070C0"/>
                </a:solidFill>
              </a:rPr>
              <a:t>Lack of pressure</a:t>
            </a:r>
          </a:p>
          <a:p>
            <a:pPr lvl="1">
              <a:buFont typeface="Wingdings" panose="05000000000000000000" pitchFamily="2" charset="2"/>
              <a:buChar char="ü"/>
            </a:pPr>
            <a:r>
              <a:rPr lang="en-US" dirty="0" smtClean="0"/>
              <a:t>The video will not be disappeared even if the course is ended.</a:t>
            </a:r>
          </a:p>
          <a:p>
            <a:pPr lvl="1">
              <a:buFont typeface="Wingdings" panose="05000000000000000000" pitchFamily="2" charset="2"/>
              <a:buChar char="ü"/>
            </a:pPr>
            <a:r>
              <a:rPr lang="en-US" dirty="0" smtClean="0"/>
              <a:t>The online courses are not counted to their GPA.</a:t>
            </a:r>
          </a:p>
          <a:p>
            <a:pPr marL="182880" lvl="1"/>
            <a:r>
              <a:rPr lang="en-US" sz="2400" dirty="0" smtClean="0">
                <a:solidFill>
                  <a:srgbClr val="0070C0"/>
                </a:solidFill>
              </a:rPr>
              <a:t>Social influence:</a:t>
            </a:r>
          </a:p>
          <a:p>
            <a:pPr lvl="1">
              <a:buFont typeface="Wingdings" panose="05000000000000000000" pitchFamily="2" charset="2"/>
              <a:buChar char="ü"/>
            </a:pPr>
            <a:r>
              <a:rPr lang="en-US" dirty="0" smtClean="0"/>
              <a:t>Who recommends the online course to you? Family members and friends are better.</a:t>
            </a:r>
          </a:p>
          <a:p>
            <a:pPr marL="182880" lvl="1"/>
            <a:r>
              <a:rPr lang="en-US" sz="2400" dirty="0" smtClean="0">
                <a:solidFill>
                  <a:srgbClr val="0070C0"/>
                </a:solidFill>
              </a:rPr>
              <a:t>Learning on demand:</a:t>
            </a:r>
          </a:p>
          <a:p>
            <a:pPr lvl="1">
              <a:buFont typeface="Wingdings" panose="05000000000000000000" pitchFamily="2" charset="2"/>
              <a:buChar char="ü"/>
            </a:pPr>
            <a:r>
              <a:rPr lang="en-US" dirty="0"/>
              <a:t>For example, those who use MOOCs as modularized learning resources. </a:t>
            </a:r>
            <a:r>
              <a:rPr lang="en-US" dirty="0"/>
              <a:t>They left the course once they fulfill needs</a:t>
            </a:r>
            <a:r>
              <a:rPr lang="en-US" dirty="0" smtClean="0"/>
              <a:t>.</a:t>
            </a:r>
          </a:p>
          <a:p>
            <a:pPr lvl="1">
              <a:buFont typeface="Wingdings" panose="05000000000000000000" pitchFamily="2" charset="2"/>
              <a:buChar char="ü"/>
            </a:pPr>
            <a:r>
              <a:rPr lang="en-US" dirty="0" smtClean="0">
                <a:solidFill>
                  <a:srgbClr val="FF0000"/>
                </a:solidFill>
              </a:rPr>
              <a:t>Ideas: </a:t>
            </a:r>
            <a:r>
              <a:rPr lang="en-US" dirty="0" smtClean="0"/>
              <a:t>Check the course, if the course belong to edutainment or modularized resources, learners are more likely to quit.</a:t>
            </a:r>
            <a:endParaRPr lang="en-US" dirty="0"/>
          </a:p>
          <a:p>
            <a:pPr lvl="1">
              <a:buFont typeface="Wingdings" panose="05000000000000000000" pitchFamily="2" charset="2"/>
              <a:buChar char="ü"/>
            </a:pPr>
            <a:endParaRPr lang="en-US" dirty="0"/>
          </a:p>
          <a:p>
            <a:pPr lvl="1"/>
            <a:endParaRPr lang="en-US" dirty="0"/>
          </a:p>
        </p:txBody>
      </p:sp>
      <p:sp>
        <p:nvSpPr>
          <p:cNvPr id="4" name="TextBox 3"/>
          <p:cNvSpPr txBox="1"/>
          <p:nvPr/>
        </p:nvSpPr>
        <p:spPr>
          <a:xfrm>
            <a:off x="251520" y="6206989"/>
            <a:ext cx="8568952" cy="738664"/>
          </a:xfrm>
          <a:prstGeom prst="rect">
            <a:avLst/>
          </a:prstGeom>
          <a:noFill/>
        </p:spPr>
        <p:txBody>
          <a:bodyPr wrap="square" rtlCol="0">
            <a:spAutoFit/>
          </a:bodyPr>
          <a:lstStyle/>
          <a:p>
            <a:pPr marL="0" lvl="1"/>
            <a:r>
              <a:rPr lang="en-US" sz="1200" dirty="0" smtClean="0"/>
              <a:t>[1] Zheng S, </a:t>
            </a:r>
            <a:r>
              <a:rPr lang="en-US" sz="1200" dirty="0" err="1" smtClean="0"/>
              <a:t>Rosson</a:t>
            </a:r>
            <a:r>
              <a:rPr lang="en-US" sz="1200" dirty="0" smtClean="0"/>
              <a:t> M B, Shih P C, et al. Understanding Student Motivation, Behaviors, and Perceptions in MOOCs[J]. 2014. </a:t>
            </a:r>
          </a:p>
          <a:p>
            <a:endParaRPr lang="en-US" dirty="0"/>
          </a:p>
        </p:txBody>
      </p:sp>
    </p:spTree>
    <p:extLst>
      <p:ext uri="{BB962C8B-B14F-4D97-AF65-F5344CB8AC3E}">
        <p14:creationId xmlns:p14="http://schemas.microsoft.com/office/powerpoint/2010/main" val="3969151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Potential Factors</a:t>
            </a:r>
            <a:endParaRPr lang="en-US" dirty="0"/>
          </a:p>
        </p:txBody>
      </p:sp>
      <p:sp>
        <p:nvSpPr>
          <p:cNvPr id="3" name="Content Placeholder 2"/>
          <p:cNvSpPr>
            <a:spLocks noGrp="1"/>
          </p:cNvSpPr>
          <p:nvPr>
            <p:ph idx="1"/>
          </p:nvPr>
        </p:nvSpPr>
        <p:spPr>
          <a:xfrm>
            <a:off x="421196" y="1412776"/>
            <a:ext cx="8229600" cy="4876800"/>
          </a:xfrm>
        </p:spPr>
        <p:txBody>
          <a:bodyPr>
            <a:normAutofit/>
          </a:bodyPr>
          <a:lstStyle/>
          <a:p>
            <a:r>
              <a:rPr lang="en-US" dirty="0" smtClean="0">
                <a:solidFill>
                  <a:srgbClr val="0070C0"/>
                </a:solidFill>
              </a:rPr>
              <a:t>Who takes MOOC courses?</a:t>
            </a:r>
          </a:p>
          <a:p>
            <a:pPr lvl="1">
              <a:buFont typeface="Wingdings" panose="05000000000000000000" pitchFamily="2" charset="2"/>
              <a:buChar char="ü"/>
            </a:pPr>
            <a:r>
              <a:rPr lang="en-US" dirty="0" smtClean="0"/>
              <a:t>Occupation, demographic information, nationality, education level</a:t>
            </a:r>
          </a:p>
          <a:p>
            <a:pPr marL="274320" lvl="1" indent="0">
              <a:buNone/>
            </a:pPr>
            <a:endParaRPr lang="en-US" dirty="0" smtClean="0"/>
          </a:p>
          <a:p>
            <a:pPr marL="182880" lvl="1"/>
            <a:r>
              <a:rPr lang="en-US" sz="2400" dirty="0" smtClean="0">
                <a:solidFill>
                  <a:srgbClr val="0070C0"/>
                </a:solidFill>
              </a:rPr>
              <a:t>Why they take MOOC courses? (Motivation)</a:t>
            </a:r>
          </a:p>
          <a:p>
            <a:pPr lvl="1">
              <a:buFont typeface="Wingdings" panose="05000000000000000000" pitchFamily="2" charset="2"/>
              <a:buChar char="ü"/>
            </a:pPr>
            <a:r>
              <a:rPr lang="en-US" dirty="0" smtClean="0"/>
              <a:t>Curiosity, just for fun</a:t>
            </a:r>
          </a:p>
          <a:p>
            <a:pPr lvl="1">
              <a:buFont typeface="Wingdings" panose="05000000000000000000" pitchFamily="2" charset="2"/>
              <a:buChar char="ü"/>
            </a:pPr>
            <a:r>
              <a:rPr lang="en-US" dirty="0" smtClean="0"/>
              <a:t>Gain skills to do the job better</a:t>
            </a:r>
          </a:p>
          <a:p>
            <a:pPr marL="182880" lvl="1"/>
            <a:endParaRPr lang="en-US" sz="2400" dirty="0" smtClean="0">
              <a:solidFill>
                <a:srgbClr val="0070C0"/>
              </a:solidFill>
            </a:endParaRPr>
          </a:p>
          <a:p>
            <a:pPr marL="182880" lvl="1"/>
            <a:r>
              <a:rPr lang="en-US" sz="2400" dirty="0" smtClean="0">
                <a:solidFill>
                  <a:srgbClr val="0070C0"/>
                </a:solidFill>
              </a:rPr>
              <a:t>What MOOC courses do they take?</a:t>
            </a:r>
          </a:p>
          <a:p>
            <a:pPr lvl="1">
              <a:buFont typeface="Wingdings" panose="05000000000000000000" pitchFamily="2" charset="2"/>
              <a:buChar char="ü"/>
            </a:pPr>
            <a:r>
              <a:rPr lang="en-US" dirty="0" smtClean="0"/>
              <a:t>Course classification</a:t>
            </a:r>
            <a:endParaRPr lang="en-US" dirty="0"/>
          </a:p>
          <a:p>
            <a:pPr lvl="1"/>
            <a:endParaRPr lang="en-US" dirty="0"/>
          </a:p>
        </p:txBody>
      </p:sp>
      <p:sp>
        <p:nvSpPr>
          <p:cNvPr id="4" name="TextBox 3"/>
          <p:cNvSpPr txBox="1"/>
          <p:nvPr/>
        </p:nvSpPr>
        <p:spPr>
          <a:xfrm>
            <a:off x="251520" y="6206989"/>
            <a:ext cx="8568952" cy="923330"/>
          </a:xfrm>
          <a:prstGeom prst="rect">
            <a:avLst/>
          </a:prstGeom>
          <a:noFill/>
        </p:spPr>
        <p:txBody>
          <a:bodyPr wrap="square" rtlCol="0">
            <a:spAutoFit/>
          </a:bodyPr>
          <a:lstStyle/>
          <a:p>
            <a:pPr marL="0" lvl="1"/>
            <a:r>
              <a:rPr lang="en-US" sz="1200" dirty="0" smtClean="0"/>
              <a:t>[2] Christensen G, Steinmetz A, Alcorn B, et al. The MOOC phenomenon: who takes massive open online courses and why?[J]. Available at SSRN 2350964, 2013.</a:t>
            </a:r>
          </a:p>
          <a:p>
            <a:pPr marL="0" lvl="1"/>
            <a:endParaRPr lang="en-US" sz="1200" dirty="0" smtClean="0"/>
          </a:p>
          <a:p>
            <a:endParaRPr lang="en-US" dirty="0"/>
          </a:p>
        </p:txBody>
      </p:sp>
    </p:spTree>
    <p:extLst>
      <p:ext uri="{BB962C8B-B14F-4D97-AF65-F5344CB8AC3E}">
        <p14:creationId xmlns:p14="http://schemas.microsoft.com/office/powerpoint/2010/main" val="1340457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Potential Factors</a:t>
            </a:r>
            <a:endParaRPr lang="en-US" dirty="0"/>
          </a:p>
        </p:txBody>
      </p:sp>
      <p:sp>
        <p:nvSpPr>
          <p:cNvPr id="3" name="Content Placeholder 2"/>
          <p:cNvSpPr>
            <a:spLocks noGrp="1"/>
          </p:cNvSpPr>
          <p:nvPr>
            <p:ph idx="1"/>
          </p:nvPr>
        </p:nvSpPr>
        <p:spPr>
          <a:xfrm>
            <a:off x="421196" y="1412776"/>
            <a:ext cx="8543292" cy="4876800"/>
          </a:xfrm>
        </p:spPr>
        <p:txBody>
          <a:bodyPr>
            <a:normAutofit lnSpcReduction="10000"/>
          </a:bodyPr>
          <a:lstStyle/>
          <a:p>
            <a:r>
              <a:rPr lang="en-US" dirty="0" smtClean="0">
                <a:solidFill>
                  <a:srgbClr val="0070C0"/>
                </a:solidFill>
              </a:rPr>
              <a:t>Lack of time</a:t>
            </a:r>
          </a:p>
          <a:p>
            <a:pPr lvl="1">
              <a:buFont typeface="Wingdings" panose="05000000000000000000" pitchFamily="2" charset="2"/>
              <a:buChar char="ü"/>
            </a:pPr>
            <a:r>
              <a:rPr lang="en-US" dirty="0" smtClean="0"/>
              <a:t>Some people want to move through the course week by week</a:t>
            </a:r>
          </a:p>
          <a:p>
            <a:pPr lvl="1">
              <a:buFont typeface="Wingdings" panose="05000000000000000000" pitchFamily="2" charset="2"/>
              <a:buChar char="ü"/>
            </a:pPr>
            <a:r>
              <a:rPr lang="en-US" dirty="0" smtClean="0"/>
              <a:t>Others want to get all the lecture videos and assignments right up from the very first beginning</a:t>
            </a:r>
          </a:p>
          <a:p>
            <a:pPr marL="274320" lvl="1" indent="0">
              <a:buNone/>
            </a:pPr>
            <a:endParaRPr lang="en-US" dirty="0" smtClean="0"/>
          </a:p>
          <a:p>
            <a:pPr marL="182880" lvl="1"/>
            <a:r>
              <a:rPr lang="en-US" sz="2400" dirty="0" smtClean="0">
                <a:solidFill>
                  <a:srgbClr val="0070C0"/>
                </a:solidFill>
              </a:rPr>
              <a:t>Motivation</a:t>
            </a:r>
          </a:p>
          <a:p>
            <a:pPr lvl="1">
              <a:buFont typeface="Wingdings" panose="05000000000000000000" pitchFamily="2" charset="2"/>
              <a:buChar char="ü"/>
            </a:pPr>
            <a:r>
              <a:rPr lang="en-US" sz="2100" dirty="0"/>
              <a:t>Future economic</a:t>
            </a:r>
          </a:p>
          <a:p>
            <a:pPr lvl="1">
              <a:buFont typeface="Wingdings" panose="05000000000000000000" pitchFamily="2" charset="2"/>
              <a:buChar char="ü"/>
            </a:pPr>
            <a:r>
              <a:rPr lang="en-US" sz="2100" dirty="0"/>
              <a:t>Development of personal and professional identify</a:t>
            </a:r>
          </a:p>
          <a:p>
            <a:pPr lvl="1">
              <a:buFont typeface="Wingdings" panose="05000000000000000000" pitchFamily="2" charset="2"/>
              <a:buChar char="ü"/>
            </a:pPr>
            <a:r>
              <a:rPr lang="en-US" sz="2100" dirty="0"/>
              <a:t>Challenge and achievement</a:t>
            </a:r>
          </a:p>
          <a:p>
            <a:pPr lvl="1">
              <a:buFont typeface="Wingdings" panose="05000000000000000000" pitchFamily="2" charset="2"/>
              <a:buChar char="ü"/>
            </a:pPr>
            <a:r>
              <a:rPr lang="en-US" sz="2100" dirty="0"/>
              <a:t>Enjoyment and </a:t>
            </a:r>
            <a:r>
              <a:rPr lang="en-US" sz="2100" dirty="0" smtClean="0"/>
              <a:t>fun</a:t>
            </a:r>
          </a:p>
          <a:p>
            <a:pPr marL="274320" lvl="1" indent="0">
              <a:buNone/>
            </a:pPr>
            <a:endParaRPr lang="en-US" dirty="0" smtClean="0"/>
          </a:p>
          <a:p>
            <a:pPr marL="182880" lvl="1"/>
            <a:r>
              <a:rPr lang="en-US" sz="2400" dirty="0" smtClean="0">
                <a:solidFill>
                  <a:srgbClr val="0070C0"/>
                </a:solidFill>
              </a:rPr>
              <a:t>Feelings of isolation and the lack of interactivity in MOOCs</a:t>
            </a:r>
          </a:p>
          <a:p>
            <a:pPr lvl="1">
              <a:buFont typeface="Wingdings" panose="05000000000000000000" pitchFamily="2" charset="2"/>
              <a:buChar char="ü"/>
            </a:pPr>
            <a:r>
              <a:rPr lang="en-US" sz="2100" dirty="0"/>
              <a:t>The </a:t>
            </a:r>
            <a:r>
              <a:rPr lang="en-US" sz="2100" dirty="0" smtClean="0"/>
              <a:t>poor </a:t>
            </a:r>
            <a:r>
              <a:rPr lang="en-US" sz="2100" dirty="0"/>
              <a:t>course design.</a:t>
            </a:r>
            <a:endParaRPr lang="en-US" sz="2100" dirty="0"/>
          </a:p>
          <a:p>
            <a:pPr lvl="1"/>
            <a:endParaRPr lang="en-US" dirty="0"/>
          </a:p>
        </p:txBody>
      </p:sp>
      <p:sp>
        <p:nvSpPr>
          <p:cNvPr id="4" name="TextBox 3"/>
          <p:cNvSpPr txBox="1"/>
          <p:nvPr/>
        </p:nvSpPr>
        <p:spPr>
          <a:xfrm>
            <a:off x="251520" y="6206989"/>
            <a:ext cx="8568952" cy="923330"/>
          </a:xfrm>
          <a:prstGeom prst="rect">
            <a:avLst/>
          </a:prstGeom>
          <a:noFill/>
        </p:spPr>
        <p:txBody>
          <a:bodyPr wrap="square" rtlCol="0">
            <a:spAutoFit/>
          </a:bodyPr>
          <a:lstStyle/>
          <a:p>
            <a:pPr marL="0" lvl="1"/>
            <a:r>
              <a:rPr lang="en-US" sz="1200" dirty="0" smtClean="0"/>
              <a:t>[3] Khalil H, </a:t>
            </a:r>
            <a:r>
              <a:rPr lang="en-US" sz="1200" dirty="0" err="1" smtClean="0"/>
              <a:t>Ebner</a:t>
            </a:r>
            <a:r>
              <a:rPr lang="en-US" sz="1200" dirty="0" smtClean="0"/>
              <a:t> M. MOOCs completion rates and possible methods to improve retention-A literature review[C]//World Conference on Educational Multimedia, Hypermedia and Telecommunications. 2014, 2014(1): 1305-1313.</a:t>
            </a:r>
          </a:p>
          <a:p>
            <a:pPr marL="0" lvl="1"/>
            <a:endParaRPr lang="en-US" sz="1200" dirty="0" smtClean="0"/>
          </a:p>
          <a:p>
            <a:endParaRPr lang="en-US" dirty="0"/>
          </a:p>
        </p:txBody>
      </p:sp>
    </p:spTree>
    <p:extLst>
      <p:ext uri="{BB962C8B-B14F-4D97-AF65-F5344CB8AC3E}">
        <p14:creationId xmlns:p14="http://schemas.microsoft.com/office/powerpoint/2010/main" val="1811663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Potential Factors</a:t>
            </a:r>
            <a:endParaRPr lang="en-US" dirty="0"/>
          </a:p>
        </p:txBody>
      </p:sp>
      <p:sp>
        <p:nvSpPr>
          <p:cNvPr id="3" name="Content Placeholder 2"/>
          <p:cNvSpPr>
            <a:spLocks noGrp="1"/>
          </p:cNvSpPr>
          <p:nvPr>
            <p:ph idx="1"/>
          </p:nvPr>
        </p:nvSpPr>
        <p:spPr>
          <a:xfrm>
            <a:off x="421196" y="1412776"/>
            <a:ext cx="8543292" cy="4876800"/>
          </a:xfrm>
        </p:spPr>
        <p:txBody>
          <a:bodyPr>
            <a:normAutofit/>
          </a:bodyPr>
          <a:lstStyle/>
          <a:p>
            <a:r>
              <a:rPr lang="en-US" dirty="0" smtClean="0">
                <a:solidFill>
                  <a:srgbClr val="0070C0"/>
                </a:solidFill>
              </a:rPr>
              <a:t>Insufficient background knowledge and skills</a:t>
            </a:r>
          </a:p>
          <a:p>
            <a:pPr lvl="1">
              <a:buFont typeface="Wingdings" panose="05000000000000000000" pitchFamily="2" charset="2"/>
              <a:buChar char="ü"/>
            </a:pPr>
            <a:r>
              <a:rPr lang="en-US" dirty="0" smtClean="0"/>
              <a:t>Students’ complaints often about an assumed “knowledge base” that was often essential to understanding the course material</a:t>
            </a:r>
          </a:p>
          <a:p>
            <a:pPr marL="274320" lvl="1" indent="0">
              <a:buNone/>
            </a:pPr>
            <a:endParaRPr lang="en-US" dirty="0" smtClean="0"/>
          </a:p>
          <a:p>
            <a:pPr marL="182880" lvl="1"/>
            <a:r>
              <a:rPr lang="en-US" sz="2400" dirty="0" smtClean="0">
                <a:solidFill>
                  <a:srgbClr val="0070C0"/>
                </a:solidFill>
              </a:rPr>
              <a:t>Hidden costs</a:t>
            </a:r>
          </a:p>
          <a:p>
            <a:pPr lvl="1">
              <a:buFont typeface="Wingdings" panose="05000000000000000000" pitchFamily="2" charset="2"/>
              <a:buChar char="ü"/>
            </a:pPr>
            <a:r>
              <a:rPr lang="en-US" dirty="0"/>
              <a:t>Students were surprised to see that, despite MOOCs’ reputation as a free online educational resource, they were sometimes required to purchase pricey textbooks recommended by professors.</a:t>
            </a:r>
          </a:p>
        </p:txBody>
      </p:sp>
      <p:sp>
        <p:nvSpPr>
          <p:cNvPr id="4" name="TextBox 3"/>
          <p:cNvSpPr txBox="1"/>
          <p:nvPr/>
        </p:nvSpPr>
        <p:spPr>
          <a:xfrm>
            <a:off x="251520" y="6206989"/>
            <a:ext cx="8568952" cy="923330"/>
          </a:xfrm>
          <a:prstGeom prst="rect">
            <a:avLst/>
          </a:prstGeom>
          <a:noFill/>
        </p:spPr>
        <p:txBody>
          <a:bodyPr wrap="square" rtlCol="0">
            <a:spAutoFit/>
          </a:bodyPr>
          <a:lstStyle/>
          <a:p>
            <a:pPr marL="0" lvl="1"/>
            <a:r>
              <a:rPr lang="en-US" sz="1200" dirty="0" smtClean="0"/>
              <a:t>[3] Khalil H, </a:t>
            </a:r>
            <a:r>
              <a:rPr lang="en-US" sz="1200" dirty="0" err="1" smtClean="0"/>
              <a:t>Ebner</a:t>
            </a:r>
            <a:r>
              <a:rPr lang="en-US" sz="1200" dirty="0" smtClean="0"/>
              <a:t> M. MOOCs completion rates and possible methods to improve retention-A literature review[C]//World Conference on Educational Multimedia, Hypermedia and Telecommunications. 2014, 2014(1): 1305-1313.</a:t>
            </a:r>
          </a:p>
          <a:p>
            <a:pPr marL="0" lvl="1"/>
            <a:endParaRPr lang="en-US" sz="1200" dirty="0" smtClean="0"/>
          </a:p>
          <a:p>
            <a:endParaRPr lang="en-US" dirty="0"/>
          </a:p>
        </p:txBody>
      </p:sp>
    </p:spTree>
    <p:extLst>
      <p:ext uri="{BB962C8B-B14F-4D97-AF65-F5344CB8AC3E}">
        <p14:creationId xmlns:p14="http://schemas.microsoft.com/office/powerpoint/2010/main" val="3411539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Potential Factors (Others)</a:t>
            </a:r>
            <a:endParaRPr lang="en-US" dirty="0"/>
          </a:p>
        </p:txBody>
      </p:sp>
      <p:sp>
        <p:nvSpPr>
          <p:cNvPr id="3" name="Content Placeholder 2"/>
          <p:cNvSpPr>
            <a:spLocks noGrp="1"/>
          </p:cNvSpPr>
          <p:nvPr>
            <p:ph idx="1"/>
          </p:nvPr>
        </p:nvSpPr>
        <p:spPr>
          <a:xfrm>
            <a:off x="421196" y="1412776"/>
            <a:ext cx="8543292" cy="4876800"/>
          </a:xfrm>
        </p:spPr>
        <p:txBody>
          <a:bodyPr>
            <a:normAutofit/>
          </a:bodyPr>
          <a:lstStyle/>
          <a:p>
            <a:r>
              <a:rPr lang="en-US" dirty="0" smtClean="0">
                <a:solidFill>
                  <a:srgbClr val="0070C0"/>
                </a:solidFill>
              </a:rPr>
              <a:t>The courses lasts too many weeks</a:t>
            </a:r>
          </a:p>
          <a:p>
            <a:r>
              <a:rPr lang="en-US" dirty="0" smtClean="0">
                <a:solidFill>
                  <a:srgbClr val="0070C0"/>
                </a:solidFill>
              </a:rPr>
              <a:t>The courses are not attractive </a:t>
            </a:r>
            <a:r>
              <a:rPr lang="en-US" dirty="0" smtClean="0"/>
              <a:t>(teaching level, the content)</a:t>
            </a:r>
          </a:p>
          <a:p>
            <a:r>
              <a:rPr lang="en-US" dirty="0" smtClean="0">
                <a:solidFill>
                  <a:srgbClr val="0070C0"/>
                </a:solidFill>
              </a:rPr>
              <a:t>Do not like the peer assessment </a:t>
            </a:r>
          </a:p>
          <a:p>
            <a:r>
              <a:rPr lang="en-US" dirty="0" smtClean="0">
                <a:solidFill>
                  <a:srgbClr val="0070C0"/>
                </a:solidFill>
              </a:rPr>
              <a:t>The delay of the interaction </a:t>
            </a:r>
            <a:r>
              <a:rPr lang="en-US" dirty="0" smtClean="0"/>
              <a:t>(cannot feedback immediately, and change the teaching content according to learners’ response)</a:t>
            </a:r>
          </a:p>
          <a:p>
            <a:r>
              <a:rPr lang="en-US" dirty="0" smtClean="0">
                <a:solidFill>
                  <a:srgbClr val="0070C0"/>
                </a:solidFill>
              </a:rPr>
              <a:t>Pertinence is not strong </a:t>
            </a:r>
            <a:r>
              <a:rPr lang="en-US" dirty="0" smtClean="0"/>
              <a:t>(especially for those who have less domain knowledge)</a:t>
            </a:r>
          </a:p>
          <a:p>
            <a:r>
              <a:rPr lang="en-US" dirty="0" smtClean="0">
                <a:solidFill>
                  <a:srgbClr val="0070C0"/>
                </a:solidFill>
              </a:rPr>
              <a:t>Personalized</a:t>
            </a:r>
            <a:r>
              <a:rPr lang="en-US" dirty="0" smtClean="0"/>
              <a:t> (it’s better for those who are self-disciplined and self-controlled)</a:t>
            </a:r>
          </a:p>
        </p:txBody>
      </p:sp>
      <p:sp>
        <p:nvSpPr>
          <p:cNvPr id="4" name="TextBox 3"/>
          <p:cNvSpPr txBox="1"/>
          <p:nvPr/>
        </p:nvSpPr>
        <p:spPr>
          <a:xfrm>
            <a:off x="251520" y="6206989"/>
            <a:ext cx="8568952" cy="369332"/>
          </a:xfrm>
          <a:prstGeom prst="rect">
            <a:avLst/>
          </a:prstGeom>
          <a:noFill/>
        </p:spPr>
        <p:txBody>
          <a:bodyPr wrap="square" rtlCol="0">
            <a:spAutoFit/>
          </a:bodyPr>
          <a:lstStyle/>
          <a:p>
            <a:r>
              <a:rPr lang="en-US" u="sng" dirty="0">
                <a:hlinkClick r:id="rId2"/>
              </a:rPr>
              <a:t>http://www.zgqkk.com/lwxs/jy/18437.html</a:t>
            </a:r>
            <a:endParaRPr lang="en-US" dirty="0"/>
          </a:p>
        </p:txBody>
      </p:sp>
    </p:spTree>
    <p:extLst>
      <p:ext uri="{BB962C8B-B14F-4D97-AF65-F5344CB8AC3E}">
        <p14:creationId xmlns:p14="http://schemas.microsoft.com/office/powerpoint/2010/main" val="17903445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123</TotalTime>
  <Words>1822</Words>
  <Application>Microsoft Office PowerPoint</Application>
  <PresentationFormat>On-screen Show (4:3)</PresentationFormat>
  <Paragraphs>132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Clarity</vt:lpstr>
      <vt:lpstr>KDD Cup 2015</vt:lpstr>
      <vt:lpstr>Related Work</vt:lpstr>
      <vt:lpstr>Potential Factors</vt:lpstr>
      <vt:lpstr>Potential Factors</vt:lpstr>
      <vt:lpstr>Potential Factors</vt:lpstr>
      <vt:lpstr>Potential Factors</vt:lpstr>
      <vt:lpstr>Potential Factors</vt:lpstr>
      <vt:lpstr>Potential Factors</vt:lpstr>
      <vt:lpstr>Potential Factors (Others)</vt:lpstr>
      <vt:lpstr>MOOC user classification</vt:lpstr>
      <vt:lpstr>Metrics</vt:lpstr>
      <vt:lpstr>How to predict the retention rate</vt:lpstr>
      <vt:lpstr>How to predict the retention rate</vt:lpstr>
      <vt:lpstr>Interesting points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 Wen</dc:creator>
  <cp:lastModifiedBy>Wu Wen</cp:lastModifiedBy>
  <cp:revision>13</cp:revision>
  <dcterms:created xsi:type="dcterms:W3CDTF">2015-05-17T09:43:43Z</dcterms:created>
  <dcterms:modified xsi:type="dcterms:W3CDTF">2015-05-17T11:47:09Z</dcterms:modified>
</cp:coreProperties>
</file>