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s://plot.ly/~numb3r3/181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KDD CUP 2015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Features #1: summary features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Duration</a:t>
            </a:r>
            <a:r>
              <a:rPr sz="3000"/>
              <a:t> (days) of enrolment: from the start of the first event to the last one</a:t>
            </a:r>
            <a:endParaRPr sz="3000"/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Number of (</a:t>
            </a:r>
            <a:r>
              <a:rPr b="1" i="1" sz="3000">
                <a:latin typeface="+mj-lt"/>
                <a:ea typeface="+mj-ea"/>
                <a:cs typeface="+mj-cs"/>
                <a:sym typeface="Helvetica"/>
              </a:rPr>
              <a:t>cumulated</a:t>
            </a:r>
            <a:r>
              <a:rPr b="1" sz="3000">
                <a:latin typeface="+mj-lt"/>
                <a:ea typeface="+mj-ea"/>
                <a:cs typeface="+mj-cs"/>
                <a:sym typeface="Helvetica"/>
              </a:rPr>
              <a:t>) events</a:t>
            </a:r>
            <a:r>
              <a:rPr sz="3000"/>
              <a:t> of enrolment: the count of event observed in the log</a:t>
            </a:r>
            <a:endParaRPr sz="3000"/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videos: </a:t>
            </a:r>
            <a:r>
              <a:rPr sz="2500"/>
              <a:t>the count of observed video event in the log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problem: </a:t>
            </a:r>
            <a:r>
              <a:rPr sz="2500"/>
              <a:t>the count of observed problem event in the log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wiki: </a:t>
            </a:r>
            <a:r>
              <a:rPr sz="2500"/>
              <a:t>the count of observed wiki event in the log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navigate: </a:t>
            </a:r>
            <a:r>
              <a:rPr sz="2500"/>
              <a:t>the count of observed navigate event in the log 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access: </a:t>
            </a:r>
            <a:r>
              <a:rPr sz="2500"/>
              <a:t>the count of observed access event in the log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discussion: </a:t>
            </a:r>
            <a:r>
              <a:rPr sz="2500"/>
              <a:t>the count of observed discussion event in the log</a:t>
            </a:r>
            <a:endParaRPr b="1" sz="2500">
              <a:latin typeface="+mj-lt"/>
              <a:ea typeface="+mj-ea"/>
              <a:cs typeface="+mj-cs"/>
              <a:sym typeface="Helvetica"/>
            </a:endParaRPr>
          </a:p>
          <a:p>
            <a:pPr lvl="1">
              <a:spcBef>
                <a:spcPts val="500"/>
              </a:spcBef>
              <a:defRPr sz="1800"/>
            </a:pPr>
            <a:r>
              <a:rPr b="1" sz="2500">
                <a:latin typeface="+mj-lt"/>
                <a:ea typeface="+mj-ea"/>
                <a:cs typeface="+mj-cs"/>
                <a:sym typeface="Helvetica"/>
              </a:rPr>
              <a:t>Number of page_close: </a:t>
            </a:r>
            <a:r>
              <a:rPr sz="2500"/>
              <a:t>the count of the page_close event in the log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Features #1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Active days</a:t>
            </a:r>
            <a:r>
              <a:rPr sz="3000"/>
              <a:t> of enrolment: the total number of days that the user access the course</a:t>
            </a:r>
            <a:endParaRPr sz="3000"/>
          </a:p>
          <a:p>
            <a:pPr lvl="0" marL="444500" indent="-444500"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Active days per week</a:t>
            </a:r>
            <a:r>
              <a:rPr sz="3000"/>
              <a:t>: the average active days every week</a:t>
            </a:r>
            <a:endParaRPr sz="3000"/>
          </a:p>
          <a:p>
            <a:pPr lvl="0" marL="444500" indent="-444500">
              <a:defRPr sz="1800"/>
            </a:pPr>
            <a:r>
              <a:rPr sz="3000"/>
              <a:t>For the last 3 months from </a:t>
            </a:r>
            <a:r>
              <a:rPr sz="3000">
                <a:solidFill>
                  <a:srgbClr val="0365C0"/>
                </a:solidFill>
              </a:rPr>
              <a:t>05-13-2014 - End (12 week)</a:t>
            </a:r>
            <a:endParaRPr sz="3000"/>
          </a:p>
          <a:p>
            <a:pPr lvl="1"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Active days in  week [1-12]</a:t>
            </a:r>
            <a:r>
              <a:rPr sz="3000"/>
              <a:t>: the active days in the #-th week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Features #2: sessions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Number sessions</a:t>
            </a:r>
            <a:r>
              <a:rPr sz="3000"/>
              <a:t>: the number of sessions included in the enrolment logs</a:t>
            </a:r>
            <a:endParaRPr sz="3000"/>
          </a:p>
          <a:p>
            <a:pPr lvl="1">
              <a:spcBef>
                <a:spcPts val="1500"/>
              </a:spcBef>
              <a:defRPr sz="1800"/>
            </a:pPr>
            <a:r>
              <a:rPr sz="3000"/>
              <a:t>The time gap between sessions is 30 minutes</a:t>
            </a:r>
            <a:endParaRPr sz="3000"/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requests per session:</a:t>
            </a:r>
            <a:r>
              <a:rPr sz="3000"/>
              <a:t> #video, #problem, #access, #navigate, #discussion</a:t>
            </a:r>
            <a:endParaRPr sz="3000"/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video per session</a:t>
            </a:r>
            <a:endParaRPr b="1" sz="3000">
              <a:latin typeface="+mj-lt"/>
              <a:ea typeface="+mj-ea"/>
              <a:cs typeface="+mj-cs"/>
              <a:sym typeface="Helvetica"/>
            </a:endParaRPr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problem per session</a:t>
            </a:r>
            <a:endParaRPr b="1" sz="3000">
              <a:latin typeface="+mj-lt"/>
              <a:ea typeface="+mj-ea"/>
              <a:cs typeface="+mj-cs"/>
              <a:sym typeface="Helvetica"/>
            </a:endParaRPr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access per session</a:t>
            </a:r>
            <a:endParaRPr b="1" sz="3000">
              <a:latin typeface="+mj-lt"/>
              <a:ea typeface="+mj-ea"/>
              <a:cs typeface="+mj-cs"/>
              <a:sym typeface="Helvetica"/>
            </a:endParaRPr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navigate per session</a:t>
            </a:r>
            <a:endParaRPr b="1" sz="3000">
              <a:latin typeface="+mj-lt"/>
              <a:ea typeface="+mj-ea"/>
              <a:cs typeface="+mj-cs"/>
              <a:sym typeface="Helvetica"/>
            </a:endParaRPr>
          </a:p>
          <a:p>
            <a:pPr lvl="0" marL="444500" indent="-444500">
              <a:spcBef>
                <a:spcPts val="1500"/>
              </a:spcBef>
              <a:defRPr sz="1800"/>
            </a:pPr>
            <a:r>
              <a:rPr b="1" sz="3000">
                <a:latin typeface="+mj-lt"/>
                <a:ea typeface="+mj-ea"/>
                <a:cs typeface="+mj-cs"/>
                <a:sym typeface="Helvetica"/>
              </a:rPr>
              <a:t>Avg discussion per session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Features #3: behaviour time-pattern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+mj-lt"/>
                <a:ea typeface="+mj-ea"/>
                <a:cs typeface="+mj-cs"/>
                <a:sym typeface="Helvetica"/>
              </a:rPr>
              <a:t>Daytime </a:t>
            </a:r>
            <a:r>
              <a:rPr sz="3600"/>
              <a:t>vs</a:t>
            </a:r>
            <a:r>
              <a:rPr b="1" sz="3600">
                <a:latin typeface="+mj-lt"/>
                <a:ea typeface="+mj-ea"/>
                <a:cs typeface="+mj-cs"/>
                <a:sym typeface="Helvetica"/>
              </a:rPr>
              <a:t> Nighttime</a:t>
            </a:r>
            <a:endParaRPr b="1" sz="3600">
              <a:latin typeface="+mj-lt"/>
              <a:ea typeface="+mj-ea"/>
              <a:cs typeface="+mj-cs"/>
              <a:sym typeface="Helvetica"/>
            </a:endParaRPr>
          </a:p>
          <a:p>
            <a:pPr lvl="1">
              <a:defRPr sz="1800"/>
            </a:pPr>
            <a:r>
              <a:rPr i="1" sz="3600"/>
              <a:t>Daytime: </a:t>
            </a:r>
            <a:r>
              <a:rPr sz="3600"/>
              <a:t>07:00 - 19:00</a:t>
            </a:r>
            <a:endParaRPr sz="3600"/>
          </a:p>
          <a:p>
            <a:pPr lvl="1">
              <a:defRPr sz="1800"/>
            </a:pPr>
            <a:r>
              <a:rPr i="1" sz="3600"/>
              <a:t>Nighttime:</a:t>
            </a:r>
            <a:r>
              <a:rPr sz="3600"/>
              <a:t> others</a:t>
            </a:r>
            <a:endParaRPr sz="3600"/>
          </a:p>
          <a:p>
            <a:pPr lvl="0">
              <a:defRPr sz="1800"/>
            </a:pPr>
            <a:r>
              <a:rPr b="1" sz="3600">
                <a:latin typeface="+mj-lt"/>
                <a:ea typeface="+mj-ea"/>
                <a:cs typeface="+mj-cs"/>
                <a:sym typeface="Helvetica"/>
              </a:rPr>
              <a:t>Weekday </a:t>
            </a:r>
            <a:r>
              <a:rPr sz="3600"/>
              <a:t>vs</a:t>
            </a:r>
            <a:r>
              <a:rPr b="1" sz="3600">
                <a:latin typeface="+mj-lt"/>
                <a:ea typeface="+mj-ea"/>
                <a:cs typeface="+mj-cs"/>
                <a:sym typeface="Helvetica"/>
              </a:rPr>
              <a:t> Weekend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Features #4: temporal features 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3379" indent="-373379" defTabSz="490727">
              <a:spcBef>
                <a:spcPts val="3500"/>
              </a:spcBef>
              <a:defRPr sz="1800"/>
            </a:pPr>
            <a:r>
              <a:rPr sz="3024"/>
              <a:t>Summary features in last </a:t>
            </a:r>
            <a:r>
              <a:rPr b="1" sz="3024">
                <a:latin typeface="+mj-lt"/>
                <a:ea typeface="+mj-ea"/>
                <a:cs typeface="+mj-cs"/>
                <a:sym typeface="Helvetica"/>
              </a:rPr>
              <a:t>{1, 2} </a:t>
            </a:r>
            <a:r>
              <a:rPr sz="3024"/>
              <a:t>week</a:t>
            </a:r>
            <a:endParaRPr sz="3024"/>
          </a:p>
          <a:p>
            <a:pPr lvl="0" marL="373379" indent="-373379" defTabSz="490727">
              <a:spcBef>
                <a:spcPts val="3500"/>
              </a:spcBef>
              <a:defRPr sz="1800"/>
            </a:pPr>
            <a:r>
              <a:rPr sz="3024"/>
              <a:t>Session features in last </a:t>
            </a:r>
            <a:r>
              <a:rPr b="1" sz="3024">
                <a:latin typeface="+mj-lt"/>
                <a:ea typeface="+mj-ea"/>
                <a:cs typeface="+mj-cs"/>
                <a:sym typeface="Helvetica"/>
              </a:rPr>
              <a:t>{1, 2}</a:t>
            </a:r>
            <a:r>
              <a:rPr sz="3024"/>
              <a:t> week</a:t>
            </a:r>
            <a:endParaRPr sz="3024"/>
          </a:p>
          <a:p>
            <a:pPr lvl="0" marL="373379" indent="-373379" defTabSz="490727">
              <a:spcBef>
                <a:spcPts val="3500"/>
              </a:spcBef>
              <a:defRPr sz="1800"/>
            </a:pPr>
            <a:r>
              <a:rPr sz="3024"/>
              <a:t>The </a:t>
            </a:r>
            <a:r>
              <a:rPr b="1" sz="3024">
                <a:latin typeface="+mj-lt"/>
                <a:ea typeface="+mj-ea"/>
                <a:cs typeface="+mj-cs"/>
                <a:sym typeface="Helvetica"/>
              </a:rPr>
              <a:t>number request happens in time slots</a:t>
            </a:r>
            <a:r>
              <a:rPr sz="3024"/>
              <a:t>: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0am-6am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6am-9am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8am-12am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12am-18pm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17pm-20pm</a:t>
            </a:r>
            <a:endParaRPr sz="3024"/>
          </a:p>
          <a:p>
            <a:pPr lvl="1" marL="746759" indent="-373379" defTabSz="490727">
              <a:spcBef>
                <a:spcPts val="800"/>
              </a:spcBef>
              <a:defRPr sz="1800"/>
            </a:pPr>
            <a:r>
              <a:rPr sz="3024"/>
              <a:t>19pm-24pm</a:t>
            </a:r>
            <a:endParaRPr sz="3024"/>
          </a:p>
          <a:p>
            <a:pPr lvl="0" marL="373379" indent="-373379" defTabSz="490727">
              <a:spcBef>
                <a:spcPts val="800"/>
              </a:spcBef>
              <a:defRPr sz="1800"/>
            </a:pPr>
            <a:r>
              <a:rPr sz="3024"/>
              <a:t>The</a:t>
            </a:r>
            <a:r>
              <a:rPr b="1" sz="3024">
                <a:latin typeface="+mj-lt"/>
                <a:ea typeface="+mj-ea"/>
                <a:cs typeface="+mj-cs"/>
                <a:sym typeface="Helvetica"/>
              </a:rPr>
              <a:t> count/mean/variance hour</a:t>
            </a:r>
            <a:r>
              <a:rPr sz="3024"/>
              <a:t> of requests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Features #5: lagging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>
                <a:latin typeface="+mj-lt"/>
                <a:ea typeface="+mj-ea"/>
                <a:cs typeface="+mj-cs"/>
                <a:sym typeface="Helvetica"/>
              </a:rPr>
              <a:t>Lag: </a:t>
            </a:r>
            <a:r>
              <a:rPr sz="3600"/>
              <a:t>the time gap (in unit day) between active days</a:t>
            </a:r>
            <a:endParaRPr sz="3600"/>
          </a:p>
          <a:p>
            <a:pPr lvl="0">
              <a:defRPr sz="1800"/>
            </a:pPr>
            <a:r>
              <a:rPr sz="3600"/>
              <a:t>Min/Max/Mean/Std lags</a:t>
            </a:r>
            <a:endParaRPr sz="3600"/>
          </a:p>
          <a:p>
            <a:pPr lvl="0">
              <a:defRPr sz="1800"/>
            </a:pPr>
            <a:r>
              <a:rPr sz="3600"/>
              <a:t>Number of lags &gt; 3 days</a:t>
            </a:r>
            <a:endParaRPr sz="3600"/>
          </a:p>
          <a:p>
            <a:pPr lvl="0">
              <a:defRPr sz="1800"/>
            </a:pPr>
            <a:r>
              <a:rPr sz="3600"/>
              <a:t>Number of lags &gt; 1 week</a:t>
            </a:r>
            <a:endParaRPr sz="3600"/>
          </a:p>
          <a:p>
            <a:pPr lvl="0">
              <a:defRPr sz="1800"/>
            </a:pPr>
            <a:r>
              <a:rPr sz="3600"/>
              <a:t>Number of lags &gt; 2 weeks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Features #6: module level features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lag (in unit of day) between the release time of the accessed module and the access date</a:t>
            </a:r>
            <a:endParaRPr sz="3600"/>
          </a:p>
          <a:p>
            <a:pPr lvl="0">
              <a:defRPr sz="1800"/>
            </a:pPr>
            <a:r>
              <a:rPr sz="3600"/>
              <a:t>The median days of the lags for 1st/last access</a:t>
            </a:r>
            <a:endParaRPr sz="3600"/>
          </a:p>
          <a:p>
            <a:pPr lvl="0">
              <a:defRPr sz="1800"/>
            </a:pPr>
            <a:r>
              <a:rPr sz="3600"/>
              <a:t>The 25% and 75% percentage days of lags for 1st/last access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Features #7: stay time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</a:t>
            </a:r>
            <a:r>
              <a:rPr b="1" sz="3600">
                <a:latin typeface="+mj-lt"/>
                <a:ea typeface="+mj-ea"/>
                <a:cs typeface="+mj-cs"/>
                <a:sym typeface="Helvetica"/>
              </a:rPr>
              <a:t>stay time</a:t>
            </a:r>
            <a:r>
              <a:rPr sz="3600"/>
              <a:t> for every active days</a:t>
            </a:r>
            <a:endParaRPr sz="3600"/>
          </a:p>
          <a:p>
            <a:pPr lvl="1">
              <a:defRPr sz="1800"/>
            </a:pPr>
            <a:r>
              <a:rPr sz="3600"/>
              <a:t>max/min/mean/variance stay time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 indent="-889000">
              <a:defRPr sz="1800"/>
            </a:pPr>
            <a:r>
              <a:rPr sz="3600"/>
              <a:t>Logistic Regression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Gradient Boosting Tree (xgboost)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Random Forest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Deep learning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Improvement Directions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The </a:t>
            </a:r>
            <a:r>
              <a:rPr b="1" sz="2376">
                <a:latin typeface="+mj-lt"/>
                <a:ea typeface="+mj-ea"/>
                <a:cs typeface="+mj-cs"/>
                <a:sym typeface="Helvetica"/>
              </a:rPr>
              <a:t>correlations between users</a:t>
            </a:r>
            <a:r>
              <a:rPr sz="2376"/>
              <a:t> who enrol the same course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similarities between users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the preference regarding to the courses’ module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Feature selections/normalise/scaling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t-SNE dimension reduction (would benefit the logistic regression/neural network classifier)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Different perspective of this problem</a:t>
            </a:r>
            <a:endParaRPr sz="2376"/>
          </a:p>
          <a:p>
            <a:pPr lvl="1" marL="586740" indent="-293370" defTabSz="385572">
              <a:spcBef>
                <a:spcPts val="2700"/>
              </a:spcBef>
              <a:defRPr sz="1800"/>
            </a:pPr>
            <a:r>
              <a:rPr sz="2376"/>
              <a:t>ranking/recommendation problem</a:t>
            </a:r>
            <a:endParaRPr sz="2376"/>
          </a:p>
          <a:p>
            <a:pPr lvl="2" marL="880110" indent="-293370" defTabSz="385572">
              <a:spcBef>
                <a:spcPts val="2700"/>
              </a:spcBef>
              <a:defRPr sz="1800"/>
            </a:pPr>
            <a:r>
              <a:rPr sz="2376"/>
              <a:t>pair-wise (positive vs negative enrolment) model (address the imbalance problem)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Problem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The competition participants need to predict </a:t>
            </a:r>
            <a:r>
              <a:rPr i="1" sz="3600">
                <a:solidFill>
                  <a:srgbClr val="51A7F9"/>
                </a:solidFill>
              </a:rPr>
              <a:t>whether a user will drop a course</a:t>
            </a:r>
            <a:r>
              <a:rPr sz="3600"/>
              <a:t> within next </a:t>
            </a:r>
            <a:r>
              <a:rPr b="1" sz="3600">
                <a:latin typeface="+mj-lt"/>
                <a:ea typeface="+mj-ea"/>
                <a:cs typeface="+mj-cs"/>
                <a:sym typeface="Helvetica"/>
              </a:rPr>
              <a:t>10 days</a:t>
            </a:r>
            <a:r>
              <a:rPr sz="3600"/>
              <a:t> based on his or her prior activities.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If a user leaves no records for course in the log during the next 10 days, we define it as dropout from course.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tsn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952500" y="38100"/>
            <a:ext cx="11099800" cy="2159000"/>
          </a:xfrm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 lvl="0">
              <a:defRPr sz="1800"/>
            </a:pPr>
            <a:r>
              <a:rPr sz="7000"/>
              <a:t>Course-independent Model</a:t>
            </a:r>
          </a:p>
        </p:txBody>
      </p:sp>
      <p:pic>
        <p:nvPicPr>
          <p:cNvPr id="9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69" y="1447014"/>
            <a:ext cx="7590463" cy="4006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837" y="5311466"/>
            <a:ext cx="7590463" cy="4006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771" y="1915531"/>
            <a:ext cx="12374459" cy="653096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888021" y="1141365"/>
            <a:ext cx="58791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3600">
                <a:hlinkClick r:id="rId3" invalidUrl="" action="" tgtFrame="" tooltip="" history="1" highlightClick="0" endSnd="0"/>
              </a:rPr>
              <a:t>https://plot.ly/~numb3r3/181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 User Logs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problem – Interaction with the course’s quiz;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video - Interaction with the course’s video;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access – Interaction with other course objects (rather than videos or quizzes);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 wiki – Interaction with the course wiki;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discussion – Interaction with the course forum.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navigate - Navigation through the course;</a:t>
            </a:r>
            <a:endParaRPr sz="2900"/>
          </a:p>
          <a:p>
            <a:pPr lvl="0" marL="387684" indent="-387684" defTabSz="473201">
              <a:spcBef>
                <a:spcPts val="1100"/>
              </a:spcBef>
              <a:buSzPct val="100000"/>
              <a:buAutoNum type="arabicPeriod" startAt="1"/>
              <a:defRPr sz="1800"/>
            </a:pPr>
            <a:r>
              <a:rPr sz="2900"/>
              <a:t>page_close – Leaving the course’s web page.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 indent="-889000">
              <a:defRPr sz="1800"/>
            </a:pPr>
            <a:r>
              <a:rPr sz="3600"/>
              <a:t>Start Time: 2013-10-27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End Time:  2014-08-01</a:t>
            </a:r>
            <a:endParaRPr sz="3600"/>
          </a:p>
          <a:p>
            <a:pPr lvl="0" marL="889000" indent="-889000">
              <a:defRPr sz="1800"/>
            </a:pPr>
            <a:r>
              <a:rPr sz="3600"/>
              <a:t>Duration: 10 months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413" y="1980587"/>
            <a:ext cx="10295205" cy="7721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4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953" y="1919837"/>
            <a:ext cx="10461129" cy="7845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Statistics</a:t>
            </a:r>
          </a:p>
        </p:txBody>
      </p:sp>
      <p:pic>
        <p:nvPicPr>
          <p:cNvPr id="5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67" y="2438020"/>
            <a:ext cx="13004803" cy="6863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>
            <a:off x="1799124" y="7209583"/>
            <a:ext cx="9793418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631308" y="7482895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2013-10-27</a:t>
            </a:r>
          </a:p>
        </p:txBody>
      </p:sp>
      <p:sp>
        <p:nvSpPr>
          <p:cNvPr id="56" name="Shape 56"/>
          <p:cNvSpPr/>
          <p:nvPr/>
        </p:nvSpPr>
        <p:spPr>
          <a:xfrm>
            <a:off x="10160186" y="7482895"/>
            <a:ext cx="24524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2014-08-01</a:t>
            </a:r>
          </a:p>
        </p:txBody>
      </p:sp>
      <p:sp>
        <p:nvSpPr>
          <p:cNvPr id="57" name="Shape 57"/>
          <p:cNvSpPr/>
          <p:nvPr/>
        </p:nvSpPr>
        <p:spPr>
          <a:xfrm>
            <a:off x="1578224" y="6967217"/>
            <a:ext cx="558593" cy="48473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1251254" y="6967217"/>
            <a:ext cx="558592" cy="48473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 lvl="0">
              <a:defRPr sz="1800"/>
            </a:pPr>
            <a:r>
              <a:rPr sz="6700"/>
              <a:t>Dropout vs Keep per Course</a:t>
            </a:r>
          </a:p>
        </p:txBody>
      </p:sp>
      <p:pic>
        <p:nvPicPr>
          <p:cNvPr id="6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88" y="2302097"/>
            <a:ext cx="12464824" cy="6578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