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hyperlink" Target="https://plot.ly/~numb3r3/181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KDD CUP 2015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Models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Logistic Regression</a:t>
            </a:r>
            <a:endParaRPr sz="3600"/>
          </a:p>
          <a:p>
            <a:pPr lvl="0">
              <a:defRPr sz="1800"/>
            </a:pPr>
            <a:r>
              <a:rPr sz="3600"/>
              <a:t>Gradient Boosting Tree (xboost)</a:t>
            </a:r>
            <a:endParaRPr sz="3600"/>
          </a:p>
          <a:p>
            <a:pPr lvl="0">
              <a:defRPr sz="1800"/>
            </a:pPr>
            <a:r>
              <a:rPr sz="3600"/>
              <a:t>Deep learning (</a:t>
            </a:r>
            <a:r>
              <a:rPr b="1" i="1" sz="3600">
                <a:latin typeface="Helvetica"/>
                <a:ea typeface="Helvetica"/>
                <a:cs typeface="Helvetica"/>
                <a:sym typeface="Helvetica"/>
              </a:rPr>
              <a:t>TODO</a:t>
            </a:r>
            <a:r>
              <a:rPr sz="3600"/>
              <a:t>)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xfrm>
            <a:off x="952500" y="38100"/>
            <a:ext cx="11099800" cy="2159000"/>
          </a:xfrm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 lvl="0">
              <a:defRPr sz="1800"/>
            </a:pPr>
            <a:r>
              <a:rPr sz="7040"/>
              <a:t>Course-independent Model</a:t>
            </a:r>
          </a:p>
        </p:txBody>
      </p:sp>
      <p:pic>
        <p:nvPicPr>
          <p:cNvPr id="67" name="size_auc_scatt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7169" y="1447015"/>
            <a:ext cx="7590462" cy="4006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dropout_auc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47837" y="5311467"/>
            <a:ext cx="7590462" cy="40060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3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3771" y="1915532"/>
            <a:ext cx="12374459" cy="6530965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888022" y="1141365"/>
            <a:ext cx="587913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3600" u="sng">
                <a:hlinkClick r:id="rId3" invalidUrl="" action="" tgtFrame="" tooltip="" history="1" highlightClick="0" endSnd="0"/>
              </a:rPr>
              <a:t>https://plot.ly/~numb3r3/181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Problem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/>
            </a:pPr>
            <a:r>
              <a:rPr sz="3600"/>
              <a:t>The competition participants need to predict </a:t>
            </a:r>
            <a:r>
              <a:rPr i="1" sz="3600">
                <a:solidFill>
                  <a:srgbClr val="51A7F9"/>
                </a:solidFill>
              </a:rPr>
              <a:t>whether a user will drop a course</a:t>
            </a:r>
            <a:r>
              <a:rPr sz="3600"/>
              <a:t> within next </a:t>
            </a: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10 days</a:t>
            </a:r>
            <a:r>
              <a:rPr sz="3600"/>
              <a:t> based on his or her prior activities.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/>
              <a:t>If a user leaves no records for course in the log during the next 10 days, we define it as dropout from course.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 User Logs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60045" indent="-360045" defTabSz="473201">
              <a:spcBef>
                <a:spcPts val="3400"/>
              </a:spcBef>
              <a:defRPr sz="1800"/>
            </a:pPr>
            <a:r>
              <a:rPr sz="2916"/>
              <a:t>problem – Interaction with the course’s quiz;</a:t>
            </a:r>
            <a:endParaRPr sz="2916"/>
          </a:p>
          <a:p>
            <a:pPr lvl="0" marL="360045" indent="-360045" defTabSz="473201">
              <a:spcBef>
                <a:spcPts val="3400"/>
              </a:spcBef>
              <a:defRPr sz="1800"/>
            </a:pPr>
            <a:r>
              <a:rPr sz="2916"/>
              <a:t>video - Interaction with the course’s video;</a:t>
            </a:r>
            <a:endParaRPr sz="2916"/>
          </a:p>
          <a:p>
            <a:pPr lvl="0" marL="360045" indent="-360045" defTabSz="473201">
              <a:spcBef>
                <a:spcPts val="3400"/>
              </a:spcBef>
              <a:defRPr sz="1800"/>
            </a:pPr>
            <a:r>
              <a:rPr sz="2916"/>
              <a:t>access – Interaction with other course objects (rather than videos or quizzes);</a:t>
            </a:r>
            <a:endParaRPr sz="2916"/>
          </a:p>
          <a:p>
            <a:pPr lvl="0" marL="360045" indent="-360045" defTabSz="473201">
              <a:spcBef>
                <a:spcPts val="3400"/>
              </a:spcBef>
              <a:defRPr sz="1800"/>
            </a:pPr>
            <a:r>
              <a:rPr sz="2916"/>
              <a:t> wiki – Interaction with the course wiki;</a:t>
            </a:r>
            <a:endParaRPr sz="2916"/>
          </a:p>
          <a:p>
            <a:pPr lvl="0" marL="360045" indent="-360045" defTabSz="473201">
              <a:spcBef>
                <a:spcPts val="3400"/>
              </a:spcBef>
              <a:defRPr sz="1800"/>
            </a:pPr>
            <a:r>
              <a:rPr sz="2916"/>
              <a:t>discussion – Interaction with the course forum.</a:t>
            </a:r>
            <a:endParaRPr sz="2916"/>
          </a:p>
          <a:p>
            <a:pPr lvl="0" marL="360045" indent="-360045" defTabSz="473201">
              <a:spcBef>
                <a:spcPts val="3400"/>
              </a:spcBef>
              <a:defRPr sz="1800"/>
            </a:pPr>
            <a:r>
              <a:rPr sz="2916"/>
              <a:t>navigate - Navigation through the course;</a:t>
            </a:r>
            <a:endParaRPr sz="2916"/>
          </a:p>
          <a:p>
            <a:pPr lvl="0" marL="360045" indent="-360045" defTabSz="473201">
              <a:spcBef>
                <a:spcPts val="3400"/>
              </a:spcBef>
              <a:defRPr sz="1800"/>
            </a:pPr>
            <a:r>
              <a:rPr sz="2916"/>
              <a:t>page_close – Leaving the course’s web page.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Data Statistics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Start Time: 2013-10-27</a:t>
            </a:r>
            <a:endParaRPr sz="3600"/>
          </a:p>
          <a:p>
            <a:pPr lvl="0">
              <a:defRPr sz="1800"/>
            </a:pPr>
            <a:r>
              <a:rPr sz="3600"/>
              <a:t>End Time:  2014-08-01</a:t>
            </a:r>
            <a:endParaRPr sz="3600"/>
          </a:p>
          <a:p>
            <a:pPr lvl="0">
              <a:defRPr sz="1800"/>
            </a:pPr>
            <a:r>
              <a:rPr sz="3600"/>
              <a:t>Duration: 10 months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Data Statistics</a:t>
            </a:r>
          </a:p>
        </p:txBody>
      </p:sp>
      <p:pic>
        <p:nvPicPr>
          <p:cNvPr id="45" name="user_his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9413" y="1980587"/>
            <a:ext cx="10295204" cy="7721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Data Statistics</a:t>
            </a:r>
          </a:p>
        </p:txBody>
      </p:sp>
      <p:pic>
        <p:nvPicPr>
          <p:cNvPr id="48" name="course_his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3953" y="1919837"/>
            <a:ext cx="10461129" cy="78458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Data Statistics</a:t>
            </a:r>
          </a:p>
        </p:txBody>
      </p:sp>
      <p:pic>
        <p:nvPicPr>
          <p:cNvPr id="51" name="duration_his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168" y="2438021"/>
            <a:ext cx="13004801" cy="6863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4" name="Shape 54"/>
          <p:cNvSpPr/>
          <p:nvPr/>
        </p:nvSpPr>
        <p:spPr>
          <a:xfrm>
            <a:off x="1799125" y="7209583"/>
            <a:ext cx="9793416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5" name="Shape 55"/>
          <p:cNvSpPr/>
          <p:nvPr/>
        </p:nvSpPr>
        <p:spPr>
          <a:xfrm>
            <a:off x="631309" y="7482895"/>
            <a:ext cx="24524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2013-10-27</a:t>
            </a:r>
          </a:p>
        </p:txBody>
      </p:sp>
      <p:sp>
        <p:nvSpPr>
          <p:cNvPr id="56" name="Shape 56"/>
          <p:cNvSpPr/>
          <p:nvPr/>
        </p:nvSpPr>
        <p:spPr>
          <a:xfrm>
            <a:off x="10160187" y="7482895"/>
            <a:ext cx="24524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2014-08-01</a:t>
            </a:r>
          </a:p>
        </p:txBody>
      </p:sp>
      <p:sp>
        <p:nvSpPr>
          <p:cNvPr id="57" name="Shape 57"/>
          <p:cNvSpPr/>
          <p:nvPr/>
        </p:nvSpPr>
        <p:spPr>
          <a:xfrm>
            <a:off x="1578224" y="6967217"/>
            <a:ext cx="558592" cy="48473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11251254" y="6967217"/>
            <a:ext cx="558591" cy="48473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Dropout vs Keep per Course</a:t>
            </a:r>
          </a:p>
        </p:txBody>
      </p:sp>
      <p:pic>
        <p:nvPicPr>
          <p:cNvPr id="61" name="dropout_kee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989" y="2302097"/>
            <a:ext cx="12464822" cy="65786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