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a95d21ae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a95d21ae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03299122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03299122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a95d21ae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a95d21ae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a95d21a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a95d21a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abb73f8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abb73f8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abb73f8f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abb73f8f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abb73f8f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abb73f8f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abb73f8fd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abb73f8fd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a9c10025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a9c10025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abb73f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abb73f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a77ecdc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a77ecdc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a95d21a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a95d21a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a9c100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a9c100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a9c1002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a9c1002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a95d21a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a95d21a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95d21ae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95d21ae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a95d21ae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a95d21ae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03299122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03299122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dk1"/>
                </a:solidFill>
              </a:rPr>
              <a:t>Silahkan duplikasi slide ini untuk slide selanjutnya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docs.google.com/document/d/1DH8BE0SnwoTd85BbQNA9EDGcHRLNIKlP8iMUwGc6_B4/edit?usp=sharing" TargetMode="External"/><Relationship Id="rId5" Type="http://schemas.openxmlformats.org/officeDocument/2006/relationships/hyperlink" Target="https://drive.google.com/drive/folders/112F6yKueP0eu1aIs4o6HSeBAULxFejK7?usp=sharing" TargetMode="External"/><Relationship Id="rId6" Type="http://schemas.openxmlformats.org/officeDocument/2006/relationships/hyperlink" Target="https://drive.google.com/file/d/1niMtoNsh_suLBA0saF-MVeViZtJBu4o7/view?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103250" y="1790325"/>
            <a:ext cx="6937500" cy="171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500">
                <a:solidFill>
                  <a:schemeClr val="accent5"/>
                </a:solidFill>
                <a:latin typeface="Raleway"/>
                <a:ea typeface="Raleway"/>
                <a:cs typeface="Raleway"/>
                <a:sym typeface="Raleway"/>
              </a:rPr>
              <a:t>Analisis Kinerja Internal dan External Perusahaan </a:t>
            </a:r>
            <a:r>
              <a:rPr b="1" lang="id" sz="3500">
                <a:solidFill>
                  <a:schemeClr val="dk1"/>
                </a:solidFill>
                <a:latin typeface="Raleway"/>
                <a:ea typeface="Raleway"/>
                <a:cs typeface="Raleway"/>
                <a:sym typeface="Raleway"/>
              </a:rPr>
              <a:t>E-Commerce The Look</a:t>
            </a:r>
            <a:r>
              <a:rPr b="1" lang="id" sz="3500">
                <a:solidFill>
                  <a:schemeClr val="accent5"/>
                </a:solidFill>
                <a:latin typeface="Raleway"/>
                <a:ea typeface="Raleway"/>
                <a:cs typeface="Raleway"/>
                <a:sym typeface="Raleway"/>
              </a:rPr>
              <a:t> </a:t>
            </a:r>
            <a:endParaRPr b="1" sz="3500">
              <a:solidFill>
                <a:schemeClr val="accent5"/>
              </a:solidFill>
              <a:latin typeface="Raleway"/>
              <a:ea typeface="Raleway"/>
              <a:cs typeface="Raleway"/>
              <a:sym typeface="Raleway"/>
            </a:endParaRPr>
          </a:p>
        </p:txBody>
      </p:sp>
      <p:sp>
        <p:nvSpPr>
          <p:cNvPr id="55" name="Google Shape;55;p13"/>
          <p:cNvSpPr/>
          <p:nvPr/>
        </p:nvSpPr>
        <p:spPr>
          <a:xfrm rot="5400000">
            <a:off x="264538" y="2065675"/>
            <a:ext cx="1037100" cy="21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6" name="Google Shape;56;p13"/>
          <p:cNvSpPr/>
          <p:nvPr/>
        </p:nvSpPr>
        <p:spPr>
          <a:xfrm rot="5400000">
            <a:off x="264538" y="3018700"/>
            <a:ext cx="1037100" cy="2115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5400000">
            <a:off x="7776563" y="2065675"/>
            <a:ext cx="1037100" cy="21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8" name="Google Shape;58;p13"/>
          <p:cNvSpPr/>
          <p:nvPr/>
        </p:nvSpPr>
        <p:spPr>
          <a:xfrm rot="5400000">
            <a:off x="7776563" y="3018700"/>
            <a:ext cx="1037100" cy="2115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3037650" y="794075"/>
            <a:ext cx="3068700" cy="6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500">
                <a:solidFill>
                  <a:schemeClr val="accent5"/>
                </a:solidFill>
                <a:latin typeface="Raleway"/>
                <a:ea typeface="Raleway"/>
                <a:cs typeface="Raleway"/>
                <a:sym typeface="Raleway"/>
              </a:rPr>
              <a:t>Final </a:t>
            </a:r>
            <a:r>
              <a:rPr b="1" lang="id" sz="3500">
                <a:solidFill>
                  <a:schemeClr val="dk1"/>
                </a:solidFill>
                <a:latin typeface="Raleway"/>
                <a:ea typeface="Raleway"/>
                <a:cs typeface="Raleway"/>
                <a:sym typeface="Raleway"/>
              </a:rPr>
              <a:t>Project</a:t>
            </a:r>
            <a:endParaRPr b="1" sz="3500">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2"/>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1" name="Google Shape;181;p22"/>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Product</a:t>
            </a:r>
            <a:endParaRPr b="1" sz="3500">
              <a:solidFill>
                <a:schemeClr val="dk1"/>
              </a:solidFill>
              <a:latin typeface="Raleway"/>
              <a:ea typeface="Raleway"/>
              <a:cs typeface="Raleway"/>
              <a:sym typeface="Raleway"/>
            </a:endParaRPr>
          </a:p>
        </p:txBody>
      </p:sp>
      <p:sp>
        <p:nvSpPr>
          <p:cNvPr id="182" name="Google Shape;182;p22"/>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83" name="Google Shape;183;p22"/>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6882000" y="1298225"/>
            <a:ext cx="22620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d" sz="1800"/>
              <a:t>Total Profit</a:t>
            </a:r>
            <a:endParaRPr b="1" sz="1800"/>
          </a:p>
          <a:p>
            <a:pPr indent="0" lvl="0" marL="0" rtl="0" algn="l">
              <a:spcBef>
                <a:spcPts val="0"/>
              </a:spcBef>
              <a:spcAft>
                <a:spcPts val="0"/>
              </a:spcAft>
              <a:buNone/>
            </a:pPr>
            <a:r>
              <a:rPr b="1" lang="id" sz="1800">
                <a:solidFill>
                  <a:srgbClr val="0C9A9D"/>
                </a:solidFill>
              </a:rPr>
              <a:t>$ 5.603.864</a:t>
            </a:r>
            <a:endParaRPr b="1" sz="1800">
              <a:solidFill>
                <a:srgbClr val="0C9A9D"/>
              </a:solidFill>
            </a:endParaRPr>
          </a:p>
        </p:txBody>
      </p:sp>
      <p:pic>
        <p:nvPicPr>
          <p:cNvPr id="185" name="Google Shape;185;p22"/>
          <p:cNvPicPr preferRelativeResize="0"/>
          <p:nvPr/>
        </p:nvPicPr>
        <p:blipFill>
          <a:blip r:embed="rId4">
            <a:alphaModFix/>
          </a:blip>
          <a:stretch>
            <a:fillRect/>
          </a:stretch>
        </p:blipFill>
        <p:spPr>
          <a:xfrm>
            <a:off x="151425" y="997525"/>
            <a:ext cx="6564624" cy="400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3"/>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23"/>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a:t>
            </a:r>
            <a:r>
              <a:rPr b="1" lang="id" sz="3500">
                <a:solidFill>
                  <a:schemeClr val="accent5"/>
                </a:solidFill>
                <a:latin typeface="Raleway"/>
                <a:ea typeface="Raleway"/>
                <a:cs typeface="Raleway"/>
                <a:sym typeface="Raleway"/>
              </a:rPr>
              <a:t> </a:t>
            </a:r>
            <a:r>
              <a:rPr b="1" lang="id" sz="3500">
                <a:solidFill>
                  <a:schemeClr val="dk1"/>
                </a:solidFill>
                <a:latin typeface="Raleway"/>
                <a:ea typeface="Raleway"/>
                <a:cs typeface="Raleway"/>
                <a:sym typeface="Raleway"/>
              </a:rPr>
              <a:t>Sales</a:t>
            </a:r>
            <a:endParaRPr b="1" sz="3500">
              <a:solidFill>
                <a:schemeClr val="dk1"/>
              </a:solidFill>
              <a:latin typeface="Raleway"/>
              <a:ea typeface="Raleway"/>
              <a:cs typeface="Raleway"/>
              <a:sym typeface="Raleway"/>
            </a:endParaRPr>
          </a:p>
        </p:txBody>
      </p:sp>
      <p:pic>
        <p:nvPicPr>
          <p:cNvPr id="192" name="Google Shape;192;p23"/>
          <p:cNvPicPr preferRelativeResize="0"/>
          <p:nvPr/>
        </p:nvPicPr>
        <p:blipFill>
          <a:blip r:embed="rId4">
            <a:alphaModFix/>
          </a:blip>
          <a:stretch>
            <a:fillRect/>
          </a:stretch>
        </p:blipFill>
        <p:spPr>
          <a:xfrm>
            <a:off x="430575" y="1166850"/>
            <a:ext cx="8282838" cy="3730726"/>
          </a:xfrm>
          <a:prstGeom prst="rect">
            <a:avLst/>
          </a:prstGeom>
          <a:noFill/>
          <a:ln>
            <a:noFill/>
          </a:ln>
        </p:spPr>
      </p:pic>
      <p:sp>
        <p:nvSpPr>
          <p:cNvPr id="193" name="Google Shape;193;p23"/>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94" name="Google Shape;194;p23"/>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4"/>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0" name="Google Shape;200;p24"/>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Sales</a:t>
            </a:r>
            <a:endParaRPr b="1" sz="3500">
              <a:solidFill>
                <a:schemeClr val="dk1"/>
              </a:solidFill>
              <a:latin typeface="Raleway"/>
              <a:ea typeface="Raleway"/>
              <a:cs typeface="Raleway"/>
              <a:sym typeface="Raleway"/>
            </a:endParaRPr>
          </a:p>
        </p:txBody>
      </p:sp>
      <p:pic>
        <p:nvPicPr>
          <p:cNvPr id="201" name="Google Shape;201;p24"/>
          <p:cNvPicPr preferRelativeResize="0"/>
          <p:nvPr/>
        </p:nvPicPr>
        <p:blipFill>
          <a:blip r:embed="rId4">
            <a:alphaModFix/>
          </a:blip>
          <a:stretch>
            <a:fillRect/>
          </a:stretch>
        </p:blipFill>
        <p:spPr>
          <a:xfrm>
            <a:off x="533400" y="1260375"/>
            <a:ext cx="7617939" cy="3730725"/>
          </a:xfrm>
          <a:prstGeom prst="rect">
            <a:avLst/>
          </a:prstGeom>
          <a:noFill/>
          <a:ln>
            <a:noFill/>
          </a:ln>
        </p:spPr>
      </p:pic>
      <p:sp>
        <p:nvSpPr>
          <p:cNvPr id="202" name="Google Shape;202;p24"/>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03" name="Google Shape;203;p24"/>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5"/>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25"/>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Marketing</a:t>
            </a:r>
            <a:endParaRPr b="1" sz="3500">
              <a:solidFill>
                <a:schemeClr val="dk1"/>
              </a:solidFill>
              <a:latin typeface="Raleway"/>
              <a:ea typeface="Raleway"/>
              <a:cs typeface="Raleway"/>
              <a:sym typeface="Raleway"/>
            </a:endParaRPr>
          </a:p>
        </p:txBody>
      </p:sp>
      <p:sp>
        <p:nvSpPr>
          <p:cNvPr id="210" name="Google Shape;210;p25"/>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11" name="Google Shape;211;p25"/>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5"/>
          <p:cNvPicPr preferRelativeResize="0"/>
          <p:nvPr/>
        </p:nvPicPr>
        <p:blipFill>
          <a:blip r:embed="rId4">
            <a:alphaModFix/>
          </a:blip>
          <a:stretch>
            <a:fillRect/>
          </a:stretch>
        </p:blipFill>
        <p:spPr>
          <a:xfrm>
            <a:off x="286700" y="1277600"/>
            <a:ext cx="4673581" cy="1829963"/>
          </a:xfrm>
          <a:prstGeom prst="rect">
            <a:avLst/>
          </a:prstGeom>
          <a:noFill/>
          <a:ln>
            <a:noFill/>
          </a:ln>
        </p:spPr>
      </p:pic>
      <p:pic>
        <p:nvPicPr>
          <p:cNvPr id="213" name="Google Shape;213;p25"/>
          <p:cNvPicPr preferRelativeResize="0"/>
          <p:nvPr/>
        </p:nvPicPr>
        <p:blipFill>
          <a:blip r:embed="rId5">
            <a:alphaModFix/>
          </a:blip>
          <a:stretch>
            <a:fillRect/>
          </a:stretch>
        </p:blipFill>
        <p:spPr>
          <a:xfrm>
            <a:off x="5399800" y="1277600"/>
            <a:ext cx="1037100" cy="1182071"/>
          </a:xfrm>
          <a:prstGeom prst="rect">
            <a:avLst/>
          </a:prstGeom>
          <a:noFill/>
          <a:ln>
            <a:noFill/>
          </a:ln>
        </p:spPr>
      </p:pic>
      <p:sp>
        <p:nvSpPr>
          <p:cNvPr id="214" name="Google Shape;214;p25"/>
          <p:cNvSpPr txBox="1"/>
          <p:nvPr/>
        </p:nvSpPr>
        <p:spPr>
          <a:xfrm>
            <a:off x="6436900" y="1376038"/>
            <a:ext cx="1835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t>Cluster 1 : China</a:t>
            </a:r>
            <a:endParaRPr sz="1300"/>
          </a:p>
          <a:p>
            <a:pPr indent="0" lvl="0" marL="0" rtl="0" algn="l">
              <a:spcBef>
                <a:spcPts val="0"/>
              </a:spcBef>
              <a:spcAft>
                <a:spcPts val="0"/>
              </a:spcAft>
              <a:buNone/>
            </a:pPr>
            <a:r>
              <a:rPr lang="id" sz="1300"/>
              <a:t>Cluster 2 : Columbia</a:t>
            </a:r>
            <a:endParaRPr sz="1300"/>
          </a:p>
          <a:p>
            <a:pPr indent="0" lvl="0" marL="0" rtl="0" algn="l">
              <a:spcBef>
                <a:spcPts val="0"/>
              </a:spcBef>
              <a:spcAft>
                <a:spcPts val="0"/>
              </a:spcAft>
              <a:buNone/>
            </a:pPr>
            <a:r>
              <a:rPr lang="id" sz="1300"/>
              <a:t>Cluster 3 : US</a:t>
            </a:r>
            <a:endParaRPr sz="1300"/>
          </a:p>
          <a:p>
            <a:pPr indent="0" lvl="0" marL="0" rtl="0" algn="l">
              <a:spcBef>
                <a:spcPts val="0"/>
              </a:spcBef>
              <a:spcAft>
                <a:spcPts val="0"/>
              </a:spcAft>
              <a:buNone/>
            </a:pPr>
            <a:r>
              <a:rPr lang="id" sz="1300"/>
              <a:t>Cluster 4 : Brasil</a:t>
            </a:r>
            <a:endParaRPr sz="1300"/>
          </a:p>
        </p:txBody>
      </p:sp>
      <p:pic>
        <p:nvPicPr>
          <p:cNvPr id="215" name="Google Shape;215;p25"/>
          <p:cNvPicPr preferRelativeResize="0"/>
          <p:nvPr/>
        </p:nvPicPr>
        <p:blipFill>
          <a:blip r:embed="rId6">
            <a:alphaModFix/>
          </a:blip>
          <a:stretch>
            <a:fillRect/>
          </a:stretch>
        </p:blipFill>
        <p:spPr>
          <a:xfrm>
            <a:off x="286700" y="3588950"/>
            <a:ext cx="2431300" cy="1541800"/>
          </a:xfrm>
          <a:prstGeom prst="rect">
            <a:avLst/>
          </a:prstGeom>
          <a:noFill/>
          <a:ln>
            <a:noFill/>
          </a:ln>
        </p:spPr>
      </p:pic>
      <p:pic>
        <p:nvPicPr>
          <p:cNvPr id="216" name="Google Shape;216;p25"/>
          <p:cNvPicPr preferRelativeResize="0"/>
          <p:nvPr/>
        </p:nvPicPr>
        <p:blipFill>
          <a:blip r:embed="rId7">
            <a:alphaModFix/>
          </a:blip>
          <a:stretch>
            <a:fillRect/>
          </a:stretch>
        </p:blipFill>
        <p:spPr>
          <a:xfrm>
            <a:off x="2863550" y="3272463"/>
            <a:ext cx="3333750" cy="1685925"/>
          </a:xfrm>
          <a:prstGeom prst="rect">
            <a:avLst/>
          </a:prstGeom>
          <a:noFill/>
          <a:ln>
            <a:noFill/>
          </a:ln>
        </p:spPr>
      </p:pic>
      <p:sp>
        <p:nvSpPr>
          <p:cNvPr id="217" name="Google Shape;217;p25"/>
          <p:cNvSpPr txBox="1"/>
          <p:nvPr/>
        </p:nvSpPr>
        <p:spPr>
          <a:xfrm>
            <a:off x="286700" y="3272475"/>
            <a:ext cx="282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500"/>
              <a:t>Gender Distribution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6"/>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3" name="Google Shape;223;p26"/>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Marketing</a:t>
            </a:r>
            <a:endParaRPr b="1" sz="3500">
              <a:solidFill>
                <a:schemeClr val="dk1"/>
              </a:solidFill>
              <a:latin typeface="Raleway"/>
              <a:ea typeface="Raleway"/>
              <a:cs typeface="Raleway"/>
              <a:sym typeface="Raleway"/>
            </a:endParaRPr>
          </a:p>
        </p:txBody>
      </p:sp>
      <p:sp>
        <p:nvSpPr>
          <p:cNvPr id="224" name="Google Shape;224;p26"/>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25" name="Google Shape;225;p26"/>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6"/>
          <p:cNvPicPr preferRelativeResize="0"/>
          <p:nvPr/>
        </p:nvPicPr>
        <p:blipFill rotWithShape="1">
          <a:blip r:embed="rId4">
            <a:alphaModFix/>
          </a:blip>
          <a:srcRect b="0" l="0" r="0" t="0"/>
          <a:stretch/>
        </p:blipFill>
        <p:spPr>
          <a:xfrm>
            <a:off x="286700" y="1229100"/>
            <a:ext cx="8271101" cy="212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7"/>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27"/>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Kesimpulan</a:t>
            </a:r>
            <a:endParaRPr b="1" sz="3500">
              <a:solidFill>
                <a:schemeClr val="dk1"/>
              </a:solidFill>
              <a:latin typeface="Raleway"/>
              <a:ea typeface="Raleway"/>
              <a:cs typeface="Raleway"/>
              <a:sym typeface="Raleway"/>
            </a:endParaRPr>
          </a:p>
        </p:txBody>
      </p:sp>
      <p:sp>
        <p:nvSpPr>
          <p:cNvPr id="233" name="Google Shape;233;p27"/>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4" name="Google Shape;234;p27"/>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nvSpPr>
        <p:spPr>
          <a:xfrm>
            <a:off x="238275" y="1270700"/>
            <a:ext cx="8303100" cy="222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d" sz="1300">
                <a:solidFill>
                  <a:srgbClr val="434343"/>
                </a:solidFill>
              </a:rPr>
              <a:t>Dari analisis kinerja perusahaan baik dari faktor internal dan faktor eksternal yang sudah dilakukan, dapat disimpulkan bahwa : </a:t>
            </a:r>
            <a:endParaRPr sz="1300">
              <a:solidFill>
                <a:srgbClr val="434343"/>
              </a:solidFill>
            </a:endParaRPr>
          </a:p>
          <a:p>
            <a:pPr indent="-311150" lvl="0" marL="457200" rtl="0" algn="just">
              <a:lnSpc>
                <a:spcPct val="115000"/>
              </a:lnSpc>
              <a:spcBef>
                <a:spcPts val="0"/>
              </a:spcBef>
              <a:spcAft>
                <a:spcPts val="0"/>
              </a:spcAft>
              <a:buClr>
                <a:srgbClr val="434343"/>
              </a:buClr>
              <a:buSzPts val="1300"/>
              <a:buChar char="●"/>
            </a:pPr>
            <a:r>
              <a:rPr lang="id" sz="1300">
                <a:solidFill>
                  <a:srgbClr val="434343"/>
                </a:solidFill>
              </a:rPr>
              <a:t>Analisis faktor internal oleh Dept. HRD berfokus pada tingkat produktivitas pegawai dan distribution centers tempat mereka ditempatkan. Hasil analisis tersebut mempengaruhi faktor-faktor external yang analisisnya dilakukan oleh Dept. Product dan Sales. Semakin rendah tingkat produktivitas yang didasarkan oleh tingkat absent yang tinggi, maka semakin rendah pula keoptimalan dari penjualan produk yang dilakukan untuk mendapatkan profit keuntungan perusahaan. </a:t>
            </a:r>
            <a:endParaRPr sz="1300">
              <a:solidFill>
                <a:srgbClr val="434343"/>
              </a:solidFill>
            </a:endParaRPr>
          </a:p>
          <a:p>
            <a:pPr indent="-311150" lvl="0" marL="457200" rtl="0" algn="just">
              <a:lnSpc>
                <a:spcPct val="115000"/>
              </a:lnSpc>
              <a:spcBef>
                <a:spcPts val="0"/>
              </a:spcBef>
              <a:spcAft>
                <a:spcPts val="0"/>
              </a:spcAft>
              <a:buClr>
                <a:srgbClr val="434343"/>
              </a:buClr>
              <a:buSzPts val="1300"/>
              <a:buChar char="●"/>
            </a:pPr>
            <a:r>
              <a:rPr lang="id" sz="1300">
                <a:solidFill>
                  <a:srgbClr val="434343"/>
                </a:solidFill>
              </a:rPr>
              <a:t>Visualisasi dalam bentuk grafik dalam dashboard yang dapat mengoptimalkan gambaran permasalahan dalam manajemen perusahaan</a:t>
            </a:r>
            <a:endParaRPr sz="13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8"/>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1" name="Google Shape;241;p28"/>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Saran</a:t>
            </a:r>
            <a:endParaRPr b="1" sz="3500">
              <a:solidFill>
                <a:schemeClr val="dk1"/>
              </a:solidFill>
              <a:latin typeface="Raleway"/>
              <a:ea typeface="Raleway"/>
              <a:cs typeface="Raleway"/>
              <a:sym typeface="Raleway"/>
            </a:endParaRPr>
          </a:p>
        </p:txBody>
      </p:sp>
      <p:sp>
        <p:nvSpPr>
          <p:cNvPr id="242" name="Google Shape;242;p28"/>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3" name="Google Shape;243;p28"/>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txBox="1"/>
          <p:nvPr/>
        </p:nvSpPr>
        <p:spPr>
          <a:xfrm>
            <a:off x="238275" y="1270700"/>
            <a:ext cx="8303100" cy="36063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rgbClr val="434343"/>
              </a:buClr>
              <a:buSzPts val="1300"/>
              <a:buChar char="●"/>
            </a:pPr>
            <a:r>
              <a:rPr lang="id" sz="1300">
                <a:solidFill>
                  <a:srgbClr val="434343"/>
                </a:solidFill>
              </a:rPr>
              <a:t>Dept. HRD sebaiknya melakukan pembatasan umur pegawai, maximal adalah 60 tahun.  Dari hasil analisis, disebutkan bahwa yang paling mempengaruhi tingkat produktivitas pegawai adalah umur. Semakin tinggi umur pegawai kemungkinan melakukan absent tinggi pula. Maka dari itu pembatasan umur pegawai adalah yang paling mungkin dilakukan untuk meningkatkan kembali tingkat produktivitas perusahaan.</a:t>
            </a:r>
            <a:endParaRPr sz="1300">
              <a:solidFill>
                <a:srgbClr val="434343"/>
              </a:solidFill>
            </a:endParaRPr>
          </a:p>
          <a:p>
            <a:pPr indent="-311150" lvl="0" marL="457200" rtl="0" algn="just">
              <a:lnSpc>
                <a:spcPct val="115000"/>
              </a:lnSpc>
              <a:spcBef>
                <a:spcPts val="0"/>
              </a:spcBef>
              <a:spcAft>
                <a:spcPts val="0"/>
              </a:spcAft>
              <a:buClr>
                <a:srgbClr val="434343"/>
              </a:buClr>
              <a:buSzPts val="1300"/>
              <a:buChar char="●"/>
            </a:pPr>
            <a:r>
              <a:rPr lang="id" sz="1300">
                <a:solidFill>
                  <a:srgbClr val="434343"/>
                </a:solidFill>
              </a:rPr>
              <a:t>Dept. Product &amp; Dept. Sales, harus menjaga dengan baik kualitas produk yang belum terjual serta meningkatkan penjualan untuk produk yang belum terjual terutama untuk kategori produk yang terjualnya masih sedikit agar produk tersebut tidak rusak.</a:t>
            </a:r>
            <a:endParaRPr sz="1300">
              <a:solidFill>
                <a:srgbClr val="434343"/>
              </a:solidFill>
            </a:endParaRPr>
          </a:p>
          <a:p>
            <a:pPr indent="-311150" lvl="0" marL="457200" rtl="0" algn="just">
              <a:lnSpc>
                <a:spcPct val="115000"/>
              </a:lnSpc>
              <a:spcBef>
                <a:spcPts val="0"/>
              </a:spcBef>
              <a:spcAft>
                <a:spcPts val="0"/>
              </a:spcAft>
              <a:buClr>
                <a:srgbClr val="434343"/>
              </a:buClr>
              <a:buSzPts val="1300"/>
              <a:buChar char="●"/>
            </a:pPr>
            <a:r>
              <a:rPr lang="id" sz="1300">
                <a:solidFill>
                  <a:srgbClr val="434343"/>
                </a:solidFill>
              </a:rPr>
              <a:t>Saat melakukan analisis Forecasting sebaiknya menggunakan dataset yang isinya lengkap, karena salah satu contoh pada analisis perusahaan The Look terdapat sebagian kehilangan data pada bulan Juni 2022. sehingga menyebabkan kemerosotan profit pada bulan itu yang menyebabkan berpengaruhnya trend naik saat melakukan Forecasting/Peramalan.</a:t>
            </a:r>
            <a:endParaRPr sz="1300">
              <a:solidFill>
                <a:srgbClr val="434343"/>
              </a:solidFill>
            </a:endParaRPr>
          </a:p>
          <a:p>
            <a:pPr indent="-311150" lvl="0" marL="457200" rtl="0" algn="just">
              <a:lnSpc>
                <a:spcPct val="115000"/>
              </a:lnSpc>
              <a:spcBef>
                <a:spcPts val="0"/>
              </a:spcBef>
              <a:spcAft>
                <a:spcPts val="0"/>
              </a:spcAft>
              <a:buClr>
                <a:srgbClr val="434343"/>
              </a:buClr>
              <a:buSzPts val="1300"/>
              <a:buChar char="●"/>
            </a:pPr>
            <a:r>
              <a:rPr lang="id" sz="1300">
                <a:solidFill>
                  <a:srgbClr val="434343"/>
                </a:solidFill>
              </a:rPr>
              <a:t>Dept. Marketing sebaiknya lebih meningkatkan kegiatan pemasaran perusahaan tidak hanya melalui search saja tapi melalui email, facebook dan display juga agar traffic distribution lebih optimal dan pemasaran product lebih luas, sehingga product banyak yang terjual dan sales juga akan meningkat.</a:t>
            </a:r>
            <a:endParaRPr sz="13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29"/>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0" name="Google Shape;250;p29"/>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Lampiran</a:t>
            </a:r>
            <a:endParaRPr b="1" sz="3500">
              <a:solidFill>
                <a:schemeClr val="dk1"/>
              </a:solidFill>
              <a:latin typeface="Raleway"/>
              <a:ea typeface="Raleway"/>
              <a:cs typeface="Raleway"/>
              <a:sym typeface="Raleway"/>
            </a:endParaRPr>
          </a:p>
        </p:txBody>
      </p:sp>
      <p:sp>
        <p:nvSpPr>
          <p:cNvPr id="251" name="Google Shape;251;p29"/>
          <p:cNvSpPr txBox="1"/>
          <p:nvPr/>
        </p:nvSpPr>
        <p:spPr>
          <a:xfrm>
            <a:off x="238275" y="1270700"/>
            <a:ext cx="8303100" cy="9852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Clr>
                <a:srgbClr val="434343"/>
              </a:buClr>
              <a:buSzPts val="1300"/>
              <a:buChar char="●"/>
            </a:pPr>
            <a:r>
              <a:rPr b="1" lang="id" sz="1300" u="sng">
                <a:solidFill>
                  <a:schemeClr val="hlink"/>
                </a:solidFill>
                <a:hlinkClick r:id="rId4"/>
              </a:rPr>
              <a:t>Working Documents</a:t>
            </a:r>
            <a:endParaRPr b="1" sz="1300">
              <a:solidFill>
                <a:srgbClr val="434343"/>
              </a:solidFill>
            </a:endParaRPr>
          </a:p>
          <a:p>
            <a:pPr indent="-311150" lvl="0" marL="457200" rtl="0" algn="just">
              <a:lnSpc>
                <a:spcPct val="150000"/>
              </a:lnSpc>
              <a:spcBef>
                <a:spcPts val="0"/>
              </a:spcBef>
              <a:spcAft>
                <a:spcPts val="0"/>
              </a:spcAft>
              <a:buClr>
                <a:srgbClr val="434343"/>
              </a:buClr>
              <a:buSzPts val="1300"/>
              <a:buChar char="●"/>
            </a:pPr>
            <a:r>
              <a:rPr b="1" lang="id" sz="1300" u="sng">
                <a:solidFill>
                  <a:schemeClr val="hlink"/>
                </a:solidFill>
                <a:hlinkClick r:id="rId5"/>
              </a:rPr>
              <a:t>Checkpoint Presentations</a:t>
            </a:r>
            <a:endParaRPr b="1" sz="1300">
              <a:solidFill>
                <a:srgbClr val="434343"/>
              </a:solidFill>
            </a:endParaRPr>
          </a:p>
          <a:p>
            <a:pPr indent="-311150" lvl="0" marL="457200" rtl="0" algn="just">
              <a:lnSpc>
                <a:spcPct val="150000"/>
              </a:lnSpc>
              <a:spcBef>
                <a:spcPts val="0"/>
              </a:spcBef>
              <a:spcAft>
                <a:spcPts val="0"/>
              </a:spcAft>
              <a:buClr>
                <a:srgbClr val="434343"/>
              </a:buClr>
              <a:buSzPts val="1300"/>
              <a:buChar char="●"/>
            </a:pPr>
            <a:r>
              <a:rPr b="1" lang="id" sz="1300" u="sng">
                <a:solidFill>
                  <a:schemeClr val="hlink"/>
                </a:solidFill>
                <a:hlinkClick r:id="rId6"/>
              </a:rPr>
              <a:t>KPI Dashboard</a:t>
            </a:r>
            <a:endParaRPr b="1" sz="1300">
              <a:solidFill>
                <a:srgbClr val="434343"/>
              </a:solidFill>
            </a:endParaRPr>
          </a:p>
        </p:txBody>
      </p:sp>
      <p:sp>
        <p:nvSpPr>
          <p:cNvPr id="252" name="Google Shape;252;p29"/>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3" name="Google Shape;253;p29"/>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0"/>
          <p:cNvSpPr txBox="1"/>
          <p:nvPr/>
        </p:nvSpPr>
        <p:spPr>
          <a:xfrm>
            <a:off x="1103250" y="1713300"/>
            <a:ext cx="6937500" cy="19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3500">
                <a:solidFill>
                  <a:schemeClr val="accent5"/>
                </a:solidFill>
                <a:latin typeface="Raleway"/>
                <a:ea typeface="Raleway"/>
                <a:cs typeface="Raleway"/>
                <a:sym typeface="Raleway"/>
              </a:rPr>
              <a:t>Terima </a:t>
            </a:r>
            <a:r>
              <a:rPr b="1" lang="id" sz="3500">
                <a:solidFill>
                  <a:schemeClr val="dk1"/>
                </a:solidFill>
                <a:latin typeface="Raleway"/>
                <a:ea typeface="Raleway"/>
                <a:cs typeface="Raleway"/>
                <a:sym typeface="Raleway"/>
              </a:rPr>
              <a:t>Kasih!</a:t>
            </a:r>
            <a:endParaRPr b="1" sz="3500">
              <a:solidFill>
                <a:schemeClr val="accent5"/>
              </a:solidFill>
              <a:latin typeface="Raleway"/>
              <a:ea typeface="Raleway"/>
              <a:cs typeface="Raleway"/>
              <a:sym typeface="Raleway"/>
            </a:endParaRPr>
          </a:p>
        </p:txBody>
      </p:sp>
      <p:sp>
        <p:nvSpPr>
          <p:cNvPr id="259" name="Google Shape;259;p30"/>
          <p:cNvSpPr/>
          <p:nvPr/>
        </p:nvSpPr>
        <p:spPr>
          <a:xfrm rot="5400000">
            <a:off x="264538" y="2065675"/>
            <a:ext cx="1037100" cy="21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0" name="Google Shape;260;p30"/>
          <p:cNvSpPr/>
          <p:nvPr/>
        </p:nvSpPr>
        <p:spPr>
          <a:xfrm rot="5400000">
            <a:off x="264538" y="3018700"/>
            <a:ext cx="1037100" cy="2115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rot="5400000">
            <a:off x="7776563" y="2065675"/>
            <a:ext cx="1037100" cy="21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2" name="Google Shape;262;p30"/>
          <p:cNvSpPr/>
          <p:nvPr/>
        </p:nvSpPr>
        <p:spPr>
          <a:xfrm rot="5400000">
            <a:off x="7776563" y="3018700"/>
            <a:ext cx="1037100" cy="2115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nvSpPr>
        <p:spPr>
          <a:xfrm>
            <a:off x="574350" y="554975"/>
            <a:ext cx="4084200" cy="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The team</a:t>
            </a:r>
            <a:endParaRPr b="1" sz="3500">
              <a:solidFill>
                <a:schemeClr val="accent5"/>
              </a:solidFill>
              <a:latin typeface="Raleway"/>
              <a:ea typeface="Raleway"/>
              <a:cs typeface="Raleway"/>
              <a:sym typeface="Raleway"/>
            </a:endParaRPr>
          </a:p>
        </p:txBody>
      </p:sp>
      <p:sp>
        <p:nvSpPr>
          <p:cNvPr id="65" name="Google Shape;65;p14"/>
          <p:cNvSpPr txBox="1"/>
          <p:nvPr>
            <p:ph idx="1" type="body"/>
          </p:nvPr>
        </p:nvSpPr>
        <p:spPr>
          <a:xfrm>
            <a:off x="400025" y="2092675"/>
            <a:ext cx="8678100" cy="181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id">
                <a:solidFill>
                  <a:schemeClr val="dk1"/>
                </a:solidFill>
              </a:rPr>
              <a:t>Helmi Farizki - DBA2069429 - Universitas Sriwijaya - Teknik Informatika</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Mohamad Abdilah - DBA2209191 - Universitas Tadulako - Akuntansi </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Nurul Izza - DBA2082757 - Universitas Airlangga - Sistem Informasi</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Cornelius Tristan - DBA2140725 - Universitas Pembangunan Nasional  “Veteran” Jakarta - Manajemen</a:t>
            </a:r>
            <a:endParaRPr>
              <a:solidFill>
                <a:schemeClr val="dk1"/>
              </a:solidFill>
            </a:endParaRPr>
          </a:p>
        </p:txBody>
      </p:sp>
      <p:sp>
        <p:nvSpPr>
          <p:cNvPr id="66" name="Google Shape;66;p14"/>
          <p:cNvSpPr txBox="1"/>
          <p:nvPr/>
        </p:nvSpPr>
        <p:spPr>
          <a:xfrm>
            <a:off x="574350" y="1600075"/>
            <a:ext cx="202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2000"/>
              <a:t>Kelompok 112:</a:t>
            </a:r>
            <a:endParaRPr b="1" sz="2000"/>
          </a:p>
        </p:txBody>
      </p:sp>
      <p:sp>
        <p:nvSpPr>
          <p:cNvPr id="67" name="Google Shape;67;p14"/>
          <p:cNvSpPr/>
          <p:nvPr/>
        </p:nvSpPr>
        <p:spPr>
          <a:xfrm>
            <a:off x="574625" y="1260525"/>
            <a:ext cx="1037100" cy="211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 name="Google Shape;68;p14"/>
          <p:cNvSpPr/>
          <p:nvPr/>
        </p:nvSpPr>
        <p:spPr>
          <a:xfrm>
            <a:off x="1527650" y="1260525"/>
            <a:ext cx="1037100" cy="2115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5"/>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 name="Google Shape;74;p15"/>
          <p:cNvSpPr txBox="1"/>
          <p:nvPr/>
        </p:nvSpPr>
        <p:spPr>
          <a:xfrm>
            <a:off x="151425" y="174075"/>
            <a:ext cx="30687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Daftar</a:t>
            </a:r>
            <a:r>
              <a:rPr b="1" lang="id" sz="3500">
                <a:solidFill>
                  <a:schemeClr val="accent5"/>
                </a:solidFill>
                <a:latin typeface="Raleway"/>
                <a:ea typeface="Raleway"/>
                <a:cs typeface="Raleway"/>
                <a:sym typeface="Raleway"/>
              </a:rPr>
              <a:t> </a:t>
            </a:r>
            <a:r>
              <a:rPr b="1" lang="id" sz="3500">
                <a:solidFill>
                  <a:schemeClr val="dk1"/>
                </a:solidFill>
                <a:latin typeface="Raleway"/>
                <a:ea typeface="Raleway"/>
                <a:cs typeface="Raleway"/>
                <a:sym typeface="Raleway"/>
              </a:rPr>
              <a:t>Isi</a:t>
            </a:r>
            <a:endParaRPr b="1" sz="3500">
              <a:solidFill>
                <a:schemeClr val="dk1"/>
              </a:solidFill>
              <a:latin typeface="Raleway"/>
              <a:ea typeface="Raleway"/>
              <a:cs typeface="Raleway"/>
              <a:sym typeface="Raleway"/>
            </a:endParaRPr>
          </a:p>
        </p:txBody>
      </p:sp>
      <p:sp>
        <p:nvSpPr>
          <p:cNvPr id="75" name="Google Shape;75;p15"/>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 name="Google Shape;76;p15"/>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238275" y="1220775"/>
            <a:ext cx="80016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AutoNum type="arabicPeriod"/>
            </a:pPr>
            <a:r>
              <a:rPr lang="id" sz="1800"/>
              <a:t>Latar Belakang</a:t>
            </a:r>
            <a:endParaRPr sz="1800"/>
          </a:p>
          <a:p>
            <a:pPr indent="-342900" lvl="0" marL="457200" rtl="0" algn="l">
              <a:lnSpc>
                <a:spcPct val="115000"/>
              </a:lnSpc>
              <a:spcBef>
                <a:spcPts val="0"/>
              </a:spcBef>
              <a:spcAft>
                <a:spcPts val="0"/>
              </a:spcAft>
              <a:buSzPts val="1800"/>
              <a:buAutoNum type="arabicPeriod"/>
            </a:pPr>
            <a:r>
              <a:rPr lang="id" sz="1800"/>
              <a:t>M</a:t>
            </a:r>
            <a:r>
              <a:rPr lang="id" sz="1800"/>
              <a:t>etodologi</a:t>
            </a:r>
            <a:endParaRPr sz="1800"/>
          </a:p>
          <a:p>
            <a:pPr indent="-342900" lvl="0" marL="457200" rtl="0" algn="l">
              <a:lnSpc>
                <a:spcPct val="115000"/>
              </a:lnSpc>
              <a:spcBef>
                <a:spcPts val="0"/>
              </a:spcBef>
              <a:spcAft>
                <a:spcPts val="0"/>
              </a:spcAft>
              <a:buSzPts val="1800"/>
              <a:buAutoNum type="arabicPeriod"/>
            </a:pPr>
            <a:r>
              <a:rPr lang="id" sz="1800"/>
              <a:t>Hasil dan Pembahasan</a:t>
            </a:r>
            <a:endParaRPr sz="1800"/>
          </a:p>
          <a:p>
            <a:pPr indent="-342900" lvl="0" marL="914400" rtl="0" algn="l">
              <a:lnSpc>
                <a:spcPct val="115000"/>
              </a:lnSpc>
              <a:spcBef>
                <a:spcPts val="0"/>
              </a:spcBef>
              <a:spcAft>
                <a:spcPts val="0"/>
              </a:spcAft>
              <a:buSzPts val="1800"/>
              <a:buAutoNum type="alphaLcPeriod"/>
            </a:pPr>
            <a:r>
              <a:rPr lang="id" sz="1800"/>
              <a:t>Departemen Human Resource (HRD)</a:t>
            </a:r>
            <a:endParaRPr sz="1800"/>
          </a:p>
          <a:p>
            <a:pPr indent="-342900" lvl="0" marL="914400" rtl="0" algn="l">
              <a:lnSpc>
                <a:spcPct val="115000"/>
              </a:lnSpc>
              <a:spcBef>
                <a:spcPts val="0"/>
              </a:spcBef>
              <a:spcAft>
                <a:spcPts val="0"/>
              </a:spcAft>
              <a:buSzPts val="1800"/>
              <a:buAutoNum type="alphaLcPeriod"/>
            </a:pPr>
            <a:r>
              <a:rPr lang="id" sz="1800"/>
              <a:t>Departemen Product</a:t>
            </a:r>
            <a:endParaRPr sz="1800"/>
          </a:p>
          <a:p>
            <a:pPr indent="-342900" lvl="0" marL="914400" rtl="0" algn="l">
              <a:lnSpc>
                <a:spcPct val="115000"/>
              </a:lnSpc>
              <a:spcBef>
                <a:spcPts val="0"/>
              </a:spcBef>
              <a:spcAft>
                <a:spcPts val="0"/>
              </a:spcAft>
              <a:buSzPts val="1800"/>
              <a:buAutoNum type="alphaLcPeriod"/>
            </a:pPr>
            <a:r>
              <a:rPr lang="id" sz="1800"/>
              <a:t>Departemen Sales</a:t>
            </a:r>
            <a:endParaRPr sz="1800"/>
          </a:p>
          <a:p>
            <a:pPr indent="-342900" lvl="0" marL="914400" rtl="0" algn="l">
              <a:lnSpc>
                <a:spcPct val="115000"/>
              </a:lnSpc>
              <a:spcBef>
                <a:spcPts val="0"/>
              </a:spcBef>
              <a:spcAft>
                <a:spcPts val="0"/>
              </a:spcAft>
              <a:buSzPts val="1800"/>
              <a:buAutoNum type="alphaLcPeriod"/>
            </a:pPr>
            <a:r>
              <a:rPr lang="id" sz="1800"/>
              <a:t>Departemen Marketing</a:t>
            </a:r>
            <a:endParaRPr sz="1800"/>
          </a:p>
          <a:p>
            <a:pPr indent="-342900" lvl="0" marL="457200" rtl="0" algn="l">
              <a:lnSpc>
                <a:spcPct val="115000"/>
              </a:lnSpc>
              <a:spcBef>
                <a:spcPts val="0"/>
              </a:spcBef>
              <a:spcAft>
                <a:spcPts val="0"/>
              </a:spcAft>
              <a:buSzPts val="1800"/>
              <a:buAutoNum type="arabicPeriod"/>
            </a:pPr>
            <a:r>
              <a:rPr lang="id" sz="1800"/>
              <a:t>Kesimpulan dan Saran</a:t>
            </a:r>
            <a:endParaRPr sz="1800"/>
          </a:p>
          <a:p>
            <a:pPr indent="-342900" lvl="0" marL="457200" rtl="0" algn="l">
              <a:lnSpc>
                <a:spcPct val="115000"/>
              </a:lnSpc>
              <a:spcBef>
                <a:spcPts val="0"/>
              </a:spcBef>
              <a:spcAft>
                <a:spcPts val="0"/>
              </a:spcAft>
              <a:buSzPts val="1800"/>
              <a:buAutoNum type="arabicPeriod"/>
            </a:pPr>
            <a:r>
              <a:rPr lang="id" sz="1800"/>
              <a:t>Lampiran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6"/>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p16"/>
          <p:cNvSpPr txBox="1"/>
          <p:nvPr/>
        </p:nvSpPr>
        <p:spPr>
          <a:xfrm>
            <a:off x="151425" y="174075"/>
            <a:ext cx="39633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Latar </a:t>
            </a:r>
            <a:r>
              <a:rPr b="1" lang="id" sz="3500">
                <a:solidFill>
                  <a:schemeClr val="dk1"/>
                </a:solidFill>
                <a:latin typeface="Raleway"/>
                <a:ea typeface="Raleway"/>
                <a:cs typeface="Raleway"/>
                <a:sym typeface="Raleway"/>
              </a:rPr>
              <a:t>Belakang</a:t>
            </a:r>
            <a:endParaRPr b="1" sz="3500">
              <a:solidFill>
                <a:schemeClr val="dk1"/>
              </a:solidFill>
              <a:latin typeface="Raleway"/>
              <a:ea typeface="Raleway"/>
              <a:cs typeface="Raleway"/>
              <a:sym typeface="Raleway"/>
            </a:endParaRPr>
          </a:p>
        </p:txBody>
      </p:sp>
      <p:sp>
        <p:nvSpPr>
          <p:cNvPr id="84" name="Google Shape;84;p16"/>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5" name="Google Shape;85;p16"/>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6"/>
          <p:cNvGrpSpPr/>
          <p:nvPr/>
        </p:nvGrpSpPr>
        <p:grpSpPr>
          <a:xfrm>
            <a:off x="4971225" y="4339994"/>
            <a:ext cx="608492" cy="312900"/>
            <a:chOff x="6038025" y="3156109"/>
            <a:chExt cx="608492" cy="312900"/>
          </a:xfrm>
        </p:grpSpPr>
        <p:cxnSp>
          <p:nvCxnSpPr>
            <p:cNvPr id="87" name="Google Shape;87;p16"/>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88" name="Google Shape;88;p16"/>
            <p:cNvSpPr/>
            <p:nvPr/>
          </p:nvSpPr>
          <p:spPr>
            <a:xfrm>
              <a:off x="6424027" y="3212150"/>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d"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90" name="Google Shape;90;p16"/>
          <p:cNvGrpSpPr/>
          <p:nvPr/>
        </p:nvGrpSpPr>
        <p:grpSpPr>
          <a:xfrm>
            <a:off x="2574691" y="3311389"/>
            <a:ext cx="1132559" cy="312900"/>
            <a:chOff x="2498491" y="2373759"/>
            <a:chExt cx="1132559" cy="312900"/>
          </a:xfrm>
        </p:grpSpPr>
        <p:cxnSp>
          <p:nvCxnSpPr>
            <p:cNvPr id="91" name="Google Shape;91;p16"/>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92" name="Google Shape;92;p16"/>
            <p:cNvSpPr/>
            <p:nvPr/>
          </p:nvSpPr>
          <p:spPr>
            <a:xfrm>
              <a:off x="2523501" y="2431050"/>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d"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94" name="Google Shape;94;p16"/>
          <p:cNvGrpSpPr/>
          <p:nvPr/>
        </p:nvGrpSpPr>
        <p:grpSpPr>
          <a:xfrm>
            <a:off x="5060500" y="2503585"/>
            <a:ext cx="1742220" cy="312900"/>
            <a:chOff x="4908100" y="1436790"/>
            <a:chExt cx="1742220" cy="312900"/>
          </a:xfrm>
        </p:grpSpPr>
        <p:cxnSp>
          <p:nvCxnSpPr>
            <p:cNvPr id="95" name="Google Shape;95;p16"/>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96" name="Google Shape;96;p16"/>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d"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98" name="Google Shape;98;p16"/>
          <p:cNvGrpSpPr/>
          <p:nvPr/>
        </p:nvGrpSpPr>
        <p:grpSpPr>
          <a:xfrm rot="10800000">
            <a:off x="2890794" y="1631550"/>
            <a:ext cx="3514811" cy="3252003"/>
            <a:chOff x="2991269" y="1153325"/>
            <a:chExt cx="3514811" cy="3252003"/>
          </a:xfrm>
        </p:grpSpPr>
        <p:sp>
          <p:nvSpPr>
            <p:cNvPr id="99" name="Google Shape;99;p16"/>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134F5C"/>
            </a:solidFill>
            <a:ln>
              <a:noFill/>
            </a:ln>
          </p:spPr>
        </p:sp>
        <p:sp>
          <p:nvSpPr>
            <p:cNvPr id="100" name="Google Shape;100;p16"/>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5"/>
            </a:solidFill>
            <a:ln>
              <a:noFill/>
            </a:ln>
          </p:spPr>
        </p:sp>
        <p:sp>
          <p:nvSpPr>
            <p:cNvPr id="101" name="Google Shape;101;p16"/>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5"/>
            </a:solidFill>
            <a:ln>
              <a:noFill/>
            </a:ln>
          </p:spPr>
        </p:sp>
        <p:sp>
          <p:nvSpPr>
            <p:cNvPr id="102" name="Google Shape;102;p16"/>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134F5C"/>
            </a:solidFill>
            <a:ln>
              <a:noFill/>
            </a:ln>
          </p:spPr>
        </p:sp>
        <p:sp>
          <p:nvSpPr>
            <p:cNvPr id="103" name="Google Shape;103;p16"/>
            <p:cNvSpPr/>
            <p:nvPr/>
          </p:nvSpPr>
          <p:spPr>
            <a:xfrm>
              <a:off x="352675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5"/>
            </a:solidFill>
            <a:ln>
              <a:noFill/>
            </a:ln>
          </p:spPr>
        </p:sp>
        <p:sp>
          <p:nvSpPr>
            <p:cNvPr id="104" name="Google Shape;104;p16"/>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5"/>
            </a:solidFill>
            <a:ln>
              <a:noFill/>
            </a:ln>
          </p:spPr>
        </p:sp>
        <p:sp>
          <p:nvSpPr>
            <p:cNvPr id="105" name="Google Shape;105;p16"/>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chemeClr val="accent5"/>
            </a:solidFill>
            <a:ln>
              <a:noFill/>
            </a:ln>
          </p:spPr>
        </p:sp>
        <p:sp>
          <p:nvSpPr>
            <p:cNvPr id="106" name="Google Shape;106;p16"/>
            <p:cNvSpPr/>
            <p:nvPr/>
          </p:nvSpPr>
          <p:spPr>
            <a:xfrm flipH="1">
              <a:off x="4749375" y="1153325"/>
              <a:ext cx="693508" cy="1201140"/>
            </a:xfrm>
            <a:custGeom>
              <a:rect b="b" l="l" r="r" t="t"/>
              <a:pathLst>
                <a:path extrusionOk="0" h="16697" w="10635">
                  <a:moveTo>
                    <a:pt x="10635" y="0"/>
                  </a:moveTo>
                  <a:lnTo>
                    <a:pt x="0" y="12722"/>
                  </a:lnTo>
                  <a:lnTo>
                    <a:pt x="10635" y="16697"/>
                  </a:lnTo>
                  <a:close/>
                </a:path>
              </a:pathLst>
            </a:custGeom>
            <a:solidFill>
              <a:schemeClr val="accent5"/>
            </a:solidFill>
            <a:ln>
              <a:noFill/>
            </a:ln>
          </p:spPr>
        </p:sp>
      </p:grpSp>
      <p:sp>
        <p:nvSpPr>
          <p:cNvPr id="107" name="Google Shape;107;p16"/>
          <p:cNvSpPr txBox="1"/>
          <p:nvPr/>
        </p:nvSpPr>
        <p:spPr>
          <a:xfrm>
            <a:off x="6852400" y="2473600"/>
            <a:ext cx="22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a:t>E-Commerce The Look</a:t>
            </a:r>
            <a:endParaRPr b="1"/>
          </a:p>
        </p:txBody>
      </p:sp>
      <p:sp>
        <p:nvSpPr>
          <p:cNvPr id="108" name="Google Shape;108;p16"/>
          <p:cNvSpPr txBox="1"/>
          <p:nvPr/>
        </p:nvSpPr>
        <p:spPr>
          <a:xfrm>
            <a:off x="0" y="3091350"/>
            <a:ext cx="26349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id">
                <a:solidFill>
                  <a:schemeClr val="dk1"/>
                </a:solidFill>
              </a:rPr>
              <a:t>Pihak yang Berperan Menjalankan E-Commerce The Look</a:t>
            </a:r>
            <a:endParaRPr b="1">
              <a:solidFill>
                <a:schemeClr val="dk1"/>
              </a:solidFill>
            </a:endParaRPr>
          </a:p>
          <a:p>
            <a:pPr indent="0" lvl="0" marL="0" rtl="0" algn="l">
              <a:spcBef>
                <a:spcPts val="0"/>
              </a:spcBef>
              <a:spcAft>
                <a:spcPts val="0"/>
              </a:spcAft>
              <a:buNone/>
            </a:pPr>
            <a:r>
              <a:t/>
            </a:r>
            <a:endParaRPr/>
          </a:p>
        </p:txBody>
      </p:sp>
      <p:sp>
        <p:nvSpPr>
          <p:cNvPr id="109" name="Google Shape;109;p16"/>
          <p:cNvSpPr txBox="1"/>
          <p:nvPr/>
        </p:nvSpPr>
        <p:spPr>
          <a:xfrm>
            <a:off x="5631450" y="4167050"/>
            <a:ext cx="21957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id" sz="1300">
                <a:solidFill>
                  <a:schemeClr val="dk1"/>
                </a:solidFill>
              </a:rPr>
              <a:t>Menganalisis Kinerja dan Mengoptimalkan E-Commerce The Look</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7"/>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5" name="Google Shape;115;p17"/>
          <p:cNvSpPr txBox="1"/>
          <p:nvPr/>
        </p:nvSpPr>
        <p:spPr>
          <a:xfrm>
            <a:off x="151425" y="174075"/>
            <a:ext cx="39633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Metodologi</a:t>
            </a:r>
            <a:endParaRPr b="1" sz="3500">
              <a:solidFill>
                <a:schemeClr val="dk1"/>
              </a:solidFill>
              <a:latin typeface="Raleway"/>
              <a:ea typeface="Raleway"/>
              <a:cs typeface="Raleway"/>
              <a:sym typeface="Raleway"/>
            </a:endParaRPr>
          </a:p>
        </p:txBody>
      </p:sp>
      <p:sp>
        <p:nvSpPr>
          <p:cNvPr id="116" name="Google Shape;116;p17"/>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17" name="Google Shape;117;p17"/>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238275" y="1220775"/>
            <a:ext cx="800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119" name="Google Shape;119;p17"/>
          <p:cNvSpPr txBox="1"/>
          <p:nvPr/>
        </p:nvSpPr>
        <p:spPr>
          <a:xfrm>
            <a:off x="238275" y="1068375"/>
            <a:ext cx="8001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id" sz="1800"/>
              <a:t>Using Python</a:t>
            </a:r>
            <a:endParaRPr sz="1800"/>
          </a:p>
        </p:txBody>
      </p:sp>
      <p:sp>
        <p:nvSpPr>
          <p:cNvPr id="120" name="Google Shape;120;p17"/>
          <p:cNvSpPr txBox="1"/>
          <p:nvPr/>
        </p:nvSpPr>
        <p:spPr>
          <a:xfrm>
            <a:off x="238275" y="2897175"/>
            <a:ext cx="2618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id" sz="1800"/>
              <a:t>Using Tableau </a:t>
            </a:r>
            <a:endParaRPr sz="1800"/>
          </a:p>
        </p:txBody>
      </p:sp>
      <p:sp>
        <p:nvSpPr>
          <p:cNvPr id="121" name="Google Shape;121;p17"/>
          <p:cNvSpPr/>
          <p:nvPr/>
        </p:nvSpPr>
        <p:spPr>
          <a:xfrm>
            <a:off x="789700" y="1672250"/>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500">
                <a:solidFill>
                  <a:srgbClr val="434343"/>
                </a:solidFill>
              </a:rPr>
              <a:t>Data Preparation</a:t>
            </a:r>
            <a:endParaRPr b="1" sz="1500">
              <a:solidFill>
                <a:srgbClr val="434343"/>
              </a:solidFill>
            </a:endParaRPr>
          </a:p>
        </p:txBody>
      </p:sp>
      <p:sp>
        <p:nvSpPr>
          <p:cNvPr id="122" name="Google Shape;122;p17"/>
          <p:cNvSpPr/>
          <p:nvPr/>
        </p:nvSpPr>
        <p:spPr>
          <a:xfrm>
            <a:off x="2856629" y="1672250"/>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300">
                <a:solidFill>
                  <a:srgbClr val="434343"/>
                </a:solidFill>
              </a:rPr>
              <a:t>Exploratory</a:t>
            </a:r>
            <a:r>
              <a:rPr b="1" lang="id" sz="1300">
                <a:solidFill>
                  <a:srgbClr val="434343"/>
                </a:solidFill>
              </a:rPr>
              <a:t> Data Analysis</a:t>
            </a:r>
            <a:endParaRPr b="1" sz="1300">
              <a:solidFill>
                <a:srgbClr val="434343"/>
              </a:solidFill>
            </a:endParaRPr>
          </a:p>
        </p:txBody>
      </p:sp>
      <p:sp>
        <p:nvSpPr>
          <p:cNvPr id="123" name="Google Shape;123;p17"/>
          <p:cNvSpPr/>
          <p:nvPr/>
        </p:nvSpPr>
        <p:spPr>
          <a:xfrm>
            <a:off x="6990488" y="1637850"/>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rgbClr val="434343"/>
                </a:solidFill>
              </a:rPr>
              <a:t>Model Validation</a:t>
            </a:r>
            <a:endParaRPr b="1">
              <a:solidFill>
                <a:srgbClr val="434343"/>
              </a:solidFill>
            </a:endParaRPr>
          </a:p>
        </p:txBody>
      </p:sp>
      <p:sp>
        <p:nvSpPr>
          <p:cNvPr id="124" name="Google Shape;124;p17"/>
          <p:cNvSpPr/>
          <p:nvPr/>
        </p:nvSpPr>
        <p:spPr>
          <a:xfrm>
            <a:off x="2856600" y="3494125"/>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500">
                <a:solidFill>
                  <a:srgbClr val="434343"/>
                </a:solidFill>
              </a:rPr>
              <a:t>Data</a:t>
            </a:r>
            <a:endParaRPr b="1" sz="1500">
              <a:solidFill>
                <a:srgbClr val="434343"/>
              </a:solidFill>
            </a:endParaRPr>
          </a:p>
          <a:p>
            <a:pPr indent="0" lvl="0" marL="0" rtl="0" algn="ctr">
              <a:spcBef>
                <a:spcPts val="0"/>
              </a:spcBef>
              <a:spcAft>
                <a:spcPts val="0"/>
              </a:spcAft>
              <a:buNone/>
            </a:pPr>
            <a:r>
              <a:rPr b="1" lang="id" sz="1500">
                <a:solidFill>
                  <a:srgbClr val="434343"/>
                </a:solidFill>
              </a:rPr>
              <a:t>Visualization</a:t>
            </a:r>
            <a:endParaRPr b="1" sz="1500">
              <a:solidFill>
                <a:srgbClr val="434343"/>
              </a:solidFill>
            </a:endParaRPr>
          </a:p>
        </p:txBody>
      </p:sp>
      <p:sp>
        <p:nvSpPr>
          <p:cNvPr id="125" name="Google Shape;125;p17"/>
          <p:cNvSpPr/>
          <p:nvPr/>
        </p:nvSpPr>
        <p:spPr>
          <a:xfrm>
            <a:off x="4923550" y="3494125"/>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500">
                <a:solidFill>
                  <a:srgbClr val="434343"/>
                </a:solidFill>
              </a:rPr>
              <a:t>Data Storytelling</a:t>
            </a:r>
            <a:endParaRPr b="1" sz="1500">
              <a:solidFill>
                <a:srgbClr val="434343"/>
              </a:solidFill>
            </a:endParaRPr>
          </a:p>
        </p:txBody>
      </p:sp>
      <p:sp>
        <p:nvSpPr>
          <p:cNvPr id="126" name="Google Shape;126;p17"/>
          <p:cNvSpPr/>
          <p:nvPr/>
        </p:nvSpPr>
        <p:spPr>
          <a:xfrm>
            <a:off x="6990475" y="3494125"/>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sz="1500">
                <a:solidFill>
                  <a:srgbClr val="434343"/>
                </a:solidFill>
              </a:rPr>
              <a:t>KPI Dashboard</a:t>
            </a:r>
            <a:endParaRPr b="1" sz="1500">
              <a:solidFill>
                <a:srgbClr val="434343"/>
              </a:solidFill>
            </a:endParaRPr>
          </a:p>
        </p:txBody>
      </p:sp>
      <p:sp>
        <p:nvSpPr>
          <p:cNvPr id="127" name="Google Shape;127;p17"/>
          <p:cNvSpPr/>
          <p:nvPr/>
        </p:nvSpPr>
        <p:spPr>
          <a:xfrm>
            <a:off x="4923558" y="1672250"/>
            <a:ext cx="1438800" cy="933900"/>
          </a:xfrm>
          <a:prstGeom prst="roundRect">
            <a:avLst>
              <a:gd fmla="val 16667" name="adj"/>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rgbClr val="434343"/>
                </a:solidFill>
              </a:rPr>
              <a:t>Modelling</a:t>
            </a:r>
            <a:endParaRPr b="1">
              <a:solidFill>
                <a:srgbClr val="434343"/>
              </a:solidFill>
            </a:endParaRPr>
          </a:p>
        </p:txBody>
      </p:sp>
      <p:cxnSp>
        <p:nvCxnSpPr>
          <p:cNvPr id="128" name="Google Shape;128;p17"/>
          <p:cNvCxnSpPr/>
          <p:nvPr/>
        </p:nvCxnSpPr>
        <p:spPr>
          <a:xfrm flipH="1" rot="10800000">
            <a:off x="2295663" y="2134700"/>
            <a:ext cx="493800" cy="9000"/>
          </a:xfrm>
          <a:prstGeom prst="straightConnector1">
            <a:avLst/>
          </a:prstGeom>
          <a:noFill/>
          <a:ln cap="flat" cmpd="sng" w="28575">
            <a:solidFill>
              <a:schemeClr val="dk2"/>
            </a:solidFill>
            <a:prstDash val="solid"/>
            <a:round/>
            <a:headEnd len="med" w="med" type="none"/>
            <a:tailEnd len="med" w="med" type="triangle"/>
          </a:ln>
        </p:spPr>
      </p:cxnSp>
      <p:cxnSp>
        <p:nvCxnSpPr>
          <p:cNvPr id="129" name="Google Shape;129;p17"/>
          <p:cNvCxnSpPr/>
          <p:nvPr/>
        </p:nvCxnSpPr>
        <p:spPr>
          <a:xfrm flipH="1" rot="10800000">
            <a:off x="4362575" y="2134700"/>
            <a:ext cx="493800" cy="9000"/>
          </a:xfrm>
          <a:prstGeom prst="straightConnector1">
            <a:avLst/>
          </a:prstGeom>
          <a:noFill/>
          <a:ln cap="flat" cmpd="sng" w="28575">
            <a:solidFill>
              <a:schemeClr val="dk2"/>
            </a:solidFill>
            <a:prstDash val="solid"/>
            <a:round/>
            <a:headEnd len="med" w="med" type="none"/>
            <a:tailEnd len="med" w="med" type="triangle"/>
          </a:ln>
        </p:spPr>
      </p:cxnSp>
      <p:cxnSp>
        <p:nvCxnSpPr>
          <p:cNvPr id="130" name="Google Shape;130;p17"/>
          <p:cNvCxnSpPr/>
          <p:nvPr/>
        </p:nvCxnSpPr>
        <p:spPr>
          <a:xfrm flipH="1" rot="10800000">
            <a:off x="6429513" y="2134700"/>
            <a:ext cx="493800" cy="9000"/>
          </a:xfrm>
          <a:prstGeom prst="straightConnector1">
            <a:avLst/>
          </a:prstGeom>
          <a:noFill/>
          <a:ln cap="flat" cmpd="sng" w="28575">
            <a:solidFill>
              <a:schemeClr val="dk2"/>
            </a:solidFill>
            <a:prstDash val="solid"/>
            <a:round/>
            <a:headEnd len="med" w="med" type="none"/>
            <a:tailEnd len="med" w="med" type="triangle"/>
          </a:ln>
        </p:spPr>
      </p:cxnSp>
      <p:cxnSp>
        <p:nvCxnSpPr>
          <p:cNvPr id="131" name="Google Shape;131;p17"/>
          <p:cNvCxnSpPr/>
          <p:nvPr/>
        </p:nvCxnSpPr>
        <p:spPr>
          <a:xfrm flipH="1" rot="10800000">
            <a:off x="4362575" y="3956575"/>
            <a:ext cx="493800" cy="9000"/>
          </a:xfrm>
          <a:prstGeom prst="straightConnector1">
            <a:avLst/>
          </a:prstGeom>
          <a:noFill/>
          <a:ln cap="flat" cmpd="sng" w="28575">
            <a:solidFill>
              <a:schemeClr val="dk2"/>
            </a:solidFill>
            <a:prstDash val="solid"/>
            <a:round/>
            <a:headEnd len="med" w="med" type="none"/>
            <a:tailEnd len="med" w="med" type="triangle"/>
          </a:ln>
        </p:spPr>
      </p:cxnSp>
      <p:cxnSp>
        <p:nvCxnSpPr>
          <p:cNvPr id="132" name="Google Shape;132;p17"/>
          <p:cNvCxnSpPr/>
          <p:nvPr/>
        </p:nvCxnSpPr>
        <p:spPr>
          <a:xfrm flipH="1" rot="10800000">
            <a:off x="6429500" y="3956575"/>
            <a:ext cx="493800" cy="9000"/>
          </a:xfrm>
          <a:prstGeom prst="straightConnector1">
            <a:avLst/>
          </a:prstGeom>
          <a:noFill/>
          <a:ln cap="flat" cmpd="sng" w="28575">
            <a:solidFill>
              <a:schemeClr val="dk2"/>
            </a:solidFill>
            <a:prstDash val="solid"/>
            <a:round/>
            <a:headEnd len="med" w="med" type="none"/>
            <a:tailEnd len="med" w="med" type="triangle"/>
          </a:ln>
        </p:spPr>
      </p:cxnSp>
      <p:cxnSp>
        <p:nvCxnSpPr>
          <p:cNvPr id="133" name="Google Shape;133;p17"/>
          <p:cNvCxnSpPr>
            <a:stCxn id="123" idx="2"/>
            <a:endCxn id="124" idx="0"/>
          </p:cNvCxnSpPr>
          <p:nvPr/>
        </p:nvCxnSpPr>
        <p:spPr>
          <a:xfrm rot="5400000">
            <a:off x="5181638" y="966000"/>
            <a:ext cx="922500" cy="4134000"/>
          </a:xfrm>
          <a:prstGeom prst="bentConnector3">
            <a:avLst>
              <a:gd fmla="val 49993"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18"/>
          <p:cNvSpPr txBox="1"/>
          <p:nvPr/>
        </p:nvSpPr>
        <p:spPr>
          <a:xfrm>
            <a:off x="1825050" y="2225125"/>
            <a:ext cx="4461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8"/>
          <p:cNvSpPr txBox="1"/>
          <p:nvPr/>
        </p:nvSpPr>
        <p:spPr>
          <a:xfrm>
            <a:off x="2053650" y="2148625"/>
            <a:ext cx="5265300" cy="63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3500">
                <a:solidFill>
                  <a:schemeClr val="accent5"/>
                </a:solidFill>
                <a:latin typeface="Raleway"/>
                <a:ea typeface="Raleway"/>
                <a:cs typeface="Raleway"/>
                <a:sym typeface="Raleway"/>
              </a:rPr>
              <a:t>Hasil</a:t>
            </a:r>
            <a:r>
              <a:rPr b="1" lang="id" sz="3500">
                <a:solidFill>
                  <a:schemeClr val="accent5"/>
                </a:solidFill>
                <a:latin typeface="Raleway"/>
                <a:ea typeface="Raleway"/>
                <a:cs typeface="Raleway"/>
                <a:sym typeface="Raleway"/>
              </a:rPr>
              <a:t> &amp; </a:t>
            </a:r>
            <a:r>
              <a:rPr b="1" lang="id" sz="3500">
                <a:solidFill>
                  <a:schemeClr val="dk1"/>
                </a:solidFill>
                <a:latin typeface="Raleway"/>
                <a:ea typeface="Raleway"/>
                <a:cs typeface="Raleway"/>
                <a:sym typeface="Raleway"/>
              </a:rPr>
              <a:t>Pembahasan</a:t>
            </a:r>
            <a:endParaRPr b="1" sz="3500">
              <a:solidFill>
                <a:schemeClr val="dk1"/>
              </a:solidFill>
              <a:latin typeface="Raleway"/>
              <a:ea typeface="Raleway"/>
              <a:cs typeface="Raleway"/>
              <a:sym typeface="Raleway"/>
            </a:endParaRPr>
          </a:p>
        </p:txBody>
      </p:sp>
      <p:sp>
        <p:nvSpPr>
          <p:cNvPr id="140" name="Google Shape;140;p18"/>
          <p:cNvSpPr/>
          <p:nvPr/>
        </p:nvSpPr>
        <p:spPr>
          <a:xfrm>
            <a:off x="2524225" y="2779225"/>
            <a:ext cx="1764300" cy="171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endParaRPr>
          </a:p>
        </p:txBody>
      </p:sp>
      <p:sp>
        <p:nvSpPr>
          <p:cNvPr id="141" name="Google Shape;141;p18"/>
          <p:cNvSpPr/>
          <p:nvPr/>
        </p:nvSpPr>
        <p:spPr>
          <a:xfrm>
            <a:off x="4145451" y="2779225"/>
            <a:ext cx="1764300" cy="1719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9"/>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p19"/>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HRD</a:t>
            </a:r>
            <a:endParaRPr b="1" sz="3500">
              <a:solidFill>
                <a:schemeClr val="dk1"/>
              </a:solidFill>
              <a:latin typeface="Raleway"/>
              <a:ea typeface="Raleway"/>
              <a:cs typeface="Raleway"/>
              <a:sym typeface="Raleway"/>
            </a:endParaRPr>
          </a:p>
        </p:txBody>
      </p:sp>
      <p:sp>
        <p:nvSpPr>
          <p:cNvPr id="148" name="Google Shape;148;p19"/>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49" name="Google Shape;149;p19"/>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19"/>
          <p:cNvPicPr preferRelativeResize="0"/>
          <p:nvPr/>
        </p:nvPicPr>
        <p:blipFill>
          <a:blip r:embed="rId4">
            <a:alphaModFix/>
          </a:blip>
          <a:stretch>
            <a:fillRect/>
          </a:stretch>
        </p:blipFill>
        <p:spPr>
          <a:xfrm>
            <a:off x="4208325" y="1078713"/>
            <a:ext cx="4374304" cy="2177300"/>
          </a:xfrm>
          <a:prstGeom prst="rect">
            <a:avLst/>
          </a:prstGeom>
          <a:noFill/>
          <a:ln>
            <a:noFill/>
          </a:ln>
        </p:spPr>
      </p:pic>
      <p:pic>
        <p:nvPicPr>
          <p:cNvPr id="151" name="Google Shape;151;p19"/>
          <p:cNvPicPr preferRelativeResize="0"/>
          <p:nvPr/>
        </p:nvPicPr>
        <p:blipFill>
          <a:blip r:embed="rId5">
            <a:alphaModFix/>
          </a:blip>
          <a:stretch>
            <a:fillRect/>
          </a:stretch>
        </p:blipFill>
        <p:spPr>
          <a:xfrm>
            <a:off x="295275" y="3372688"/>
            <a:ext cx="8553450" cy="1476375"/>
          </a:xfrm>
          <a:prstGeom prst="rect">
            <a:avLst/>
          </a:prstGeom>
          <a:noFill/>
          <a:ln>
            <a:noFill/>
          </a:ln>
        </p:spPr>
      </p:pic>
      <p:pic>
        <p:nvPicPr>
          <p:cNvPr id="152" name="Google Shape;152;p19"/>
          <p:cNvPicPr preferRelativeResize="0"/>
          <p:nvPr/>
        </p:nvPicPr>
        <p:blipFill>
          <a:blip r:embed="rId6">
            <a:alphaModFix/>
          </a:blip>
          <a:stretch>
            <a:fillRect/>
          </a:stretch>
        </p:blipFill>
        <p:spPr>
          <a:xfrm>
            <a:off x="238275" y="1114850"/>
            <a:ext cx="3875377" cy="21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0"/>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8" name="Google Shape;158;p20"/>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Product</a:t>
            </a:r>
            <a:endParaRPr b="1" sz="3500">
              <a:solidFill>
                <a:schemeClr val="dk1"/>
              </a:solidFill>
              <a:latin typeface="Raleway"/>
              <a:ea typeface="Raleway"/>
              <a:cs typeface="Raleway"/>
              <a:sym typeface="Raleway"/>
            </a:endParaRPr>
          </a:p>
        </p:txBody>
      </p:sp>
      <p:sp>
        <p:nvSpPr>
          <p:cNvPr id="159" name="Google Shape;159;p20"/>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60" name="Google Shape;160;p20"/>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238275" y="997525"/>
            <a:ext cx="1535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a:t>Total Product</a:t>
            </a:r>
            <a:endParaRPr b="1"/>
          </a:p>
          <a:p>
            <a:pPr indent="0" lvl="0" marL="0" rtl="0" algn="l">
              <a:lnSpc>
                <a:spcPct val="115000"/>
              </a:lnSpc>
              <a:spcBef>
                <a:spcPts val="0"/>
              </a:spcBef>
              <a:spcAft>
                <a:spcPts val="0"/>
              </a:spcAft>
              <a:buNone/>
            </a:pPr>
            <a:r>
              <a:rPr b="1" lang="id"/>
              <a:t>487.394</a:t>
            </a:r>
            <a:endParaRPr b="1"/>
          </a:p>
        </p:txBody>
      </p:sp>
      <p:pic>
        <p:nvPicPr>
          <p:cNvPr id="162" name="Google Shape;162;p20"/>
          <p:cNvPicPr preferRelativeResize="0"/>
          <p:nvPr/>
        </p:nvPicPr>
        <p:blipFill>
          <a:blip r:embed="rId4">
            <a:alphaModFix/>
          </a:blip>
          <a:stretch>
            <a:fillRect/>
          </a:stretch>
        </p:blipFill>
        <p:spPr>
          <a:xfrm>
            <a:off x="859425" y="1519575"/>
            <a:ext cx="913950" cy="3359675"/>
          </a:xfrm>
          <a:prstGeom prst="rect">
            <a:avLst/>
          </a:prstGeom>
          <a:noFill/>
          <a:ln>
            <a:noFill/>
          </a:ln>
        </p:spPr>
      </p:pic>
      <p:pic>
        <p:nvPicPr>
          <p:cNvPr id="163" name="Google Shape;163;p20"/>
          <p:cNvPicPr preferRelativeResize="0"/>
          <p:nvPr/>
        </p:nvPicPr>
        <p:blipFill>
          <a:blip r:embed="rId5">
            <a:alphaModFix/>
          </a:blip>
          <a:stretch>
            <a:fillRect/>
          </a:stretch>
        </p:blipFill>
        <p:spPr>
          <a:xfrm>
            <a:off x="1935600" y="1148525"/>
            <a:ext cx="6975474" cy="391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1"/>
          <p:cNvSpPr txBox="1"/>
          <p:nvPr/>
        </p:nvSpPr>
        <p:spPr>
          <a:xfrm>
            <a:off x="409275" y="323400"/>
            <a:ext cx="44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9" name="Google Shape;169;p21"/>
          <p:cNvSpPr txBox="1"/>
          <p:nvPr/>
        </p:nvSpPr>
        <p:spPr>
          <a:xfrm>
            <a:off x="151425" y="174075"/>
            <a:ext cx="66318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500">
                <a:solidFill>
                  <a:schemeClr val="accent5"/>
                </a:solidFill>
                <a:latin typeface="Raleway"/>
                <a:ea typeface="Raleway"/>
                <a:cs typeface="Raleway"/>
                <a:sym typeface="Raleway"/>
              </a:rPr>
              <a:t>Departemen </a:t>
            </a:r>
            <a:r>
              <a:rPr b="1" lang="id" sz="3500">
                <a:solidFill>
                  <a:schemeClr val="dk1"/>
                </a:solidFill>
                <a:latin typeface="Raleway"/>
                <a:ea typeface="Raleway"/>
                <a:cs typeface="Raleway"/>
                <a:sym typeface="Raleway"/>
              </a:rPr>
              <a:t>Product</a:t>
            </a:r>
            <a:endParaRPr b="1" sz="3500">
              <a:solidFill>
                <a:schemeClr val="dk1"/>
              </a:solidFill>
              <a:latin typeface="Raleway"/>
              <a:ea typeface="Raleway"/>
              <a:cs typeface="Raleway"/>
              <a:sym typeface="Raleway"/>
            </a:endParaRPr>
          </a:p>
        </p:txBody>
      </p:sp>
      <p:sp>
        <p:nvSpPr>
          <p:cNvPr id="170" name="Google Shape;170;p21"/>
          <p:cNvSpPr/>
          <p:nvPr/>
        </p:nvSpPr>
        <p:spPr>
          <a:xfrm>
            <a:off x="238275" y="840925"/>
            <a:ext cx="1037100" cy="156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71" name="Google Shape;171;p21"/>
          <p:cNvSpPr/>
          <p:nvPr/>
        </p:nvSpPr>
        <p:spPr>
          <a:xfrm>
            <a:off x="1191300" y="840925"/>
            <a:ext cx="1037100" cy="156600"/>
          </a:xfrm>
          <a:prstGeom prst="rect">
            <a:avLst/>
          </a:prstGeom>
          <a:solidFill>
            <a:srgbClr val="434343"/>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7345475" y="1420575"/>
            <a:ext cx="15351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d"/>
              <a:t>Total Cost</a:t>
            </a:r>
            <a:endParaRPr b="1"/>
          </a:p>
          <a:p>
            <a:pPr indent="0" lvl="0" marL="0" rtl="0" algn="l">
              <a:spcBef>
                <a:spcPts val="0"/>
              </a:spcBef>
              <a:spcAft>
                <a:spcPts val="0"/>
              </a:spcAft>
              <a:buNone/>
            </a:pPr>
            <a:r>
              <a:rPr b="1" lang="id">
                <a:solidFill>
                  <a:srgbClr val="980000"/>
                </a:solidFill>
              </a:rPr>
              <a:t>$ 5.190.490</a:t>
            </a:r>
            <a:endParaRPr b="1">
              <a:solidFill>
                <a:srgbClr val="980000"/>
              </a:solidFill>
            </a:endParaRPr>
          </a:p>
        </p:txBody>
      </p:sp>
      <p:sp>
        <p:nvSpPr>
          <p:cNvPr id="173" name="Google Shape;173;p21"/>
          <p:cNvSpPr txBox="1"/>
          <p:nvPr/>
        </p:nvSpPr>
        <p:spPr>
          <a:xfrm>
            <a:off x="7345475" y="2210100"/>
            <a:ext cx="15351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d"/>
              <a:t>Total Revenue</a:t>
            </a:r>
            <a:endParaRPr b="1"/>
          </a:p>
          <a:p>
            <a:pPr indent="0" lvl="0" marL="0" rtl="0" algn="l">
              <a:spcBef>
                <a:spcPts val="0"/>
              </a:spcBef>
              <a:spcAft>
                <a:spcPts val="0"/>
              </a:spcAft>
              <a:buNone/>
            </a:pPr>
            <a:r>
              <a:rPr b="1" lang="id">
                <a:solidFill>
                  <a:srgbClr val="666666"/>
                </a:solidFill>
              </a:rPr>
              <a:t>$ 10.794.354</a:t>
            </a:r>
            <a:endParaRPr b="1">
              <a:solidFill>
                <a:srgbClr val="666666"/>
              </a:solidFill>
            </a:endParaRPr>
          </a:p>
        </p:txBody>
      </p:sp>
      <p:sp>
        <p:nvSpPr>
          <p:cNvPr id="174" name="Google Shape;174;p21"/>
          <p:cNvSpPr txBox="1"/>
          <p:nvPr/>
        </p:nvSpPr>
        <p:spPr>
          <a:xfrm>
            <a:off x="7345475" y="2999625"/>
            <a:ext cx="15351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d"/>
              <a:t>Total Profit</a:t>
            </a:r>
            <a:endParaRPr b="1"/>
          </a:p>
          <a:p>
            <a:pPr indent="0" lvl="0" marL="0" rtl="0" algn="l">
              <a:spcBef>
                <a:spcPts val="0"/>
              </a:spcBef>
              <a:spcAft>
                <a:spcPts val="0"/>
              </a:spcAft>
              <a:buNone/>
            </a:pPr>
            <a:r>
              <a:rPr b="1" lang="id">
                <a:solidFill>
                  <a:srgbClr val="0C9A9D"/>
                </a:solidFill>
              </a:rPr>
              <a:t>$ 5.603.864</a:t>
            </a:r>
            <a:endParaRPr b="1">
              <a:solidFill>
                <a:srgbClr val="0C9A9D"/>
              </a:solidFill>
            </a:endParaRPr>
          </a:p>
        </p:txBody>
      </p:sp>
      <p:pic>
        <p:nvPicPr>
          <p:cNvPr id="175" name="Google Shape;175;p21"/>
          <p:cNvPicPr preferRelativeResize="0"/>
          <p:nvPr/>
        </p:nvPicPr>
        <p:blipFill>
          <a:blip r:embed="rId4">
            <a:alphaModFix/>
          </a:blip>
          <a:stretch>
            <a:fillRect/>
          </a:stretch>
        </p:blipFill>
        <p:spPr>
          <a:xfrm>
            <a:off x="294975" y="1258925"/>
            <a:ext cx="6942475" cy="370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