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82" r:id="rId14"/>
    <p:sldId id="283" r:id="rId15"/>
    <p:sldId id="273"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C4A0CF-1822-489B-B703-DA133AA1ECDC}">
          <p14:sldIdLst>
            <p14:sldId id="256"/>
            <p14:sldId id="257"/>
            <p14:sldId id="260"/>
            <p14:sldId id="261"/>
            <p14:sldId id="262"/>
            <p14:sldId id="263"/>
            <p14:sldId id="264"/>
            <p14:sldId id="266"/>
            <p14:sldId id="267"/>
            <p14:sldId id="268"/>
            <p14:sldId id="269"/>
            <p14:sldId id="270"/>
            <p14:sldId id="282"/>
            <p14:sldId id="283"/>
            <p14:sldId id="273"/>
            <p14:sldId id="272"/>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27-Apr-22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27-Apr-22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27-Apr-22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27-Apr-22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27-Apr-22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27-Apr-22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27-Apr-22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27-Apr-22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27-Apr-22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assan_hsn9@hot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6A81-6915-49AC-8539-AA269403C765}"/>
              </a:ext>
            </a:extLst>
          </p:cNvPr>
          <p:cNvSpPr>
            <a:spLocks noGrp="1"/>
          </p:cNvSpPr>
          <p:nvPr>
            <p:ph type="ctrTitle"/>
          </p:nvPr>
        </p:nvSpPr>
        <p:spPr>
          <a:xfrm>
            <a:off x="358158" y="3090111"/>
            <a:ext cx="8144134" cy="677778"/>
          </a:xfrm>
        </p:spPr>
        <p:txBody>
          <a:bodyPr/>
          <a:lstStyle/>
          <a:p>
            <a:pPr algn="ctr"/>
            <a:r>
              <a:rPr lang="en-US" sz="4400" dirty="0">
                <a:latin typeface="Times New Roman" panose="02020603050405020304" pitchFamily="18" charset="0"/>
                <a:cs typeface="Times New Roman" panose="02020603050405020304" pitchFamily="18" charset="0"/>
              </a:rPr>
              <a:t>Healthcare: Persistency of a Drug</a:t>
            </a:r>
          </a:p>
        </p:txBody>
      </p:sp>
      <p:sp>
        <p:nvSpPr>
          <p:cNvPr id="3" name="Subtitle 2">
            <a:extLst>
              <a:ext uri="{FF2B5EF4-FFF2-40B4-BE49-F238E27FC236}">
                <a16:creationId xmlns:a16="http://schemas.microsoft.com/office/drawing/2014/main" id="{75CC57F7-30B6-473E-972F-DB825929199D}"/>
              </a:ext>
            </a:extLst>
          </p:cNvPr>
          <p:cNvSpPr>
            <a:spLocks noGrp="1"/>
          </p:cNvSpPr>
          <p:nvPr>
            <p:ph type="subTitle" idx="1"/>
          </p:nvPr>
        </p:nvSpPr>
        <p:spPr/>
        <p:txBody>
          <a:bodyPr>
            <a:normAutofit/>
          </a:bodyPr>
          <a:lstStyle/>
          <a:p>
            <a:r>
              <a:rPr lang="en-US" sz="2400" dirty="0">
                <a:latin typeface="Times New Roman" panose="02020603050405020304" pitchFamily="18" charset="0"/>
                <a:cs typeface="Times New Roman" panose="02020603050405020304" pitchFamily="18" charset="0"/>
              </a:rPr>
              <a:t>EDA Presentation</a:t>
            </a:r>
          </a:p>
        </p:txBody>
      </p:sp>
      <p:pic>
        <p:nvPicPr>
          <p:cNvPr id="4" name="Picture 3">
            <a:extLst>
              <a:ext uri="{FF2B5EF4-FFF2-40B4-BE49-F238E27FC236}">
                <a16:creationId xmlns:a16="http://schemas.microsoft.com/office/drawing/2014/main" id="{48955775-61EA-4747-8750-7665F8A4A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241" y="2257510"/>
            <a:ext cx="2325467" cy="2325467"/>
          </a:xfrm>
          <a:prstGeom prst="rect">
            <a:avLst/>
          </a:prstGeom>
        </p:spPr>
      </p:pic>
    </p:spTree>
    <p:extLst>
      <p:ext uri="{BB962C8B-B14F-4D97-AF65-F5344CB8AC3E}">
        <p14:creationId xmlns:p14="http://schemas.microsoft.com/office/powerpoint/2010/main" val="26754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A787-4FA3-423D-A97B-087514AAAD71}"/>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Skewness &amp; Kurtosis </a:t>
            </a:r>
            <a:endParaRPr lang="en-US" dirty="0"/>
          </a:p>
        </p:txBody>
      </p:sp>
      <p:sp>
        <p:nvSpPr>
          <p:cNvPr id="4" name="Text Placeholder 3">
            <a:extLst>
              <a:ext uri="{FF2B5EF4-FFF2-40B4-BE49-F238E27FC236}">
                <a16:creationId xmlns:a16="http://schemas.microsoft.com/office/drawing/2014/main" id="{4051C85C-0609-43A7-8A63-8EBE09FBD9E3}"/>
              </a:ext>
            </a:extLst>
          </p:cNvPr>
          <p:cNvSpPr>
            <a:spLocks noGrp="1"/>
          </p:cNvSpPr>
          <p:nvPr>
            <p:ph type="body" sz="half" idx="2"/>
          </p:nvPr>
        </p:nvSpPr>
        <p:spPr>
          <a:xfrm>
            <a:off x="680322" y="2336872"/>
            <a:ext cx="3403406" cy="4072806"/>
          </a:xfrm>
        </p:spPr>
        <p:txBody>
          <a:bodyPr>
            <a:normAutofit/>
          </a:bodyPr>
          <a:lstStyle/>
          <a:p>
            <a:pPr algn="just"/>
            <a:r>
              <a:rPr lang="en-US" sz="2400" dirty="0">
                <a:latin typeface="Times New Roman" panose="02020603050405020304" pitchFamily="18" charset="0"/>
                <a:ea typeface="Calibri" panose="020F0502020204030204" pitchFamily="34" charset="0"/>
              </a:rPr>
              <a:t>The figures on the right shows the difference in outliers through skewness and kurtosis in fields of </a:t>
            </a:r>
            <a:r>
              <a:rPr lang="en-US" sz="2400" dirty="0" err="1">
                <a:latin typeface="Times New Roman" panose="02020603050405020304" pitchFamily="18" charset="0"/>
                <a:ea typeface="Calibri" panose="020F0502020204030204" pitchFamily="34" charset="0"/>
              </a:rPr>
              <a:t>Count_Of_Risks</a:t>
            </a:r>
            <a:r>
              <a:rPr lang="en-US" sz="2400" dirty="0">
                <a:latin typeface="Times New Roman" panose="02020603050405020304" pitchFamily="18" charset="0"/>
                <a:ea typeface="Calibri" panose="020F0502020204030204" pitchFamily="34" charset="0"/>
              </a:rPr>
              <a:t> and </a:t>
            </a:r>
            <a:r>
              <a:rPr lang="en-US" sz="2400" dirty="0" err="1">
                <a:latin typeface="Times New Roman" panose="02020603050405020304" pitchFamily="18" charset="0"/>
                <a:ea typeface="Calibri" panose="020F0502020204030204" pitchFamily="34" charset="0"/>
              </a:rPr>
              <a:t>Dexa_Freq_During_Rx</a:t>
            </a:r>
            <a:r>
              <a:rPr lang="en-US" sz="2400" dirty="0">
                <a:latin typeface="Times New Roman" panose="02020603050405020304" pitchFamily="18" charset="0"/>
                <a:ea typeface="Calibri" panose="020F0502020204030204" pitchFamily="34" charset="0"/>
              </a:rPr>
              <a:t>. It can be seen that </a:t>
            </a:r>
            <a:r>
              <a:rPr lang="en-US" sz="2400" dirty="0" err="1">
                <a:latin typeface="Times New Roman" panose="02020603050405020304" pitchFamily="18" charset="0"/>
                <a:ea typeface="Calibri" panose="020F0502020204030204" pitchFamily="34" charset="0"/>
              </a:rPr>
              <a:t>Dexa_Freq_During_Rx</a:t>
            </a:r>
            <a:r>
              <a:rPr lang="en-US" sz="2400" dirty="0">
                <a:latin typeface="Times New Roman" panose="02020603050405020304" pitchFamily="18" charset="0"/>
                <a:ea typeface="Calibri" panose="020F0502020204030204" pitchFamily="34" charset="0"/>
              </a:rPr>
              <a:t> have more skewness and kurtosis which shows that it has more outliers. </a:t>
            </a:r>
            <a:endParaRPr lang="en-US" sz="2400" dirty="0"/>
          </a:p>
        </p:txBody>
      </p:sp>
      <p:pic>
        <p:nvPicPr>
          <p:cNvPr id="5" name="Picture 4">
            <a:extLst>
              <a:ext uri="{FF2B5EF4-FFF2-40B4-BE49-F238E27FC236}">
                <a16:creationId xmlns:a16="http://schemas.microsoft.com/office/drawing/2014/main" id="{7C397E60-9FDE-4620-9E24-2CFC91FB2ED3}"/>
              </a:ext>
            </a:extLst>
          </p:cNvPr>
          <p:cNvPicPr/>
          <p:nvPr/>
        </p:nvPicPr>
        <p:blipFill>
          <a:blip r:embed="rId2"/>
          <a:stretch>
            <a:fillRect/>
          </a:stretch>
        </p:blipFill>
        <p:spPr>
          <a:xfrm>
            <a:off x="5974673" y="2957235"/>
            <a:ext cx="4074064" cy="693707"/>
          </a:xfrm>
          <a:prstGeom prst="rect">
            <a:avLst/>
          </a:prstGeom>
        </p:spPr>
      </p:pic>
      <p:pic>
        <p:nvPicPr>
          <p:cNvPr id="6" name="Picture 5">
            <a:extLst>
              <a:ext uri="{FF2B5EF4-FFF2-40B4-BE49-F238E27FC236}">
                <a16:creationId xmlns:a16="http://schemas.microsoft.com/office/drawing/2014/main" id="{C1D981EA-D3D6-4B2C-8342-0585DF3A5425}"/>
              </a:ext>
            </a:extLst>
          </p:cNvPr>
          <p:cNvPicPr/>
          <p:nvPr/>
        </p:nvPicPr>
        <p:blipFill>
          <a:blip r:embed="rId3"/>
          <a:stretch>
            <a:fillRect/>
          </a:stretch>
        </p:blipFill>
        <p:spPr>
          <a:xfrm>
            <a:off x="5974674" y="4080303"/>
            <a:ext cx="4074064" cy="693707"/>
          </a:xfrm>
          <a:prstGeom prst="rect">
            <a:avLst/>
          </a:prstGeom>
        </p:spPr>
      </p:pic>
    </p:spTree>
    <p:extLst>
      <p:ext uri="{BB962C8B-B14F-4D97-AF65-F5344CB8AC3E}">
        <p14:creationId xmlns:p14="http://schemas.microsoft.com/office/powerpoint/2010/main" val="262308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0175-7B94-4DA3-B6B7-20F4FAE08676}"/>
              </a:ext>
            </a:extLst>
          </p:cNvPr>
          <p:cNvSpPr>
            <a:spLocks noGrp="1"/>
          </p:cNvSpPr>
          <p:nvPr>
            <p:ph type="title"/>
          </p:nvPr>
        </p:nvSpPr>
        <p:spPr>
          <a:xfrm>
            <a:off x="680322" y="1010680"/>
            <a:ext cx="9613859" cy="1080940"/>
          </a:xfrm>
        </p:spPr>
        <p:txBody>
          <a:bodyPr/>
          <a:lstStyle/>
          <a:p>
            <a:r>
              <a:rPr lang="en-US" dirty="0">
                <a:latin typeface="Times New Roman" panose="02020603050405020304" pitchFamily="18" charset="0"/>
                <a:cs typeface="Times New Roman" panose="02020603050405020304" pitchFamily="18" charset="0"/>
              </a:rPr>
              <a:t>Correlation Between Target &amp; Features</a:t>
            </a:r>
            <a:br>
              <a:rPr lang="en-US" i="1" dirty="0"/>
            </a:br>
            <a:endParaRPr lang="en-US" dirty="0"/>
          </a:p>
        </p:txBody>
      </p:sp>
      <p:sp>
        <p:nvSpPr>
          <p:cNvPr id="4" name="Text Placeholder 3">
            <a:extLst>
              <a:ext uri="{FF2B5EF4-FFF2-40B4-BE49-F238E27FC236}">
                <a16:creationId xmlns:a16="http://schemas.microsoft.com/office/drawing/2014/main" id="{05880700-2B1D-4409-A3CF-CA4AB39CBD7F}"/>
              </a:ext>
            </a:extLst>
          </p:cNvPr>
          <p:cNvSpPr>
            <a:spLocks noGrp="1"/>
          </p:cNvSpPr>
          <p:nvPr>
            <p:ph type="body" sz="half" idx="2"/>
          </p:nvPr>
        </p:nvSpPr>
        <p:spPr/>
        <p:txBody>
          <a:bodyPr/>
          <a:lstStyle/>
          <a:p>
            <a:pPr algn="just">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Figure on the right shows correlation between the target value and the features. It can be seen that there are not many features that are highly correlated with the target value.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05424CC-A704-4DFC-A574-493B95A3FA82}"/>
              </a:ext>
            </a:extLst>
          </p:cNvPr>
          <p:cNvPicPr/>
          <p:nvPr/>
        </p:nvPicPr>
        <p:blipFill>
          <a:blip r:embed="rId2"/>
          <a:stretch>
            <a:fillRect/>
          </a:stretch>
        </p:blipFill>
        <p:spPr>
          <a:xfrm>
            <a:off x="6640497" y="2180397"/>
            <a:ext cx="2872449" cy="4468251"/>
          </a:xfrm>
          <a:prstGeom prst="rect">
            <a:avLst/>
          </a:prstGeom>
        </p:spPr>
      </p:pic>
    </p:spTree>
    <p:extLst>
      <p:ext uri="{BB962C8B-B14F-4D97-AF65-F5344CB8AC3E}">
        <p14:creationId xmlns:p14="http://schemas.microsoft.com/office/powerpoint/2010/main" val="77130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671D-2CBA-445B-9483-77377A6F9A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Dependency of Data Features</a:t>
            </a:r>
          </a:p>
        </p:txBody>
      </p:sp>
      <p:sp>
        <p:nvSpPr>
          <p:cNvPr id="4" name="Text Placeholder 3">
            <a:extLst>
              <a:ext uri="{FF2B5EF4-FFF2-40B4-BE49-F238E27FC236}">
                <a16:creationId xmlns:a16="http://schemas.microsoft.com/office/drawing/2014/main" id="{8F90B705-7892-43C0-8ADD-F5FC42938C91}"/>
              </a:ext>
            </a:extLst>
          </p:cNvPr>
          <p:cNvSpPr>
            <a:spLocks noGrp="1"/>
          </p:cNvSpPr>
          <p:nvPr>
            <p:ph type="body" sz="half" idx="2"/>
          </p:nvPr>
        </p:nvSpPr>
        <p:spPr/>
        <p:txBody>
          <a:bodyPr>
            <a:normAutofit/>
          </a:bodyPr>
          <a:lstStyle/>
          <a:p>
            <a:pPr algn="just"/>
            <a:r>
              <a:rPr lang="en-US" sz="2400" dirty="0">
                <a:latin typeface="Times New Roman" panose="02020603050405020304" pitchFamily="18" charset="0"/>
                <a:ea typeface="Calibri" panose="020F0502020204030204" pitchFamily="34" charset="0"/>
              </a:rPr>
              <a:t>The </a:t>
            </a:r>
            <a:r>
              <a:rPr lang="en-US" sz="2400" b="1" dirty="0">
                <a:latin typeface="Times New Roman" panose="02020603050405020304" pitchFamily="18" charset="0"/>
                <a:ea typeface="Calibri" panose="020F0502020204030204" pitchFamily="34" charset="0"/>
              </a:rPr>
              <a:t>Figure</a:t>
            </a:r>
            <a:r>
              <a:rPr lang="en-US" sz="2400" dirty="0">
                <a:latin typeface="Times New Roman" panose="02020603050405020304" pitchFamily="18" charset="0"/>
                <a:ea typeface="Calibri" panose="020F0502020204030204" pitchFamily="34" charset="0"/>
              </a:rPr>
              <a:t> on the right shows the correlation between all the features. It can be seen from the figure that the features that are less correlated are in darker color while the features that are highly correlated are in lighter color.</a:t>
            </a:r>
            <a:endParaRPr lang="en-US" sz="2400" dirty="0"/>
          </a:p>
        </p:txBody>
      </p:sp>
      <p:pic>
        <p:nvPicPr>
          <p:cNvPr id="5" name="Picture 4" descr="C:\Users\User\AppData\Local\Microsoft\Windows\INetCache\Content.MSO\1B55347C.tmp">
            <a:extLst>
              <a:ext uri="{FF2B5EF4-FFF2-40B4-BE49-F238E27FC236}">
                <a16:creationId xmlns:a16="http://schemas.microsoft.com/office/drawing/2014/main" id="{3D33249C-AF00-4142-A710-A4508B942D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336872"/>
            <a:ext cx="5486400" cy="4479290"/>
          </a:xfrm>
          <a:prstGeom prst="rect">
            <a:avLst/>
          </a:prstGeom>
          <a:noFill/>
          <a:ln>
            <a:noFill/>
          </a:ln>
        </p:spPr>
      </p:pic>
    </p:spTree>
    <p:extLst>
      <p:ext uri="{BB962C8B-B14F-4D97-AF65-F5344CB8AC3E}">
        <p14:creationId xmlns:p14="http://schemas.microsoft.com/office/powerpoint/2010/main" val="56371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D607-B5BC-4E2B-87B4-613F135F60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93822C58-6220-47BF-984F-FD68E386F357}"/>
              </a:ext>
            </a:extLst>
          </p:cNvPr>
          <p:cNvSpPr>
            <a:spLocks noGrp="1"/>
          </p:cNvSpPr>
          <p:nvPr>
            <p:ph idx="1"/>
          </p:nvPr>
        </p:nvSpPr>
        <p:spPr>
          <a:xfrm>
            <a:off x="680321" y="2336872"/>
            <a:ext cx="9919617" cy="4356891"/>
          </a:xfrm>
        </p:spPr>
        <p:txBody>
          <a:bodyPr>
            <a:normAutofit fontScale="77500" lnSpcReduction="20000"/>
          </a:bodyPr>
          <a:lstStyle/>
          <a:p>
            <a:pPr lvl="0" algn="just"/>
            <a:r>
              <a:rPr lang="en-US" b="1" dirty="0">
                <a:latin typeface="Times New Roman" panose="02020603050405020304" pitchFamily="18" charset="0"/>
                <a:cs typeface="Times New Roman" panose="02020603050405020304" pitchFamily="18" charset="0"/>
              </a:rPr>
              <a:t>Null Values</a:t>
            </a:r>
            <a:r>
              <a:rPr lang="en-US" dirty="0">
                <a:latin typeface="Times New Roman" panose="02020603050405020304" pitchFamily="18" charset="0"/>
                <a:cs typeface="Times New Roman" panose="02020603050405020304" pitchFamily="18" charset="0"/>
              </a:rPr>
              <a:t>: The dataset did not have any Null values present after the analysis and thus no step was taken in this transformation step. </a:t>
            </a:r>
          </a:p>
          <a:p>
            <a:pPr lvl="0" algn="just"/>
            <a:r>
              <a:rPr lang="en-US" b="1" dirty="0">
                <a:latin typeface="Times New Roman" panose="02020603050405020304" pitchFamily="18" charset="0"/>
                <a:cs typeface="Times New Roman" panose="02020603050405020304" pitchFamily="18" charset="0"/>
              </a:rPr>
              <a:t>Outliers</a:t>
            </a:r>
            <a:r>
              <a:rPr lang="en-US" dirty="0">
                <a:latin typeface="Times New Roman" panose="02020603050405020304" pitchFamily="18" charset="0"/>
                <a:cs typeface="Times New Roman" panose="02020603050405020304" pitchFamily="18" charset="0"/>
              </a:rPr>
              <a:t>: In the numerical features of the dataset, there were outliers present which were shown by the skewness and kurtosis. The function </a:t>
            </a:r>
            <a:r>
              <a:rPr lang="en-US" dirty="0" err="1">
                <a:latin typeface="Times New Roman" panose="02020603050405020304" pitchFamily="18" charset="0"/>
                <a:cs typeface="Times New Roman" panose="02020603050405020304" pitchFamily="18" charset="0"/>
              </a:rPr>
              <a:t>RobustScaler</a:t>
            </a:r>
            <a:r>
              <a:rPr lang="en-US" dirty="0">
                <a:latin typeface="Times New Roman" panose="02020603050405020304" pitchFamily="18" charset="0"/>
                <a:cs typeface="Times New Roman" panose="02020603050405020304" pitchFamily="18" charset="0"/>
              </a:rPr>
              <a:t> was used to scale the values and the next step is to remove the outliers present and this is done by calculation the inter-quartile range and removing the values with lie outside the whiskers. This step changes and decreases the shape of the data from (3424, 69) to (2964, 69). </a:t>
            </a:r>
          </a:p>
          <a:p>
            <a:pPr lvl="0" algn="just"/>
            <a:r>
              <a:rPr lang="en-US" b="1" dirty="0">
                <a:latin typeface="Times New Roman" panose="02020603050405020304" pitchFamily="18" charset="0"/>
                <a:cs typeface="Times New Roman" panose="02020603050405020304" pitchFamily="18" charset="0"/>
              </a:rPr>
              <a:t>Changing data type</a:t>
            </a:r>
            <a:r>
              <a:rPr lang="en-US" dirty="0">
                <a:latin typeface="Times New Roman" panose="02020603050405020304" pitchFamily="18" charset="0"/>
                <a:cs typeface="Times New Roman" panose="02020603050405020304" pitchFamily="18" charset="0"/>
              </a:rPr>
              <a:t>: The dataset had a lot of columns with the Boolean values of “Y” and “N”. For the purpose of model training, all the values of “Y”, “N” and of the target feature “Persistent”, “Non-Persistent” were changed to [1,0]. </a:t>
            </a:r>
          </a:p>
          <a:p>
            <a:pPr lvl="0" algn="just"/>
            <a:r>
              <a:rPr lang="en-US" b="1" dirty="0">
                <a:latin typeface="Times New Roman" panose="02020603050405020304" pitchFamily="18" charset="0"/>
                <a:cs typeface="Times New Roman" panose="02020603050405020304" pitchFamily="18" charset="0"/>
              </a:rPr>
              <a:t>Unbalanced Dataset</a:t>
            </a:r>
            <a:r>
              <a:rPr lang="en-US" dirty="0">
                <a:latin typeface="Times New Roman" panose="02020603050405020304" pitchFamily="18" charset="0"/>
                <a:cs typeface="Times New Roman" panose="02020603050405020304" pitchFamily="18" charset="0"/>
              </a:rPr>
              <a:t>: Unbalanced dataset was the next issue faced and this unbalanced dataset will in turn affect the prediction results. Hence to counter this unbalancing issue, Up Sampling method was used. This method will bump up the records of the class with minority and thus will make all the records equal in count. </a:t>
            </a:r>
          </a:p>
          <a:p>
            <a:pPr lvl="0" algn="just"/>
            <a:r>
              <a:rPr lang="en-US" b="1" dirty="0">
                <a:latin typeface="Times New Roman" panose="02020603050405020304" pitchFamily="18" charset="0"/>
                <a:cs typeface="Times New Roman" panose="02020603050405020304" pitchFamily="18" charset="0"/>
              </a:rPr>
              <a:t>One-Hot Encoding</a:t>
            </a:r>
            <a:r>
              <a:rPr lang="en-US" dirty="0">
                <a:latin typeface="Times New Roman" panose="02020603050405020304" pitchFamily="18" charset="0"/>
                <a:cs typeface="Times New Roman" panose="02020603050405020304" pitchFamily="18" charset="0"/>
              </a:rPr>
              <a:t>: The final step in the data transformation was the implementation of the function </a:t>
            </a:r>
            <a:r>
              <a:rPr lang="en-US" dirty="0" err="1">
                <a:latin typeface="Times New Roman" panose="02020603050405020304" pitchFamily="18" charset="0"/>
                <a:cs typeface="Times New Roman" panose="02020603050405020304" pitchFamily="18" charset="0"/>
              </a:rPr>
              <a:t>get_dummies</a:t>
            </a:r>
            <a:r>
              <a:rPr lang="en-US" dirty="0">
                <a:latin typeface="Times New Roman" panose="02020603050405020304" pitchFamily="18" charset="0"/>
                <a:cs typeface="Times New Roman" panose="02020603050405020304" pitchFamily="18" charset="0"/>
              </a:rPr>
              <a:t> which was used for the purpose of One-Hot Encoding. The numerical values are needed for the classifiers to work on and so by this method, the values are transformed into numerical values which can be used by the classifiers.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43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86ED-DAC8-4B32-A8F9-F48EFA2375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Up Sampling Unbalanced Dataset</a:t>
            </a:r>
          </a:p>
        </p:txBody>
      </p:sp>
      <p:pic>
        <p:nvPicPr>
          <p:cNvPr id="3" name="Picture 2">
            <a:extLst>
              <a:ext uri="{FF2B5EF4-FFF2-40B4-BE49-F238E27FC236}">
                <a16:creationId xmlns:a16="http://schemas.microsoft.com/office/drawing/2014/main" id="{0C9CA32C-627C-4FA4-8A3C-A9FE285FBAF8}"/>
              </a:ext>
            </a:extLst>
          </p:cNvPr>
          <p:cNvPicPr/>
          <p:nvPr/>
        </p:nvPicPr>
        <p:blipFill>
          <a:blip r:embed="rId2"/>
          <a:stretch>
            <a:fillRect/>
          </a:stretch>
        </p:blipFill>
        <p:spPr>
          <a:xfrm>
            <a:off x="816745" y="2947386"/>
            <a:ext cx="4190261" cy="3311372"/>
          </a:xfrm>
          <a:prstGeom prst="rect">
            <a:avLst/>
          </a:prstGeom>
        </p:spPr>
      </p:pic>
      <p:pic>
        <p:nvPicPr>
          <p:cNvPr id="4" name="Picture 3">
            <a:extLst>
              <a:ext uri="{FF2B5EF4-FFF2-40B4-BE49-F238E27FC236}">
                <a16:creationId xmlns:a16="http://schemas.microsoft.com/office/drawing/2014/main" id="{25D3A614-4680-4734-A7EC-DBBB6488477C}"/>
              </a:ext>
            </a:extLst>
          </p:cNvPr>
          <p:cNvPicPr/>
          <p:nvPr/>
        </p:nvPicPr>
        <p:blipFill>
          <a:blip r:embed="rId3"/>
          <a:stretch>
            <a:fillRect/>
          </a:stretch>
        </p:blipFill>
        <p:spPr>
          <a:xfrm>
            <a:off x="6303146" y="2947386"/>
            <a:ext cx="4190261" cy="3311372"/>
          </a:xfrm>
          <a:prstGeom prst="rect">
            <a:avLst/>
          </a:prstGeom>
        </p:spPr>
      </p:pic>
      <p:sp>
        <p:nvSpPr>
          <p:cNvPr id="5" name="TextBox 4">
            <a:extLst>
              <a:ext uri="{FF2B5EF4-FFF2-40B4-BE49-F238E27FC236}">
                <a16:creationId xmlns:a16="http://schemas.microsoft.com/office/drawing/2014/main" id="{D7FE0205-3D78-437C-BF59-BA30250D3E48}"/>
              </a:ext>
            </a:extLst>
          </p:cNvPr>
          <p:cNvSpPr txBox="1"/>
          <p:nvPr/>
        </p:nvSpPr>
        <p:spPr>
          <a:xfrm>
            <a:off x="1554443" y="2210558"/>
            <a:ext cx="78656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figures below show before and after the use of Up Sampling method</a:t>
            </a:r>
          </a:p>
        </p:txBody>
      </p:sp>
    </p:spTree>
    <p:extLst>
      <p:ext uri="{BB962C8B-B14F-4D97-AF65-F5344CB8AC3E}">
        <p14:creationId xmlns:p14="http://schemas.microsoft.com/office/powerpoint/2010/main" val="46835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CDA7-637D-43FD-8DF1-EC783F97B0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Model Testing &amp; Training</a:t>
            </a:r>
          </a:p>
        </p:txBody>
      </p:sp>
      <p:sp>
        <p:nvSpPr>
          <p:cNvPr id="3" name="Content Placeholder 2">
            <a:extLst>
              <a:ext uri="{FF2B5EF4-FFF2-40B4-BE49-F238E27FC236}">
                <a16:creationId xmlns:a16="http://schemas.microsoft.com/office/drawing/2014/main" id="{F5546581-6757-4C22-95CE-F36DA5C5C46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As seen from the figures of the previous section, its clear that not many features are highly correlated with the target value. Therefore, to avoid any overfitting, it would be in the best interest to ignore the less correlated features during the model training section of the project which comes after this. In the model training section, the dataset in divided into two section with 70% data for training the model and 30% data is given for testing the model. </a:t>
            </a:r>
          </a:p>
          <a:p>
            <a:endParaRPr lang="en-US" dirty="0"/>
          </a:p>
        </p:txBody>
      </p:sp>
    </p:spTree>
    <p:extLst>
      <p:ext uri="{BB962C8B-B14F-4D97-AF65-F5344CB8AC3E}">
        <p14:creationId xmlns:p14="http://schemas.microsoft.com/office/powerpoint/2010/main" val="379360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4F3B-B961-4AA8-97FA-C40E1AA83B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a:t>
            </a:r>
          </a:p>
        </p:txBody>
      </p:sp>
      <p:sp>
        <p:nvSpPr>
          <p:cNvPr id="3" name="Content Placeholder 2">
            <a:extLst>
              <a:ext uri="{FF2B5EF4-FFF2-40B4-BE49-F238E27FC236}">
                <a16:creationId xmlns:a16="http://schemas.microsoft.com/office/drawing/2014/main" id="{B42B03AB-A04E-43AA-B64A-03CFEEA822B2}"/>
              </a:ext>
            </a:extLst>
          </p:cNvPr>
          <p:cNvSpPr>
            <a:spLocks noGrp="1"/>
          </p:cNvSpPr>
          <p:nvPr>
            <p:ph idx="1"/>
          </p:nvPr>
        </p:nvSpPr>
        <p:spPr>
          <a:xfrm>
            <a:off x="680321" y="2336873"/>
            <a:ext cx="9613861" cy="3833108"/>
          </a:xfrm>
        </p:spPr>
        <p:txBody>
          <a:bodyPr>
            <a:normAutofit lnSpcReduction="10000"/>
          </a:bodyPr>
          <a:lstStyle/>
          <a:p>
            <a:pPr marL="0" indent="0" algn="just">
              <a:buNone/>
            </a:pPr>
            <a:r>
              <a:rPr lang="en-US" dirty="0">
                <a:latin typeface="Times New Roman" panose="02020603050405020304" pitchFamily="18" charset="0"/>
                <a:ea typeface="Calibri" panose="020F0502020204030204" pitchFamily="34" charset="0"/>
              </a:rPr>
              <a:t>There are Classifiers used from each of the family of Models which include Linear Models, Ensemble &amp; Boosting Models and Neural Network. The following are the classifiers that were trained and tested on:</a:t>
            </a:r>
          </a:p>
          <a:p>
            <a:pPr lvl="0"/>
            <a:r>
              <a:rPr lang="en-US" dirty="0"/>
              <a:t>Ensemble &amp; Boosting Models</a:t>
            </a:r>
          </a:p>
          <a:p>
            <a:pPr lvl="1"/>
            <a:r>
              <a:rPr lang="en-US" dirty="0"/>
              <a:t>Bagging Classifier</a:t>
            </a:r>
          </a:p>
          <a:p>
            <a:pPr lvl="1"/>
            <a:r>
              <a:rPr lang="en-US" dirty="0"/>
              <a:t>Gradient Boosting Classifier</a:t>
            </a:r>
          </a:p>
          <a:p>
            <a:pPr lvl="1"/>
            <a:r>
              <a:rPr lang="en-US" dirty="0"/>
              <a:t>Random Forest Classifier</a:t>
            </a:r>
          </a:p>
          <a:p>
            <a:pPr lvl="1"/>
            <a:r>
              <a:rPr lang="en-US" dirty="0" err="1"/>
              <a:t>ExtraTrees</a:t>
            </a:r>
            <a:r>
              <a:rPr lang="en-US" dirty="0"/>
              <a:t> Classifier</a:t>
            </a:r>
          </a:p>
          <a:p>
            <a:pPr lvl="1"/>
            <a:r>
              <a:rPr lang="en-US" dirty="0"/>
              <a:t>AdaBoost Classifier</a:t>
            </a:r>
          </a:p>
          <a:p>
            <a:pPr lvl="1"/>
            <a:r>
              <a:rPr lang="en-US" dirty="0" err="1"/>
              <a:t>XGBoost</a:t>
            </a:r>
            <a:r>
              <a:rPr lang="en-US" dirty="0"/>
              <a:t> Classifier</a:t>
            </a:r>
          </a:p>
          <a:p>
            <a:pPr lvl="1"/>
            <a:r>
              <a:rPr lang="en-US" dirty="0"/>
              <a:t>Stacking Classifier</a:t>
            </a:r>
          </a:p>
        </p:txBody>
      </p:sp>
    </p:spTree>
    <p:extLst>
      <p:ext uri="{BB962C8B-B14F-4D97-AF65-F5344CB8AC3E}">
        <p14:creationId xmlns:p14="http://schemas.microsoft.com/office/powerpoint/2010/main" val="120220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58C4-8C7C-4E5B-BA74-CE3A0067B2C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Classifiers Used - Continued</a:t>
            </a:r>
          </a:p>
        </p:txBody>
      </p:sp>
      <p:sp>
        <p:nvSpPr>
          <p:cNvPr id="3" name="Content Placeholder 2">
            <a:extLst>
              <a:ext uri="{FF2B5EF4-FFF2-40B4-BE49-F238E27FC236}">
                <a16:creationId xmlns:a16="http://schemas.microsoft.com/office/drawing/2014/main" id="{8E37BF5F-6BA0-43A9-90DD-CE2DA973B861}"/>
              </a:ext>
            </a:extLst>
          </p:cNvPr>
          <p:cNvSpPr>
            <a:spLocks noGrp="1"/>
          </p:cNvSpPr>
          <p:nvPr>
            <p:ph idx="1"/>
          </p:nvPr>
        </p:nvSpPr>
        <p:spPr/>
        <p:txBody>
          <a:bodyPr/>
          <a:lstStyle/>
          <a:p>
            <a:pPr lvl="0"/>
            <a:r>
              <a:rPr lang="en-US" dirty="0"/>
              <a:t>Linear Models</a:t>
            </a:r>
          </a:p>
          <a:p>
            <a:pPr lvl="1"/>
            <a:r>
              <a:rPr lang="en-US" dirty="0"/>
              <a:t>Ridge Classifier</a:t>
            </a:r>
          </a:p>
          <a:p>
            <a:pPr lvl="1"/>
            <a:r>
              <a:rPr lang="en-US" dirty="0"/>
              <a:t>SGD Classifier</a:t>
            </a:r>
          </a:p>
          <a:p>
            <a:pPr lvl="1"/>
            <a:r>
              <a:rPr lang="en-US" dirty="0"/>
              <a:t>Logistic Regression Classifier</a:t>
            </a:r>
          </a:p>
          <a:p>
            <a:pPr marL="0" indent="0">
              <a:buNone/>
            </a:pPr>
            <a:endParaRPr lang="en-US" dirty="0"/>
          </a:p>
          <a:p>
            <a:pPr lvl="0"/>
            <a:r>
              <a:rPr lang="en-US" dirty="0"/>
              <a:t>Neural Network</a:t>
            </a:r>
          </a:p>
          <a:p>
            <a:pPr lvl="1"/>
            <a:r>
              <a:rPr lang="en-US" dirty="0"/>
              <a:t>Multi-Layer Neural Network</a:t>
            </a:r>
          </a:p>
          <a:p>
            <a:pPr lvl="1"/>
            <a:r>
              <a:rPr lang="en-US" dirty="0"/>
              <a:t>Multi-Layer Perceptron</a:t>
            </a:r>
          </a:p>
          <a:p>
            <a:endParaRPr lang="en-US" dirty="0"/>
          </a:p>
        </p:txBody>
      </p:sp>
    </p:spTree>
    <p:extLst>
      <p:ext uri="{BB962C8B-B14F-4D97-AF65-F5344CB8AC3E}">
        <p14:creationId xmlns:p14="http://schemas.microsoft.com/office/powerpoint/2010/main" val="3500085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F9A7-CBBB-44DD-AF53-680951C13F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of Performance of Classifiers</a:t>
            </a:r>
          </a:p>
        </p:txBody>
      </p:sp>
      <p:sp>
        <p:nvSpPr>
          <p:cNvPr id="3" name="Content Placeholder 2">
            <a:extLst>
              <a:ext uri="{FF2B5EF4-FFF2-40B4-BE49-F238E27FC236}">
                <a16:creationId xmlns:a16="http://schemas.microsoft.com/office/drawing/2014/main" id="{091BB91A-DE36-4193-AAFF-289A450F1F87}"/>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To evaluate the classifier models and select the best classifier, there are various methods that can be used. For this project, the following matrices are used to evaluate the classifiers: </a:t>
            </a:r>
          </a:p>
          <a:p>
            <a:pPr lvl="0"/>
            <a:r>
              <a:rPr lang="en-US" dirty="0">
                <a:latin typeface="Times New Roman" panose="02020603050405020304" pitchFamily="18" charset="0"/>
                <a:cs typeface="Times New Roman" panose="02020603050405020304" pitchFamily="18" charset="0"/>
              </a:rPr>
              <a:t>Accuracy</a:t>
            </a:r>
          </a:p>
          <a:p>
            <a:pPr lvl="0"/>
            <a:r>
              <a:rPr lang="en-US" dirty="0">
                <a:latin typeface="Times New Roman" panose="02020603050405020304" pitchFamily="18" charset="0"/>
                <a:cs typeface="Times New Roman" panose="02020603050405020304" pitchFamily="18" charset="0"/>
              </a:rPr>
              <a:t>Recall</a:t>
            </a:r>
          </a:p>
          <a:p>
            <a:pPr lvl="0"/>
            <a:r>
              <a:rPr lang="en-US" dirty="0">
                <a:latin typeface="Times New Roman" panose="02020603050405020304" pitchFamily="18" charset="0"/>
                <a:cs typeface="Times New Roman" panose="02020603050405020304" pitchFamily="18" charset="0"/>
              </a:rPr>
              <a:t>Precision</a:t>
            </a:r>
          </a:p>
          <a:p>
            <a:pPr lvl="0"/>
            <a:r>
              <a:rPr lang="en-US" dirty="0">
                <a:latin typeface="Times New Roman" panose="02020603050405020304" pitchFamily="18" charset="0"/>
                <a:cs typeface="Times New Roman" panose="02020603050405020304" pitchFamily="18" charset="0"/>
              </a:rPr>
              <a:t>F1-Score</a:t>
            </a:r>
          </a:p>
          <a:p>
            <a:pPr lvl="0"/>
            <a:r>
              <a:rPr lang="en-US" dirty="0">
                <a:latin typeface="Times New Roman" panose="02020603050405020304" pitchFamily="18" charset="0"/>
                <a:cs typeface="Times New Roman" panose="02020603050405020304" pitchFamily="18" charset="0"/>
              </a:rPr>
              <a:t>Confusion Matrix</a:t>
            </a:r>
          </a:p>
          <a:p>
            <a:pPr lvl="0"/>
            <a:r>
              <a:rPr lang="en-US" dirty="0">
                <a:latin typeface="Times New Roman" panose="02020603050405020304" pitchFamily="18" charset="0"/>
                <a:cs typeface="Times New Roman" panose="02020603050405020304" pitchFamily="18" charset="0"/>
              </a:rPr>
              <a:t>ROC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8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A9E1-95C1-4A74-A89E-05748B17A3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Intern Details</a:t>
            </a:r>
          </a:p>
        </p:txBody>
      </p:sp>
      <p:sp>
        <p:nvSpPr>
          <p:cNvPr id="3" name="Content Placeholder 2">
            <a:extLst>
              <a:ext uri="{FF2B5EF4-FFF2-40B4-BE49-F238E27FC236}">
                <a16:creationId xmlns:a16="http://schemas.microsoft.com/office/drawing/2014/main" id="{17308309-7C28-444A-B3F8-AF76FCBA529E}"/>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Group</a:t>
            </a:r>
            <a:r>
              <a:rPr lang="en-US" dirty="0">
                <a:latin typeface="Times New Roman" panose="02020603050405020304" pitchFamily="18" charset="0"/>
                <a:cs typeface="Times New Roman" panose="02020603050405020304" pitchFamily="18" charset="0"/>
              </a:rPr>
              <a:t>: Single Member Group</a:t>
            </a:r>
          </a:p>
          <a:p>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Hassan Faheem </a:t>
            </a:r>
          </a:p>
          <a:p>
            <a:r>
              <a:rPr lang="en-US" b="1" dirty="0">
                <a:latin typeface="Times New Roman" panose="02020603050405020304" pitchFamily="18" charset="0"/>
                <a:cs typeface="Times New Roman" panose="02020603050405020304" pitchFamily="18" charset="0"/>
              </a:rPr>
              <a:t>Batch</a:t>
            </a:r>
            <a:r>
              <a:rPr lang="en-US" dirty="0">
                <a:latin typeface="Times New Roman" panose="02020603050405020304" pitchFamily="18" charset="0"/>
                <a:cs typeface="Times New Roman" panose="02020603050405020304" pitchFamily="18" charset="0"/>
              </a:rPr>
              <a:t>: LISUM06</a:t>
            </a:r>
          </a:p>
          <a:p>
            <a:r>
              <a:rPr lang="en-US" b="1" dirty="0">
                <a:latin typeface="Times New Roman" panose="02020603050405020304" pitchFamily="18" charset="0"/>
                <a:cs typeface="Times New Roman" panose="02020603050405020304" pitchFamily="18" charset="0"/>
              </a:rPr>
              <a:t>Email: </a:t>
            </a:r>
            <a:r>
              <a:rPr lang="en-US" u="sng" dirty="0">
                <a:latin typeface="Times New Roman" panose="02020603050405020304" pitchFamily="18" charset="0"/>
                <a:cs typeface="Times New Roman" panose="02020603050405020304" pitchFamily="18" charset="0"/>
                <a:hlinkClick r:id="rId2"/>
              </a:rPr>
              <a:t>Hassan_hsn9@hotmail.com</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Country:</a:t>
            </a:r>
            <a:r>
              <a:rPr lang="en-US" dirty="0">
                <a:latin typeface="Times New Roman" panose="02020603050405020304" pitchFamily="18" charset="0"/>
                <a:cs typeface="Times New Roman" panose="02020603050405020304" pitchFamily="18" charset="0"/>
              </a:rPr>
              <a:t> UAE</a:t>
            </a:r>
          </a:p>
          <a:p>
            <a:r>
              <a:rPr lang="en-US" b="1" dirty="0">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 Heriot-Watt University</a:t>
            </a:r>
          </a:p>
          <a:p>
            <a:r>
              <a:rPr lang="en-US" b="1" dirty="0">
                <a:latin typeface="Times New Roman" panose="02020603050405020304" pitchFamily="18" charset="0"/>
                <a:cs typeface="Times New Roman" panose="02020603050405020304" pitchFamily="18" charset="0"/>
              </a:rPr>
              <a:t>Specialization:</a:t>
            </a:r>
            <a:r>
              <a:rPr lang="en-US" dirty="0">
                <a:latin typeface="Times New Roman" panose="02020603050405020304" pitchFamily="18" charset="0"/>
                <a:cs typeface="Times New Roman" panose="02020603050405020304" pitchFamily="18" charset="0"/>
              </a:rPr>
              <a:t> Data Science</a:t>
            </a:r>
          </a:p>
          <a:p>
            <a:endParaRPr lang="en-US" dirty="0"/>
          </a:p>
        </p:txBody>
      </p:sp>
    </p:spTree>
    <p:extLst>
      <p:ext uri="{BB962C8B-B14F-4D97-AF65-F5344CB8AC3E}">
        <p14:creationId xmlns:p14="http://schemas.microsoft.com/office/powerpoint/2010/main" val="138983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2166-890F-4D5D-9C59-DB70563B2E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3AA80050-091D-4B8C-BC6C-5C196F849198}"/>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problem given here is that the Pharmaceutical Company, ABC is in need to understand the persistency of drug as per the physician prescription. The company ABC has thus approached a company that specializes in Analytics, to get this process of identification to be automated. The company has assigned the case to the relevant member to figure out the solution for the automation of persistency of drug for the company ABC.</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64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1327-2A9B-4DC2-A6F5-CC9A649880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66C5CCC1-A169-4BED-BEC1-D3CCC1568AA1}"/>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of Pharmaceutical Company, ABC is to understand the persistency of a drug for patients. The data obtained shows a large amount of NTM or Non-Tuberculous Mycobacterial infection. The Company hence wants to verify the persistency of the drug that is being prescribed and so the Company would in turn manufacture more those drugs in demand for a more successful business.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1397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E6FA-3AB0-4598-A870-F1DE94B090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E4108A1A-F2B5-43BF-AAFF-2022E4A32706}"/>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Healthcare Dataset provided has 69 columns and 3424 number of observations. The target variable is </a:t>
            </a:r>
            <a:r>
              <a:rPr lang="en-US" dirty="0" err="1">
                <a:latin typeface="Times New Roman" panose="02020603050405020304" pitchFamily="18" charset="0"/>
                <a:ea typeface="Calibri" panose="020F0502020204030204" pitchFamily="34" charset="0"/>
                <a:cs typeface="Times New Roman" panose="02020603050405020304" pitchFamily="18" charset="0"/>
              </a:rPr>
              <a:t>Persistency_Flag</a:t>
            </a:r>
            <a:r>
              <a:rPr lang="en-US" dirty="0">
                <a:latin typeface="Times New Roman" panose="02020603050405020304" pitchFamily="18" charset="0"/>
                <a:ea typeface="Calibri" panose="020F0502020204030204" pitchFamily="34" charset="0"/>
                <a:cs typeface="Times New Roman" panose="02020603050405020304" pitchFamily="18" charset="0"/>
              </a:rPr>
              <a:t>. This variable is of Boolean data type with values that are either True or False. After understanding and analyzing the data, it’s been found that there are few columns that are of numerical data type. Most of the columns are of either Boolean data type or String data type. The column of “</a:t>
            </a:r>
            <a:r>
              <a:rPr lang="en-US" dirty="0" err="1">
                <a:latin typeface="Times New Roman" panose="02020603050405020304" pitchFamily="18" charset="0"/>
                <a:ea typeface="Calibri" panose="020F0502020204030204" pitchFamily="34" charset="0"/>
                <a:cs typeface="Times New Roman" panose="02020603050405020304" pitchFamily="18" charset="0"/>
              </a:rPr>
              <a:t>Ptid</a:t>
            </a:r>
            <a:r>
              <a:rPr lang="en-US" dirty="0">
                <a:latin typeface="Times New Roman" panose="02020603050405020304" pitchFamily="18" charset="0"/>
                <a:ea typeface="Calibri" panose="020F0502020204030204" pitchFamily="34" charset="0"/>
                <a:cs typeface="Times New Roman" panose="02020603050405020304" pitchFamily="18" charset="0"/>
              </a:rPr>
              <a:t>” which refers to Patient ID has no value in terms of model training and thus will be removed the dataset.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428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E5EE-89E6-4253-B229-978AE4CEB8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Intake Report</a:t>
            </a:r>
          </a:p>
        </p:txBody>
      </p:sp>
      <p:pic>
        <p:nvPicPr>
          <p:cNvPr id="4" name="Content Placeholder 3">
            <a:extLst>
              <a:ext uri="{FF2B5EF4-FFF2-40B4-BE49-F238E27FC236}">
                <a16:creationId xmlns:a16="http://schemas.microsoft.com/office/drawing/2014/main" id="{A02BDDEF-0677-41BA-9905-85A32E89107C}"/>
              </a:ext>
            </a:extLst>
          </p:cNvPr>
          <p:cNvPicPr>
            <a:picLocks noGrp="1"/>
          </p:cNvPicPr>
          <p:nvPr>
            <p:ph idx="1"/>
          </p:nvPr>
        </p:nvPicPr>
        <p:blipFill>
          <a:blip r:embed="rId2"/>
          <a:stretch>
            <a:fillRect/>
          </a:stretch>
        </p:blipFill>
        <p:spPr>
          <a:xfrm>
            <a:off x="1546090" y="2336800"/>
            <a:ext cx="7883796" cy="3598863"/>
          </a:xfrm>
          <a:prstGeom prst="rect">
            <a:avLst/>
          </a:prstGeom>
        </p:spPr>
      </p:pic>
    </p:spTree>
    <p:extLst>
      <p:ext uri="{BB962C8B-B14F-4D97-AF65-F5344CB8AC3E}">
        <p14:creationId xmlns:p14="http://schemas.microsoft.com/office/powerpoint/2010/main" val="66146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F5E6-350E-44A0-BBB0-EDAAAE07EB54}"/>
              </a:ext>
            </a:extLst>
          </p:cNvPr>
          <p:cNvSpPr>
            <a:spLocks noGrp="1"/>
          </p:cNvSpPr>
          <p:nvPr>
            <p:ph type="title"/>
          </p:nvPr>
        </p:nvSpPr>
        <p:spPr>
          <a:xfrm>
            <a:off x="680321" y="1019558"/>
            <a:ext cx="9613861" cy="1080938"/>
          </a:xfrm>
        </p:spPr>
        <p:txBody>
          <a:bodyPr/>
          <a:lstStyle/>
          <a:p>
            <a:r>
              <a:rPr lang="en-US" b="1" dirty="0">
                <a:latin typeface="Times New Roman" panose="02020603050405020304" pitchFamily="18" charset="0"/>
                <a:cs typeface="Times New Roman" panose="02020603050405020304" pitchFamily="18" charset="0"/>
              </a:rPr>
              <a:t>EDA Overview</a:t>
            </a:r>
            <a:br>
              <a:rPr lang="en-US" b="1" dirty="0"/>
            </a:br>
            <a:endParaRPr lang="en-US" dirty="0"/>
          </a:p>
        </p:txBody>
      </p:sp>
      <p:sp>
        <p:nvSpPr>
          <p:cNvPr id="3" name="Content Placeholder 2">
            <a:extLst>
              <a:ext uri="{FF2B5EF4-FFF2-40B4-BE49-F238E27FC236}">
                <a16:creationId xmlns:a16="http://schemas.microsoft.com/office/drawing/2014/main" id="{C2E287EF-A136-4EA0-854A-895F5B88DDA4}"/>
              </a:ext>
            </a:extLst>
          </p:cNvPr>
          <p:cNvSpPr>
            <a:spLocks noGrp="1"/>
          </p:cNvSpPr>
          <p:nvPr>
            <p:ph idx="1"/>
          </p:nvPr>
        </p:nvSpPr>
        <p:spPr/>
        <p:txBody>
          <a:bodyPr/>
          <a:lstStyle/>
          <a:p>
            <a:pPr marL="0" marR="0" indent="0" algn="just">
              <a:lnSpc>
                <a:spcPct val="107000"/>
              </a:lnSpc>
              <a:spcBef>
                <a:spcPts val="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After performing Exploratory Data analysis on the dataset, the results show that most of the columns are of the Boolean data type and have the values of “Y” and “N”. These values will contribute to the model training in their current type and hence were mapped to the values of 1 and 0. Further analysis shows that no Null values were found in the dataset and so did not require any sort of data handling. The analysis show that a certain feature has some outliers and needed to be handled. To fix this, log transformation was performed on this feature to handle the outliers.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10535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C67-EF04-4795-8B13-E8C61AC1A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Problems in the Dataset</a:t>
            </a:r>
          </a:p>
        </p:txBody>
      </p:sp>
      <p:sp>
        <p:nvSpPr>
          <p:cNvPr id="4" name="Text Placeholder 3">
            <a:extLst>
              <a:ext uri="{FF2B5EF4-FFF2-40B4-BE49-F238E27FC236}">
                <a16:creationId xmlns:a16="http://schemas.microsoft.com/office/drawing/2014/main" id="{72722B3E-4A43-4BED-BFB2-4F5251BFA393}"/>
              </a:ext>
            </a:extLst>
          </p:cNvPr>
          <p:cNvSpPr>
            <a:spLocks noGrp="1"/>
          </p:cNvSpPr>
          <p:nvPr>
            <p:ph type="body" sz="half" idx="2"/>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After analysis, it was found that the dataset has no null values. The function “</a:t>
            </a:r>
            <a:r>
              <a:rPr lang="en-US" sz="2400" dirty="0" err="1">
                <a:latin typeface="Times New Roman" panose="02020603050405020304" pitchFamily="18" charset="0"/>
                <a:cs typeface="Times New Roman" panose="02020603050405020304" pitchFamily="18" charset="0"/>
              </a:rPr>
              <a:t>isnull</a:t>
            </a:r>
            <a:r>
              <a:rPr lang="en-US" sz="2400" dirty="0">
                <a:latin typeface="Times New Roman" panose="02020603050405020304" pitchFamily="18" charset="0"/>
                <a:cs typeface="Times New Roman" panose="02020603050405020304" pitchFamily="18" charset="0"/>
              </a:rPr>
              <a:t>” was used along with sum function to check and verify the null values in the dataset. The screenshot shows that no null values were found There were some outliers present in the numerical columns of the dataset. </a:t>
            </a:r>
          </a:p>
        </p:txBody>
      </p:sp>
      <p:pic>
        <p:nvPicPr>
          <p:cNvPr id="8" name="Picture 7">
            <a:extLst>
              <a:ext uri="{FF2B5EF4-FFF2-40B4-BE49-F238E27FC236}">
                <a16:creationId xmlns:a16="http://schemas.microsoft.com/office/drawing/2014/main" id="{4A786224-551E-44C2-991D-B11DE63493C4}"/>
              </a:ext>
            </a:extLst>
          </p:cNvPr>
          <p:cNvPicPr>
            <a:picLocks noChangeAspect="1"/>
          </p:cNvPicPr>
          <p:nvPr/>
        </p:nvPicPr>
        <p:blipFill>
          <a:blip r:embed="rId2"/>
          <a:stretch>
            <a:fillRect/>
          </a:stretch>
        </p:blipFill>
        <p:spPr>
          <a:xfrm>
            <a:off x="6702778" y="1973849"/>
            <a:ext cx="2925576" cy="4810125"/>
          </a:xfrm>
          <a:prstGeom prst="rect">
            <a:avLst/>
          </a:prstGeom>
        </p:spPr>
      </p:pic>
    </p:spTree>
    <p:extLst>
      <p:ext uri="{BB962C8B-B14F-4D97-AF65-F5344CB8AC3E}">
        <p14:creationId xmlns:p14="http://schemas.microsoft.com/office/powerpoint/2010/main" val="248653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9BD9-8B01-4F49-8B6C-16FC795C2C17}"/>
              </a:ext>
            </a:extLst>
          </p:cNvPr>
          <p:cNvSpPr>
            <a:spLocks noGrp="1"/>
          </p:cNvSpPr>
          <p:nvPr>
            <p:ph type="title"/>
          </p:nvPr>
        </p:nvSpPr>
        <p:spPr/>
        <p:txBody>
          <a:bodyPr/>
          <a:lstStyle/>
          <a:p>
            <a:r>
              <a:rPr lang="en-US" dirty="0"/>
              <a:t>Analyzing Outliers </a:t>
            </a:r>
          </a:p>
        </p:txBody>
      </p:sp>
      <p:pic>
        <p:nvPicPr>
          <p:cNvPr id="3" name="Picture 2" descr="C:\Users\User\AppData\Local\Microsoft\Windows\INetCache\Content.MSO\D122CCE7.tmp">
            <a:extLst>
              <a:ext uri="{FF2B5EF4-FFF2-40B4-BE49-F238E27FC236}">
                <a16:creationId xmlns:a16="http://schemas.microsoft.com/office/drawing/2014/main" id="{0917FB6B-191A-4136-AF7B-CB6895A314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1" y="2920753"/>
            <a:ext cx="5840656" cy="2874707"/>
          </a:xfrm>
          <a:prstGeom prst="rect">
            <a:avLst/>
          </a:prstGeom>
          <a:noFill/>
          <a:ln>
            <a:noFill/>
          </a:ln>
        </p:spPr>
      </p:pic>
      <p:pic>
        <p:nvPicPr>
          <p:cNvPr id="4" name="Picture 3" descr="C:\Users\User\AppData\Local\Microsoft\Windows\INetCache\Content.MSO\253DAE8D.tmp">
            <a:extLst>
              <a:ext uri="{FF2B5EF4-FFF2-40B4-BE49-F238E27FC236}">
                <a16:creationId xmlns:a16="http://schemas.microsoft.com/office/drawing/2014/main" id="{9DF06AFC-F6BD-4A48-B093-1679D3A73E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11410" y="2920753"/>
            <a:ext cx="5773444" cy="2874707"/>
          </a:xfrm>
          <a:prstGeom prst="rect">
            <a:avLst/>
          </a:prstGeom>
          <a:noFill/>
          <a:ln>
            <a:noFill/>
          </a:ln>
        </p:spPr>
      </p:pic>
    </p:spTree>
    <p:extLst>
      <p:ext uri="{BB962C8B-B14F-4D97-AF65-F5344CB8AC3E}">
        <p14:creationId xmlns:p14="http://schemas.microsoft.com/office/powerpoint/2010/main" val="17948645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297</TotalTime>
  <Words>1143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Trebuchet MS</vt:lpstr>
      <vt:lpstr>Berlin</vt:lpstr>
      <vt:lpstr>Healthcare: Persistency of a Drug</vt:lpstr>
      <vt:lpstr>Intern Details</vt:lpstr>
      <vt:lpstr>Problem Description</vt:lpstr>
      <vt:lpstr>Business Understanding</vt:lpstr>
      <vt:lpstr>Data Understanding</vt:lpstr>
      <vt:lpstr>Data Intake Report</vt:lpstr>
      <vt:lpstr>EDA Overview </vt:lpstr>
      <vt:lpstr>Problems in the Dataset</vt:lpstr>
      <vt:lpstr>Analyzing Outliers </vt:lpstr>
      <vt:lpstr>Skewness &amp; Kurtosis </vt:lpstr>
      <vt:lpstr>Correlation Between Target &amp; Features </vt:lpstr>
      <vt:lpstr>Dependency of Data Features</vt:lpstr>
      <vt:lpstr>Data Transformation</vt:lpstr>
      <vt:lpstr>Up Sampling Unbalanced Dataset</vt:lpstr>
      <vt:lpstr>Introduction to Model Testing &amp; Training</vt:lpstr>
      <vt:lpstr>Classifiers Used</vt:lpstr>
      <vt:lpstr>Classifiers Used - Continued</vt:lpstr>
      <vt:lpstr>Evaluation of Performance of Classifiers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Persistency of a Drug</dc:title>
  <dc:creator>User</dc:creator>
  <cp:lastModifiedBy>User</cp:lastModifiedBy>
  <cp:revision>16</cp:revision>
  <dcterms:created xsi:type="dcterms:W3CDTF">2022-04-25T19:40:49Z</dcterms:created>
  <dcterms:modified xsi:type="dcterms:W3CDTF">2022-04-26T21:41:14Z</dcterms:modified>
</cp:coreProperties>
</file>