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69" r:id="rId4"/>
    <p:sldId id="270" r:id="rId5"/>
    <p:sldId id="271" r:id="rId6"/>
    <p:sldId id="273" r:id="rId7"/>
    <p:sldId id="274" r:id="rId8"/>
    <p:sldId id="275" r:id="rId9"/>
    <p:sldId id="279" r:id="rId10"/>
    <p:sldId id="280" r:id="rId11"/>
    <p:sldId id="281" r:id="rId12"/>
    <p:sldId id="282" r:id="rId13"/>
    <p:sldId id="278" r:id="rId14"/>
    <p:sldId id="283" r:id="rId15"/>
    <p:sldId id="277" r:id="rId16"/>
    <p:sldId id="284" r:id="rId17"/>
    <p:sldId id="285" r:id="rId18"/>
    <p:sldId id="276" r:id="rId19"/>
    <p:sldId id="287" r:id="rId20"/>
    <p:sldId id="288" r:id="rId21"/>
    <p:sldId id="286" r:id="rId22"/>
    <p:sldId id="289" r:id="rId23"/>
    <p:sldId id="290" r:id="rId24"/>
    <p:sldId id="292"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0" d="100"/>
          <a:sy n="90" d="100"/>
        </p:scale>
        <p:origin x="370"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52D35-DA60-40BA-BA43-C4B955F420C2}" type="datetimeFigureOut">
              <a:rPr lang="en-US" smtClean="0"/>
              <a:t>18-Feb-22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30621-DAC3-40B1-89DA-AEAA020AAAFC}" type="slidenum">
              <a:rPr lang="en-US" smtClean="0"/>
              <a:t>‹#›</a:t>
            </a:fld>
            <a:endParaRPr lang="en-US"/>
          </a:p>
        </p:txBody>
      </p:sp>
    </p:spTree>
    <p:extLst>
      <p:ext uri="{BB962C8B-B14F-4D97-AF65-F5344CB8AC3E}">
        <p14:creationId xmlns:p14="http://schemas.microsoft.com/office/powerpoint/2010/main" val="328248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930621-DAC3-40B1-89DA-AEAA020AAAFC}" type="slidenum">
              <a:rPr lang="en-US" smtClean="0"/>
              <a:t>23</a:t>
            </a:fld>
            <a:endParaRPr lang="en-US"/>
          </a:p>
        </p:txBody>
      </p:sp>
    </p:spTree>
    <p:extLst>
      <p:ext uri="{BB962C8B-B14F-4D97-AF65-F5344CB8AC3E}">
        <p14:creationId xmlns:p14="http://schemas.microsoft.com/office/powerpoint/2010/main" val="203892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18-Feb-22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18-Feb-22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18-Feb-22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Cab Investment Firm</a:t>
            </a:r>
          </a:p>
          <a:p>
            <a:r>
              <a:rPr lang="en-US" sz="4000" dirty="0"/>
              <a:t>Hassan Faheem</a:t>
            </a:r>
          </a:p>
          <a:p>
            <a:r>
              <a:rPr lang="en-US" sz="2800" b="1" dirty="0"/>
              <a:t>16/02/2022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3CF69E3D-6564-4F9A-9F73-6BD8A804E329}"/>
              </a:ext>
            </a:extLst>
          </p:cNvPr>
          <p:cNvPicPr>
            <a:picLocks noChangeAspect="1"/>
          </p:cNvPicPr>
          <p:nvPr/>
        </p:nvPicPr>
        <p:blipFill>
          <a:blip r:embed="rId3"/>
          <a:stretch>
            <a:fillRect/>
          </a:stretch>
        </p:blipFill>
        <p:spPr>
          <a:xfrm>
            <a:off x="1409699" y="1506806"/>
            <a:ext cx="9372600" cy="2438930"/>
          </a:xfrm>
          <a:prstGeom prst="rect">
            <a:avLst/>
          </a:prstGeom>
        </p:spPr>
      </p:pic>
      <p:pic>
        <p:nvPicPr>
          <p:cNvPr id="5" name="Picture 4">
            <a:extLst>
              <a:ext uri="{FF2B5EF4-FFF2-40B4-BE49-F238E27FC236}">
                <a16:creationId xmlns:a16="http://schemas.microsoft.com/office/drawing/2014/main" id="{44F6152F-7B85-4748-B745-70C7B6A6FF08}"/>
              </a:ext>
            </a:extLst>
          </p:cNvPr>
          <p:cNvPicPr>
            <a:picLocks noChangeAspect="1"/>
          </p:cNvPicPr>
          <p:nvPr/>
        </p:nvPicPr>
        <p:blipFill>
          <a:blip r:embed="rId4"/>
          <a:stretch>
            <a:fillRect/>
          </a:stretch>
        </p:blipFill>
        <p:spPr>
          <a:xfrm>
            <a:off x="1400174" y="3945737"/>
            <a:ext cx="9382125" cy="2124863"/>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285750" indent="-28575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Yearly &amp; Monthly Profits</a:t>
            </a:r>
          </a:p>
        </p:txBody>
      </p:sp>
    </p:spTree>
    <p:extLst>
      <p:ext uri="{BB962C8B-B14F-4D97-AF65-F5344CB8AC3E}">
        <p14:creationId xmlns:p14="http://schemas.microsoft.com/office/powerpoint/2010/main" val="137426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t>Profits over the years</a:t>
            </a:r>
          </a:p>
        </p:txBody>
      </p:sp>
      <p:pic>
        <p:nvPicPr>
          <p:cNvPr id="3" name="Picture 2">
            <a:extLst>
              <a:ext uri="{FF2B5EF4-FFF2-40B4-BE49-F238E27FC236}">
                <a16:creationId xmlns:a16="http://schemas.microsoft.com/office/drawing/2014/main" id="{99301A8A-432E-45EA-AA20-5EB02034FFB4}"/>
              </a:ext>
            </a:extLst>
          </p:cNvPr>
          <p:cNvPicPr>
            <a:picLocks noChangeAspect="1"/>
          </p:cNvPicPr>
          <p:nvPr/>
        </p:nvPicPr>
        <p:blipFill>
          <a:blip r:embed="rId3"/>
          <a:stretch>
            <a:fillRect/>
          </a:stretch>
        </p:blipFill>
        <p:spPr>
          <a:xfrm>
            <a:off x="2410486" y="1651000"/>
            <a:ext cx="7371026" cy="4335059"/>
          </a:xfrm>
          <a:prstGeom prst="rect">
            <a:avLst/>
          </a:prstGeom>
        </p:spPr>
      </p:pic>
    </p:spTree>
    <p:extLst>
      <p:ext uri="{BB962C8B-B14F-4D97-AF65-F5344CB8AC3E}">
        <p14:creationId xmlns:p14="http://schemas.microsoft.com/office/powerpoint/2010/main" val="414549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B7FE84C2-3037-4550-A11E-8D1509653B68}"/>
              </a:ext>
            </a:extLst>
          </p:cNvPr>
          <p:cNvPicPr>
            <a:picLocks noChangeAspect="1"/>
          </p:cNvPicPr>
          <p:nvPr/>
        </p:nvPicPr>
        <p:blipFill>
          <a:blip r:embed="rId3"/>
          <a:stretch>
            <a:fillRect/>
          </a:stretch>
        </p:blipFill>
        <p:spPr>
          <a:xfrm>
            <a:off x="2247899" y="2165879"/>
            <a:ext cx="3848100" cy="3609975"/>
          </a:xfrm>
          <a:prstGeom prst="rect">
            <a:avLst/>
          </a:prstGeom>
        </p:spPr>
      </p:pic>
      <p:pic>
        <p:nvPicPr>
          <p:cNvPr id="5" name="Picture 4">
            <a:extLst>
              <a:ext uri="{FF2B5EF4-FFF2-40B4-BE49-F238E27FC236}">
                <a16:creationId xmlns:a16="http://schemas.microsoft.com/office/drawing/2014/main" id="{882CB318-0E7B-4CB4-96FD-B3641B961426}"/>
              </a:ext>
            </a:extLst>
          </p:cNvPr>
          <p:cNvPicPr>
            <a:picLocks noChangeAspect="1"/>
          </p:cNvPicPr>
          <p:nvPr/>
        </p:nvPicPr>
        <p:blipFill>
          <a:blip r:embed="rId4"/>
          <a:stretch>
            <a:fillRect/>
          </a:stretch>
        </p:blipFill>
        <p:spPr>
          <a:xfrm>
            <a:off x="6095999" y="2137304"/>
            <a:ext cx="3790950" cy="3638550"/>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Yearly ROI of Yellow &amp; Pink Cab Companies</a:t>
            </a:r>
          </a:p>
        </p:txBody>
      </p:sp>
    </p:spTree>
    <p:extLst>
      <p:ext uri="{BB962C8B-B14F-4D97-AF65-F5344CB8AC3E}">
        <p14:creationId xmlns:p14="http://schemas.microsoft.com/office/powerpoint/2010/main" val="141656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896C23AE-BA28-45FD-B4B3-ADCEDA62FFD2}"/>
              </a:ext>
            </a:extLst>
          </p:cNvPr>
          <p:cNvPicPr>
            <a:picLocks noChangeAspect="1"/>
          </p:cNvPicPr>
          <p:nvPr/>
        </p:nvPicPr>
        <p:blipFill>
          <a:blip r:embed="rId3"/>
          <a:stretch>
            <a:fillRect/>
          </a:stretch>
        </p:blipFill>
        <p:spPr>
          <a:xfrm>
            <a:off x="2737908" y="1805311"/>
            <a:ext cx="6716183" cy="4333021"/>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KM Profit of each Cab Company shows better returns by Yellow Cab Company</a:t>
            </a:r>
          </a:p>
        </p:txBody>
      </p:sp>
    </p:spTree>
    <p:extLst>
      <p:ext uri="{BB962C8B-B14F-4D97-AF65-F5344CB8AC3E}">
        <p14:creationId xmlns:p14="http://schemas.microsoft.com/office/powerpoint/2010/main" val="145522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2157FA27-5BC4-415B-8C7A-771E7D14DDE8}"/>
              </a:ext>
            </a:extLst>
          </p:cNvPr>
          <p:cNvPicPr>
            <a:picLocks noChangeAspect="1"/>
          </p:cNvPicPr>
          <p:nvPr/>
        </p:nvPicPr>
        <p:blipFill>
          <a:blip r:embed="rId3"/>
          <a:stretch>
            <a:fillRect/>
          </a:stretch>
        </p:blipFill>
        <p:spPr>
          <a:xfrm>
            <a:off x="-2" y="1778000"/>
            <a:ext cx="6096003" cy="4394200"/>
          </a:xfrm>
          <a:prstGeom prst="rect">
            <a:avLst/>
          </a:prstGeom>
        </p:spPr>
      </p:pic>
      <p:pic>
        <p:nvPicPr>
          <p:cNvPr id="5" name="Picture 4">
            <a:extLst>
              <a:ext uri="{FF2B5EF4-FFF2-40B4-BE49-F238E27FC236}">
                <a16:creationId xmlns:a16="http://schemas.microsoft.com/office/drawing/2014/main" id="{32DB0453-B8D2-42BF-A0E6-00648419E9B4}"/>
              </a:ext>
            </a:extLst>
          </p:cNvPr>
          <p:cNvPicPr>
            <a:picLocks noChangeAspect="1"/>
          </p:cNvPicPr>
          <p:nvPr/>
        </p:nvPicPr>
        <p:blipFill>
          <a:blip r:embed="rId4"/>
          <a:stretch>
            <a:fillRect/>
          </a:stretch>
        </p:blipFill>
        <p:spPr>
          <a:xfrm>
            <a:off x="6096000" y="1850495"/>
            <a:ext cx="6096000" cy="4220105"/>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Profits of Each Cab Company in Various Cities</a:t>
            </a:r>
          </a:p>
        </p:txBody>
      </p:sp>
    </p:spTree>
    <p:extLst>
      <p:ext uri="{BB962C8B-B14F-4D97-AF65-F5344CB8AC3E}">
        <p14:creationId xmlns:p14="http://schemas.microsoft.com/office/powerpoint/2010/main" val="8255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60CEC0E7-3B91-45A7-AA85-E9466FB8FDAB}"/>
              </a:ext>
            </a:extLst>
          </p:cNvPr>
          <p:cNvPicPr>
            <a:picLocks noChangeAspect="1"/>
          </p:cNvPicPr>
          <p:nvPr/>
        </p:nvPicPr>
        <p:blipFill>
          <a:blip r:embed="rId3"/>
          <a:stretch>
            <a:fillRect/>
          </a:stretch>
        </p:blipFill>
        <p:spPr>
          <a:xfrm>
            <a:off x="946856" y="2171699"/>
            <a:ext cx="10771481" cy="2904669"/>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endParaRPr lang="en-US" sz="2000" dirty="0"/>
          </a:p>
        </p:txBody>
      </p:sp>
    </p:spTree>
    <p:extLst>
      <p:ext uri="{BB962C8B-B14F-4D97-AF65-F5344CB8AC3E}">
        <p14:creationId xmlns:p14="http://schemas.microsoft.com/office/powerpoint/2010/main" val="259758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619BB666-FF74-42C4-8E23-D414AD6F378A}"/>
              </a:ext>
            </a:extLst>
          </p:cNvPr>
          <p:cNvPicPr>
            <a:picLocks noChangeAspect="1"/>
          </p:cNvPicPr>
          <p:nvPr/>
        </p:nvPicPr>
        <p:blipFill>
          <a:blip r:embed="rId3"/>
          <a:stretch>
            <a:fillRect/>
          </a:stretch>
        </p:blipFill>
        <p:spPr>
          <a:xfrm>
            <a:off x="2334417" y="1768987"/>
            <a:ext cx="7523163" cy="4368288"/>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endParaRPr lang="en-US" sz="2000" dirty="0"/>
          </a:p>
        </p:txBody>
      </p:sp>
    </p:spTree>
    <p:extLst>
      <p:ext uri="{BB962C8B-B14F-4D97-AF65-F5344CB8AC3E}">
        <p14:creationId xmlns:p14="http://schemas.microsoft.com/office/powerpoint/2010/main" val="14957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Profits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CB7C5A22-C76A-43AF-8D59-D5F73BA3EF5C}"/>
              </a:ext>
            </a:extLst>
          </p:cNvPr>
          <p:cNvPicPr>
            <a:picLocks noChangeAspect="1"/>
          </p:cNvPicPr>
          <p:nvPr/>
        </p:nvPicPr>
        <p:blipFill>
          <a:blip r:embed="rId3"/>
          <a:stretch>
            <a:fillRect/>
          </a:stretch>
        </p:blipFill>
        <p:spPr>
          <a:xfrm>
            <a:off x="-2" y="1938867"/>
            <a:ext cx="6096002" cy="4072466"/>
          </a:xfrm>
          <a:prstGeom prst="rect">
            <a:avLst/>
          </a:prstGeom>
        </p:spPr>
      </p:pic>
      <p:pic>
        <p:nvPicPr>
          <p:cNvPr id="5" name="Picture 4">
            <a:extLst>
              <a:ext uri="{FF2B5EF4-FFF2-40B4-BE49-F238E27FC236}">
                <a16:creationId xmlns:a16="http://schemas.microsoft.com/office/drawing/2014/main" id="{37E14558-1438-4812-B078-4DD37344979E}"/>
              </a:ext>
            </a:extLst>
          </p:cNvPr>
          <p:cNvPicPr>
            <a:picLocks noChangeAspect="1"/>
          </p:cNvPicPr>
          <p:nvPr/>
        </p:nvPicPr>
        <p:blipFill>
          <a:blip r:embed="rId4"/>
          <a:stretch>
            <a:fillRect/>
          </a:stretch>
        </p:blipFill>
        <p:spPr>
          <a:xfrm>
            <a:off x="6095998" y="1938868"/>
            <a:ext cx="6096001" cy="3939188"/>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Yellow Cab Company has more % of Profitable Rides</a:t>
            </a:r>
          </a:p>
        </p:txBody>
      </p:sp>
    </p:spTree>
    <p:extLst>
      <p:ext uri="{BB962C8B-B14F-4D97-AF65-F5344CB8AC3E}">
        <p14:creationId xmlns:p14="http://schemas.microsoft.com/office/powerpoint/2010/main" val="254510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Demand</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47EFF090-2FE4-41EB-B868-6007DABD2791}"/>
              </a:ext>
            </a:extLst>
          </p:cNvPr>
          <p:cNvPicPr>
            <a:picLocks noChangeAspect="1"/>
          </p:cNvPicPr>
          <p:nvPr/>
        </p:nvPicPr>
        <p:blipFill>
          <a:blip r:embed="rId3"/>
          <a:stretch>
            <a:fillRect/>
          </a:stretch>
        </p:blipFill>
        <p:spPr>
          <a:xfrm>
            <a:off x="1514474" y="3771976"/>
            <a:ext cx="9286875" cy="2091796"/>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Yearly &amp; Monthly Demand of each Cab Company</a:t>
            </a:r>
          </a:p>
        </p:txBody>
      </p:sp>
      <p:pic>
        <p:nvPicPr>
          <p:cNvPr id="3" name="Picture 2">
            <a:extLst>
              <a:ext uri="{FF2B5EF4-FFF2-40B4-BE49-F238E27FC236}">
                <a16:creationId xmlns:a16="http://schemas.microsoft.com/office/drawing/2014/main" id="{4AB677C5-82AF-4B76-9195-A33F5A63505B}"/>
              </a:ext>
            </a:extLst>
          </p:cNvPr>
          <p:cNvPicPr>
            <a:picLocks noChangeAspect="1"/>
          </p:cNvPicPr>
          <p:nvPr/>
        </p:nvPicPr>
        <p:blipFill>
          <a:blip r:embed="rId4"/>
          <a:stretch>
            <a:fillRect/>
          </a:stretch>
        </p:blipFill>
        <p:spPr>
          <a:xfrm>
            <a:off x="1514474" y="1658938"/>
            <a:ext cx="9163050" cy="2091796"/>
          </a:xfrm>
          <a:prstGeom prst="rect">
            <a:avLst/>
          </a:prstGeom>
        </p:spPr>
      </p:pic>
    </p:spTree>
    <p:extLst>
      <p:ext uri="{BB962C8B-B14F-4D97-AF65-F5344CB8AC3E}">
        <p14:creationId xmlns:p14="http://schemas.microsoft.com/office/powerpoint/2010/main" val="211322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Demand</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065A134D-B3B1-479A-A533-C94B2D7C631B}"/>
              </a:ext>
            </a:extLst>
          </p:cNvPr>
          <p:cNvPicPr>
            <a:picLocks noChangeAspect="1"/>
          </p:cNvPicPr>
          <p:nvPr/>
        </p:nvPicPr>
        <p:blipFill>
          <a:blip r:embed="rId3"/>
          <a:stretch>
            <a:fillRect/>
          </a:stretch>
        </p:blipFill>
        <p:spPr>
          <a:xfrm>
            <a:off x="2609320" y="1424173"/>
            <a:ext cx="6973358" cy="4646427"/>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Higher Demand for Yellow Cab Company</a:t>
            </a:r>
          </a:p>
        </p:txBody>
      </p:sp>
    </p:spTree>
    <p:extLst>
      <p:ext uri="{BB962C8B-B14F-4D97-AF65-F5344CB8AC3E}">
        <p14:creationId xmlns:p14="http://schemas.microsoft.com/office/powerpoint/2010/main" val="349459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Data Exploration</a:t>
            </a:r>
          </a:p>
          <a:p>
            <a:pPr algn="just"/>
            <a:r>
              <a:rPr lang="en-US" sz="2800" dirty="0">
                <a:solidFill>
                  <a:srgbClr val="FF6600"/>
                </a:solidFill>
              </a:rPr>
              <a:t>         EDA</a:t>
            </a:r>
          </a:p>
          <a:p>
            <a:pPr algn="just"/>
            <a:r>
              <a:rPr lang="en-US" sz="2800" dirty="0">
                <a:solidFill>
                  <a:srgbClr val="FF6600"/>
                </a:solidFill>
              </a:rPr>
              <a:t>         Conclusion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Demand</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46A54E9D-CE7B-43F3-9733-37D5E87E8653}"/>
              </a:ext>
            </a:extLst>
          </p:cNvPr>
          <p:cNvPicPr>
            <a:picLocks noChangeAspect="1"/>
          </p:cNvPicPr>
          <p:nvPr/>
        </p:nvPicPr>
        <p:blipFill>
          <a:blip r:embed="rId3"/>
          <a:stretch>
            <a:fillRect/>
          </a:stretch>
        </p:blipFill>
        <p:spPr>
          <a:xfrm>
            <a:off x="1485899" y="1809750"/>
            <a:ext cx="9220200" cy="4054021"/>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Yellow Cab Company in More Demand based on Age Factor</a:t>
            </a:r>
          </a:p>
        </p:txBody>
      </p:sp>
    </p:spTree>
    <p:extLst>
      <p:ext uri="{BB962C8B-B14F-4D97-AF65-F5344CB8AC3E}">
        <p14:creationId xmlns:p14="http://schemas.microsoft.com/office/powerpoint/2010/main" val="288021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Customers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E1F7C438-EA38-43A2-A827-4755177E162A}"/>
              </a:ext>
            </a:extLst>
          </p:cNvPr>
          <p:cNvPicPr>
            <a:picLocks noChangeAspect="1"/>
          </p:cNvPicPr>
          <p:nvPr/>
        </p:nvPicPr>
        <p:blipFill>
          <a:blip r:embed="rId3"/>
          <a:stretch>
            <a:fillRect/>
          </a:stretch>
        </p:blipFill>
        <p:spPr>
          <a:xfrm>
            <a:off x="1993105" y="1746251"/>
            <a:ext cx="8280350" cy="4231216"/>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Yellow Cab Company has more Customers that have taken 10 rides yearly</a:t>
            </a:r>
          </a:p>
        </p:txBody>
      </p:sp>
    </p:spTree>
    <p:extLst>
      <p:ext uri="{BB962C8B-B14F-4D97-AF65-F5344CB8AC3E}">
        <p14:creationId xmlns:p14="http://schemas.microsoft.com/office/powerpoint/2010/main" val="263644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Customers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2" y="1363135"/>
            <a:ext cx="12192001" cy="4893731"/>
          </a:xfrm>
        </p:spPr>
        <p:txBody>
          <a:bodyPr>
            <a:normAutofit/>
          </a:bodyPr>
          <a:lstStyle/>
          <a:p>
            <a:pPr algn="l"/>
            <a:endParaRPr lang="en-US" sz="2000" dirty="0"/>
          </a:p>
        </p:txBody>
      </p:sp>
      <p:pic>
        <p:nvPicPr>
          <p:cNvPr id="1028" name="Picture 4">
            <a:extLst>
              <a:ext uri="{FF2B5EF4-FFF2-40B4-BE49-F238E27FC236}">
                <a16:creationId xmlns:a16="http://schemas.microsoft.com/office/drawing/2014/main" id="{636621D6-0E6D-4BE7-A0E4-156763BB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955" y="1457987"/>
            <a:ext cx="9163579" cy="457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7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Analyzing Customers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A8474075-5ADD-43BA-BE41-629AD9A48B6B}"/>
              </a:ext>
            </a:extLst>
          </p:cNvPr>
          <p:cNvPicPr>
            <a:picLocks noChangeAspect="1"/>
          </p:cNvPicPr>
          <p:nvPr/>
        </p:nvPicPr>
        <p:blipFill>
          <a:blip r:embed="rId4"/>
          <a:stretch>
            <a:fillRect/>
          </a:stretch>
        </p:blipFill>
        <p:spPr>
          <a:xfrm>
            <a:off x="234646" y="1989667"/>
            <a:ext cx="5861353" cy="4002615"/>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Time Customers for each of the Cab Company</a:t>
            </a:r>
          </a:p>
        </p:txBody>
      </p:sp>
      <p:pic>
        <p:nvPicPr>
          <p:cNvPr id="2054" name="Picture 6">
            <a:extLst>
              <a:ext uri="{FF2B5EF4-FFF2-40B4-BE49-F238E27FC236}">
                <a16:creationId xmlns:a16="http://schemas.microsoft.com/office/drawing/2014/main" id="{F11CEBBE-DA3A-44FA-A40C-BD09CAEDCE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65" y="1989667"/>
            <a:ext cx="3945468" cy="398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04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Conclusion</a:t>
            </a: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dirty="0">
                <a:latin typeface="Times New Roman" panose="02020603050405020304" pitchFamily="18" charset="0"/>
                <a:cs typeface="Times New Roman" panose="02020603050405020304" pitchFamily="18" charset="0"/>
              </a:rPr>
              <a:t>Both the Cab Companies were Analyzed based on Profits, Demand &amp; Customers. The following shows the results of the analysis</a:t>
            </a:r>
          </a:p>
          <a:p>
            <a:pPr algn="l"/>
            <a:r>
              <a:rPr lang="en-US" sz="2000" u="sng" dirty="0">
                <a:latin typeface="Times New Roman" panose="02020603050405020304" pitchFamily="18" charset="0"/>
                <a:cs typeface="Times New Roman" panose="02020603050405020304" pitchFamily="18" charset="0"/>
              </a:rPr>
              <a:t>Profit</a:t>
            </a:r>
          </a:p>
          <a:p>
            <a:pPr marL="342900" indent="-34290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Both Cab Companies showed Profits that have increased with time</a:t>
            </a:r>
          </a:p>
          <a:p>
            <a:pPr marL="342900" indent="-34290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Profits in terms of City &amp; Rides, Yellow Cab Company has performed better in each of the category.</a:t>
            </a:r>
            <a:endParaRPr lang="en-US" sz="2000" dirty="0">
              <a:latin typeface="Times New Roman" panose="02020603050405020304" pitchFamily="18" charset="0"/>
              <a:cs typeface="Times New Roman" panose="02020603050405020304" pitchFamily="18" charset="0"/>
            </a:endParaRPr>
          </a:p>
          <a:p>
            <a:pPr algn="l"/>
            <a:r>
              <a:rPr lang="en-US" sz="2000" u="sng" dirty="0">
                <a:latin typeface="Times New Roman" panose="02020603050405020304" pitchFamily="18" charset="0"/>
                <a:cs typeface="Times New Roman" panose="02020603050405020304" pitchFamily="18" charset="0"/>
              </a:rPr>
              <a:t>Demand</a:t>
            </a:r>
          </a:p>
          <a:p>
            <a:pPr marL="285750" indent="-28575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demand for Yellow Cab Company is far Greater than Pink Cab Company</a:t>
            </a:r>
          </a:p>
          <a:p>
            <a:pPr marL="285750" indent="-28575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Both of the Companies are used by similar Age Groups</a:t>
            </a:r>
            <a:endParaRPr lang="en-US" sz="2000" dirty="0">
              <a:latin typeface="Times New Roman" panose="02020603050405020304" pitchFamily="18" charset="0"/>
              <a:cs typeface="Times New Roman" panose="02020603050405020304" pitchFamily="18" charset="0"/>
            </a:endParaRPr>
          </a:p>
          <a:p>
            <a:pPr algn="l"/>
            <a:r>
              <a:rPr lang="en-US" sz="2000" u="sng" dirty="0">
                <a:latin typeface="Times New Roman" panose="02020603050405020304" pitchFamily="18" charset="0"/>
                <a:cs typeface="Times New Roman" panose="02020603050405020304" pitchFamily="18" charset="0"/>
              </a:rPr>
              <a:t>Customer</a:t>
            </a:r>
          </a:p>
          <a:p>
            <a:pPr marL="285750" indent="-285750" algn="l">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Yellow Cab Company has more long term customers who have taken more Rides Yearly &amp; Monthly</a:t>
            </a:r>
          </a:p>
          <a:p>
            <a:pPr marL="285750" indent="-285750" algn="l">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Conclusion: Yellow Cab Company is overall better in every aspect and is thus a better company for investment. </a:t>
            </a:r>
          </a:p>
        </p:txBody>
      </p:sp>
    </p:spTree>
    <p:extLst>
      <p:ext uri="{BB962C8B-B14F-4D97-AF65-F5344CB8AC3E}">
        <p14:creationId xmlns:p14="http://schemas.microsoft.com/office/powerpoint/2010/main" val="2243701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chemeClr val="accent2">
                    <a:lumMod val="75000"/>
                  </a:schemeClr>
                </a:solidFill>
                <a:latin typeface="Times New Roman" panose="02020603050405020304" pitchFamily="18" charset="0"/>
                <a:cs typeface="Times New Roman" panose="02020603050405020304" pitchFamily="18" charset="0"/>
              </a:rPr>
              <a:t>Executive Summary</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u="sng" dirty="0">
                <a:latin typeface="Times New Roman" panose="02020603050405020304" pitchFamily="18" charset="0"/>
                <a:cs typeface="Times New Roman" panose="02020603050405020304" pitchFamily="18" charset="0"/>
              </a:rPr>
              <a:t>Company Background</a:t>
            </a:r>
          </a:p>
          <a:p>
            <a:pPr algn="l"/>
            <a:r>
              <a:rPr lang="en-US" sz="2000" dirty="0">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US" sz="2000" dirty="0">
              <a:latin typeface="Times New Roman" panose="02020603050405020304" pitchFamily="18" charset="0"/>
              <a:cs typeface="Times New Roman" panose="02020603050405020304" pitchFamily="18" charset="0"/>
            </a:endParaRPr>
          </a:p>
          <a:p>
            <a:pPr algn="l"/>
            <a:r>
              <a:rPr lang="en-US" sz="2000" u="sng" dirty="0">
                <a:latin typeface="Times New Roman" panose="02020603050405020304" pitchFamily="18" charset="0"/>
                <a:cs typeface="Times New Roman" panose="02020603050405020304" pitchFamily="18" charset="0"/>
              </a:rPr>
              <a:t>Objective</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find which of the Companies is more suitable for Investment.</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find the Company that is more successful considering various factors</a:t>
            </a:r>
          </a:p>
          <a:p>
            <a:pPr algn="l"/>
            <a:endParaRPr lang="en-US" sz="2000" dirty="0">
              <a:latin typeface="Times New Roman" panose="02020603050405020304" pitchFamily="18" charset="0"/>
              <a:cs typeface="Times New Roman" panose="02020603050405020304" pitchFamily="18" charset="0"/>
            </a:endParaRPr>
          </a:p>
          <a:p>
            <a:pPr algn="l"/>
            <a:r>
              <a:rPr lang="en-US" sz="2000" u="sng" dirty="0">
                <a:latin typeface="Times New Roman" panose="02020603050405020304" pitchFamily="18" charset="0"/>
                <a:cs typeface="Times New Roman" panose="02020603050405020304" pitchFamily="18" charset="0"/>
              </a:rPr>
              <a:t>Process</a:t>
            </a:r>
          </a:p>
          <a:p>
            <a:pPr algn="l"/>
            <a:r>
              <a:rPr lang="en-US" sz="2000" dirty="0">
                <a:latin typeface="Times New Roman" panose="02020603050405020304" pitchFamily="18" charset="0"/>
                <a:cs typeface="Times New Roman" panose="02020603050405020304" pitchFamily="18" charset="0"/>
              </a:rPr>
              <a:t>The Dataset will be Analyzed and combined into one. Then Exploratory Data Analysis Techniques will be performed &amp; Visualizations will be used to Identity for the better Company.</a:t>
            </a:r>
          </a:p>
        </p:txBody>
      </p:sp>
    </p:spTree>
    <p:extLst>
      <p:ext uri="{BB962C8B-B14F-4D97-AF65-F5344CB8AC3E}">
        <p14:creationId xmlns:p14="http://schemas.microsoft.com/office/powerpoint/2010/main" val="84535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Data Exploration</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u="sng" dirty="0">
                <a:latin typeface="Times New Roman" panose="02020603050405020304" pitchFamily="18" charset="0"/>
                <a:cs typeface="Times New Roman" panose="02020603050405020304" pitchFamily="18" charset="0"/>
              </a:rPr>
              <a:t>Overview of Each Dataset</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u="sng" dirty="0">
                <a:latin typeface="Times New Roman" panose="02020603050405020304" pitchFamily="18" charset="0"/>
                <a:cs typeface="Times New Roman" panose="02020603050405020304" pitchFamily="18" charset="0"/>
              </a:rPr>
              <a:t>Assumptions</a:t>
            </a:r>
          </a:p>
          <a:p>
            <a:pPr algn="l">
              <a:lnSpc>
                <a:spcPct val="100000"/>
              </a:lnSpc>
              <a:spcBef>
                <a:spcPts val="0"/>
              </a:spcBef>
            </a:pPr>
            <a:r>
              <a:rPr lang="en-US" sz="1800" dirty="0">
                <a:latin typeface="Times New Roman" panose="02020603050405020304" pitchFamily="18" charset="0"/>
                <a:cs typeface="Times New Roman" panose="02020603050405020304" pitchFamily="18" charset="0"/>
              </a:rPr>
              <a:t>• Data Sources are merged on Customer ID, Transaction ID &amp; City. </a:t>
            </a:r>
          </a:p>
          <a:p>
            <a:pPr algn="l">
              <a:lnSpc>
                <a:spcPct val="100000"/>
              </a:lnSpc>
              <a:spcBef>
                <a:spcPts val="0"/>
              </a:spcBef>
            </a:pPr>
            <a:r>
              <a:rPr lang="en-US" sz="1800" dirty="0">
                <a:latin typeface="Times New Roman" panose="02020603050405020304" pitchFamily="18" charset="0"/>
                <a:cs typeface="Times New Roman" panose="02020603050405020304" pitchFamily="18" charset="0"/>
              </a:rPr>
              <a:t>• There are outliers present in the feature Price Charged but they cannot be treated as outliers due to insufficient information for Trip Duration. </a:t>
            </a:r>
          </a:p>
          <a:p>
            <a:pPr algn="l">
              <a:lnSpc>
                <a:spcPct val="100000"/>
              </a:lnSpc>
              <a:spcBef>
                <a:spcPts val="0"/>
              </a:spcBef>
            </a:pPr>
            <a:r>
              <a:rPr lang="en-US" sz="1800" dirty="0">
                <a:latin typeface="Times New Roman" panose="02020603050405020304" pitchFamily="18" charset="0"/>
                <a:cs typeface="Times New Roman" panose="02020603050405020304" pitchFamily="18" charset="0"/>
              </a:rPr>
              <a:t>• The features of Price Charged &amp; Cost of Trip are used for the calculation of Profit. </a:t>
            </a:r>
          </a:p>
          <a:p>
            <a:pPr algn="l">
              <a:lnSpc>
                <a:spcPct val="100000"/>
              </a:lnSpc>
              <a:spcBef>
                <a:spcPts val="0"/>
              </a:spcBef>
            </a:pPr>
            <a:r>
              <a:rPr lang="en-US" sz="1800" dirty="0">
                <a:latin typeface="Times New Roman" panose="02020603050405020304" pitchFamily="18" charset="0"/>
                <a:cs typeface="Times New Roman" panose="02020603050405020304" pitchFamily="18" charset="0"/>
              </a:rPr>
              <a:t>• The feature of Users in the dataset of City are assumed to be cab users of all cab companies including Yellow &amp; Pink Cab Companies. </a:t>
            </a:r>
          </a:p>
          <a:p>
            <a:pPr algn="l"/>
            <a:endParaRPr lang="en-US" sz="2000" dirty="0"/>
          </a:p>
        </p:txBody>
      </p:sp>
      <p:graphicFrame>
        <p:nvGraphicFramePr>
          <p:cNvPr id="3" name="Table 2">
            <a:extLst>
              <a:ext uri="{FF2B5EF4-FFF2-40B4-BE49-F238E27FC236}">
                <a16:creationId xmlns:a16="http://schemas.microsoft.com/office/drawing/2014/main" id="{06C299B5-1DDD-41C8-A8EC-2A0F16F38BC7}"/>
              </a:ext>
            </a:extLst>
          </p:cNvPr>
          <p:cNvGraphicFramePr>
            <a:graphicFrameLocks noGrp="1"/>
          </p:cNvGraphicFramePr>
          <p:nvPr>
            <p:extLst>
              <p:ext uri="{D42A27DB-BD31-4B8C-83A1-F6EECF244321}">
                <p14:modId xmlns:p14="http://schemas.microsoft.com/office/powerpoint/2010/main" val="4176847756"/>
              </p:ext>
            </p:extLst>
          </p:nvPr>
        </p:nvGraphicFramePr>
        <p:xfrm>
          <a:off x="541868" y="1768688"/>
          <a:ext cx="6747933" cy="1854200"/>
        </p:xfrm>
        <a:graphic>
          <a:graphicData uri="http://schemas.openxmlformats.org/drawingml/2006/table">
            <a:tbl>
              <a:tblPr firstRow="1" bandRow="1">
                <a:tableStyleId>{69C7853C-536D-4A76-A0AE-DD22124D55A5}</a:tableStyleId>
              </a:tblPr>
              <a:tblGrid>
                <a:gridCol w="2249311">
                  <a:extLst>
                    <a:ext uri="{9D8B030D-6E8A-4147-A177-3AD203B41FA5}">
                      <a16:colId xmlns:a16="http://schemas.microsoft.com/office/drawing/2014/main" val="2226591376"/>
                    </a:ext>
                  </a:extLst>
                </a:gridCol>
                <a:gridCol w="2249311">
                  <a:extLst>
                    <a:ext uri="{9D8B030D-6E8A-4147-A177-3AD203B41FA5}">
                      <a16:colId xmlns:a16="http://schemas.microsoft.com/office/drawing/2014/main" val="75128374"/>
                    </a:ext>
                  </a:extLst>
                </a:gridCol>
                <a:gridCol w="2249311">
                  <a:extLst>
                    <a:ext uri="{9D8B030D-6E8A-4147-A177-3AD203B41FA5}">
                      <a16:colId xmlns:a16="http://schemas.microsoft.com/office/drawing/2014/main" val="3869907883"/>
                    </a:ext>
                  </a:extLst>
                </a:gridCol>
              </a:tblGrid>
              <a:tr h="370840">
                <a:tc>
                  <a:txBody>
                    <a:bodyPr/>
                    <a:lstStyle/>
                    <a:p>
                      <a:r>
                        <a:rPr lang="en-US" dirty="0">
                          <a:latin typeface="Times New Roman" panose="02020603050405020304" pitchFamily="18" charset="0"/>
                          <a:cs typeface="Times New Roman" panose="02020603050405020304" pitchFamily="18" charset="0"/>
                        </a:rPr>
                        <a:t>Name</a:t>
                      </a:r>
                    </a:p>
                  </a:txBody>
                  <a:tcPr/>
                </a:tc>
                <a:tc>
                  <a:txBody>
                    <a:bodyPr/>
                    <a:lstStyle/>
                    <a:p>
                      <a:r>
                        <a:rPr lang="en-US" dirty="0">
                          <a:latin typeface="Times New Roman" panose="02020603050405020304" pitchFamily="18" charset="0"/>
                          <a:cs typeface="Times New Roman" panose="02020603050405020304" pitchFamily="18" charset="0"/>
                        </a:rPr>
                        <a:t>Number of Features</a:t>
                      </a:r>
                    </a:p>
                  </a:txBody>
                  <a:tcPr/>
                </a:tc>
                <a:tc>
                  <a:txBody>
                    <a:bodyPr/>
                    <a:lstStyle/>
                    <a:p>
                      <a:r>
                        <a:rPr lang="en-US" dirty="0">
                          <a:latin typeface="Times New Roman" panose="02020603050405020304" pitchFamily="18" charset="0"/>
                          <a:cs typeface="Times New Roman" panose="02020603050405020304" pitchFamily="18" charset="0"/>
                        </a:rPr>
                        <a:t>Observations</a:t>
                      </a:r>
                    </a:p>
                  </a:txBody>
                  <a:tcPr/>
                </a:tc>
                <a:extLst>
                  <a:ext uri="{0D108BD9-81ED-4DB2-BD59-A6C34878D82A}">
                    <a16:rowId xmlns:a16="http://schemas.microsoft.com/office/drawing/2014/main" val="165471028"/>
                  </a:ext>
                </a:extLst>
              </a:tr>
              <a:tr h="370840">
                <a:tc>
                  <a:txBody>
                    <a:bodyPr/>
                    <a:lstStyle/>
                    <a:p>
                      <a:r>
                        <a:rPr lang="en-US" dirty="0">
                          <a:latin typeface="Times New Roman" panose="02020603050405020304" pitchFamily="18" charset="0"/>
                          <a:cs typeface="Times New Roman" panose="02020603050405020304" pitchFamily="18" charset="0"/>
                        </a:rPr>
                        <a:t>Cab Data</a:t>
                      </a:r>
                    </a:p>
                  </a:txBody>
                  <a:tcPr/>
                </a:tc>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359393</a:t>
                      </a:r>
                    </a:p>
                  </a:txBody>
                  <a:tcPr/>
                </a:tc>
                <a:extLst>
                  <a:ext uri="{0D108BD9-81ED-4DB2-BD59-A6C34878D82A}">
                    <a16:rowId xmlns:a16="http://schemas.microsoft.com/office/drawing/2014/main" val="4236085084"/>
                  </a:ext>
                </a:extLst>
              </a:tr>
              <a:tr h="370840">
                <a:tc>
                  <a:txBody>
                    <a:bodyPr/>
                    <a:lstStyle/>
                    <a:p>
                      <a:r>
                        <a:rPr lang="en-US" dirty="0">
                          <a:latin typeface="Times New Roman" panose="02020603050405020304" pitchFamily="18" charset="0"/>
                          <a:cs typeface="Times New Roman" panose="02020603050405020304" pitchFamily="18" charset="0"/>
                        </a:rPr>
                        <a:t>City</a:t>
                      </a:r>
                    </a:p>
                  </a:txBody>
                  <a:tcPr/>
                </a:tc>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3125078997"/>
                  </a:ext>
                </a:extLst>
              </a:tr>
              <a:tr h="370840">
                <a:tc>
                  <a:txBody>
                    <a:bodyPr/>
                    <a:lstStyle/>
                    <a:p>
                      <a:r>
                        <a:rPr lang="en-US" dirty="0">
                          <a:latin typeface="Times New Roman" panose="02020603050405020304" pitchFamily="18" charset="0"/>
                          <a:cs typeface="Times New Roman" panose="02020603050405020304" pitchFamily="18" charset="0"/>
                        </a:rPr>
                        <a:t>Customer ID</a:t>
                      </a:r>
                    </a:p>
                  </a:txBody>
                  <a:tcPr/>
                </a:tc>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49172</a:t>
                      </a:r>
                    </a:p>
                  </a:txBody>
                  <a:tcPr/>
                </a:tc>
                <a:extLst>
                  <a:ext uri="{0D108BD9-81ED-4DB2-BD59-A6C34878D82A}">
                    <a16:rowId xmlns:a16="http://schemas.microsoft.com/office/drawing/2014/main" val="1438162879"/>
                  </a:ext>
                </a:extLst>
              </a:tr>
              <a:tr h="370840">
                <a:tc>
                  <a:txBody>
                    <a:bodyPr/>
                    <a:lstStyle/>
                    <a:p>
                      <a:r>
                        <a:rPr lang="en-US" dirty="0">
                          <a:latin typeface="Times New Roman" panose="02020603050405020304" pitchFamily="18" charset="0"/>
                          <a:cs typeface="Times New Roman" panose="02020603050405020304" pitchFamily="18" charset="0"/>
                        </a:rPr>
                        <a:t>Transaction ID</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440099</a:t>
                      </a:r>
                    </a:p>
                  </a:txBody>
                  <a:tcPr/>
                </a:tc>
                <a:extLst>
                  <a:ext uri="{0D108BD9-81ED-4DB2-BD59-A6C34878D82A}">
                    <a16:rowId xmlns:a16="http://schemas.microsoft.com/office/drawing/2014/main" val="1769643959"/>
                  </a:ext>
                </a:extLst>
              </a:tr>
            </a:tbl>
          </a:graphicData>
        </a:graphic>
      </p:graphicFrame>
    </p:spTree>
    <p:extLst>
      <p:ext uri="{BB962C8B-B14F-4D97-AF65-F5344CB8AC3E}">
        <p14:creationId xmlns:p14="http://schemas.microsoft.com/office/powerpoint/2010/main" val="145690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Data Exploration</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88159445-B179-4966-A075-92CA2A635A50}"/>
              </a:ext>
            </a:extLst>
          </p:cNvPr>
          <p:cNvPicPr>
            <a:picLocks noChangeAspect="1"/>
          </p:cNvPicPr>
          <p:nvPr/>
        </p:nvPicPr>
        <p:blipFill>
          <a:blip r:embed="rId3"/>
          <a:stretch>
            <a:fillRect/>
          </a:stretch>
        </p:blipFill>
        <p:spPr>
          <a:xfrm>
            <a:off x="1433512" y="2109787"/>
            <a:ext cx="9324975" cy="2638425"/>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dirty="0"/>
              <a:t>Overview of Combined Dataset </a:t>
            </a:r>
          </a:p>
        </p:txBody>
      </p:sp>
    </p:spTree>
    <p:extLst>
      <p:ext uri="{BB962C8B-B14F-4D97-AF65-F5344CB8AC3E}">
        <p14:creationId xmlns:p14="http://schemas.microsoft.com/office/powerpoint/2010/main" val="31764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Analysis of Features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625B3F36-ED93-4D34-BBC1-422A99E975A3}"/>
              </a:ext>
            </a:extLst>
          </p:cNvPr>
          <p:cNvPicPr>
            <a:picLocks noChangeAspect="1"/>
          </p:cNvPicPr>
          <p:nvPr/>
        </p:nvPicPr>
        <p:blipFill>
          <a:blip r:embed="rId3"/>
          <a:stretch>
            <a:fillRect/>
          </a:stretch>
        </p:blipFill>
        <p:spPr>
          <a:xfrm>
            <a:off x="-2" y="1921405"/>
            <a:ext cx="3476625" cy="3590925"/>
          </a:xfrm>
          <a:prstGeom prst="rect">
            <a:avLst/>
          </a:prstGeom>
        </p:spPr>
      </p:pic>
      <p:pic>
        <p:nvPicPr>
          <p:cNvPr id="5" name="Picture 4">
            <a:extLst>
              <a:ext uri="{FF2B5EF4-FFF2-40B4-BE49-F238E27FC236}">
                <a16:creationId xmlns:a16="http://schemas.microsoft.com/office/drawing/2014/main" id="{58A59953-E7D1-47FA-A6C5-D8F0D4C48E88}"/>
              </a:ext>
            </a:extLst>
          </p:cNvPr>
          <p:cNvPicPr>
            <a:picLocks noChangeAspect="1"/>
          </p:cNvPicPr>
          <p:nvPr/>
        </p:nvPicPr>
        <p:blipFill>
          <a:blip r:embed="rId4"/>
          <a:stretch>
            <a:fillRect/>
          </a:stretch>
        </p:blipFill>
        <p:spPr>
          <a:xfrm>
            <a:off x="3556579" y="1919895"/>
            <a:ext cx="6738888" cy="3370021"/>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dirty="0"/>
              <a:t>Analysis of KM Travelled &amp; Price Charged</a:t>
            </a:r>
          </a:p>
        </p:txBody>
      </p:sp>
    </p:spTree>
    <p:extLst>
      <p:ext uri="{BB962C8B-B14F-4D97-AF65-F5344CB8AC3E}">
        <p14:creationId xmlns:p14="http://schemas.microsoft.com/office/powerpoint/2010/main" val="306229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Analysis of Features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89CBB667-603C-4F96-A313-2FB66BC19595}"/>
              </a:ext>
            </a:extLst>
          </p:cNvPr>
          <p:cNvPicPr>
            <a:picLocks noChangeAspect="1"/>
          </p:cNvPicPr>
          <p:nvPr/>
        </p:nvPicPr>
        <p:blipFill>
          <a:blip r:embed="rId3"/>
          <a:stretch>
            <a:fillRect/>
          </a:stretch>
        </p:blipFill>
        <p:spPr>
          <a:xfrm>
            <a:off x="101601" y="1821996"/>
            <a:ext cx="5994400" cy="4041775"/>
          </a:xfrm>
          <a:prstGeom prst="rect">
            <a:avLst/>
          </a:prstGeom>
        </p:spPr>
      </p:pic>
      <p:pic>
        <p:nvPicPr>
          <p:cNvPr id="5" name="Picture 4">
            <a:extLst>
              <a:ext uri="{FF2B5EF4-FFF2-40B4-BE49-F238E27FC236}">
                <a16:creationId xmlns:a16="http://schemas.microsoft.com/office/drawing/2014/main" id="{7FD22663-5224-40DB-887A-228F81684C5E}"/>
              </a:ext>
            </a:extLst>
          </p:cNvPr>
          <p:cNvPicPr>
            <a:picLocks noChangeAspect="1"/>
          </p:cNvPicPr>
          <p:nvPr/>
        </p:nvPicPr>
        <p:blipFill>
          <a:blip r:embed="rId4"/>
          <a:stretch>
            <a:fillRect/>
          </a:stretch>
        </p:blipFill>
        <p:spPr>
          <a:xfrm>
            <a:off x="6163733" y="1752600"/>
            <a:ext cx="5926665" cy="4111171"/>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dirty="0"/>
              <a:t>Analysis of Cost of Trip &amp; Gender </a:t>
            </a:r>
          </a:p>
        </p:txBody>
      </p:sp>
    </p:spTree>
    <p:extLst>
      <p:ext uri="{BB962C8B-B14F-4D97-AF65-F5344CB8AC3E}">
        <p14:creationId xmlns:p14="http://schemas.microsoft.com/office/powerpoint/2010/main" val="46096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Analysis of Features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1760A355-C29F-4D62-A656-268F45415E11}"/>
              </a:ext>
            </a:extLst>
          </p:cNvPr>
          <p:cNvPicPr>
            <a:picLocks noChangeAspect="1"/>
          </p:cNvPicPr>
          <p:nvPr/>
        </p:nvPicPr>
        <p:blipFill>
          <a:blip r:embed="rId3"/>
          <a:stretch>
            <a:fillRect/>
          </a:stretch>
        </p:blipFill>
        <p:spPr>
          <a:xfrm>
            <a:off x="2192601" y="1734491"/>
            <a:ext cx="7806796" cy="4129280"/>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algn="l"/>
            <a:r>
              <a:rPr lang="en-US" sz="2000" dirty="0"/>
              <a:t>Analysis of Payment Mode</a:t>
            </a:r>
          </a:p>
        </p:txBody>
      </p:sp>
    </p:spTree>
    <p:extLst>
      <p:ext uri="{BB962C8B-B14F-4D97-AF65-F5344CB8AC3E}">
        <p14:creationId xmlns:p14="http://schemas.microsoft.com/office/powerpoint/2010/main" val="261222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4432" y="-5414433"/>
            <a:ext cx="1363135" cy="12192003"/>
          </a:xfrm>
          <a:solidFill>
            <a:srgbClr val="3B3B3B"/>
          </a:solidFill>
        </p:spPr>
        <p:txBody>
          <a:bodyPr vert="vert270" anchor="t" anchorCtr="0">
            <a:normAutofit fontScale="90000"/>
          </a:bodyPr>
          <a:lstStyle/>
          <a:p>
            <a:r>
              <a:rPr lang="en-US" sz="6700" dirty="0">
                <a:solidFill>
                  <a:srgbClr val="FF6600"/>
                </a:solidFill>
                <a:latin typeface="Times New Roman" panose="02020603050405020304" pitchFamily="18" charset="0"/>
                <a:cs typeface="Times New Roman" panose="02020603050405020304" pitchFamily="18" charset="0"/>
              </a:rPr>
              <a:t>Outliers</a:t>
            </a:r>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a:extLst>
              <a:ext uri="{FF2B5EF4-FFF2-40B4-BE49-F238E27FC236}">
                <a16:creationId xmlns:a16="http://schemas.microsoft.com/office/drawing/2014/main" id="{152FB1D6-E007-4FAA-B2AC-76222C4C855A}"/>
              </a:ext>
            </a:extLst>
          </p:cNvPr>
          <p:cNvPicPr>
            <a:picLocks noChangeAspect="1"/>
          </p:cNvPicPr>
          <p:nvPr/>
        </p:nvPicPr>
        <p:blipFill>
          <a:blip r:embed="rId3"/>
          <a:stretch>
            <a:fillRect/>
          </a:stretch>
        </p:blipFill>
        <p:spPr>
          <a:xfrm>
            <a:off x="1871132" y="1811630"/>
            <a:ext cx="8720667" cy="4258969"/>
          </a:xfrm>
          <a:prstGeom prst="rect">
            <a:avLst/>
          </a:prstGeom>
        </p:spPr>
      </p:pic>
      <p:sp>
        <p:nvSpPr>
          <p:cNvPr id="6" name="Subtitle 5">
            <a:extLst>
              <a:ext uri="{FF2B5EF4-FFF2-40B4-BE49-F238E27FC236}">
                <a16:creationId xmlns:a16="http://schemas.microsoft.com/office/drawing/2014/main" id="{02BE8890-D529-479B-A8A7-1B5B9F6A047B}"/>
              </a:ext>
            </a:extLst>
          </p:cNvPr>
          <p:cNvSpPr>
            <a:spLocks noGrp="1"/>
          </p:cNvSpPr>
          <p:nvPr>
            <p:ph type="subTitle" idx="1"/>
          </p:nvPr>
        </p:nvSpPr>
        <p:spPr>
          <a:xfrm>
            <a:off x="0" y="1363136"/>
            <a:ext cx="12192000" cy="4707464"/>
          </a:xfrm>
        </p:spPr>
        <p:txBody>
          <a:bodyPr>
            <a:normAutofit/>
          </a:bodyPr>
          <a:lstStyle/>
          <a:p>
            <a:pPr marL="285750" indent="-285750" algn="l">
              <a:lnSpc>
                <a:spcPct val="100000"/>
              </a:lnSpc>
              <a:spcBef>
                <a:spcPts val="0"/>
              </a:spcBef>
              <a:buFont typeface="Arial" panose="020B0604020202020204" pitchFamily="34" charset="0"/>
              <a:buChar char="•"/>
            </a:pPr>
            <a:r>
              <a:rPr lang="en-US" sz="1600" dirty="0"/>
              <a:t>There are outliers present in the feature Price Charged but they cannot be treated as outliers due to insufficient information for Trip Duration.</a:t>
            </a:r>
          </a:p>
        </p:txBody>
      </p:sp>
    </p:spTree>
    <p:extLst>
      <p:ext uri="{BB962C8B-B14F-4D97-AF65-F5344CB8AC3E}">
        <p14:creationId xmlns:p14="http://schemas.microsoft.com/office/powerpoint/2010/main" val="240351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237</TotalTime>
  <Words>612</Words>
  <Application>Microsoft Office PowerPoint</Application>
  <PresentationFormat>Widescreen</PresentationFormat>
  <Paragraphs>99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   Agenda</vt:lpstr>
      <vt:lpstr>Executive Summary   </vt:lpstr>
      <vt:lpstr>Data Exploration   </vt:lpstr>
      <vt:lpstr>Data Exploration   </vt:lpstr>
      <vt:lpstr>Analysis of Features   </vt:lpstr>
      <vt:lpstr>Analysis of Features   </vt:lpstr>
      <vt:lpstr>Analysis of Features   </vt:lpstr>
      <vt:lpstr>Outliers   </vt:lpstr>
      <vt:lpstr>Analyzing Profits   </vt:lpstr>
      <vt:lpstr>Analyzing Profits   </vt:lpstr>
      <vt:lpstr>Analyzing Profits   </vt:lpstr>
      <vt:lpstr>Analyzing Profits   </vt:lpstr>
      <vt:lpstr>Analyzing Profits   </vt:lpstr>
      <vt:lpstr>Analyzing Profits   </vt:lpstr>
      <vt:lpstr>Analyzing Profits   </vt:lpstr>
      <vt:lpstr>Analyzing Profits   </vt:lpstr>
      <vt:lpstr>Analyzing Demand   </vt:lpstr>
      <vt:lpstr>Analyzing Demand   </vt:lpstr>
      <vt:lpstr>Analyzing Demand   </vt:lpstr>
      <vt:lpstr>Analyzing Customers   </vt:lpstr>
      <vt:lpstr>Analyzing Customers   </vt:lpstr>
      <vt:lpstr>Analyzing Customers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2022-02-18T06:28:48Z</dcterms:created>
  <dcterms:modified xsi:type="dcterms:W3CDTF">2022-02-18T10:26:11Z</dcterms:modified>
</cp:coreProperties>
</file>