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-648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FE6489-3FA6-408A-86B7-C3CA8C1E1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7FD80DC-2BE8-4580-B067-7666D0477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B01F07-BE02-4BE1-B518-885DF46FA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3046-F437-42B7-AB19-DC29C47E450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2D7DA51-8C73-4E73-88A7-4E2379378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413C7AF-D4A1-48C7-940E-769B0B215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07F2-56B6-4AB3-8388-70E35861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46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1ABC49-417A-49B8-B7BC-06323EB9E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BD90945-B5B8-4DE9-ACB9-F83B3FFCA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1429EC-1462-4C30-A1C5-B4A62FF4F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3046-F437-42B7-AB19-DC29C47E450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8C68466-307E-4623-8333-1B5CE0D89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208435-782B-4DAE-A9D5-73529AE02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07F2-56B6-4AB3-8388-70E35861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28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6F1B3DC-E09E-4E7D-9277-6C30643AA6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99EB1EC-6426-430E-91BF-F38CE92C7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30BA85D-2031-424B-8486-AED3B5F81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3046-F437-42B7-AB19-DC29C47E450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2331BAE-30EB-4E42-934A-C041DF747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65A0BA4-AF9D-405F-84BB-927206CC7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07F2-56B6-4AB3-8388-70E35861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76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E954B4-72A4-406B-BB80-01DD744D1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E0ED5F-9D45-40E8-A762-131EC71FB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979E5BE-12B6-4B8F-9B75-ABC32998C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3046-F437-42B7-AB19-DC29C47E450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97B8FC-33B8-496B-AB2A-93B7B0B4A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68B1590-C847-4605-A238-7CB49E934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07F2-56B6-4AB3-8388-70E35861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43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3632C8-956E-4ABF-BFB5-02ED3B02A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7619676-F311-4685-BEC0-DEB586918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6EDFEA9-958E-4F6D-8D28-49620C90D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3046-F437-42B7-AB19-DC29C47E450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3612D57-6B79-43D7-A5BF-6E323E65E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922B30D-6C26-451B-A4B3-BD74F7635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07F2-56B6-4AB3-8388-70E35861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3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DF9FE8-65F4-4ED0-8613-F5889C4E7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E1F6AA-7A33-423C-87B8-C72D60DBE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15A70CA-5671-4AE5-8275-1EBF72F57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656A68F-14A7-4A85-B284-F55A77FF5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3046-F437-42B7-AB19-DC29C47E450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C28B423-5873-4653-8913-5BB2567F7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DE3E2B6-690D-45C5-BA77-F35E045CD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07F2-56B6-4AB3-8388-70E35861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9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95ABF2-E6A4-4CF8-9A42-6BEC33508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FDEFD59-3038-4432-8EAD-725B4BC95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71F9B1E-F5CA-40EB-8B86-027816143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C25E019-6144-4C78-A29F-CDFA020FFE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A7E639F-8A07-48CA-AB95-093D9DB83A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32583BF-217F-4B1C-908B-B1E74B83A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3046-F437-42B7-AB19-DC29C47E450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8D627EB-1053-4C47-98AF-98F096E24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5486F35-A20A-44D0-814D-D209F63B6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07F2-56B6-4AB3-8388-70E35861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9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178BD0-318A-4FB5-9300-503ED974A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AF8E8FE-24BD-4ACC-B9FA-BDBCCA69F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3046-F437-42B7-AB19-DC29C47E450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522EA22-66CC-42E2-9CBD-5A6D38AE3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1002341-33A7-42F9-8C52-DF570FB43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07F2-56B6-4AB3-8388-70E35861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97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45F001E-DDFB-4650-9153-EC1E7ADD3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3046-F437-42B7-AB19-DC29C47E450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4568627-BC86-4D7D-B021-CAA2488F4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F7276D0-3139-4061-95EC-A6ADCF1FC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07F2-56B6-4AB3-8388-70E35861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35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05F0F6-2D7A-4A7E-AFF2-216C7FE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19752A-A8DF-4E69-90A1-F8E7F5A0E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AF9C5A2-0F59-42AF-9440-2192C6305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8D448FC-1335-460B-A420-919502D6A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3046-F437-42B7-AB19-DC29C47E450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040326D-F50F-41C0-8D57-DAFD2D5BA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83D2E0C-F158-4F26-9DEE-D492926E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07F2-56B6-4AB3-8388-70E35861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85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F371DF-FBA2-4FC6-AF21-A2D491285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543F117-4077-4A6C-B623-B3A4C97B57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30FEC19-E3B2-4B46-9AFA-25EEDC31B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EC68F3D-5893-4CBC-9E1E-29AA7AC99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3046-F437-42B7-AB19-DC29C47E450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6796F7A-E1BF-45C2-B7EC-3A49ACCB3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134EF7E-9AB1-4309-AB4B-0AE56E945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07F2-56B6-4AB3-8388-70E35861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18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A10F7F6-57D0-40A2-8135-EFE4109D3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CCFA0B3-FCE2-48D9-8005-466B3F2B0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30EDDC-4D1C-4D24-9B3B-ABE2047389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33046-F437-42B7-AB19-DC29C47E450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5B52035-8C91-4CDC-B406-D5324BAB3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A3770CC-26F9-4432-BD9D-BE5D5650F7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607F2-56B6-4AB3-8388-70E35861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5C44D0-23E9-4B70-93CA-73BC917490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RSA cryptosystem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E9A487B-75C0-45B2-82A1-B928B9AEBE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2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15BF951-7151-4277-96FB-401A9CE5D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473" y="5446396"/>
            <a:ext cx="4537053" cy="107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33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F69F08-A2E2-42A9-A9EA-67FDEC0B1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Prove RSA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538DBB-840B-4BD1-8DBE-FC73A236E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baseline="30000" dirty="0"/>
              <a:t>d</a:t>
            </a:r>
            <a:r>
              <a:rPr lang="en-US" dirty="0"/>
              <a:t> mod n = (m</a:t>
            </a:r>
            <a:r>
              <a:rPr lang="en-US" baseline="30000" dirty="0"/>
              <a:t>e</a:t>
            </a:r>
            <a:r>
              <a:rPr lang="en-US" dirty="0"/>
              <a:t>)</a:t>
            </a:r>
            <a:r>
              <a:rPr lang="en-US" baseline="30000" dirty="0"/>
              <a:t>d</a:t>
            </a:r>
            <a:r>
              <a:rPr lang="en-US" dirty="0"/>
              <a:t> mod n</a:t>
            </a:r>
          </a:p>
        </p:txBody>
      </p:sp>
    </p:spTree>
    <p:extLst>
      <p:ext uri="{BB962C8B-B14F-4D97-AF65-F5344CB8AC3E}">
        <p14:creationId xmlns:p14="http://schemas.microsoft.com/office/powerpoint/2010/main" val="3574448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06E83C-E6D4-47F8-A9F2-742E8321B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decrypting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EC44EAC-3266-4ED1-804E-EA89EDB76B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Let d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= d mod 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 – 1)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 k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1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: k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1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(p – 1)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+ d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1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= d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Let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= d mod 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q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 – 1)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 k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2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: k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2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(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q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– 1)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+ d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2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= d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c</a:t>
                </a:r>
                <a:r>
                  <a:rPr lang="en-US" baseline="30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d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mod p = c</a:t>
                </a:r>
                <a:r>
                  <a:rPr lang="en-US" baseline="30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k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1</a:t>
                </a:r>
                <a:r>
                  <a:rPr lang="vi-VN" baseline="30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(</a:t>
                </a:r>
                <a:r>
                  <a:rPr lang="en-US" baseline="30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p</a:t>
                </a:r>
                <a:r>
                  <a:rPr lang="vi-VN" baseline="30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– 1)</a:t>
                </a:r>
                <a:r>
                  <a:rPr lang="en-US" baseline="30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+ d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1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=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(c</a:t>
                </a:r>
                <a:r>
                  <a:rPr lang="vi-VN" baseline="30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(p – 1)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)</a:t>
                </a:r>
                <a:r>
                  <a:rPr lang="vi-VN" baseline="30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k</a:t>
                </a:r>
                <a:r>
                  <a:rPr lang="vi-VN" baseline="-25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1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c</a:t>
                </a:r>
                <a:r>
                  <a:rPr lang="vi-VN" baseline="30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d</a:t>
                </a:r>
                <a:r>
                  <a:rPr lang="vi-VN" baseline="-25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1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= c</a:t>
                </a:r>
                <a:r>
                  <a:rPr lang="vi-VN" baseline="30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d</a:t>
                </a:r>
                <a:r>
                  <a:rPr lang="vi-VN" baseline="-25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1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(*)</a:t>
                </a:r>
                <a:endParaRPr lang="vi-VN" baseline="-25000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c</a:t>
                </a:r>
                <a:r>
                  <a:rPr lang="en-US" baseline="30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d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mod 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q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= c</a:t>
                </a:r>
                <a:r>
                  <a:rPr lang="en-US" baseline="30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k</a:t>
                </a:r>
                <a:r>
                  <a:rPr lang="vi-VN" baseline="-25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2</a:t>
                </a:r>
                <a:r>
                  <a:rPr lang="vi-VN" baseline="30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(q – 1)</a:t>
                </a:r>
                <a:r>
                  <a:rPr lang="en-US" baseline="30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+ d</a:t>
                </a:r>
                <a:r>
                  <a:rPr lang="vi-VN" baseline="-25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2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=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(c</a:t>
                </a:r>
                <a:r>
                  <a:rPr lang="vi-VN" baseline="30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(q – 1)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)</a:t>
                </a:r>
                <a:r>
                  <a:rPr lang="vi-VN" baseline="30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k</a:t>
                </a:r>
                <a:r>
                  <a:rPr lang="vi-VN" baseline="-25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2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c</a:t>
                </a:r>
                <a:r>
                  <a:rPr lang="vi-VN" baseline="30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d</a:t>
                </a:r>
                <a:r>
                  <a:rPr lang="vi-VN" baseline="-25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2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= c</a:t>
                </a:r>
                <a:r>
                  <a:rPr lang="vi-VN" baseline="30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d</a:t>
                </a:r>
                <a:r>
                  <a:rPr lang="vi-VN" baseline="-25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2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(**)</a:t>
                </a:r>
              </a:p>
              <a:p>
                <a:endParaRPr lang="vi-VN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(p, q) = 1, let x = c</a:t>
                </a:r>
                <a:r>
                  <a:rPr lang="vi-VN" baseline="30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d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, by (*) and (**) we have a congruent equations system: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vi-VN" i="1" smtClean="0">
                            <a:latin typeface="Cambria Math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i="1" smtClean="0">
                                <a:latin typeface="Cambria Math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vi-V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Symbol" panose="05050102010706020507" pitchFamily="18" charset="2"/>
                                </a:rPr>
                                <m:t>𝑥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Symbol" panose="05050102010706020507" pitchFamily="18" charset="2"/>
                                </a:rPr>
                                <m:t> ≡ </m:t>
                              </m:r>
                              <m:sSup>
                                <m:sSupPr>
                                  <m:ctrlPr>
                                    <a:rPr lang="vi-VN" b="0" i="1" smtClean="0">
                                      <a:latin typeface="Cambria Math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  <a:sym typeface="Symbol" panose="05050102010706020507" pitchFamily="18" charset="2"/>
                                    </a:rPr>
                                  </m:ctrlPr>
                                </m:sSupPr>
                                <m:e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  <a:sym typeface="Symbol" panose="05050102010706020507" pitchFamily="18" charset="2"/>
                                    </a:rPr>
                                    <m:t>𝑐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vi-VN" i="1">
                                          <a:latin typeface="Cambria Math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  <a:sym typeface="Symbol" panose="05050102010706020507" pitchFamily="18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  <a:sym typeface="Symbol" panose="05050102010706020507" pitchFamily="18" charset="2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  <a:sym typeface="Symbol" panose="05050102010706020507" pitchFamily="18" charset="2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vi-V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  <a:sym typeface="Symbol" panose="05050102010706020507" pitchFamily="18" charset="2"/>
                                </a:rPr>
                                <m:t>(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  <a:sym typeface="Symbol" panose="05050102010706020507" pitchFamily="18" charset="2"/>
                                </a:rPr>
                                <m:t>𝑚𝑜𝑑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  <a:sym typeface="Symbol" panose="05050102010706020507" pitchFamily="18" charset="2"/>
                                </a:rPr>
                                <m:t> 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  <a:sym typeface="Symbol" panose="05050102010706020507" pitchFamily="18" charset="2"/>
                                </a:rPr>
                                <m:t>𝑝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  <a:sym typeface="Symbol" panose="05050102010706020507" pitchFamily="18" charset="2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vi-VN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Symbol" panose="05050102010706020507" pitchFamily="18" charset="2"/>
                                </a:rPr>
                                <m:t>𝑥</m:t>
                              </m:r>
                              <m:r>
                                <a:rPr lang="vi-VN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Symbol" panose="05050102010706020507" pitchFamily="18" charset="2"/>
                                </a:rPr>
                                <m:t> ≡ </m:t>
                              </m:r>
                              <m:sSup>
                                <m:sSupPr>
                                  <m:ctrlPr>
                                    <a:rPr lang="vi-VN" i="1">
                                      <a:latin typeface="Cambria Math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  <a:sym typeface="Symbol" panose="05050102010706020507" pitchFamily="18" charset="2"/>
                                    </a:rPr>
                                  </m:ctrlPr>
                                </m:sSupPr>
                                <m:e>
                                  <m:r>
                                    <a:rPr lang="vi-V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  <a:sym typeface="Symbol" panose="05050102010706020507" pitchFamily="18" charset="2"/>
                                    </a:rPr>
                                    <m:t>𝑐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vi-VN" i="1">
                                          <a:latin typeface="Cambria Math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  <a:sym typeface="Symbol" panose="05050102010706020507" pitchFamily="18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  <a:sym typeface="Symbol" panose="05050102010706020507" pitchFamily="18" charset="2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vi-V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  <a:sym typeface="Symbol" panose="05050102010706020507" pitchFamily="18" charset="2"/>
                                        </a:rPr>
                                        <m:t>2</m:t>
                                      </m:r>
                                    </m:sub>
                                  </m:sSub>
                                </m:sup>
                              </m:sSup>
                              <m:d>
                                <m:dPr>
                                  <m:ctrlPr>
                                    <a:rPr lang="vi-VN" i="1">
                                      <a:latin typeface="Cambria Math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dPr>
                                <m:e>
                                  <m:r>
                                    <a:rPr lang="vi-V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  <a:sym typeface="Symbol" panose="05050102010706020507" pitchFamily="18" charset="2"/>
                                    </a:rPr>
                                    <m:t>𝑚𝑜𝑑</m:t>
                                  </m:r>
                                  <m:r>
                                    <a:rPr lang="vi-V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  <a:sym typeface="Symbol" panose="05050102010706020507" pitchFamily="18" charset="2"/>
                                    </a:rPr>
                                    <m:t> </m:t>
                                  </m:r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  <a:sym typeface="Symbol" panose="05050102010706020507" pitchFamily="18" charset="2"/>
                                    </a:rPr>
                                    <m:t>𝑞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vi-V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vi-V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vi-V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 is a unique solution of this system.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C44EAC-3266-4ED1-804E-EA89EDB76B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488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00F935-370E-4AFC-B993-4BED3D67C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291A63-E7BF-43F1-83A3-67AE7C33E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p, q be two different primes and n = </a:t>
            </a:r>
            <a:r>
              <a:rPr lang="en-US" dirty="0" err="1"/>
              <a:t>pq</a:t>
            </a:r>
            <a:r>
              <a:rPr lang="en-US" dirty="0"/>
              <a:t> and </a:t>
            </a:r>
            <a:r>
              <a:rPr lang="en-US" dirty="0">
                <a:sym typeface="Symbol" panose="05050102010706020507" pitchFamily="18" charset="2"/>
              </a:rPr>
              <a:t> = (n) = (p-1)(q-1);</a:t>
            </a:r>
          </a:p>
          <a:p>
            <a:r>
              <a:rPr lang="en-US" dirty="0">
                <a:sym typeface="Symbol" panose="05050102010706020507" pitchFamily="18" charset="2"/>
              </a:rPr>
              <a:t>Let e, d be to integers such that ed mod  = 1.</a:t>
            </a:r>
          </a:p>
          <a:p>
            <a:r>
              <a:rPr lang="en-US" dirty="0">
                <a:sym typeface="Symbol" panose="05050102010706020507" pitchFamily="18" charset="2"/>
              </a:rPr>
              <a:t>m  {0, 1, …, n-1}, if c = m</a:t>
            </a:r>
            <a:r>
              <a:rPr lang="en-US" baseline="30000" dirty="0">
                <a:sym typeface="Symbol" panose="05050102010706020507" pitchFamily="18" charset="2"/>
              </a:rPr>
              <a:t>e</a:t>
            </a:r>
            <a:r>
              <a:rPr lang="en-US" dirty="0">
                <a:sym typeface="Symbol" panose="05050102010706020507" pitchFamily="18" charset="2"/>
              </a:rPr>
              <a:t> mod n then m = c</a:t>
            </a:r>
            <a:r>
              <a:rPr lang="en-US" baseline="30000" dirty="0">
                <a:sym typeface="Symbol" panose="05050102010706020507" pitchFamily="18" charset="2"/>
              </a:rPr>
              <a:t>d</a:t>
            </a:r>
            <a:r>
              <a:rPr lang="en-US" dirty="0">
                <a:sym typeface="Symbol" panose="05050102010706020507" pitchFamily="18" charset="2"/>
              </a:rPr>
              <a:t> mod n, and vice versa.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172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745C6C59-1704-4F1D-A5ED-7951F2130F7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45C6C59-1704-4F1D-A5ED-7951F2130F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0FBFBBC-148F-4659-8E8B-E5B2C7D9A1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+, ∗)</m:t>
                    </m:r>
                  </m:oMath>
                </a14:m>
                <a:r>
                  <a:rPr lang="en-US" dirty="0"/>
                  <a:t>: ring, where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={0, 1,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=+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∗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Definition (inverse element)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is invertible </a:t>
                </a:r>
                <a:r>
                  <a:rPr lang="en-US" dirty="0" err="1"/>
                  <a:t>iff</a:t>
                </a:r>
                <a:r>
                  <a:rPr lang="en-US" dirty="0"/>
                  <a:t> there exists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called the inverse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we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𝑖𝑛𝑣𝑒𝑟𝑡𝑖𝑏𝑙𝑒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Proposition.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𝑝𝑟𝑖𝑚𝑒𝑠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FBFBBC-148F-4659-8E8B-E5B2C7D9A1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6540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7CD875-727E-47D0-81B4-F2029E84D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implementation:- (1) Big Integer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95A852FD-3337-4DE5-B969-A75F2B6724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∀0≤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 err="1"/>
                  <a:t>Add_Mod</a:t>
                </a:r>
                <a:r>
                  <a:rPr lang="en-US" dirty="0"/>
                  <a:t>(x, y, N) = (x + y) mod N.</a:t>
                </a:r>
              </a:p>
              <a:p>
                <a:r>
                  <a:rPr lang="en-US" dirty="0" err="1"/>
                  <a:t>Mul_Mod</a:t>
                </a:r>
                <a:r>
                  <a:rPr lang="en-US" dirty="0"/>
                  <a:t>(x, y, N) = (x * y) mod N.</a:t>
                </a:r>
              </a:p>
              <a:p>
                <a:r>
                  <a:rPr lang="en-US" dirty="0" err="1"/>
                  <a:t>Power_Mod</a:t>
                </a:r>
                <a:r>
                  <a:rPr lang="en-US" dirty="0"/>
                  <a:t>(x, p, N) = </a:t>
                </a:r>
                <a:r>
                  <a:rPr lang="en-US" dirty="0" err="1"/>
                  <a:t>x</a:t>
                </a:r>
                <a:r>
                  <a:rPr lang="en-US" baseline="30000" dirty="0" err="1"/>
                  <a:t>p</a:t>
                </a:r>
                <a:r>
                  <a:rPr lang="en-US" dirty="0"/>
                  <a:t> mod N = (x*x mod N)…(x*x mod N).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A852FD-3337-4DE5-B969-A75F2B6724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1521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70DD51-AEB4-4DE7-907D-4D0D7533E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implementation:- (2) Euclid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104BF058-1437-4777-BF2C-BFCB7E1384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Euclid theorem: </a:t>
                </a:r>
              </a:p>
              <a:p>
                <a:r>
                  <a:rPr lang="en-US" dirty="0" err="1"/>
                  <a:t>gcd</a:t>
                </a:r>
                <a:r>
                  <a:rPr lang="en-US" dirty="0"/>
                  <a:t>(a, a) = a.</a:t>
                </a:r>
              </a:p>
              <a:p>
                <a:r>
                  <a:rPr lang="en-US" dirty="0" err="1"/>
                  <a:t>gcd</a:t>
                </a:r>
                <a:r>
                  <a:rPr lang="en-US" dirty="0"/>
                  <a:t>(a, b) = </a:t>
                </a:r>
                <a:r>
                  <a:rPr lang="en-US" dirty="0" err="1"/>
                  <a:t>gcd</a:t>
                </a:r>
                <a:r>
                  <a:rPr lang="en-US" dirty="0"/>
                  <a:t>(a/2, b) if a is even and b is odd.</a:t>
                </a:r>
              </a:p>
              <a:p>
                <a:r>
                  <a:rPr lang="en-US" dirty="0" err="1"/>
                  <a:t>gcd</a:t>
                </a:r>
                <a:r>
                  <a:rPr lang="en-US" dirty="0"/>
                  <a:t>(a, b) = </a:t>
                </a:r>
                <a:r>
                  <a:rPr lang="en-US" dirty="0" err="1"/>
                  <a:t>gcd</a:t>
                </a:r>
                <a:r>
                  <a:rPr lang="en-US" dirty="0"/>
                  <a:t>(a/2, b/2) if both a and b are even.</a:t>
                </a:r>
              </a:p>
              <a:p>
                <a:r>
                  <a:rPr lang="en-US" dirty="0" err="1"/>
                  <a:t>gcd</a:t>
                </a:r>
                <a:r>
                  <a:rPr lang="en-US" dirty="0"/>
                  <a:t>(a, b) = </a:t>
                </a:r>
                <a:r>
                  <a:rPr lang="en-US" dirty="0" err="1"/>
                  <a:t>gcd</a:t>
                </a:r>
                <a:r>
                  <a:rPr lang="en-US" dirty="0"/>
                  <a:t>(a, b-a) if both a and b are even and suppose that b &gt; a.</a:t>
                </a:r>
              </a:p>
              <a:p>
                <a:pPr marL="0" indent="0">
                  <a:buNone/>
                </a:pPr>
                <a:r>
                  <a:rPr lang="en-US" dirty="0"/>
                  <a:t>Extended Euclid theorem (</a:t>
                </a:r>
                <a:r>
                  <a:rPr lang="en-US" dirty="0" err="1"/>
                  <a:t>Bezout</a:t>
                </a:r>
                <a:r>
                  <a:rPr lang="en-US" dirty="0"/>
                  <a:t> theorem)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gcd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4BF058-1437-4777-BF2C-BFCB7E1384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9029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14EB76-A11E-4F0F-9842-7DCC4A2E9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implementation:- (3) primes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218B06CC-F333-4EA6-8F36-A40129EDD0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:∀2≤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−1,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=1≡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=1}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Theorem (the little Fermat theorem)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Definition (pseudo-prime)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:1≤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is called a pseudo-prime with base b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8B06CC-F333-4EA6-8F36-A40129EDD0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3946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9F2396-90F8-4E9C-8C2D-69A0639B6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protocol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C3869C06-BC3D-45D6-B02A-D136760E3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273810"/>
              </p:ext>
            </p:extLst>
          </p:nvPr>
        </p:nvGraphicFramePr>
        <p:xfrm>
          <a:off x="3889375" y="784225"/>
          <a:ext cx="8127999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xmlns="" val="423095822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144962527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2803783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983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2400" dirty="0"/>
                        <a:t>(1)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sz="2400" dirty="0"/>
                        <a:t>p, q </a:t>
                      </a:r>
                      <a:r>
                        <a:rPr lang="en-US" sz="2400" dirty="0">
                          <a:sym typeface="Symbol" panose="05050102010706020507" pitchFamily="18" charset="2"/>
                        </a:rPr>
                        <a:t> </a:t>
                      </a:r>
                      <a:r>
                        <a:rPr lang="en-US" sz="2400" dirty="0" err="1"/>
                        <a:t>PrimeGen</a:t>
                      </a:r>
                      <a:r>
                        <a:rPr lang="en-US" sz="2400" dirty="0"/>
                        <a:t>(</a:t>
                      </a:r>
                      <a:r>
                        <a:rPr lang="en-US" sz="2400" dirty="0">
                          <a:sym typeface="Symbol" panose="05050102010706020507" pitchFamily="18" charset="2"/>
                        </a:rPr>
                        <a:t>)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sz="2400" dirty="0">
                          <a:sym typeface="Symbol" panose="05050102010706020507" pitchFamily="18" charset="2"/>
                        </a:rPr>
                        <a:t>n  p*q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sz="2400" dirty="0">
                          <a:sym typeface="Symbol" panose="05050102010706020507" pitchFamily="18" charset="2"/>
                        </a:rPr>
                        <a:t>  (p-1)*(q-1)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sz="2400" dirty="0">
                          <a:sym typeface="Symbol" panose="05050102010706020507" pitchFamily="18" charset="2"/>
                        </a:rPr>
                        <a:t>e, q  </a:t>
                      </a:r>
                      <a:r>
                        <a:rPr lang="en-US" sz="2400" dirty="0" err="1">
                          <a:sym typeface="Symbol" panose="05050102010706020507" pitchFamily="18" charset="2"/>
                        </a:rPr>
                        <a:t>KeyGen</a:t>
                      </a:r>
                      <a:r>
                        <a:rPr lang="en-US" sz="2400" dirty="0">
                          <a:sym typeface="Symbol" panose="05050102010706020507" pitchFamily="18" charset="2"/>
                        </a:rPr>
                        <a:t>()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43254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2400" dirty="0"/>
                        <a:t>(2) Publish (e,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7661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(3)</a:t>
                      </a:r>
                    </a:p>
                    <a:p>
                      <a:pPr algn="l"/>
                      <a:r>
                        <a:rPr lang="en-US" sz="2400" dirty="0"/>
                        <a:t>c </a:t>
                      </a:r>
                      <a:r>
                        <a:rPr lang="en-US" sz="2400" dirty="0">
                          <a:sym typeface="Symbol" panose="05050102010706020507" pitchFamily="18" charset="2"/>
                        </a:rPr>
                        <a:t> </a:t>
                      </a:r>
                      <a:r>
                        <a:rPr lang="en-US" sz="2400" dirty="0" err="1">
                          <a:sym typeface="Symbol" panose="05050102010706020507" pitchFamily="18" charset="2"/>
                        </a:rPr>
                        <a:t>PowerMod</a:t>
                      </a:r>
                      <a:r>
                        <a:rPr lang="en-US" sz="2400" dirty="0">
                          <a:sym typeface="Symbol" panose="05050102010706020507" pitchFamily="18" charset="2"/>
                        </a:rPr>
                        <a:t>(</a:t>
                      </a:r>
                      <a:r>
                        <a:rPr lang="en-US" sz="2400" dirty="0" err="1">
                          <a:sym typeface="Symbol" panose="05050102010706020507" pitchFamily="18" charset="2"/>
                        </a:rPr>
                        <a:t>m,e,n</a:t>
                      </a:r>
                      <a:r>
                        <a:rPr lang="en-US" sz="2400" dirty="0">
                          <a:sym typeface="Symbol" panose="05050102010706020507" pitchFamily="18" charset="2"/>
                        </a:rPr>
                        <a:t>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851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ym typeface="Symbol" panose="05050102010706020507" pitchFamily="18" charset="2"/>
                        </a:rPr>
                        <a:t>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21214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2400" dirty="0"/>
                        <a:t>(4)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sz="2400" dirty="0"/>
                        <a:t>m </a:t>
                      </a:r>
                      <a:r>
                        <a:rPr lang="en-US" sz="2400" dirty="0">
                          <a:sym typeface="Symbol" panose="05050102010706020507" pitchFamily="18" charset="2"/>
                        </a:rPr>
                        <a:t> </a:t>
                      </a:r>
                      <a:r>
                        <a:rPr lang="en-US" sz="2400" dirty="0" err="1">
                          <a:sym typeface="Symbol" panose="05050102010706020507" pitchFamily="18" charset="2"/>
                        </a:rPr>
                        <a:t>PowerMod</a:t>
                      </a:r>
                      <a:r>
                        <a:rPr lang="en-US" sz="2400" dirty="0">
                          <a:sym typeface="Symbol" panose="05050102010706020507" pitchFamily="18" charset="2"/>
                        </a:rPr>
                        <a:t>(</a:t>
                      </a:r>
                      <a:r>
                        <a:rPr lang="en-US" sz="2400" dirty="0" err="1">
                          <a:sym typeface="Symbol" panose="05050102010706020507" pitchFamily="18" charset="2"/>
                        </a:rPr>
                        <a:t>c,e,n</a:t>
                      </a:r>
                      <a:r>
                        <a:rPr lang="en-US" sz="2400" dirty="0">
                          <a:sym typeface="Symbol" panose="05050102010706020507" pitchFamily="18" charset="2"/>
                        </a:rPr>
                        <a:t>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35204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956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8297D9-322E-4151-8FF8-B3349F7CC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Prove RSA:- (1) Chiness Remainder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5FCC37AD-428B-4A6F-A776-6539D0F60A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vi-VN" dirty="0"/>
                  <a:t>Chiness Remainder Theorem (CRT)</a:t>
                </a:r>
              </a:p>
              <a:p>
                <a:r>
                  <a:rPr lang="vi-VN" dirty="0"/>
                  <a:t>n</a:t>
                </a:r>
                <a:r>
                  <a:rPr lang="vi-VN" baseline="-25000" dirty="0"/>
                  <a:t>1</a:t>
                </a:r>
                <a:r>
                  <a:rPr lang="vi-VN" dirty="0"/>
                  <a:t>, ..., n</a:t>
                </a:r>
                <a:r>
                  <a:rPr lang="vi-VN" baseline="-25000" dirty="0"/>
                  <a:t>p</a:t>
                </a:r>
                <a:r>
                  <a:rPr lang="vi-VN" dirty="0"/>
                  <a:t> be p intergers such that (n</a:t>
                </a:r>
                <a:r>
                  <a:rPr lang="vi-VN" baseline="-25000" dirty="0"/>
                  <a:t>i</a:t>
                </a:r>
                <a:r>
                  <a:rPr lang="vi-VN" dirty="0"/>
                  <a:t>,n</a:t>
                </a:r>
                <a:r>
                  <a:rPr lang="vi-VN" baseline="-25000" dirty="0"/>
                  <a:t>j</a:t>
                </a:r>
                <a:r>
                  <a:rPr lang="vi-VN" dirty="0"/>
                  <a:t>)=1, </a:t>
                </a:r>
                <a:r>
                  <a:rPr lang="vi-VN" dirty="0">
                    <a:sym typeface="Symbol" panose="05050102010706020507" pitchFamily="18" charset="2"/>
                  </a:rPr>
                  <a:t>1  i, j  p and i  j.</a:t>
                </a:r>
              </a:p>
              <a:p>
                <a:r>
                  <a:rPr lang="vi-VN" dirty="0">
                    <a:sym typeface="Symbol" panose="05050102010706020507" pitchFamily="18" charset="2"/>
                  </a:rPr>
                  <a:t>a</a:t>
                </a:r>
                <a:r>
                  <a:rPr lang="vi-VN" baseline="-25000" dirty="0">
                    <a:sym typeface="Symbol" panose="05050102010706020507" pitchFamily="18" charset="2"/>
                  </a:rPr>
                  <a:t>1</a:t>
                </a:r>
                <a:r>
                  <a:rPr lang="vi-VN" dirty="0">
                    <a:sym typeface="Symbol" panose="05050102010706020507" pitchFamily="18" charset="2"/>
                  </a:rPr>
                  <a:t>,..., a</a:t>
                </a:r>
                <a:r>
                  <a:rPr lang="vi-VN" baseline="-25000" dirty="0">
                    <a:sym typeface="Symbol" panose="05050102010706020507" pitchFamily="18" charset="2"/>
                  </a:rPr>
                  <a:t>p</a:t>
                </a:r>
                <a:r>
                  <a:rPr lang="vi-VN" dirty="0">
                    <a:sym typeface="Symbol" panose="05050102010706020507" pitchFamily="18" charset="2"/>
                  </a:rPr>
                  <a:t> be p integers such that a</a:t>
                </a:r>
                <a:r>
                  <a:rPr lang="vi-VN" baseline="-25000" dirty="0">
                    <a:sym typeface="Symbol" panose="05050102010706020507" pitchFamily="18" charset="2"/>
                  </a:rPr>
                  <a:t>i</a:t>
                </a:r>
                <a:r>
                  <a:rPr lang="vi-VN" dirty="0">
                    <a:sym typeface="Symbol" panose="05050102010706020507" pitchFamily="18" charset="2"/>
                  </a:rPr>
                  <a:t>  0, 1  i  p.</a:t>
                </a:r>
              </a:p>
              <a:p>
                <a:pPr marL="0" indent="0">
                  <a:buNone/>
                </a:pPr>
                <a:r>
                  <a:rPr lang="vi-VN" dirty="0">
                    <a:sym typeface="Symbol" panose="05050102010706020507" pitchFamily="18" charset="2"/>
                  </a:rPr>
                  <a:t>The congruent equations system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≡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vi-V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≡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vi-V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vi-VN" dirty="0"/>
                  <a:t> </a:t>
                </a:r>
              </a:p>
              <a:p>
                <a:pPr marL="0" indent="0">
                  <a:buNone/>
                </a:pPr>
                <a:r>
                  <a:rPr lang="vi-VN" dirty="0"/>
                  <a:t>has uniquement solution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vi-V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vi-VN" dirty="0"/>
                  <a:t>, where </a:t>
                </a:r>
                <a14:m>
                  <m:oMath xmlns:m="http://schemas.openxmlformats.org/officeDocument/2006/math">
                    <m:r>
                      <a:rPr lang="vi-V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vi-V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×…×</m:t>
                    </m:r>
                    <m:sSub>
                      <m:sSubPr>
                        <m:ctrlPr>
                          <a:rPr lang="vi-VN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vi-V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vi-VN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CC37AD-428B-4A6F-A776-6539D0F60A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9239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7505A5-2CD5-4348-AF9F-DE28BC9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RSA proving:- (2) Prove CRT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DD0E9F45-98E0-41CA-89C4-AB00346122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vi-VN" dirty="0"/>
                  <a:t>Let </a:t>
                </a:r>
                <a14:m>
                  <m:oMath xmlns:m="http://schemas.openxmlformats.org/officeDocument/2006/math">
                    <m:r>
                      <a:rPr lang="vi-V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vi-V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×…×</m:t>
                    </m:r>
                    <m:sSub>
                      <m:sSubPr>
                        <m:ctrlPr>
                          <a:rPr lang="vi-VN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vi-V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vi-VN" dirty="0"/>
                  <a:t> 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latin typeface="Cambria Math"/>
                          </a:rPr>
                        </m:ctrlPr>
                      </m:sSub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vi-V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vi-V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sSub>
                          <m:sSubPr>
                            <m:ctrlPr>
                              <a:rPr lang="vi-V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vi-V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vi-V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∀1≤</m:t>
                    </m:r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vi-VN" dirty="0"/>
                  <a:t>. We have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vi-V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vi-VN" i="1">
                            <a:latin typeface="Cambria Math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vi-VN" b="0" i="1" smtClean="0">
                        <a:latin typeface="Cambria Math" panose="02040503050406030204" pitchFamily="18" charset="0"/>
                      </a:rPr>
                      <m:t>)=1,</m:t>
                    </m:r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∀1≤</m:t>
                    </m:r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m:rPr>
                        <m:nor/>
                      </m:rPr>
                      <a:rPr lang="vi-V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vi-VN" dirty="0">
                        <a:sym typeface="Symbol" panose="05050102010706020507" pitchFamily="18" charset="2"/>
                      </a:rPr>
                      <m:t></m:t>
                    </m:r>
                    <m:r>
                      <m:rPr>
                        <m:nor/>
                      </m:rPr>
                      <a:rPr lang="vi-VN" b="0" i="0" dirty="0" smtClean="0">
                        <a:sym typeface="Symbol" panose="05050102010706020507" pitchFamily="18" charset="2"/>
                      </a:rPr>
                      <m:t> </m:t>
                    </m:r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vi-VN" dirty="0"/>
                  <a:t>, so there exists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vi-VN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vi-V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vi-V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vi-V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vi-VN" dirty="0"/>
                  <a:t>,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vi-VN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vi-V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𝐵𝑒𝑧𝑜𝑢𝑡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vi-V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vi-V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vi-V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vi-V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vi-VN" dirty="0"/>
                  <a:t>.</a:t>
                </a:r>
              </a:p>
              <a:p>
                <a:r>
                  <a:rPr lang="vi-VN" dirty="0"/>
                  <a:t>Let </a:t>
                </a:r>
                <a14:m>
                  <m:oMath xmlns:m="http://schemas.openxmlformats.org/officeDocument/2006/math">
                    <m:r>
                      <a:rPr lang="vi-V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vi-VN" b="0" i="1" smtClean="0">
                            <a:latin typeface="Cambria Math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vi-V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vi-V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vi-V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vi-V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vi-V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vi-V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vi-V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vi-V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vi-VN" b="0" i="1" smtClean="0"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vi-VN" i="1">
                            <a:latin typeface="Cambria Math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vi-V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vi-V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vi-V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vi-V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vi-VN" i="1">
                            <a:latin typeface="Cambria Math"/>
                          </a:rPr>
                        </m:ctrlPr>
                      </m:d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vi-V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vi-V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vi-VN" dirty="0"/>
                  <a:t>, then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vi-V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vi-V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vi-V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vi-VN" i="1">
                            <a:latin typeface="Cambria Math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vi-V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+0=</m:t>
                    </m:r>
                    <m:sSub>
                      <m:sSubPr>
                        <m:ctrlPr>
                          <a:rPr lang="vi-VN" i="1">
                            <a:latin typeface="Cambria Math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vi-V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…</a:t>
                </a:r>
                <a:endParaRPr lang="en-US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vi-V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vi-V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vi-V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vi-V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0+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vi-VN" i="1">
                            <a:latin typeface="Cambria Math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solution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0E9F45-98E0-41CA-89C4-AB00346122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0A0434E0-5C47-4B62-8A05-EB89350DB02A}"/>
                  </a:ext>
                </a:extLst>
              </p:cNvPr>
              <p:cNvSpPr txBox="1"/>
              <p:nvPr/>
            </p:nvSpPr>
            <p:spPr>
              <a:xfrm>
                <a:off x="8048625" y="539599"/>
                <a:ext cx="3629025" cy="9766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vi-V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≡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vi-V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vi-VN" b="0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vi-VN" b="0" i="1" smtClean="0"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vi-V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vi-V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vi-V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vi-V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vi-VN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vi-VN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vi-VN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vi-V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≡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vi-V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vi-VN" b="0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vi-VN" b="0" i="1" smtClean="0"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vi-V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vi-V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vi-V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vi-V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A0434E0-5C47-4B62-8A05-EB89350DB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8625" y="539599"/>
                <a:ext cx="3629025" cy="976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3593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1120</Words>
  <Application>Microsoft Office PowerPoint</Application>
  <PresentationFormat>Custom</PresentationFormat>
  <Paragraphs>74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RSA cryptosystem</vt:lpstr>
      <vt:lpstr>RSA theorem</vt:lpstr>
      <vt:lpstr>Ring Z_n</vt:lpstr>
      <vt:lpstr>RSA implementation:- (1) Big Integer</vt:lpstr>
      <vt:lpstr>RSA implementation:- (2) Euclid theorem</vt:lpstr>
      <vt:lpstr>RSA implementation:- (3) primes</vt:lpstr>
      <vt:lpstr>RSA protocol</vt:lpstr>
      <vt:lpstr>Prove RSA:- (1) Chiness Remainder Theorem</vt:lpstr>
      <vt:lpstr>RSA proving:- (2) Prove CRT</vt:lpstr>
      <vt:lpstr>Prove RSA theorem</vt:lpstr>
      <vt:lpstr>Fast decrypting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RSA cryptosystem</dc:title>
  <dc:creator>An Nguyen</dc:creator>
  <cp:lastModifiedBy>Simba</cp:lastModifiedBy>
  <cp:revision>5</cp:revision>
  <dcterms:created xsi:type="dcterms:W3CDTF">2021-08-30T07:36:18Z</dcterms:created>
  <dcterms:modified xsi:type="dcterms:W3CDTF">2021-10-07T08:46:35Z</dcterms:modified>
</cp:coreProperties>
</file>