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2-03-01T18:52:50.36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26919 3988 429,'0'0'22,"0"0"61,-89-105 238,51 58-321,0 4 0,7-2-32,-4-15-277,-2 2 262,13 7-248,-10 1 295</inkml:trace>
  <inkml:trace contextRef="#ctx0" brushRef="#br0" timeOffset="1543.8981">25448 2537 211,'0'0'0,"0"0"21,0 0-21,0 0 146,0 0-75,0 0-35,0 0 130,9-4-2,-9 4-151,0 0-11,0 0-4,0 0 4,0 0 2,0 0 81,0 0 35,0 0 24,0 0-24,0 0-30,0 0 27,0 0-45,0 0-11,0 0 4,0 0-11,0 0 24,0 0-36,0 0-40,0 0 42,0 0-44,0 0 0,0 0-6,0 2 16,0 13-5,0 7-5,0 11 0,0 8 15,2 6-15,0 5 0,-2-2 4,0 1 2,0-5 4,0-8-10,0-6-2,3-8-10,-2-4 12,-1-6 0,0-4-1,2-3 10,-2-4-2,0-3-7,0 3 0,0-3 5,0 0-5,0 0 0,0 0-10,0 0 3,0 0 7,3 0-43,-2 0-47,10 0-35,-5 0-186,0-3-339</inkml:trace>
  <inkml:trace contextRef="#ctx0" brushRef="#br0" timeOffset="1897.3043">25231 2843 1224,'0'0'380,"0"0"-275,0 0-75,0 0-3,0 0 5,0 0 44,0 0-15,0 0-34,0 0 31,0 0-58,14 0-2,10 0 1,14 0 2,12 4 13,2 0-14,4-1-17,-11-3 9,-9 0-30,-11 0 12,-12 0 25,-7 0-37,-2 0-6,2 0-43,6 0-149,2-3-84,2-5-669</inkml:trace>
  <inkml:trace contextRef="#ctx0" brushRef="#br0" timeOffset="3308.2124">26418 2437 922,'0'0'288,"0"0"-186,0 0-65,0 0-14,0 0 22,0 0 96,0 0-13,-29-60-71,19 47 52,-1 1-75,-2-4-6,-3-2 14,-4-4-42,-2-4 13,-7-2-13,-1-2 12,-5-1 22,-7 2-34,0-2 10,-3 7 3,-9 0-12,-2 7-2,-1 0-3,-7 3 4,-4 6-6,-3 1 6,-3 0-13,-1 4 7,2-2 12,-2 4 2,4-2-8,2 0 11,2 3-8,0 0-3,3 0 0,-1 0-5,3 7 7,-1 12-2,1 0 0,-5 7 0,-2 7 0,2 1 0,0 2 0,5-1-7,6 0 14,4 1-7,6 0 0,3 1 1,4 5-8,4-3 7,5 4-3,1-1-5,4-1 16,0 4-4,6 1-4,1 5 1,2 0 3,7 1-4,3-2 0,3 3-4,3-4 10,0 2-6,0-3 0,0 2 0,11 2-2,7 1 2,3-1 0,2 0-6,4-4 8,0 0-4,1-3 2,-3 0 0,5-3-5,3 1 5,3-2 0,5 0 0,5-2 4,5-2-4,3-4 0,-1 1 1,5-8 7,-3 2-8,2-4 0,-1-3 1,-1 1 0,3-3-1,4-4 0,2 2 1,11-3 4,3-3-5,2-2 0,2-1 0,1-2 1,-3-1-1,-2-4 0,-2-1 13,0 0-16,-2 0 3,3-1 0,2-12-6,4 1 7,1-5-1,3-2 0,-2-4 9,-4-7-26,-2-3 17,-10-8-3,-7-5 1,-6-6 2,-7-5 0,-9 2 0,-7-1 8,-6 3 18,-4 7-25,-6 4-1,-3 3 33,-1 8-32,-1 1 5,-6-1-6,3-4 15,-2-6-15,0-5 3,-1-3-3,-1-2 25,-3 4-23,-2 2 12,0 5-14,0 4 7,0 4 12,-7 3-19,-6 2 0,-3 0-14,-3-2 14,-4-2-7,-1-3 6,-5 0 2,-3-2-5,1 0 4,-4-1-5,-2 2-4,0 0 9,-5-3-13,-1 2 13,-4 2-1,-2 0-27,-1 6 26,-2 8-29,-35 14-14,10 6-249,7 0-584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D264E-3D80-4209-811D-8CE37987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15BD63-8CE7-49FC-A55D-AF169775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C00089-B0C9-46D7-9F4E-380D0A7C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400763-EDC5-4F66-8F67-FD53EBCB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A69F3-54D2-4B10-BDDE-8EA3893E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E22A4-489A-4A5A-81BC-9C818B2A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9FF4F9-EDE5-47FA-AFE2-044F315CF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F9648F-A8D5-4247-BB00-C2EF0B95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B855B-78AF-4B41-B6C2-77B9199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C0ED7D-652B-4F82-95FA-15C5BEA6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F883E48-3AC8-42AD-ACDB-416890A13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7B5363-BB33-4CE5-86F6-5B61BAB0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670AD8-921B-4A1D-BBC1-1D91E99A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DDDEE0-F793-4D81-99C9-925BB056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29F930-C236-4E18-9C36-6EAA099B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1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B79C0-03B1-4584-ABA1-A5862D79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C3F89E-2B79-43BC-BAA6-15BEE8E4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C12E89-30A6-4004-81B0-40272C5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80F4A-17B6-4356-92CB-29C7F22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2FF89D-5657-40FF-A161-05F9F6C5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6DEF6-1C4B-48FA-8DF9-E6FB10CC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4A4319-A18F-4245-95DA-E8ACC681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CA6437-2492-4106-AC9B-DF859AFE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F2D986-7874-49D8-8BFA-39C2B9FE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97ED37-B255-4E44-AC21-38DD1E10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8F054-41EF-4CDA-9DFF-B691AE7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F817F7-873B-4450-846F-A94D16FD7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E28733-7BA3-4EEA-8E72-29493023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F5F8AA-4385-41AA-A7C5-4E222213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3EE23F-0F44-4FA2-9EAB-CCDABCB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8FD7DB-5125-49C6-87D7-61CD7AF8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8E847-3E14-4402-8B94-56EC1D7B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33FD4A-F1FC-4E00-B6D5-0F6FABD8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602446-3ECD-46AA-9ABF-362978C8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BB41A9-7CA8-4401-A83F-7C41DA2E3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D6ED89-4E57-4AE6-A40C-AB95314DB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172CAD-689D-43E3-ACC3-5A2C24A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9AB7B0-73D9-4860-8851-F22B5082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CE1CC9-D4CC-427B-AB25-2B1982F5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FD469-6DB2-467B-AAD1-A6BA784A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BBCFE8-BF30-4E2D-87FA-466A61BF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5BE83-36D1-4C0E-844C-0DD1D28A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38893F-AB2F-4DD9-A1DC-0F02417E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BA932C1-5A77-491A-9DB6-CFA09202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4D9ACA-E686-4926-80B5-A0C5C8A0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C582E1-FA9F-40CB-82CD-AC76A6F5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04CD3-A073-4FA5-A797-C0823485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1C6C85-50BA-43A9-8374-CB8DBED5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44724C-8FA5-472E-B6E4-FCE62787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78A698-6160-4831-A8AE-7D75C178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2CCC13-DB1F-4E7E-B569-017706D9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5B1216-1606-4A90-8035-BE64D749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52A03-7460-4F34-B850-0F37DD81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DB2F16-BCBB-4AC1-B1E8-2EA1CE83E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A2046A-6B86-487E-B101-87EA4E43F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265222-694B-4482-90C6-DB2BA6A8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F1F701-916F-4B8D-81CE-8987D6C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33A331-4E59-477A-98AA-EFEFA82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ED57496-B769-4E50-ACA9-3FC57D18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55EA68-3EA1-4C46-BBAE-2BA2ADA5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376A56-2335-433D-982F-A65666899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7510-751F-4EF3-9261-5F52DF4F334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35CE9F-17AF-4A32-82EC-2F4EF93F5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5D79D6-41CD-4C2F-82A2-973E63FEA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EBC3-6593-4279-9983-6EB4EDF8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5E7D0-C41F-4AF7-9281-FC2F6EEFD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Elliptic Curve and Cryptography</a:t>
            </a:r>
            <a:r>
              <a:rPr lang="vi-VN" dirty="0"/>
              <a:t> – ECC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FD891E-840B-4EEE-A9B2-E9D3F8C07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A160F4-CD24-48A9-8982-04FD53A7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73" y="5257800"/>
            <a:ext cx="4537053" cy="10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69161-2293-44B2-8269-4A83D228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6D0CF-670E-4685-8DDE-634A5EA0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elliptic curve is the set of solution (x, y) 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an equation of the </a:t>
            </a:r>
            <a:r>
              <a:rPr lang="en-US" dirty="0" smtClean="0"/>
              <a:t>form (</a:t>
            </a:r>
            <a:r>
              <a:rPr lang="en-US" dirty="0"/>
              <a:t>E): Y</a:t>
            </a:r>
            <a:r>
              <a:rPr lang="en-US" baseline="30000" dirty="0"/>
              <a:t>2</a:t>
            </a:r>
            <a:r>
              <a:rPr lang="en-US" dirty="0"/>
              <a:t> = X</a:t>
            </a:r>
            <a:r>
              <a:rPr lang="en-US" baseline="30000" dirty="0"/>
              <a:t>3</a:t>
            </a:r>
            <a:r>
              <a:rPr lang="en-US" dirty="0"/>
              <a:t> + AX + B</a:t>
            </a:r>
          </a:p>
          <a:p>
            <a:r>
              <a:rPr lang="en-US" dirty="0"/>
              <a:t>Let P and Q be two points on E, R = P </a:t>
            </a:r>
            <a:r>
              <a:rPr lang="en-US" dirty="0">
                <a:sym typeface="Symbol" panose="05050102010706020507" pitchFamily="18" charset="2"/>
              </a:rPr>
              <a:t> Q is defined as the following: </a:t>
            </a:r>
          </a:p>
          <a:p>
            <a:pPr marL="514350" indent="-514350">
              <a:buAutoNum type="arabicParenBoth"/>
            </a:pPr>
            <a:r>
              <a:rPr lang="en-US" dirty="0">
                <a:sym typeface="Symbol" panose="05050102010706020507" pitchFamily="18" charset="2"/>
              </a:rPr>
              <a:t>Let R’ is intersection of E and the line L through P and Q.</a:t>
            </a:r>
          </a:p>
          <a:p>
            <a:pPr marL="514350" indent="-514350">
              <a:buAutoNum type="arabicParenBoth"/>
            </a:pPr>
            <a:r>
              <a:rPr lang="en-US" dirty="0">
                <a:sym typeface="Symbol" panose="05050102010706020507" pitchFamily="18" charset="2"/>
              </a:rPr>
              <a:t>Then R is the reflection of R’ by x-axis.</a:t>
            </a:r>
          </a:p>
          <a:p>
            <a:r>
              <a:rPr lang="en-US" dirty="0"/>
              <a:t>P </a:t>
            </a:r>
            <a:r>
              <a:rPr lang="en-US" dirty="0">
                <a:sym typeface="Symbol" panose="05050102010706020507" pitchFamily="18" charset="2"/>
              </a:rPr>
              <a:t> P = ?. Take L to be the tangent line to E at P.</a:t>
            </a:r>
          </a:p>
          <a:p>
            <a:r>
              <a:rPr lang="en-US" dirty="0">
                <a:sym typeface="Symbol" panose="05050102010706020507" pitchFamily="18" charset="2"/>
              </a:rPr>
              <a:t>P  Q, where P = (a, b) and Q = (a, -b)? L is the vertical line x = a. There is no third point of intersection. The solution is to create an extra point O that lives “at infinity”: P  Q = (a, b)  (a, -b) = O.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34" y="436098"/>
            <a:ext cx="4147374" cy="235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A51A0-C815-405B-B384-C68E51B5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2102CBA-788B-473E-AE55-5DAE24617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(E): Y</a:t>
                </a:r>
                <a:r>
                  <a:rPr lang="en-US" baseline="30000" dirty="0"/>
                  <a:t>2</a:t>
                </a:r>
                <a:r>
                  <a:rPr lang="en-US" dirty="0"/>
                  <a:t> = X</a:t>
                </a:r>
                <a:r>
                  <a:rPr lang="en-US" baseline="30000" dirty="0"/>
                  <a:t>3</a:t>
                </a:r>
                <a:r>
                  <a:rPr lang="en-US" dirty="0"/>
                  <a:t> + AX + B be an elliptic curve and </a:t>
                </a:r>
              </a:p>
              <a:p>
                <a:pPr marL="0" indent="0">
                  <a:buNone/>
                </a:pPr>
                <a:r>
                  <a:rPr lang="en-US" dirty="0"/>
                  <a:t>Let P1 = (x1, y1), P2 = (x2, y2) be points on E.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If P1 = O, then P1 + P2 = P2.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Else If P2 = O, then P1 + P2 = P1.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Else If x1 = x2 and y1 = - y2, then P1 + P2 = O.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Else P1 + P2 = (x3, y3</a:t>
                </a:r>
                <a:r>
                  <a:rPr lang="en-US"/>
                  <a:t>), where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02CBA-788B-473E-AE55-5DAE24617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652240" y="715680"/>
              <a:ext cx="1038960" cy="733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2880" y="706320"/>
                <a:ext cx="105768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5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C1563-DFCA-453D-A4B6-A65F9916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Elliptic curves over finite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8539A48-9504-4434-9F55-1BDE26308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b="1" dirty="0"/>
                  <a:t>Definition (elliptic curve). </a:t>
                </a:r>
                <a:r>
                  <a:rPr lang="vi-VN" dirty="0"/>
                  <a:t>An elliptic curve E is the set of solutions to a Weierstrass equation (E): Y</a:t>
                </a:r>
                <a:r>
                  <a:rPr lang="vi-VN" baseline="30000" dirty="0"/>
                  <a:t>2</a:t>
                </a:r>
                <a:r>
                  <a:rPr lang="vi-VN" dirty="0"/>
                  <a:t> = X</a:t>
                </a:r>
                <a:r>
                  <a:rPr lang="vi-VN" baseline="30000" dirty="0"/>
                  <a:t>3</a:t>
                </a:r>
                <a:r>
                  <a:rPr lang="vi-VN" dirty="0"/>
                  <a:t> +  AX + B, together an extra point O, where A, B satisfy 4A</a:t>
                </a:r>
                <a:r>
                  <a:rPr lang="vi-VN" baseline="30000" dirty="0"/>
                  <a:t>3</a:t>
                </a:r>
                <a:r>
                  <a:rPr lang="vi-VN" dirty="0"/>
                  <a:t> + 27B </a:t>
                </a:r>
                <a:r>
                  <a:rPr lang="vi-VN" dirty="0">
                    <a:sym typeface="Symbol" panose="05050102010706020507" pitchFamily="18" charset="2"/>
                  </a:rPr>
                  <a:t> 0.</a:t>
                </a:r>
              </a:p>
              <a:p>
                <a:pPr marL="0" indent="0">
                  <a:buNone/>
                </a:pPr>
                <a:r>
                  <a:rPr lang="vi-VN" b="1" dirty="0">
                    <a:sym typeface="Symbol" panose="05050102010706020507" pitchFamily="18" charset="2"/>
                  </a:rPr>
                  <a:t>Theorem</a:t>
                </a:r>
                <a:r>
                  <a:rPr lang="vi-VN" dirty="0">
                    <a:sym typeface="Symbol" panose="05050102010706020507" pitchFamily="18" charset="2"/>
                  </a:rPr>
                  <a:t>. Let E be an elliptic curve over F</a:t>
                </a:r>
                <a:r>
                  <a:rPr lang="vi-VN" baseline="-25000" dirty="0">
                    <a:sym typeface="Symbol" panose="05050102010706020507" pitchFamily="18" charset="2"/>
                  </a:rPr>
                  <a:t>p</a:t>
                </a:r>
                <a:r>
                  <a:rPr lang="vi-VN" dirty="0"/>
                  <a:t>, and P, Q </a:t>
                </a:r>
                <a:r>
                  <a:rPr lang="vi-VN" dirty="0">
                    <a:sym typeface="Symbol" panose="05050102010706020507" pitchFamily="18" charset="2"/>
                  </a:rPr>
                  <a:t> E(F</a:t>
                </a:r>
                <a:r>
                  <a:rPr lang="vi-VN" baseline="-25000" dirty="0">
                    <a:sym typeface="Symbol" panose="05050102010706020507" pitchFamily="18" charset="2"/>
                  </a:rPr>
                  <a:t>p</a:t>
                </a:r>
                <a:r>
                  <a:rPr lang="vi-VN" dirty="0">
                    <a:sym typeface="Symbol" panose="05050102010706020507" pitchFamily="18" charset="2"/>
                  </a:rPr>
                  <a:t>). (E(F</a:t>
                </a:r>
                <a:r>
                  <a:rPr lang="vi-VN" baseline="-25000" dirty="0">
                    <a:sym typeface="Symbol" panose="05050102010706020507" pitchFamily="18" charset="2"/>
                  </a:rPr>
                  <a:t>p</a:t>
                </a:r>
                <a:r>
                  <a:rPr lang="vi-VN" dirty="0">
                    <a:sym typeface="Symbol" panose="05050102010706020507" pitchFamily="18" charset="2"/>
                  </a:rPr>
                  <a:t>), ) is a finite group.</a:t>
                </a:r>
              </a:p>
              <a:p>
                <a:pPr marL="0" indent="0">
                  <a:buNone/>
                </a:pPr>
                <a:r>
                  <a:rPr lang="vi-VN" b="1" dirty="0">
                    <a:sym typeface="Symbol" panose="05050102010706020507" pitchFamily="18" charset="2"/>
                  </a:rPr>
                  <a:t>Theorem (Hasse). </a:t>
                </a:r>
                <a:r>
                  <a:rPr lang="vi-VN" dirty="0">
                    <a:sym typeface="Symbol" panose="05050102010706020507" pitchFamily="18" charset="2"/>
                  </a:rPr>
                  <a:t>#E(F</a:t>
                </a:r>
                <a:r>
                  <a:rPr lang="vi-VN" baseline="-25000" dirty="0">
                    <a:sym typeface="Symbol" panose="05050102010706020507" pitchFamily="18" charset="2"/>
                  </a:rPr>
                  <a:t>p</a:t>
                </a:r>
                <a:r>
                  <a:rPr lang="vi-VN" dirty="0">
                    <a:sym typeface="Symbol" panose="05050102010706020507" pitchFamily="18" charset="2"/>
                  </a:rPr>
                  <a:t>) = p + 1 – t</a:t>
                </a:r>
                <a:r>
                  <a:rPr lang="vi-VN" baseline="-25000" dirty="0">
                    <a:sym typeface="Symbol" panose="05050102010706020507" pitchFamily="18" charset="2"/>
                  </a:rPr>
                  <a:t>p</a:t>
                </a:r>
                <a:r>
                  <a:rPr lang="vi-VN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vi-VN" dirty="0">
                    <a:sym typeface="Symbol" panose="05050102010706020507" pitchFamily="18" charset="2"/>
                  </a:rPr>
                  <a:t>with t</a:t>
                </a:r>
                <a:r>
                  <a:rPr lang="vi-VN" baseline="-25000" dirty="0">
                    <a:sym typeface="Symbol" panose="05050102010706020507" pitchFamily="18" charset="2"/>
                  </a:rPr>
                  <a:t>p</a:t>
                </a:r>
                <a:r>
                  <a:rPr lang="vi-VN" dirty="0">
                    <a:sym typeface="Symbol" panose="05050102010706020507" pitchFamily="18" charset="2"/>
                  </a:rPr>
                  <a:t> satisfying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≤2√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vi-VN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39A48-9504-4434-9F55-1BDE26308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1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89FBA-AAEE-4FB0-9A35-8EF3D43E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The elliptic curve DLP - ECDLP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96405-2AF3-48D3-90D2-D4E5D54F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b="1" dirty="0"/>
              <a:t>Definition (ECDLP).</a:t>
            </a:r>
            <a:r>
              <a:rPr lang="vi-VN" dirty="0"/>
              <a:t> P, Q </a:t>
            </a:r>
            <a:r>
              <a:rPr lang="vi-VN" dirty="0">
                <a:sym typeface="Symbol" panose="05050102010706020507" pitchFamily="18" charset="2"/>
              </a:rPr>
              <a:t> E(F</a:t>
            </a:r>
            <a:r>
              <a:rPr lang="vi-VN" baseline="-25000" dirty="0">
                <a:sym typeface="Symbol" panose="05050102010706020507" pitchFamily="18" charset="2"/>
              </a:rPr>
              <a:t>p</a:t>
            </a:r>
            <a:r>
              <a:rPr lang="vi-VN" dirty="0">
                <a:sym typeface="Symbol" panose="05050102010706020507" pitchFamily="18" charset="2"/>
              </a:rPr>
              <a:t>). The ECDLP is finding an integer n: Q = nP. We denote n = log</a:t>
            </a:r>
            <a:r>
              <a:rPr lang="vi-VN" baseline="-25000" dirty="0">
                <a:sym typeface="Symbol" panose="05050102010706020507" pitchFamily="18" charset="2"/>
              </a:rPr>
              <a:t>P</a:t>
            </a:r>
            <a:r>
              <a:rPr lang="vi-VN" dirty="0">
                <a:sym typeface="Symbol" panose="05050102010706020507" pitchFamily="18" charset="2"/>
              </a:rPr>
              <a:t>(Q).</a:t>
            </a:r>
          </a:p>
          <a:p>
            <a:pPr marL="0" indent="0">
              <a:buNone/>
            </a:pPr>
            <a:r>
              <a:rPr lang="vi-VN" b="1" dirty="0">
                <a:sym typeface="Symbol" panose="05050102010706020507" pitchFamily="18" charset="2"/>
              </a:rPr>
              <a:t>The Double-and-Add algorithm</a:t>
            </a:r>
          </a:p>
          <a:p>
            <a:r>
              <a:rPr lang="vi-VN" dirty="0"/>
              <a:t>Input: P </a:t>
            </a:r>
            <a:r>
              <a:rPr lang="vi-VN" dirty="0">
                <a:sym typeface="Symbol" panose="05050102010706020507" pitchFamily="18" charset="2"/>
              </a:rPr>
              <a:t> E(F</a:t>
            </a:r>
            <a:r>
              <a:rPr lang="vi-VN" baseline="-25000" dirty="0">
                <a:sym typeface="Symbol" panose="05050102010706020507" pitchFamily="18" charset="2"/>
              </a:rPr>
              <a:t>p</a:t>
            </a:r>
            <a:r>
              <a:rPr lang="vi-VN" dirty="0">
                <a:sym typeface="Symbol" panose="05050102010706020507" pitchFamily="18" charset="2"/>
              </a:rPr>
              <a:t>), n  1</a:t>
            </a:r>
          </a:p>
          <a:p>
            <a:r>
              <a:rPr lang="vi-VN" dirty="0">
                <a:sym typeface="Symbol" panose="05050102010706020507" pitchFamily="18" charset="2"/>
              </a:rPr>
              <a:t>Output: R = nP</a:t>
            </a:r>
          </a:p>
          <a:p>
            <a:pPr marL="514350" indent="-514350">
              <a:buAutoNum type="arabicParenBoth"/>
            </a:pPr>
            <a:r>
              <a:rPr lang="vi-VN" dirty="0">
                <a:sym typeface="Symbol" panose="05050102010706020507" pitchFamily="18" charset="2"/>
              </a:rPr>
              <a:t>Set Q = P, R = O.</a:t>
            </a:r>
          </a:p>
          <a:p>
            <a:pPr marL="514350" indent="-514350">
              <a:buAutoNum type="arabicParenBoth"/>
            </a:pPr>
            <a:r>
              <a:rPr lang="vi-VN" dirty="0">
                <a:sym typeface="Symbol" panose="05050102010706020507" pitchFamily="18" charset="2"/>
              </a:rPr>
              <a:t>While n &gt; 0 {</a:t>
            </a:r>
          </a:p>
          <a:p>
            <a:pPr marL="971550" lvl="1" indent="-514350">
              <a:buAutoNum type="arabicParenBoth"/>
            </a:pPr>
            <a:r>
              <a:rPr lang="vi-VN" dirty="0">
                <a:sym typeface="Symbol" panose="05050102010706020507" pitchFamily="18" charset="2"/>
              </a:rPr>
              <a:t>If n  1 (mod 2), set R = R + Q</a:t>
            </a:r>
          </a:p>
          <a:p>
            <a:pPr marL="971550" lvl="1" indent="-514350">
              <a:buAutoNum type="arabicParenBoth"/>
            </a:pPr>
            <a:r>
              <a:rPr lang="vi-VN" dirty="0">
                <a:sym typeface="Symbol" panose="05050102010706020507" pitchFamily="18" charset="2"/>
              </a:rPr>
              <a:t>Set Q = 2Q; n = n/2</a:t>
            </a:r>
          </a:p>
          <a:p>
            <a:pPr marL="457200" lvl="1" indent="0">
              <a:buNone/>
            </a:pPr>
            <a:r>
              <a:rPr lang="vi-V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vi-VN" dirty="0">
                <a:sym typeface="Symbol" panose="05050102010706020507" pitchFamily="18" charset="2"/>
              </a:rPr>
              <a:t>(3) Return R</a:t>
            </a:r>
          </a:p>
        </p:txBody>
      </p:sp>
    </p:spTree>
    <p:extLst>
      <p:ext uri="{BB962C8B-B14F-4D97-AF65-F5344CB8AC3E}">
        <p14:creationId xmlns:p14="http://schemas.microsoft.com/office/powerpoint/2010/main" val="11295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C22AD-AF8F-40EB-85C7-BB1CB9A5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Elliptic Diffie-Hellman key exchange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832CE62-D45F-4B2B-8C3B-F81E3DC36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788421"/>
              </p:ext>
            </p:extLst>
          </p:nvPr>
        </p:nvGraphicFramePr>
        <p:xfrm>
          <a:off x="838200" y="1825625"/>
          <a:ext cx="10515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6313577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3778497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Public Parameter Creation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8819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dirty="0"/>
                        <a:t>A trusted party chooses and publishes a (large) prime, an elliptic curve E(F</a:t>
                      </a:r>
                      <a:r>
                        <a:rPr lang="vi-VN" baseline="-25000" dirty="0"/>
                        <a:t>p</a:t>
                      </a:r>
                      <a:r>
                        <a:rPr lang="vi-VN" baseline="0" dirty="0"/>
                        <a:t>), and a point P in E(F</a:t>
                      </a:r>
                      <a:r>
                        <a:rPr lang="vi-VN" baseline="-25000" dirty="0"/>
                        <a:t>p</a:t>
                      </a:r>
                      <a:r>
                        <a:rPr lang="vi-VN" baseline="0" dirty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40410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Private Computations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87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Alice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Bob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08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Chooses a secret integer 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.</a:t>
                      </a:r>
                    </a:p>
                    <a:p>
                      <a:pPr algn="l"/>
                      <a:r>
                        <a:rPr lang="vi-VN" baseline="0" dirty="0"/>
                        <a:t>Computes the point Q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 = 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P.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Chooses a secret integer n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.</a:t>
                      </a:r>
                    </a:p>
                    <a:p>
                      <a:pPr algn="l"/>
                      <a:r>
                        <a:rPr lang="vi-VN" baseline="0" dirty="0"/>
                        <a:t>Computes the point Q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 = n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P.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832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Public Exchange of Values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90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Alice sends Q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 to Bob</a:t>
                      </a:r>
                    </a:p>
                    <a:p>
                      <a:pPr algn="ctr"/>
                      <a:r>
                        <a:rPr lang="vi-VN" baseline="0" dirty="0"/>
                        <a:t>Q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 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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aseline="0" dirty="0">
                          <a:sym typeface="Symbol" panose="05050102010706020507" pitchFamily="18" charset="2"/>
                        </a:rPr>
                        <a:t> </a:t>
                      </a:r>
                      <a:r>
                        <a:rPr lang="vi-VN" dirty="0"/>
                        <a:t>Q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.</a:t>
                      </a:r>
                    </a:p>
                    <a:p>
                      <a:pPr algn="l"/>
                      <a:r>
                        <a:rPr lang="vi-VN" baseline="0" dirty="0"/>
                        <a:t>Bob sends Q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 to Alice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10970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Furthure Private Computations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984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Computes the point 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Q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Computes the point n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Q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12551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vi-VN" dirty="0"/>
                        <a:t>The shared secret value is 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Q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 = 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(n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P) = n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(n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P) = n</a:t>
                      </a:r>
                      <a:r>
                        <a:rPr lang="vi-VN" baseline="-25000" dirty="0"/>
                        <a:t>B</a:t>
                      </a:r>
                      <a:r>
                        <a:rPr lang="vi-VN" baseline="0" dirty="0"/>
                        <a:t>Q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31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9112B9-D651-4EB1-818A-5C940B92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The Elliptic Curve Diffie-Hellman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AFB2A6-8026-411F-AEDA-9B4E8473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Definition (ECDP). Le E(F</a:t>
            </a:r>
            <a:r>
              <a:rPr lang="vi-VN" baseline="-25000" dirty="0"/>
              <a:t>p</a:t>
            </a:r>
            <a:r>
              <a:rPr lang="vi-VN" dirty="0"/>
              <a:t>) be an elliptic curve over a finite F</a:t>
            </a:r>
            <a:r>
              <a:rPr lang="vi-VN" baseline="-25000" dirty="0"/>
              <a:t>p</a:t>
            </a:r>
            <a:r>
              <a:rPr lang="vi-VN" dirty="0"/>
              <a:t> and let P </a:t>
            </a:r>
            <a:r>
              <a:rPr lang="vi-VN" dirty="0">
                <a:sym typeface="Symbol" panose="05050102010706020507" pitchFamily="18" charset="2"/>
              </a:rPr>
              <a:t> E(F</a:t>
            </a:r>
            <a:r>
              <a:rPr lang="vi-VN" baseline="-25000" dirty="0">
                <a:sym typeface="Symbol" panose="05050102010706020507" pitchFamily="18" charset="2"/>
              </a:rPr>
              <a:t>p</a:t>
            </a:r>
            <a:r>
              <a:rPr lang="vi-VN" dirty="0">
                <a:sym typeface="Symbol" panose="05050102010706020507" pitchFamily="18" charset="2"/>
              </a:rPr>
              <a:t>). The Elliptic Curve Diffie-Hellman Problem is the problem of computing the value n</a:t>
            </a:r>
            <a:r>
              <a:rPr lang="vi-VN" baseline="-25000" dirty="0">
                <a:sym typeface="Symbol" panose="05050102010706020507" pitchFamily="18" charset="2"/>
              </a:rPr>
              <a:t>1</a:t>
            </a:r>
            <a:r>
              <a:rPr lang="vi-VN" dirty="0">
                <a:sym typeface="Symbol" panose="05050102010706020507" pitchFamily="18" charset="2"/>
              </a:rPr>
              <a:t>n</a:t>
            </a:r>
            <a:r>
              <a:rPr lang="vi-VN" baseline="-25000" dirty="0">
                <a:sym typeface="Symbol" panose="05050102010706020507" pitchFamily="18" charset="2"/>
              </a:rPr>
              <a:t>2</a:t>
            </a:r>
            <a:r>
              <a:rPr lang="vi-VN" dirty="0">
                <a:sym typeface="Symbol" panose="05050102010706020507" pitchFamily="18" charset="2"/>
              </a:rPr>
              <a:t>P from the known values n</a:t>
            </a:r>
            <a:r>
              <a:rPr lang="vi-VN" baseline="-25000" dirty="0">
                <a:sym typeface="Symbol" panose="05050102010706020507" pitchFamily="18" charset="2"/>
              </a:rPr>
              <a:t>1</a:t>
            </a:r>
            <a:r>
              <a:rPr lang="vi-VN" dirty="0">
                <a:sym typeface="Symbol" panose="05050102010706020507" pitchFamily="18" charset="2"/>
              </a:rPr>
              <a:t>P and n</a:t>
            </a:r>
            <a:r>
              <a:rPr lang="vi-VN" baseline="-25000" dirty="0">
                <a:sym typeface="Symbol" panose="05050102010706020507" pitchFamily="18" charset="2"/>
              </a:rPr>
              <a:t>2</a:t>
            </a:r>
            <a:r>
              <a:rPr lang="vi-VN" dirty="0">
                <a:sym typeface="Symbol" panose="05050102010706020507" pitchFamily="18" charset="2"/>
              </a:rPr>
              <a:t>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3C9ED-44BA-4991-B84A-B760ABA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Elliptic ElGamal public key cryptography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E1432B2-FE32-4028-9875-C7A7454CB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88459"/>
              </p:ext>
            </p:extLst>
          </p:nvPr>
        </p:nvGraphicFramePr>
        <p:xfrm>
          <a:off x="838200" y="1358900"/>
          <a:ext cx="10515600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1743186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7976875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Public Parameter Creation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0190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dirty="0"/>
                        <a:t>A trusted party chooses and publishes a (large) prime p, an elliptic curve E(F</a:t>
                      </a:r>
                      <a:r>
                        <a:rPr lang="vi-VN" baseline="-25000" dirty="0"/>
                        <a:t>p</a:t>
                      </a:r>
                      <a:r>
                        <a:rPr lang="vi-VN" baseline="0" dirty="0"/>
                        <a:t>), and a point P 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 E(F</a:t>
                      </a:r>
                      <a:r>
                        <a:rPr lang="vi-VN" baseline="-25000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220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Alice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Bob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83633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Key Creation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710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Chooses a private key 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.</a:t>
                      </a:r>
                    </a:p>
                    <a:p>
                      <a:pPr algn="l"/>
                      <a:r>
                        <a:rPr lang="vi-VN" baseline="0" dirty="0"/>
                        <a:t>Computes Q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 = 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P.</a:t>
                      </a:r>
                    </a:p>
                    <a:p>
                      <a:pPr algn="l"/>
                      <a:r>
                        <a:rPr lang="vi-VN" baseline="0" dirty="0"/>
                        <a:t>Publishes the public key Q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1497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Encryption 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34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Chooses plaintext M </a:t>
                      </a:r>
                      <a:r>
                        <a:rPr lang="vi-VN" dirty="0">
                          <a:sym typeface="Symbol" panose="05050102010706020507" pitchFamily="18" charset="2"/>
                        </a:rPr>
                        <a:t> E(F</a:t>
                      </a:r>
                      <a:r>
                        <a:rPr lang="vi-VN" baseline="-25000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).</a:t>
                      </a:r>
                    </a:p>
                    <a:p>
                      <a:pPr algn="l"/>
                      <a:r>
                        <a:rPr lang="vi-VN" baseline="0" dirty="0">
                          <a:sym typeface="Symbol" panose="05050102010706020507" pitchFamily="18" charset="2"/>
                        </a:rPr>
                        <a:t>Chooses an ephemeral key k.</a:t>
                      </a:r>
                    </a:p>
                    <a:p>
                      <a:pPr algn="l"/>
                      <a:r>
                        <a:rPr lang="vi-VN" baseline="0" dirty="0">
                          <a:sym typeface="Symbol" panose="05050102010706020507" pitchFamily="18" charset="2"/>
                        </a:rPr>
                        <a:t>Uses Alice’s public key Q</a:t>
                      </a:r>
                      <a:r>
                        <a:rPr lang="vi-VN" baseline="-25000" dirty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 to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vi-VN" baseline="0" dirty="0">
                          <a:sym typeface="Symbol" panose="05050102010706020507" pitchFamily="18" charset="2"/>
                        </a:rPr>
                        <a:t>Compute C</a:t>
                      </a:r>
                      <a:r>
                        <a:rPr lang="vi-VN" baseline="-250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 = M + kP and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vi-VN" baseline="0" dirty="0">
                          <a:sym typeface="Symbol" panose="05050102010706020507" pitchFamily="18" charset="2"/>
                        </a:rPr>
                        <a:t>Compute C</a:t>
                      </a:r>
                      <a:r>
                        <a:rPr lang="vi-VN" baseline="-25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 = M + kQ</a:t>
                      </a:r>
                      <a:r>
                        <a:rPr lang="vi-VN" baseline="-25000" dirty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vi-VN" baseline="0" dirty="0">
                          <a:sym typeface="Symbol" panose="05050102010706020507" pitchFamily="18" charset="2"/>
                        </a:rPr>
                        <a:t>Sends ciphertext (C</a:t>
                      </a:r>
                      <a:r>
                        <a:rPr lang="vi-VN" baseline="-250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, C</a:t>
                      </a:r>
                      <a:r>
                        <a:rPr lang="vi-VN" baseline="-25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vi-VN" baseline="0" dirty="0">
                          <a:sym typeface="Symbol" panose="05050102010706020507" pitchFamily="18" charset="2"/>
                        </a:rPr>
                        <a:t>) to Alice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722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Decryption 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39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Computes C</a:t>
                      </a:r>
                      <a:r>
                        <a:rPr lang="vi-VN" baseline="-25000" dirty="0"/>
                        <a:t>2</a:t>
                      </a:r>
                      <a:r>
                        <a:rPr lang="vi-VN" baseline="0" dirty="0"/>
                        <a:t> – n</a:t>
                      </a:r>
                      <a:r>
                        <a:rPr lang="vi-VN" baseline="-25000" dirty="0"/>
                        <a:t>A</a:t>
                      </a:r>
                      <a:r>
                        <a:rPr lang="vi-VN" baseline="0" dirty="0"/>
                        <a:t>C</a:t>
                      </a:r>
                      <a:r>
                        <a:rPr lang="vi-VN" baseline="-25000" dirty="0"/>
                        <a:t>1</a:t>
                      </a:r>
                      <a:r>
                        <a:rPr lang="vi-VN" baseline="0" dirty="0"/>
                        <a:t>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876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797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Elliptic Curve and Cryptography – ECC </vt:lpstr>
      <vt:lpstr>Elliptic curves</vt:lpstr>
      <vt:lpstr>Elliptic Curve Addition Algorithm</vt:lpstr>
      <vt:lpstr>Elliptic curves over finite fields</vt:lpstr>
      <vt:lpstr>The elliptic curve DLP - ECDLP</vt:lpstr>
      <vt:lpstr>Elliptic Diffie-Hellman key exchange</vt:lpstr>
      <vt:lpstr>The Elliptic Curve Diffie-Hellman Problem</vt:lpstr>
      <vt:lpstr>Elliptic ElGamal public key cryptography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and Cryptography</dc:title>
  <dc:creator>An Nguyen</dc:creator>
  <cp:lastModifiedBy>Simba</cp:lastModifiedBy>
  <cp:revision>6</cp:revision>
  <dcterms:created xsi:type="dcterms:W3CDTF">2021-08-31T10:02:54Z</dcterms:created>
  <dcterms:modified xsi:type="dcterms:W3CDTF">2022-10-05T00:31:41Z</dcterms:modified>
</cp:coreProperties>
</file>