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-39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796BD1-D3C8-4CEB-989D-C61031ABF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38D5D2-682E-4A1F-AF8A-F52F03A3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844829-7CE9-43E9-84DC-68870633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6E281-8D3E-459C-9540-4E02E4F9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E11D79-039D-433A-81FD-D7C7F996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49D0EB-C3D3-46B2-B4C4-DED6959B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F46197-5F17-48E5-9ED4-66E88720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8CA581-EE17-4945-A787-FCC09181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9662E2-69F7-4F74-AF62-A6A2C03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8BEFF3-7C6A-44B0-AF24-08017041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D167C1C-5FAC-40D3-A519-FD8F6E055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E1B1D9-3431-43BE-87A8-D2D9AD08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5378C8-D0E8-4CE6-A031-CF87761A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62D1C4-ECB5-4E39-A11A-B9406F95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F844A9-1D27-41A5-B981-4337F649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5EF11-A908-4882-84D8-0A092BF9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B1E9B9-FDAB-4AE2-875D-2C9E58DA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39978-458A-4813-8F04-D6A9BA9B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41ED2C-EF3C-4CB5-9B65-14934F1A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0B7EEB-4F80-4C8A-B166-3F23A28D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C85A40-AEAD-4853-BA2D-714D3476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AE553E-3197-479D-82C2-D9F21D9B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72B87A-41E0-45AA-92EF-D5D19A83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035BF-9FE9-4DEE-948F-3C7CE035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A06631-D672-40BF-A89A-FA6BA2F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2CF6B-4D18-4D1C-8252-AE08F3AF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FF9CC4-280D-4A7A-9AC0-FD531070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77C0DC-7656-400F-AEB4-67AF15F7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52E636-071D-4EE6-9648-F44ACDA3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E3A8B8-D74E-462A-9C39-8B7D9615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247815-2541-49E5-A347-AC2C70C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51380-19E2-4B95-BFEE-C0C39328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136754-A38D-482D-BEA0-E92FD6E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3F33C8-7AB9-4B12-BE61-4DE27227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1127023-AC4E-4D99-8ED9-0B7D7C7A5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F8A47E6-0790-45C6-9B76-68CB6AAF5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DCC54F4-7382-49BC-AF5D-3B118D7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FA8CA28-B042-4844-9CF0-E65B9253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4D288F-D942-4F0F-AA40-EC3F5698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0BC46-20FC-4CA6-BAAB-A06AD119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84E5FFF-2A9D-40FE-9882-A0655DC4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7DF35F5-BD62-4EF9-BE49-C981E94E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63A1F2-E769-4A68-8B51-D7B06CF8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1CC971-2A58-45E5-B379-ABF5F28E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EFDC04B-2B2D-4C0B-A75C-E12F6077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C5D826-1ECC-41D5-AF22-1CE65EC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2E904-FCB2-4F02-A481-F386FF3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3B06E1-7BE1-438C-8332-4798F0C6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417DD7-28AD-4522-8210-8DCF91BB6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DB80B2-49E3-493B-8E72-7C5BB82D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B4B340-03FE-4AC2-AB5E-A254EB83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99BE05-2B9B-4271-9D76-B19CDE10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5D694-4988-46BF-B15B-F72B77C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E8003AC-1B14-4A0D-A48E-FEF462552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5721C4-F0D4-42D8-8576-A6CB4042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8D4B59-3EE0-46E2-B0A2-647A239A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69E31B-0740-4021-BDDA-CFA25DF9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F46F78-B225-4B1B-AAFD-822941D6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62C9A8-476B-4786-B5A3-DD957D69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1D9BA7-679C-40C8-9CAC-0EC61222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BFC87C-F755-42A5-B95D-39E8350E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028F-53A1-48F9-801F-CD5E45CFB621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CF3A60-5947-4F6B-A3F9-39F07A070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A03AB0-8436-471C-B73C-217A7DBA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74DA-FFBB-486A-BD6E-A17A48623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12EE3F-67C4-496E-9AD6-0BF42628E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Advanced </a:t>
            </a:r>
            <a:r>
              <a:rPr lang="en-US" b="1" dirty="0"/>
              <a:t>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64FBC6-02AA-4517-B15A-3CBBFA83C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Lesson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372FE0-9917-4F8C-814F-A8F535CA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17" y="5349875"/>
            <a:ext cx="4537053" cy="10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7CA817-854A-4887-8517-0FE83570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279F41-C3D3-4305-A9C3-FCD4EF6456DE}"/>
              </a:ext>
            </a:extLst>
          </p:cNvPr>
          <p:cNvSpPr/>
          <p:nvPr/>
        </p:nvSpPr>
        <p:spPr>
          <a:xfrm>
            <a:off x="5143500" y="1690688"/>
            <a:ext cx="1933575" cy="823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Signing Algorithm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="" xmlns:a16="http://schemas.microsoft.com/office/drawing/2014/main" id="{E5B2C593-3BDC-45F1-8527-E785FC7FA4A1}"/>
              </a:ext>
            </a:extLst>
          </p:cNvPr>
          <p:cNvSpPr/>
          <p:nvPr/>
        </p:nvSpPr>
        <p:spPr>
          <a:xfrm>
            <a:off x="2152650" y="1438275"/>
            <a:ext cx="1304925" cy="132556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document to be signed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9DA052C-1A37-45C4-84F0-281290FE6D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57575" y="2101057"/>
            <a:ext cx="1685925" cy="1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B67736-45E7-4EFC-8040-B9DA8B34AE53}"/>
              </a:ext>
            </a:extLst>
          </p:cNvPr>
          <p:cNvSpPr txBox="1"/>
          <p:nvPr/>
        </p:nvSpPr>
        <p:spPr>
          <a:xfrm>
            <a:off x="3895725" y="158115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D86FFB2-F178-4CE8-8116-86012D5CF266}"/>
              </a:ext>
            </a:extLst>
          </p:cNvPr>
          <p:cNvCxnSpPr>
            <a:endCxn id="4" idx="0"/>
          </p:cNvCxnSpPr>
          <p:nvPr/>
        </p:nvCxnSpPr>
        <p:spPr>
          <a:xfrm>
            <a:off x="6096000" y="800100"/>
            <a:ext cx="14288" cy="89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2BF719-A577-430C-9E61-9C370988E41D}"/>
              </a:ext>
            </a:extLst>
          </p:cNvPr>
          <p:cNvSpPr txBox="1"/>
          <p:nvPr/>
        </p:nvSpPr>
        <p:spPr>
          <a:xfrm>
            <a:off x="6110287" y="1027906"/>
            <a:ext cx="118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 </a:t>
            </a:r>
            <a:r>
              <a:rPr lang="en-US" dirty="0" err="1"/>
              <a:t>K_priv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F1DA871-24E9-47CC-A1CA-F10B32DB4A59}"/>
              </a:ext>
            </a:extLst>
          </p:cNvPr>
          <p:cNvSpPr txBox="1"/>
          <p:nvPr/>
        </p:nvSpPr>
        <p:spPr>
          <a:xfrm>
            <a:off x="8491537" y="1789688"/>
            <a:ext cx="118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F9158D5-9FE0-42A6-A1D6-C6AEAC833AD9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7077075" y="2102644"/>
            <a:ext cx="1414462" cy="1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5BC2102-FB38-489E-A952-2573D21C63A4}"/>
              </a:ext>
            </a:extLst>
          </p:cNvPr>
          <p:cNvSpPr txBox="1"/>
          <p:nvPr/>
        </p:nvSpPr>
        <p:spPr>
          <a:xfrm>
            <a:off x="7496175" y="158115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D_sig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AE4231C-A88E-4A7B-B3A2-AC00D49171C8}"/>
              </a:ext>
            </a:extLst>
          </p:cNvPr>
          <p:cNvSpPr/>
          <p:nvPr/>
        </p:nvSpPr>
        <p:spPr>
          <a:xfrm>
            <a:off x="5160168" y="3840163"/>
            <a:ext cx="1933575" cy="823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Verification Algorithm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33E7E3C-BD68-46E3-A12C-3F85E627FA68}"/>
              </a:ext>
            </a:extLst>
          </p:cNvPr>
          <p:cNvCxnSpPr/>
          <p:nvPr/>
        </p:nvCxnSpPr>
        <p:spPr>
          <a:xfrm>
            <a:off x="6081713" y="2930579"/>
            <a:ext cx="14288" cy="89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2AA39F-53C5-4A11-83C0-4A44B1E51C36}"/>
              </a:ext>
            </a:extLst>
          </p:cNvPr>
          <p:cNvSpPr txBox="1"/>
          <p:nvPr/>
        </p:nvSpPr>
        <p:spPr>
          <a:xfrm>
            <a:off x="6096000" y="3158385"/>
            <a:ext cx="106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="" xmlns:a16="http://schemas.microsoft.com/office/drawing/2014/main" id="{EEA9A6A7-B4EF-466C-BF98-F4DED051F10D}"/>
              </a:ext>
            </a:extLst>
          </p:cNvPr>
          <p:cNvSpPr/>
          <p:nvPr/>
        </p:nvSpPr>
        <p:spPr>
          <a:xfrm>
            <a:off x="2305050" y="4595018"/>
            <a:ext cx="1304925" cy="132556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document to be signed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8408734-FE6D-43A8-9B88-2E45E4549569}"/>
              </a:ext>
            </a:extLst>
          </p:cNvPr>
          <p:cNvSpPr txBox="1"/>
          <p:nvPr/>
        </p:nvSpPr>
        <p:spPr>
          <a:xfrm>
            <a:off x="4067175" y="425211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815AB64-9A96-4FDA-9DED-59909621748D}"/>
              </a:ext>
            </a:extLst>
          </p:cNvPr>
          <p:cNvCxnSpPr/>
          <p:nvPr/>
        </p:nvCxnSpPr>
        <p:spPr>
          <a:xfrm>
            <a:off x="3609975" y="4595018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476ED91-5888-4752-BF4B-E61560675CE6}"/>
              </a:ext>
            </a:extLst>
          </p:cNvPr>
          <p:cNvSpPr txBox="1"/>
          <p:nvPr/>
        </p:nvSpPr>
        <p:spPr>
          <a:xfrm>
            <a:off x="3885009" y="367999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D_sig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3729CB5-B652-4111-A261-BA74DB890C9E}"/>
              </a:ext>
            </a:extLst>
          </p:cNvPr>
          <p:cNvSpPr txBox="1"/>
          <p:nvPr/>
        </p:nvSpPr>
        <p:spPr>
          <a:xfrm>
            <a:off x="2606279" y="3479407"/>
            <a:ext cx="118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0D644C7-2165-4B51-A801-D575EF97D2B7}"/>
              </a:ext>
            </a:extLst>
          </p:cNvPr>
          <p:cNvCxnSpPr/>
          <p:nvPr/>
        </p:nvCxnSpPr>
        <p:spPr>
          <a:xfrm>
            <a:off x="3705225" y="4125738"/>
            <a:ext cx="1454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4095215-D4B7-4046-BB57-F9DFD0D57A2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93743" y="4252119"/>
            <a:ext cx="983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3B48395-5E7B-4B0F-9103-FEC8DE865631}"/>
              </a:ext>
            </a:extLst>
          </p:cNvPr>
          <p:cNvSpPr txBox="1"/>
          <p:nvPr/>
        </p:nvSpPr>
        <p:spPr>
          <a:xfrm>
            <a:off x="8091488" y="3937168"/>
            <a:ext cx="37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if D signed by </a:t>
            </a:r>
            <a:r>
              <a:rPr lang="en-US" dirty="0" err="1"/>
              <a:t>K_priv</a:t>
            </a:r>
            <a:r>
              <a:rPr lang="en-US" dirty="0"/>
              <a:t> is </a:t>
            </a:r>
            <a:r>
              <a:rPr lang="en-US" dirty="0" err="1"/>
              <a:t>D_sig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FALSE otherwise </a:t>
            </a:r>
          </a:p>
        </p:txBody>
      </p:sp>
    </p:spTree>
    <p:extLst>
      <p:ext uri="{BB962C8B-B14F-4D97-AF65-F5344CB8AC3E}">
        <p14:creationId xmlns:p14="http://schemas.microsoft.com/office/powerpoint/2010/main" val="32280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408FD-1881-4755-8B67-BD3A5802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digital signature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B6916DB-852C-4615-A37F-D8B22CE62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06873"/>
              </p:ext>
            </p:extLst>
          </p:nvPr>
        </p:nvGraphicFramePr>
        <p:xfrm>
          <a:off x="2032000" y="1573213"/>
          <a:ext cx="8128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303297833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385020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Samantha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Victor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20021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Key Creation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689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Choose secrete primes p, q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Choose verification exponent v with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gcd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(v, (p-1)(q-1)) = 1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Publish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pq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and 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01781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Signing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87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Compute 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satisfying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 1 (mod (p-1)(q-1))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Sign document D by computing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S  D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 (mod 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2127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Verification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844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mod N and</a:t>
                      </a:r>
                    </a:p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Verify that it 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is equal to 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225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0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6C8FB-D1E0-4D8A-BC6E-D836B8A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Elliptic curves over F</a:t>
            </a:r>
            <a:r>
              <a:rPr lang="vi-VN" baseline="-25000" dirty="0"/>
              <a:t>2</a:t>
            </a:r>
            <a:r>
              <a:rPr lang="vi-VN" dirty="0"/>
              <a:t> and over F</a:t>
            </a:r>
            <a:r>
              <a:rPr lang="vi-VN" baseline="-25000" dirty="0"/>
              <a:t>2</a:t>
            </a:r>
            <a:r>
              <a:rPr lang="vi-VN" baseline="30000" dirty="0"/>
              <a:t>k</a:t>
            </a:r>
            <a:r>
              <a:rPr lang="vi-VN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3887979-2D67-4F07-810C-87410929F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vi-VN" b="1" dirty="0"/>
                  <a:t>Theorem (Hasse).</a:t>
                </a:r>
                <a:r>
                  <a:rPr lang="vi-VN" dirty="0"/>
                  <a:t> With E(F</a:t>
                </a:r>
                <a:r>
                  <a:rPr lang="vi-VN" baseline="-25000" dirty="0"/>
                  <a:t>p</a:t>
                </a:r>
                <a:r>
                  <a:rPr lang="vi-VN" baseline="30000" dirty="0"/>
                  <a:t>k</a:t>
                </a:r>
                <a:r>
                  <a:rPr lang="vi-VN" dirty="0"/>
                  <a:t>), #E(F</a:t>
                </a:r>
                <a:r>
                  <a:rPr lang="vi-VN" baseline="-25000" dirty="0"/>
                  <a:t>p</a:t>
                </a:r>
                <a:r>
                  <a:rPr lang="vi-VN" baseline="30000" dirty="0"/>
                  <a:t>k</a:t>
                </a:r>
                <a:r>
                  <a:rPr lang="vi-VN" dirty="0"/>
                  <a:t>) = p</a:t>
                </a:r>
                <a:r>
                  <a:rPr lang="vi-VN" baseline="30000" dirty="0"/>
                  <a:t>k</a:t>
                </a:r>
                <a:r>
                  <a:rPr lang="vi-VN" dirty="0"/>
                  <a:t> + 1 – t</a:t>
                </a:r>
                <a:r>
                  <a:rPr lang="vi-VN" baseline="-25000" dirty="0"/>
                  <a:t>p</a:t>
                </a:r>
                <a:r>
                  <a:rPr lang="vi-VN" baseline="30000" dirty="0"/>
                  <a:t>k</a:t>
                </a:r>
                <a:r>
                  <a:rPr lang="vi-VN" dirty="0"/>
                  <a:t> with t</a:t>
                </a:r>
                <a:r>
                  <a:rPr lang="vi-VN" baseline="-25000" dirty="0"/>
                  <a:t>p</a:t>
                </a:r>
                <a:r>
                  <a:rPr lang="vi-VN" baseline="30000" dirty="0"/>
                  <a:t>k</a:t>
                </a:r>
                <a:r>
                  <a:rPr lang="vi-VN" dirty="0"/>
                  <a:t> satisfying |t</a:t>
                </a:r>
                <a:r>
                  <a:rPr lang="vi-VN" baseline="-25000" dirty="0"/>
                  <a:t>p</a:t>
                </a:r>
                <a:r>
                  <a:rPr lang="vi-VN" baseline="30000" dirty="0"/>
                  <a:t>k</a:t>
                </a:r>
                <a:r>
                  <a:rPr lang="vi-VN" dirty="0"/>
                  <a:t>| </a:t>
                </a:r>
                <a:r>
                  <a:rPr lang="vi-VN" dirty="0">
                    <a:sym typeface="Symbol" panose="05050102010706020507" pitchFamily="18" charset="2"/>
                  </a:rPr>
                  <a:t> 2p</a:t>
                </a:r>
                <a:r>
                  <a:rPr lang="vi-VN" baseline="30000" dirty="0">
                    <a:sym typeface="Symbol" panose="05050102010706020507" pitchFamily="18" charset="2"/>
                  </a:rPr>
                  <a:t>k/2</a:t>
                </a:r>
                <a:r>
                  <a:rPr lang="vi-VN" dirty="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vi-VN" b="1" dirty="0"/>
                  <a:t>#E</a:t>
                </a:r>
                <a:r>
                  <a:rPr lang="vi-VN" dirty="0"/>
                  <a:t>(F</a:t>
                </a:r>
                <a:r>
                  <a:rPr lang="vi-VN" baseline="-25000" dirty="0"/>
                  <a:t>2</a:t>
                </a:r>
                <a:r>
                  <a:rPr lang="vi-VN" dirty="0"/>
                  <a:t>) = 5, so #E(F</a:t>
                </a:r>
                <a:r>
                  <a:rPr lang="vi-VN" baseline="-25000" dirty="0"/>
                  <a:t>2</a:t>
                </a:r>
                <a:r>
                  <a:rPr lang="vi-VN" dirty="0"/>
                  <a:t>) is not useful for cryptographic purposes.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Definition</a:t>
                </a:r>
                <a:r>
                  <a:rPr lang="en-US" dirty="0"/>
                  <a:t>. An elliptic curve E is the set of solutions to a generalized </a:t>
                </a:r>
                <a:r>
                  <a:rPr lang="en-US" dirty="0" err="1"/>
                  <a:t>Weierstrass</a:t>
                </a:r>
                <a:r>
                  <a:rPr lang="en-US" dirty="0"/>
                  <a:t> equation (E): Y</a:t>
                </a:r>
                <a:r>
                  <a:rPr lang="en-US" baseline="30000" dirty="0"/>
                  <a:t>2</a:t>
                </a:r>
                <a:r>
                  <a:rPr lang="en-US" dirty="0"/>
                  <a:t> + a</a:t>
                </a:r>
                <a:r>
                  <a:rPr lang="en-US" baseline="-25000" dirty="0"/>
                  <a:t>1</a:t>
                </a:r>
                <a:r>
                  <a:rPr lang="en-US" dirty="0"/>
                  <a:t>XY +a</a:t>
                </a:r>
                <a:r>
                  <a:rPr lang="en-US" baseline="-25000" dirty="0"/>
                  <a:t>3</a:t>
                </a:r>
                <a:r>
                  <a:rPr lang="en-US" dirty="0"/>
                  <a:t>Y = X</a:t>
                </a:r>
                <a:r>
                  <a:rPr lang="en-US" baseline="30000" dirty="0"/>
                  <a:t>3</a:t>
                </a:r>
                <a:r>
                  <a:rPr lang="en-US" dirty="0"/>
                  <a:t> + a</a:t>
                </a:r>
                <a:r>
                  <a:rPr lang="en-US" baseline="-25000" dirty="0"/>
                  <a:t>2</a:t>
                </a: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 + a</a:t>
                </a:r>
                <a:r>
                  <a:rPr lang="en-US" baseline="-25000" dirty="0"/>
                  <a:t>4</a:t>
                </a:r>
                <a:r>
                  <a:rPr lang="en-US" dirty="0"/>
                  <a:t>X + a</a:t>
                </a:r>
                <a:r>
                  <a:rPr lang="en-US" baseline="-25000" dirty="0"/>
                  <a:t>6</a:t>
                </a:r>
                <a:r>
                  <a:rPr lang="en-US" dirty="0"/>
                  <a:t>, together with an extra point O. the coefficients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6</a:t>
                </a:r>
                <a:r>
                  <a:rPr lang="en-US" dirty="0"/>
                  <a:t> are required to satisfy </a:t>
                </a:r>
                <a:r>
                  <a:rPr lang="en-US" dirty="0">
                    <a:sym typeface="Symbol" panose="05050102010706020507" pitchFamily="18" charset="2"/>
                  </a:rPr>
                  <a:t>  0, where the discriminant  is defined as follows: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−27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87979-2D67-4F07-810C-87410929F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5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E6C2B-4D8A-40D2-919C-B4DD9FD3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ElGamal</a:t>
            </a:r>
            <a:r>
              <a:rPr lang="en-US" dirty="0"/>
              <a:t> digital signatures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653ED6B-A451-4A2C-A866-0B41F2EFD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22052"/>
              </p:ext>
            </p:extLst>
          </p:nvPr>
        </p:nvGraphicFramePr>
        <p:xfrm>
          <a:off x="923925" y="1187450"/>
          <a:ext cx="10515600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3425906036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678971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Public Parameter Creation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1653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trusted party chooses and publishes a large prime p and primitive root g modulo p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372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Samatha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Victor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81081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56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Key creation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385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Choose secret signing key 1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 s  p – 1.</a:t>
                      </a:r>
                    </a:p>
                    <a:p>
                      <a:pPr algn="l"/>
                      <a:r>
                        <a:rPr lang="en-US" dirty="0">
                          <a:sym typeface="Symbol" panose="05050102010706020507" pitchFamily="18" charset="2"/>
                        </a:rPr>
                        <a:t>Compute v  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baseline="30000" dirty="0" err="1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p).</a:t>
                      </a:r>
                    </a:p>
                    <a:p>
                      <a:pPr algn="l"/>
                      <a:r>
                        <a:rPr lang="en-US" baseline="0" dirty="0">
                          <a:sym typeface="Symbol" panose="05050102010706020507" pitchFamily="18" charset="2"/>
                        </a:rPr>
                        <a:t>Publish the verification key v.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248557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Signing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3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Choose document D mod p.</a:t>
                      </a:r>
                    </a:p>
                    <a:p>
                      <a:pPr algn="l"/>
                      <a:r>
                        <a:rPr lang="en-US" dirty="0"/>
                        <a:t>Choose ephemeral key e mod p.</a:t>
                      </a:r>
                    </a:p>
                    <a:p>
                      <a:pPr algn="l"/>
                      <a:r>
                        <a:rPr lang="en-US" dirty="0"/>
                        <a:t>Compute signature</a:t>
                      </a:r>
                    </a:p>
                    <a:p>
                      <a:pPr algn="l"/>
                      <a:r>
                        <a:rPr lang="en-US" dirty="0"/>
                        <a:t>. 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US" baseline="0" dirty="0" err="1"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baseline="30000" dirty="0" err="1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p).</a:t>
                      </a:r>
                    </a:p>
                    <a:p>
                      <a:pPr algn="l"/>
                      <a:r>
                        <a:rPr lang="en-US" baseline="0" dirty="0">
                          <a:sym typeface="Symbol" panose="05050102010706020507" pitchFamily="18" charset="2"/>
                        </a:rPr>
                        <a:t>. S</a:t>
                      </a:r>
                      <a:r>
                        <a:rPr lang="en-US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 (D – sS</a:t>
                      </a:r>
                      <a:r>
                        <a:rPr lang="en-US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)e</a:t>
                      </a:r>
                      <a:r>
                        <a:rPr lang="en-US" baseline="30000" dirty="0">
                          <a:sym typeface="Symbol" panose="05050102010706020507" pitchFamily="18" charset="2"/>
                        </a:rPr>
                        <a:t>-1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p-1)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47844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Verification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98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 v</a:t>
                      </a:r>
                      <a:r>
                        <a:rPr lang="en-US" baseline="30000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30000" dirty="0"/>
                        <a:t>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mod p.</a:t>
                      </a:r>
                    </a:p>
                    <a:p>
                      <a:pPr algn="l"/>
                      <a:r>
                        <a:rPr lang="en-US" baseline="0" dirty="0"/>
                        <a:t>Verify that it is equal to </a:t>
                      </a:r>
                      <a:r>
                        <a:rPr lang="en-US" baseline="0" dirty="0" err="1"/>
                        <a:t>g</a:t>
                      </a:r>
                      <a:r>
                        <a:rPr lang="en-US" baseline="30000" dirty="0" err="1"/>
                        <a:t>D</a:t>
                      </a:r>
                      <a:r>
                        <a:rPr lang="en-US" baseline="0" dirty="0"/>
                        <a:t> mod p.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83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6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E6C2B-4D8A-40D2-919C-B4DD9FD3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325"/>
          </a:xfrm>
        </p:spPr>
        <p:txBody>
          <a:bodyPr/>
          <a:lstStyle/>
          <a:p>
            <a:r>
              <a:rPr lang="en-US" dirty="0"/>
              <a:t>DSA – digital signature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653ED6B-A451-4A2C-A866-0B41F2EFD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607047"/>
              </p:ext>
            </p:extLst>
          </p:nvPr>
        </p:nvGraphicFramePr>
        <p:xfrm>
          <a:off x="904875" y="975360"/>
          <a:ext cx="10515600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3425906036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678971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Public Parameter Creation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1653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trusted party chooses and publishes a large primes p and q satisfying p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 1 (mod q) and an element g of 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order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q modulo p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372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Samatha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Victor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81081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56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Key creation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385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Choose secret signing key 1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 s  q – 1.</a:t>
                      </a:r>
                    </a:p>
                    <a:p>
                      <a:pPr algn="l"/>
                      <a:r>
                        <a:rPr lang="en-US" dirty="0">
                          <a:sym typeface="Symbol" panose="05050102010706020507" pitchFamily="18" charset="2"/>
                        </a:rPr>
                        <a:t>Compute v  </a:t>
                      </a:r>
                      <a:r>
                        <a:rPr lang="en-US" dirty="0" err="1"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baseline="30000" dirty="0" err="1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p).</a:t>
                      </a:r>
                    </a:p>
                    <a:p>
                      <a:pPr algn="l"/>
                      <a:r>
                        <a:rPr lang="en-US" baseline="0" dirty="0">
                          <a:sym typeface="Symbol" panose="05050102010706020507" pitchFamily="18" charset="2"/>
                        </a:rPr>
                        <a:t>Publish the verification key v.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248557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Signing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3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Choose document D mod p.</a:t>
                      </a:r>
                    </a:p>
                    <a:p>
                      <a:pPr algn="l"/>
                      <a:r>
                        <a:rPr lang="en-US" dirty="0"/>
                        <a:t>Choose ephemeral key e mod p.</a:t>
                      </a:r>
                    </a:p>
                    <a:p>
                      <a:pPr algn="l"/>
                      <a:r>
                        <a:rPr lang="en-US" dirty="0"/>
                        <a:t>Compute signature</a:t>
                      </a:r>
                    </a:p>
                    <a:p>
                      <a:pPr algn="l"/>
                      <a:r>
                        <a:rPr lang="en-US" dirty="0"/>
                        <a:t>. 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US" baseline="0" dirty="0" err="1"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baseline="30000" dirty="0" err="1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p).</a:t>
                      </a:r>
                    </a:p>
                    <a:p>
                      <a:pPr algn="l"/>
                      <a:r>
                        <a:rPr lang="en-US" baseline="0" dirty="0">
                          <a:sym typeface="Symbol" panose="05050102010706020507" pitchFamily="18" charset="2"/>
                        </a:rPr>
                        <a:t>. S</a:t>
                      </a:r>
                      <a:r>
                        <a:rPr lang="en-US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 (D + sS</a:t>
                      </a:r>
                      <a:r>
                        <a:rPr lang="en-US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)e</a:t>
                      </a:r>
                      <a:r>
                        <a:rPr lang="en-US" baseline="30000" dirty="0">
                          <a:sym typeface="Symbol" panose="05050102010706020507" pitchFamily="18" charset="2"/>
                        </a:rPr>
                        <a:t>-1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p-1)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47844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Verification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980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 D</a:t>
                      </a:r>
                      <a:r>
                        <a:rPr lang="en-US" baseline="0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30000" dirty="0"/>
                        <a:t>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mod p and V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 S</a:t>
                      </a:r>
                      <a:r>
                        <a:rPr lang="en-US" baseline="-250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baseline="-25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baseline="30000" dirty="0">
                          <a:sym typeface="Symbol" panose="05050102010706020507" pitchFamily="18" charset="2"/>
                        </a:rPr>
                        <a:t>-1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 (mod q).</a:t>
                      </a:r>
                      <a:endParaRPr lang="en-US" baseline="0" dirty="0"/>
                    </a:p>
                    <a:p>
                      <a:pPr algn="l"/>
                      <a:r>
                        <a:rPr lang="en-US" baseline="0" dirty="0"/>
                        <a:t>Verify that (g</a:t>
                      </a:r>
                      <a:r>
                        <a:rPr lang="en-US" baseline="30000" dirty="0"/>
                        <a:t>V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v</a:t>
                      </a:r>
                      <a:r>
                        <a:rPr lang="en-US" baseline="30000" dirty="0"/>
                        <a:t>V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mod p) mod q = S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83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6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614</Words>
  <Application>Microsoft Office PowerPoint</Application>
  <PresentationFormat>Custom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Advanced Cryptography</vt:lpstr>
      <vt:lpstr>Digital signature</vt:lpstr>
      <vt:lpstr>RSA digital signature</vt:lpstr>
      <vt:lpstr>Elliptic curves over F2 and over F2k </vt:lpstr>
      <vt:lpstr>ElGamal digital signatures</vt:lpstr>
      <vt:lpstr>DSA – digital signature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ECC</dc:title>
  <dc:creator>An Nguyen</dc:creator>
  <cp:lastModifiedBy>Simba</cp:lastModifiedBy>
  <cp:revision>9</cp:revision>
  <dcterms:created xsi:type="dcterms:W3CDTF">2021-09-01T04:52:57Z</dcterms:created>
  <dcterms:modified xsi:type="dcterms:W3CDTF">2021-12-11T03:29:54Z</dcterms:modified>
</cp:coreProperties>
</file>